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1" r:id="rId19"/>
    <p:sldId id="272" r:id="rId20"/>
    <p:sldId id="273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EE"/>
    <a:srgbClr val="DBD6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E802A-B785-4343-8EF7-789B0A085DC9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7A0B1-209C-479B-9E11-73CD0E0700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27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A03C53-66F8-45BC-B72C-0D5BE404C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D5C201-F17E-46E3-A668-FE7ECC4A0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F09F05-A0AE-4348-A642-C68BA90C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59A0-F239-45C4-865C-06096E04C6C2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B7F02B-419B-49A0-9040-A79D2B893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B60DA0-A51E-4EA0-99AD-EC6EAE4D2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FB75-7674-4408-8BBB-63532DF3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495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271E4-3A73-44CF-8249-AEB7D9F5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BCA42E1-4CFD-48E9-A096-094826D6C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C867FC-BD3F-4B4F-B4C3-07F96C20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59A0-F239-45C4-865C-06096E04C6C2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0A2DCE-1B06-4B3F-AF07-B80402DA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90419A-832A-4160-8B65-E931C0AB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FB75-7674-4408-8BBB-63532DF3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34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6A805F-CEF6-4D82-A00B-6F759AF63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63B1102-F60E-415B-9F4A-DDB557EBB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022B71-3FE3-435B-A1F5-F40470587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59A0-F239-45C4-865C-06096E04C6C2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7464B4-5D12-499A-9FA5-10B2A4B4A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6A5748-A170-4BDA-8E8F-3B3684702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FB75-7674-4408-8BBB-63532DF3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613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E1622-438E-4DA5-9416-0EC690DBA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E6289E-FFBC-43B3-A427-40162B7EF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D61381-618C-4D5C-B3B0-D2C19DCC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59A0-F239-45C4-865C-06096E04C6C2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D9D04A-F874-4AD5-9C0D-156DB7C6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6A6147-2A98-42D8-8454-51F724CC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FB75-7674-4408-8BBB-63532DF3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80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D048A-F4F6-47DE-976E-E41757E2A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209E2D-5BA1-4BCD-871D-E90A07890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1AD1F1-C27E-4E4F-B869-4F64B77FB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59A0-F239-45C4-865C-06096E04C6C2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3600D2-AA0E-4C09-9929-173F80B5A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DD6F59-05F5-4F35-A998-1C5CB382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FB75-7674-4408-8BBB-63532DF3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3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23450-BBF6-46F0-8D72-1E2C9E671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F729D1-DA50-405B-9726-98DD8BA7E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DF2DD5-EFEB-43FF-8A0C-DA1BFF7AE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3A0CDE-6D59-4450-85B9-32F634194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59A0-F239-45C4-865C-06096E04C6C2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074A53-654F-4CF8-9891-38F4486F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4FA8999-5A52-4031-AA84-88B9D5D01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FB75-7674-4408-8BBB-63532DF3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90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D3171-9C9E-4FD9-910B-9335E022D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A38660-F121-4402-BE11-3911D805E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8292C4-242D-4B10-975E-E7252CE1AA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79F216-6094-49BD-9E8F-9447621D6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B72DAD0-64F0-4603-905A-CA20B18DD0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102C7B5-6503-4453-A82B-544669498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59A0-F239-45C4-865C-06096E04C6C2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E8AD93-A1E5-4437-B66D-A9F30289C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6470AD2-1E27-454F-880A-91E34452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FB75-7674-4408-8BBB-63532DF3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45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27DB6-142E-48C9-B45F-AA64DA78A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13809FE-1843-4C63-8EB5-457847C97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59A0-F239-45C4-865C-06096E04C6C2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D5B4DD3-6DAA-4D17-A70B-A325A05F4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9A7BCF1-B844-4D63-874D-8D372EC1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FB75-7674-4408-8BBB-63532DF3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75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D9FC64E-11A0-444F-A748-9FE0CFAE2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59A0-F239-45C4-865C-06096E04C6C2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1F4EDD4-A486-48F4-A193-2EB16FCE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C609C9-22CA-4BD4-9BBE-A2E04727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FB75-7674-4408-8BBB-63532DF3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45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92478-D2E4-4259-96B9-AAA5F4D2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BA610B-2C91-4722-B4B5-519EE5A07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FD2D9D-E135-4F8E-8803-E9805F7F1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C38041-AE67-4B71-AFE8-3F25AA1D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59A0-F239-45C4-865C-06096E04C6C2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FB296A-C9A8-438C-A501-E6C733F0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9E7CF50-4B38-42DE-A67F-4293FEB6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FB75-7674-4408-8BBB-63532DF3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25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2503F-9E81-4912-A749-58A170E4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4BCDE0-70B4-47BD-86E5-714EEC3F5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B76D327-ED8F-4AF7-A457-2C2C5AB7F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F41DE0-42DD-41FD-9371-2720388E4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659A0-F239-45C4-865C-06096E04C6C2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3DE6DF-3BC5-4FE9-ADA2-92711BE8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0E3E6D-A25C-4724-8D80-2BEEF21B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BFB75-7674-4408-8BBB-63532DF3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27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BD68B"/>
            </a:gs>
            <a:gs pos="100000">
              <a:srgbClr val="DBD68B"/>
            </a:gs>
            <a:gs pos="53000">
              <a:srgbClr val="F9F9E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AE20C4-D0F3-4B63-BD08-DB18B41E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C82555-CE9C-41B1-8845-7A50087A5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0FC84C-F2E7-4CA3-8DB3-0419F531B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659A0-F239-45C4-865C-06096E04C6C2}" type="datetimeFigureOut">
              <a:rPr lang="pt-BR" smtClean="0"/>
              <a:t>07/07/2020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69C092-7DAE-428F-A74F-D8E9965EB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EC9DCC-18F1-4BCE-B614-DD547FEE8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FB75-7674-4408-8BBB-63532DF368D7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10668003" y="5885259"/>
            <a:ext cx="1655064" cy="1103376"/>
          </a:xfrm>
          <a:prstGeom prst="rect">
            <a:avLst/>
          </a:prstGeom>
          <a:blipFill dpi="0" rotWithShape="1">
            <a:blip r:embed="rId13" cstate="hqprint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 userDrawn="1"/>
        </p:nvSpPr>
        <p:spPr>
          <a:xfrm>
            <a:off x="-8708" y="6143119"/>
            <a:ext cx="1053738" cy="662627"/>
          </a:xfrm>
          <a:prstGeom prst="rect">
            <a:avLst/>
          </a:prstGeom>
          <a:blipFill dpi="0" rotWithShape="1">
            <a:blip r:embed="rId14">
              <a:alphaModFix amt="9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39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2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646" y="2595153"/>
            <a:ext cx="7255828" cy="48154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85112" y="135327"/>
            <a:ext cx="604058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COMENTADO </a:t>
            </a:r>
          </a:p>
          <a:p>
            <a:pPr algn="ctr"/>
            <a:r>
              <a:rPr lang="pt-BR" sz="4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400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400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2018 - NÍVEL 4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25" y="3727269"/>
            <a:ext cx="3942102" cy="25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5013453-B1FC-4C5E-B254-43F21A6DC046}"/>
              </a:ext>
            </a:extLst>
          </p:cNvPr>
          <p:cNvSpPr/>
          <p:nvPr/>
        </p:nvSpPr>
        <p:spPr>
          <a:xfrm>
            <a:off x="419099" y="666389"/>
            <a:ext cx="11344275" cy="501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7a) (0,4 pontos) 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Em que mês jamais teremos uma “Lua azul”?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 7a):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_ _ _ _ _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7b) (0,3 pontos)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Em qual fase da Lua ocorre o eclipse lunar total?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 7b):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_ _ _ _ _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PT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7c)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(0,3 pontos) </a:t>
            </a: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Quando ocorrer da Lua estar no perigeu, mas na fase nova, de quanto será o aumento do seu brilho?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PT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 7c):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_ _ _ _ _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55290" y="1314950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FEVEREIRO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334634" y="2951726"/>
            <a:ext cx="1432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LUA CHEIA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441960" y="4710205"/>
            <a:ext cx="851001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Obs. Não vemos a Lua em sua fase nova, logo não há brilho algum para variar.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610682" y="516457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ZERO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048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E5C7733C-5C21-4622-99B9-7198824E72F8}"/>
                  </a:ext>
                </a:extLst>
              </p:cNvPr>
              <p:cNvSpPr/>
              <p:nvPr/>
            </p:nvSpPr>
            <p:spPr>
              <a:xfrm>
                <a:off x="213018" y="2212357"/>
                <a:ext cx="11813519" cy="4310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PT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Conforme ilustrado na Figura abaixo à esquerda, o último estágio do foguete colocou a Voyager 2 no espaço à velocidade de 36 km/s, velocidade esta medida em relação ao Sol. A partir do momento em que se encontra no espaço, a velocidade da Voyager 2 diminui significativamente por ação da gravidade. Ao passar por Júpiter, a velocidade da Voyager 2 é aumentada em mais de 10 km/s, conforme mostrado na Figura. Após esse aumento repentino, a velocidade volta a cair novamente por ação da gravidade, até que a espaçonave se aproxime (100.000 km de distância) de Saturno, conforme mostrado na Figura à direita.  Nessa Figura, tem-se a representação simplificada e bidimensional da trajetória da Voyager 2 por Saturno, em relação ao referêncial fixo em Saturno. Como a passagem ocorre em um tempo curto em relação ao período orbital de Saturno ao redor do Sol, considere Saturno como um sistema de referência inercial.  Considere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sub>
                    </m:sSub>
                    <m:r>
                      <a:rPr lang="pt-PT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e</m:t>
                    </m:r>
                    <m:r>
                      <a:rPr lang="pt-PT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são os vetores velocidades da sonda Voyager 2 nos pontos A e B em relação ao referencial de Saturno e ambos têm módulo igual a 14 km/s.  Na Figura,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PT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PT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Sat</m:t>
                        </m:r>
                      </m:sub>
                    </m:sSub>
                  </m:oMath>
                </a14:m>
                <a:r>
                  <a:rPr lang="pt-PT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é o vetor velocidade de Saturno em relação ao referencial do Sol e seu módulo é de aproximadamente 10 km/s. 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PT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E5C7733C-5C21-4622-99B9-7198824E72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18" y="2212357"/>
                <a:ext cx="11813519" cy="4310795"/>
              </a:xfrm>
              <a:prstGeom prst="rect">
                <a:avLst/>
              </a:prstGeom>
              <a:blipFill>
                <a:blip r:embed="rId2"/>
                <a:stretch>
                  <a:fillRect l="-464" t="-424" r="-4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>
            <a:extLst>
              <a:ext uri="{FF2B5EF4-FFF2-40B4-BE49-F238E27FC236}">
                <a16:creationId xmlns:a16="http://schemas.microsoft.com/office/drawing/2014/main" id="{E26AF12B-ECE6-43E5-82CD-E89C54F3177E}"/>
              </a:ext>
            </a:extLst>
          </p:cNvPr>
          <p:cNvSpPr/>
          <p:nvPr/>
        </p:nvSpPr>
        <p:spPr>
          <a:xfrm>
            <a:off x="419100" y="400597"/>
            <a:ext cx="7916517" cy="148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PT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8) (1 ponto) </a:t>
            </a: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Em 2017 foram celebrados os 40 anos do lançamento das espaçonaves não tripuladas Voyager 1 e Voyager 2.  A Voyager 1 visitou Júpiter e Saturno e encontra-se a 21 bilhões de km da Terra. A Voyager 2 visitou os planetas Júpiter, Saturno, Urano e Netuno, encontrando-se atualmente a 17,5 bilhões de km da Terra.  Ambas continuam em funcionamento.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1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2">
            <a:extLst>
              <a:ext uri="{FF2B5EF4-FFF2-40B4-BE49-F238E27FC236}">
                <a16:creationId xmlns:a16="http://schemas.microsoft.com/office/drawing/2014/main" id="{3AD775D6-4439-4B29-A9F5-1276B98F3132}"/>
              </a:ext>
            </a:extLst>
          </p:cNvPr>
          <p:cNvGrpSpPr/>
          <p:nvPr/>
        </p:nvGrpSpPr>
        <p:grpSpPr>
          <a:xfrm>
            <a:off x="253786" y="1509308"/>
            <a:ext cx="8520944" cy="3903403"/>
            <a:chOff x="0" y="0"/>
            <a:chExt cx="6707277" cy="2932339"/>
          </a:xfrm>
        </p:grpSpPr>
        <p:grpSp>
          <p:nvGrpSpPr>
            <p:cNvPr id="5" name="Grupo 84">
              <a:extLst>
                <a:ext uri="{FF2B5EF4-FFF2-40B4-BE49-F238E27FC236}">
                  <a16:creationId xmlns:a16="http://schemas.microsoft.com/office/drawing/2014/main" id="{DE162C29-6BDC-49B7-A2A0-F01F98D59951}"/>
                </a:ext>
              </a:extLst>
            </p:cNvPr>
            <p:cNvGrpSpPr/>
            <p:nvPr/>
          </p:nvGrpSpPr>
          <p:grpSpPr>
            <a:xfrm>
              <a:off x="0" y="131254"/>
              <a:ext cx="6707277" cy="2801085"/>
              <a:chOff x="0" y="0"/>
              <a:chExt cx="6707277" cy="2801085"/>
            </a:xfrm>
          </p:grpSpPr>
          <p:grpSp>
            <p:nvGrpSpPr>
              <p:cNvPr id="7" name="Grupo 61">
                <a:extLst>
                  <a:ext uri="{FF2B5EF4-FFF2-40B4-BE49-F238E27FC236}">
                    <a16:creationId xmlns:a16="http://schemas.microsoft.com/office/drawing/2014/main" id="{B3E9543E-1398-47F9-A837-6DD6A608E906}"/>
                  </a:ext>
                </a:extLst>
              </p:cNvPr>
              <p:cNvGrpSpPr/>
              <p:nvPr/>
            </p:nvGrpSpPr>
            <p:grpSpPr>
              <a:xfrm>
                <a:off x="3637052" y="0"/>
                <a:ext cx="3070225" cy="2388235"/>
                <a:chOff x="180000" y="141515"/>
                <a:chExt cx="3450769" cy="2598806"/>
              </a:xfrm>
            </p:grpSpPr>
            <p:pic>
              <p:nvPicPr>
                <p:cNvPr id="12" name="Imagem 11">
                  <a:extLst>
                    <a:ext uri="{FF2B5EF4-FFF2-40B4-BE49-F238E27FC236}">
                      <a16:creationId xmlns:a16="http://schemas.microsoft.com/office/drawing/2014/main" id="{2E5B4F35-EE93-478E-BD51-2C3FD5212A44}"/>
                    </a:ext>
                  </a:extLst>
                </p:cNvPr>
                <p:cNvPicPr/>
                <p:nvPr/>
              </p:nvPicPr>
              <p:blipFill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0000" y="180000"/>
                  <a:ext cx="3086100" cy="252222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Caixa de texto 63">
                      <a:extLst>
                        <a:ext uri="{FF2B5EF4-FFF2-40B4-BE49-F238E27FC236}">
                          <a16:creationId xmlns:a16="http://schemas.microsoft.com/office/drawing/2014/main" id="{4A25AEE4-5954-44E1-895E-80C82A0598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3912" y="359224"/>
                      <a:ext cx="533400" cy="582386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0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PT" sz="20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Caixa de texto 63">
                      <a:extLst>
                        <a:ext uri="{FF2B5EF4-FFF2-40B4-BE49-F238E27FC236}">
                          <a16:creationId xmlns:a16="http://schemas.microsoft.com/office/drawing/2014/main" id="{4A25AEE4-5954-44E1-895E-80C82A0598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3912" y="359224"/>
                      <a:ext cx="533400" cy="582386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Caixa de texto 3">
                      <a:extLst>
                        <a:ext uri="{FF2B5EF4-FFF2-40B4-BE49-F238E27FC236}">
                          <a16:creationId xmlns:a16="http://schemas.microsoft.com/office/drawing/2014/main" id="{458BD43E-D5AF-4205-BB79-775F685E23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0696" y="1458682"/>
                      <a:ext cx="602311" cy="582296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𝑆𝑎𝑡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Caixa de texto 3">
                      <a:extLst>
                        <a:ext uri="{FF2B5EF4-FFF2-40B4-BE49-F238E27FC236}">
                          <a16:creationId xmlns:a16="http://schemas.microsoft.com/office/drawing/2014/main" id="{458BD43E-D5AF-4205-BB79-775F685E23C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0696" y="1458682"/>
                      <a:ext cx="602311" cy="58229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Caixa de texto 3">
                      <a:extLst>
                        <a:ext uri="{FF2B5EF4-FFF2-40B4-BE49-F238E27FC236}">
                          <a16:creationId xmlns:a16="http://schemas.microsoft.com/office/drawing/2014/main" id="{E2F5B1ED-7430-435B-996C-8F37394FD0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97369" y="1872732"/>
                      <a:ext cx="533400" cy="582295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pt-BR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pt-BR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𝑉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</m:t>
                                </m:r>
                              </m:sub>
                            </m:sSub>
                          </m:oMath>
                        </m:oMathPara>
                      </a14:m>
                      <a:endParaRPr lang="pt-B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Caixa de texto 3">
                      <a:extLst>
                        <a:ext uri="{FF2B5EF4-FFF2-40B4-BE49-F238E27FC236}">
                          <a16:creationId xmlns:a16="http://schemas.microsoft.com/office/drawing/2014/main" id="{E2F5B1ED-7430-435B-996C-8F37394FD0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097369" y="1872732"/>
                      <a:ext cx="533400" cy="58229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6350">
                      <a:noFill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pt-B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Caixa de texto 76">
                  <a:extLst>
                    <a:ext uri="{FF2B5EF4-FFF2-40B4-BE49-F238E27FC236}">
                      <a16:creationId xmlns:a16="http://schemas.microsoft.com/office/drawing/2014/main" id="{806DC3C1-D588-4F76-8F04-EFE045FF7EF5}"/>
                    </a:ext>
                  </a:extLst>
                </p:cNvPr>
                <p:cNvSpPr txBox="1"/>
                <p:nvPr/>
              </p:nvSpPr>
              <p:spPr>
                <a:xfrm>
                  <a:off x="3070159" y="2337549"/>
                  <a:ext cx="364669" cy="402772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hangingPunct="0">
                    <a:spcAft>
                      <a:spcPts val="0"/>
                    </a:spcAft>
                  </a:pPr>
                  <a:r>
                    <a:rPr lang="pt-PT" sz="1800" b="1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A</a:t>
                  </a:r>
                  <a:endParaRPr lang="pt-B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7" name="Caixa de texto 77">
                  <a:extLst>
                    <a:ext uri="{FF2B5EF4-FFF2-40B4-BE49-F238E27FC236}">
                      <a16:creationId xmlns:a16="http://schemas.microsoft.com/office/drawing/2014/main" id="{4F0C7496-BD1D-4E74-B02B-639AF947E4E3}"/>
                    </a:ext>
                  </a:extLst>
                </p:cNvPr>
                <p:cNvSpPr txBox="1"/>
                <p:nvPr/>
              </p:nvSpPr>
              <p:spPr>
                <a:xfrm>
                  <a:off x="844030" y="141515"/>
                  <a:ext cx="157843" cy="15784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hangingPunct="0">
                    <a:spcAft>
                      <a:spcPts val="0"/>
                    </a:spcAft>
                  </a:pPr>
                  <a:r>
                    <a:rPr lang="pt-PT" sz="12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pt-B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upo 79">
                <a:extLst>
                  <a:ext uri="{FF2B5EF4-FFF2-40B4-BE49-F238E27FC236}">
                    <a16:creationId xmlns:a16="http://schemas.microsoft.com/office/drawing/2014/main" id="{4E38A0F5-BC32-4936-B230-98CF9395E5E1}"/>
                  </a:ext>
                </a:extLst>
              </p:cNvPr>
              <p:cNvGrpSpPr/>
              <p:nvPr/>
            </p:nvGrpSpPr>
            <p:grpSpPr>
              <a:xfrm>
                <a:off x="0" y="123290"/>
                <a:ext cx="3441065" cy="2677795"/>
                <a:chOff x="52751" y="883385"/>
                <a:chExt cx="3441949" cy="2680431"/>
              </a:xfrm>
            </p:grpSpPr>
            <p:pic>
              <p:nvPicPr>
                <p:cNvPr id="9" name="Imagem 8" descr="grafico2">
                  <a:extLst>
                    <a:ext uri="{FF2B5EF4-FFF2-40B4-BE49-F238E27FC236}">
                      <a16:creationId xmlns:a16="http://schemas.microsoft.com/office/drawing/2014/main" id="{CB01CF37-D25C-49A4-8535-C19220BE7426}"/>
                    </a:ext>
                  </a:extLst>
                </p:cNvPr>
                <p:cNvPicPr/>
                <p:nvPr/>
              </p:nvPicPr>
              <p:blipFill rotWithShape="1"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74" t="10093" r="9058" b="2430"/>
                <a:stretch/>
              </p:blipFill>
              <p:spPr bwMode="auto">
                <a:xfrm>
                  <a:off x="180000" y="883385"/>
                  <a:ext cx="3314700" cy="25469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0" name="Caixa de texto 81">
                  <a:extLst>
                    <a:ext uri="{FF2B5EF4-FFF2-40B4-BE49-F238E27FC236}">
                      <a16:creationId xmlns:a16="http://schemas.microsoft.com/office/drawing/2014/main" id="{03E123BF-9DE8-45A8-A4BB-2ABA0537C105}"/>
                    </a:ext>
                  </a:extLst>
                </p:cNvPr>
                <p:cNvSpPr txBox="1"/>
                <p:nvPr/>
              </p:nvSpPr>
              <p:spPr>
                <a:xfrm>
                  <a:off x="592014" y="3264876"/>
                  <a:ext cx="2801816" cy="298940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hangingPunct="0">
                    <a:spcAft>
                      <a:spcPts val="0"/>
                    </a:spcAft>
                  </a:pPr>
                  <a:r>
                    <a:rPr lang="pt-PT" sz="1200">
                      <a:effectLst/>
                      <a:latin typeface="Arial Narrow" panose="020B0606020202030204" pitchFamily="34" charset="0"/>
                      <a:ea typeface="Times New Roman" panose="02020603050405020304" pitchFamily="18" charset="0"/>
                    </a:rPr>
                    <a:t>Distância ao Sol (UA, Unidade Astronômica)</a:t>
                  </a:r>
                  <a:endParaRPr lang="pt-B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1" name="Caixa de texto 82">
                  <a:extLst>
                    <a:ext uri="{FF2B5EF4-FFF2-40B4-BE49-F238E27FC236}">
                      <a16:creationId xmlns:a16="http://schemas.microsoft.com/office/drawing/2014/main" id="{A4067F38-AA68-40CB-AE51-76E3253C9647}"/>
                    </a:ext>
                  </a:extLst>
                </p:cNvPr>
                <p:cNvSpPr txBox="1"/>
                <p:nvPr/>
              </p:nvSpPr>
              <p:spPr>
                <a:xfrm rot="16200000">
                  <a:off x="-930906" y="1867220"/>
                  <a:ext cx="2283837" cy="316523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hangingPunct="0">
                    <a:spcAft>
                      <a:spcPts val="0"/>
                    </a:spcAft>
                  </a:pPr>
                  <a:r>
                    <a:rPr lang="pt-PT" sz="1200">
                      <a:effectLst/>
                      <a:latin typeface="Arial Narrow" panose="020B0606020202030204" pitchFamily="34" charset="0"/>
                      <a:ea typeface="Times New Roman" panose="02020603050405020304" pitchFamily="18" charset="0"/>
                    </a:rPr>
                    <a:t>Velocidade em relação ao Sol (km/s)</a:t>
                  </a:r>
                  <a:endParaRPr lang="pt-BR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" name="Caixa de texto 6">
              <a:extLst>
                <a:ext uri="{FF2B5EF4-FFF2-40B4-BE49-F238E27FC236}">
                  <a16:creationId xmlns:a16="http://schemas.microsoft.com/office/drawing/2014/main" id="{61B765E6-A44A-46DD-A142-623231995997}"/>
                </a:ext>
              </a:extLst>
            </p:cNvPr>
            <p:cNvSpPr txBox="1"/>
            <p:nvPr/>
          </p:nvSpPr>
          <p:spPr>
            <a:xfrm>
              <a:off x="4051361" y="0"/>
              <a:ext cx="364490" cy="40195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>
                  <a:effectLst/>
                  <a:latin typeface="Cambria" panose="02040503050406030204" pitchFamily="18" charset="0"/>
                  <a:ea typeface="Calibri" panose="020F0502020204030204" pitchFamily="34" charset="0"/>
                </a:rPr>
                <a:t>B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F2C4A2EB-856C-45A5-B3EB-644749E98F8E}"/>
              </a:ext>
            </a:extLst>
          </p:cNvPr>
          <p:cNvSpPr/>
          <p:nvPr/>
        </p:nvSpPr>
        <p:spPr>
          <a:xfrm>
            <a:off x="140209" y="5502256"/>
            <a:ext cx="8391144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Obs. Registre seus cálculos em todos os itens. Sem eles a resposta não terá valor. Sem unidades perde 0,05 pontos em cada item.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40208" y="168620"/>
            <a:ext cx="8326562" cy="13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Dica: Para resolver algumas das questões abaixo, lembre-se de que velocidade é uma grandeza vetorial, ou seja, é caracterizada por seu módulo, direção e sentido.  Portanto, ao somar ou subtrair velocidades, faça uma representação dos vetores, somando-os ou subtraindo-os conforme a questão.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27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EB3BCCC-576B-4B6A-9AB7-CF3A54227A99}"/>
              </a:ext>
            </a:extLst>
          </p:cNvPr>
          <p:cNvSpPr/>
          <p:nvPr/>
        </p:nvSpPr>
        <p:spPr>
          <a:xfrm>
            <a:off x="160174" y="137409"/>
            <a:ext cx="7406818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8a) (0,25 ponto)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Calcule a variação do módulo da velocidade da Voyager 2 entre os pontos A e B, conforme representados no referencial de Saturno.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Resolução 8a) 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sz="1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sz="1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 8a):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_ _ _</a:t>
            </a:r>
            <a:endParaRPr lang="pt-BR" sz="16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0EB42E6-1131-4398-81BC-E96351F921C5}"/>
              </a:ext>
            </a:extLst>
          </p:cNvPr>
          <p:cNvSpPr/>
          <p:nvPr/>
        </p:nvSpPr>
        <p:spPr>
          <a:xfrm>
            <a:off x="309945" y="3694449"/>
            <a:ext cx="11553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8b) (0,25 ponto)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Considere que ao passar no Ponto B a Voyager 2 tenha o seu vetor velocidade na mesma direção e sentido do vetor velocidade de Saturno em relação ao Sol. Considerando-se que o módulo do vetor velocidade da Voyager 2 em relação a Saturno é de 14 km/s e que o módulo do vetor velocidade de Saturno em relação ao Sol é de 10 km/s, calcule o módulo da velocidade da Voyager 2 em relação ao Sol.</a:t>
            </a:r>
            <a:endParaRPr lang="pt-BR" sz="1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E77044D-72FD-4AA2-B8FA-2F1C085F755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571" y="5102733"/>
            <a:ext cx="4363545" cy="161639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33E44B96-6F57-4E20-BF73-40280FDC9B69}"/>
              </a:ext>
            </a:extLst>
          </p:cNvPr>
          <p:cNvSpPr/>
          <p:nvPr/>
        </p:nvSpPr>
        <p:spPr>
          <a:xfrm>
            <a:off x="328230" y="4750821"/>
            <a:ext cx="609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Resolução 8b)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hangingPunct="0"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sz="16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Resposta 8b): </a:t>
            </a:r>
            <a:r>
              <a:rPr lang="pt-BR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 _ _ _ _ _ _ _ _ _ _ _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60174" y="1398124"/>
                <a:ext cx="8006433" cy="9289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Como</a:t>
                </a:r>
                <a:r>
                  <a:rPr lang="pt-BR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𝐕</m:t>
                            </m:r>
                          </m:e>
                        </m:acc>
                      </m:e>
                      <m:sub>
                        <m:r>
                          <a:rPr lang="pt-PT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𝐀</m:t>
                        </m:r>
                      </m:sub>
                    </m:sSub>
                    <m:r>
                      <a:rPr lang="pt-PT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𝐞</m:t>
                    </m:r>
                    <m:r>
                      <a:rPr lang="pt-PT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pt-PT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𝐕</m:t>
                            </m:r>
                          </m:e>
                        </m:acc>
                      </m:e>
                      <m:sub>
                        <m:r>
                          <a:rPr lang="pt-PT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𝐁</m:t>
                        </m:r>
                      </m:sub>
                    </m:sSub>
                  </m:oMath>
                </a14:m>
                <a:r>
                  <a:rPr lang="pt-PT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têm o mesmo valor de módulo nos pontos A e B, quando representados no referencial de Saturno, então sua variação é nula.</a:t>
                </a:r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4" y="1398124"/>
                <a:ext cx="8006433" cy="928972"/>
              </a:xfrm>
              <a:prstGeom prst="rect">
                <a:avLst/>
              </a:prstGeom>
              <a:blipFill>
                <a:blip r:embed="rId3"/>
                <a:stretch>
                  <a:fillRect l="-609" r="-609" b="-84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 2"/>
          <p:cNvSpPr/>
          <p:nvPr/>
        </p:nvSpPr>
        <p:spPr>
          <a:xfrm>
            <a:off x="176633" y="2509233"/>
            <a:ext cx="11622024" cy="703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Obs. O vetor velocidade mudou da direção vertical para a horizontal (por ação da gravidade de Saturno), mas o seu módulo permaneceu inalterado, em relação ao referencial de Saturno.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78152" y="331490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ZERO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978152" y="4742611"/>
            <a:ext cx="4230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Os vetores têm a mesma direção e sentido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(vide representação ao lado).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29640" y="5423636"/>
                <a:ext cx="4107791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 hangingPunct="0">
                  <a:spcAft>
                    <a:spcPts val="0"/>
                  </a:spcAft>
                </a:pPr>
                <a:r>
                  <a:rPr lang="pt-BR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Dessa forma</a:t>
                </a:r>
                <a:r>
                  <a:rPr lang="pt-PT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pt-P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𝐵𝑆𝑜𝑙</m:t>
                            </m:r>
                          </m:sub>
                        </m:sSub>
                      </m:e>
                    </m:d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=14+10=24 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P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𝑘𝑚</m:t>
                        </m:r>
                      </m:num>
                      <m:den>
                        <m:r>
                          <a:rPr lang="pt-P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40" y="5423636"/>
                <a:ext cx="4107791" cy="491288"/>
              </a:xfrm>
              <a:prstGeom prst="rect">
                <a:avLst/>
              </a:prstGeom>
              <a:blipFill>
                <a:blip r:embed="rId4"/>
                <a:stretch>
                  <a:fillRect l="-1187" b="-75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3186377" y="6027573"/>
                <a:ext cx="907620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𝟐𝟒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𝒌𝒎</m:t>
                          </m:r>
                        </m:num>
                        <m:den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377" y="6027573"/>
                <a:ext cx="907620" cy="6184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4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6182B7C1-AC35-4468-9205-2EA6823C94C3}"/>
                  </a:ext>
                </a:extLst>
              </p:cNvPr>
              <p:cNvSpPr/>
              <p:nvPr/>
            </p:nvSpPr>
            <p:spPr>
              <a:xfrm>
                <a:off x="260604" y="339346"/>
                <a:ext cx="7120857" cy="1931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0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Pergunta 8c) (0,25 ponto)</a:t>
                </a:r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Determine o módulo do vetor velocidade da Voyager 2 em relação ao Sol, quando ela estiver no ponto A da Figura.  Considere que os vetores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sub>
                    </m:sSub>
                    <m:r>
                      <a:rPr lang="pt-B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e</m:t>
                    </m:r>
                    <m:r>
                      <a:rPr lang="pt-BR" sz="2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pt-B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2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sz="20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Sat</m:t>
                        </m:r>
                      </m:sub>
                    </m:sSub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são perpendiculares e use: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BR" sz="2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P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g>
                      <m:e>
                        <m:r>
                          <a:rPr lang="pt-BR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296</m:t>
                        </m:r>
                      </m:e>
                    </m:rad>
                    <m:r>
                      <a:rPr lang="pt-BR" sz="2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=17,2</m:t>
                    </m:r>
                  </m:oMath>
                </a14:m>
                <a:r>
                  <a:rPr lang="pt-BR" sz="2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</a:t>
                </a:r>
                <a:endParaRPr lang="pt-BR" sz="20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6182B7C1-AC35-4468-9205-2EA6823C9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04" y="339346"/>
                <a:ext cx="7120857" cy="1931363"/>
              </a:xfrm>
              <a:prstGeom prst="rect">
                <a:avLst/>
              </a:prstGeom>
              <a:blipFill>
                <a:blip r:embed="rId2"/>
                <a:stretch>
                  <a:fillRect l="-942" r="-856" b="-47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ACA1C8DF-FCF5-490B-BDD1-8DC2BFA9FA1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975" y="2365594"/>
            <a:ext cx="2333244" cy="295493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DDAC482-1E93-44E6-AB65-27C3B9705DDB}"/>
              </a:ext>
            </a:extLst>
          </p:cNvPr>
          <p:cNvSpPr/>
          <p:nvPr/>
        </p:nvSpPr>
        <p:spPr>
          <a:xfrm>
            <a:off x="216408" y="2580486"/>
            <a:ext cx="857250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Resolução 8c)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endParaRPr lang="pt-BR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pt-BR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pt-BR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t-PT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 hangingPunct="0">
              <a:spcAft>
                <a:spcPts val="0"/>
              </a:spcAft>
            </a:pPr>
            <a:endParaRPr lang="pt-P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2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Resposta 8c):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_ _ _ _ _ _ _ _ _</a:t>
            </a:r>
            <a:endParaRPr lang="pt-B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29362" y="3081840"/>
                <a:ext cx="8546592" cy="1053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0"/>
                  </a:spcAft>
                </a:pPr>
                <a:r>
                  <a:rPr lang="pt-BR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Os vetores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</m:t>
                        </m:r>
                      </m:sub>
                    </m:sSub>
                    <m:r>
                      <a:rPr lang="pt-B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e</m:t>
                    </m:r>
                    <m:r>
                      <a:rPr lang="pt-BR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b>
                      <m:sSubPr>
                        <m:ctrlP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pt-BR" sz="20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pt-BR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Sat</m:t>
                        </m:r>
                      </m:sub>
                    </m:sSub>
                  </m:oMath>
                </a14:m>
                <a:r>
                  <a:rPr lang="pt-BR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pt-PT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são perpendiculares</a:t>
                </a:r>
                <a:r>
                  <a:rPr lang="pt-BR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conforme a representação vetorial ao lado, logo, se somam pelo método do paralelogramo e  seu módulo pode ser calculado pelo teorema de Pitágoras:</a:t>
                </a:r>
                <a:endParaRPr lang="pt-B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62" y="3081840"/>
                <a:ext cx="8546592" cy="1053045"/>
              </a:xfrm>
              <a:prstGeom prst="rect">
                <a:avLst/>
              </a:prstGeom>
              <a:blipFill>
                <a:blip r:embed="rId4"/>
                <a:stretch>
                  <a:fillRect l="-785" r="-713" b="-98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11969" y="4514105"/>
                <a:ext cx="4786631" cy="676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𝐴𝑆𝑜𝑙</m:t>
                              </m:r>
                            </m:sub>
                          </m:sSub>
                        </m:e>
                      </m:d>
                      <m:r>
                        <a:rPr lang="pt-B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g>
                        <m:e>
                          <m:sSup>
                            <m:sSupPr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14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pt-B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radPr>
                        <m:deg>
                          <m:r>
                            <a:rPr lang="pt-PT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g>
                        <m:e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296</m:t>
                          </m:r>
                        </m:e>
                      </m:rad>
                      <m:r>
                        <a:rPr lang="pt-BR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=17,2</m:t>
                      </m:r>
                      <m:f>
                        <m:fPr>
                          <m:ctrlP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pt-B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69" y="4514105"/>
                <a:ext cx="4786631" cy="676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270081" y="5300210"/>
                <a:ext cx="1236813" cy="6769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𝟏𝟕</m:t>
                      </m:r>
                      <m:r>
                        <a:rPr lang="pt-BR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pt-BR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𝟐</m:t>
                      </m:r>
                      <m:f>
                        <m:fPr>
                          <m:ctrlPr>
                            <a:rPr lang="pt-B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𝒌𝒎</m:t>
                          </m:r>
                        </m:num>
                        <m:den>
                          <m:r>
                            <a:rPr lang="pt-BR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081" y="5300210"/>
                <a:ext cx="1236813" cy="676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4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0770165-EF93-4939-900F-D2563DAA9F7D}"/>
              </a:ext>
            </a:extLst>
          </p:cNvPr>
          <p:cNvSpPr/>
          <p:nvPr/>
        </p:nvSpPr>
        <p:spPr>
          <a:xfrm>
            <a:off x="285941" y="2747453"/>
            <a:ext cx="11382374" cy="3737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Resolução 8d)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1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	Resposta 8d):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_ _ _ _ _ _ _ _ _ _ _ _ _ _ _ _ _ _ _</a:t>
            </a:r>
            <a:endParaRPr lang="pt-BR" sz="16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51DC4E7-334C-46A3-887B-F16A5154818E}"/>
              </a:ext>
            </a:extLst>
          </p:cNvPr>
          <p:cNvSpPr/>
          <p:nvPr/>
        </p:nvSpPr>
        <p:spPr>
          <a:xfrm>
            <a:off x="236983" y="372601"/>
            <a:ext cx="8020752" cy="1704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8d) (0,25 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Calcule a variação no módulo da velocidade da Voyager 2 entre os pontos A e B, medido em relação ao Sol.   É possível concluir que Saturno adicionou ou retirou energia cinética à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Voyager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2, com respeito ao referencial do Sol? </a:t>
            </a:r>
            <a:r>
              <a:rPr lang="pt-BR" i="1" dirty="0">
                <a:latin typeface="Arial" panose="020B0604020202020204" pitchFamily="34" charset="0"/>
                <a:ea typeface="Times New Roman" panose="02020603050405020304" pitchFamily="18" charset="0"/>
              </a:rPr>
              <a:t>Obs. Sem a conclusão perde 0,1 ponto.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950720" y="2681962"/>
                <a:ext cx="8519160" cy="551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Foi calculado nos itens anteriores que:</a:t>
                </a:r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pt-P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𝐵𝑆𝑜𝑙</m:t>
                            </m:r>
                          </m:sub>
                        </m:sSub>
                      </m:e>
                    </m:d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=24 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P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𝑘𝑚</m:t>
                        </m:r>
                      </m:num>
                      <m:den>
                        <m:r>
                          <a:rPr lang="pt-P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pt-PT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e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𝐴𝑆𝑜𝑙</m:t>
                            </m:r>
                          </m:sub>
                        </m:sSub>
                      </m:e>
                    </m:d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=17,2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𝑘𝑚</m:t>
                        </m:r>
                      </m:num>
                      <m:den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logo:</a:t>
                </a: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720" y="2681962"/>
                <a:ext cx="8519160" cy="551113"/>
              </a:xfrm>
              <a:prstGeom prst="rect">
                <a:avLst/>
              </a:prstGeom>
              <a:blipFill>
                <a:blip r:embed="rId2"/>
                <a:stretch>
                  <a:fillRect l="-572" b="-55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21475" y="3532118"/>
                <a:ext cx="10402824" cy="551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pt-P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𝐵𝑆𝑜𝑙</m:t>
                            </m:r>
                          </m:sub>
                        </m:sSub>
                      </m:e>
                    </m:d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pt-PT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𝐴𝑆𝑜𝑙</m:t>
                            </m:r>
                          </m:sub>
                        </m:sSub>
                      </m:e>
                    </m:d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=(24 −</m:t>
                    </m:r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17,2)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num>
                      <m:den>
                        <m:r>
                          <a:rPr lang="pt-P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pt-PT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6,8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num>
                      <m:den>
                        <m:r>
                          <a:rPr lang="pt-P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pt-PT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Portanto Saturno adicionou energia cinética à Voyager 2. </a:t>
                </a:r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75" y="3532118"/>
                <a:ext cx="10402824" cy="551113"/>
              </a:xfrm>
              <a:prstGeom prst="rect">
                <a:avLst/>
              </a:prstGeom>
              <a:blipFill>
                <a:blip r:embed="rId3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236983" y="4259554"/>
            <a:ext cx="1146657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Obs. Saturno adicionou energia cinética à 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Voyager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2, às custas da redução de sua velocidade em relação ao Sol.  Entretanto, em função das diferenças de massa entre a </a:t>
            </a:r>
            <a:r>
              <a:rPr lang="pt-BR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Voyager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2 e Saturno, essa redução na velocidade de Saturno em torno do Sol é ínfima. Tal manobra é bastante utilizada em missões interplanetárias e é chamada de “estilingue gravitacional” ou “assistência gravitacional”.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778039" y="5708055"/>
                <a:ext cx="994183" cy="618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𝟖</m:t>
                      </m:r>
                      <m:f>
                        <m:fPr>
                          <m:ctrlPr>
                            <a:rPr lang="pt-B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𝒌𝒎</m:t>
                          </m:r>
                        </m:num>
                        <m:den>
                          <m:r>
                            <a:rPr lang="pt-B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𝒔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039" y="5708055"/>
                <a:ext cx="994183" cy="618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4105025" y="6001307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Adicionou energia cinética.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840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E66841D-8C7F-4B6A-8BF0-7DB1FDFC3FCA}"/>
              </a:ext>
            </a:extLst>
          </p:cNvPr>
          <p:cNvSpPr/>
          <p:nvPr/>
        </p:nvSpPr>
        <p:spPr>
          <a:xfrm>
            <a:off x="136763" y="155448"/>
            <a:ext cx="81751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PT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9) (1 ponto)</a:t>
            </a: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 Em 2017 foi lançado o Satélite Geoestacionário de Defesa e Comunicações Estratégicas (SGDC). O SGDC é operado pelo governo brasileiro e visa oferecer acesso à Internet banda-larga a regiões remotas do Brasil, bem como disponibilizar um meio de comunicação segura às Forças Armadas brasileiras. O sistema SGDC foi desenvolvido sob responsabilidade da empresa Visiona Tecnologia Espacial, de São José dos Campos, SP. Em função da sua órbita, o SGDC fica “parado”</a:t>
            </a: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7AFA8D3-816C-4765-AFFB-CD2284C573DD}"/>
                  </a:ext>
                </a:extLst>
              </p:cNvPr>
              <p:cNvSpPr/>
              <p:nvPr/>
            </p:nvSpPr>
            <p:spPr>
              <a:xfrm>
                <a:off x="127618" y="4148444"/>
                <a:ext cx="11915030" cy="1984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t-PT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Baseado nesses conceitos é estabelecida a relação sinal/ruído (</a:t>
                </a:r>
                <a:r>
                  <a:rPr lang="pt-PT" sz="16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E/N</a:t>
                </a:r>
                <a:r>
                  <a:rPr lang="pt-PT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):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num>
                          <m:den>
                            <m:r>
                              <a:rPr lang="pt-PT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den>
                        </m:f>
                      </m:e>
                    </m:box>
                    <m:r>
                      <a:rPr lang="pt-PT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box>
                      <m:boxPr>
                        <m:ctrlPr>
                          <a:rPr lang="pt-BR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pt-BR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PT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  <m:r>
                              <a:rPr lang="pt-PT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pt-PT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num>
                          <m:den>
                            <m:r>
                              <a:rPr lang="pt-PT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  <m:r>
                              <a:rPr lang="pt-PT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pt-PT" sz="1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den>
                        </m:f>
                      </m:e>
                    </m:box>
                  </m:oMath>
                </a14:m>
                <a:r>
                  <a:rPr lang="pt-PT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,</a:t>
                </a:r>
                <a:r>
                  <a:rPr lang="pt-PT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onde P = Potência de transmissão do satélite, G = Ganho da antena receptora da estação B, L = Perdas na transmissão e R = Taxa de bits, isto é, bits por segundo (bps).  Quanto maior essa relação, melhor a captação da informação no receptor. Nesse exercício, o enlace de comunicação a ser analisado é entre o Satélite (transmissor) e a Estação B (receptor), no sentido de downlink. A Estação B compreende uma antena com 5 m de diâmetro.</a:t>
                </a:r>
                <a:endParaRPr lang="pt-BR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17AFA8D3-816C-4765-AFFB-CD2284C57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18" y="4148444"/>
                <a:ext cx="11915030" cy="1984198"/>
              </a:xfrm>
              <a:prstGeom prst="rect">
                <a:avLst/>
              </a:prstGeom>
              <a:blipFill>
                <a:blip r:embed="rId2"/>
                <a:stretch>
                  <a:fillRect l="-307" r="-205" b="-9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128016" y="2345195"/>
            <a:ext cx="11942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em relação à Terra a 35.800 km de distância. O usuário, ligado à Estação A, pode estabelecer comunicação, via SGDC, com outro usuário, conectado à Estação B (vide Figura). Nos enlaces de comunicação de uplink e downlink ocorrem dois fenômenos importantes. Um deles é a redução da intensidade do sinal, </a:t>
            </a:r>
            <a:r>
              <a:rPr lang="pt-PT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em função da distância e das interações das ondas eletromagnéticas com o meio no qual elas se propagam. Outro fenômeno é o ruído eletromagnético, </a:t>
            </a:r>
            <a:r>
              <a:rPr lang="pt-PT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pt-PT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que são sinais espúrios que introduzem contribuições indesejadas nas comunicações.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01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F23DDB7-5F51-415E-9C71-F6FDCD5D56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75" y="2411262"/>
            <a:ext cx="3894283" cy="27232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50A3707-D264-4671-B5BE-C5C7F63ED698}"/>
              </a:ext>
            </a:extLst>
          </p:cNvPr>
          <p:cNvSpPr/>
          <p:nvPr/>
        </p:nvSpPr>
        <p:spPr>
          <a:xfrm>
            <a:off x="292608" y="407788"/>
            <a:ext cx="762609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9a) (0,5 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Suponha uma situação na qual o SGDC esteja transmitindo dados à taxa de um milhão de bits por segundo (R = 1 Mbps) com P = 50 W. Em função de uma chuva torrencial, a perda total (L) tem seu valor dobrado. Supondo que mesmo com a chuva se queira manter a mesma taxa de transmissão de dados entre o SGDC e a Estação B, qual seria a nova potência de transmissão do satélite? Considere que a relação sinal/ruído não se altere e que a antena da Estação B é a mesma.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42ACA74-E8AE-41B2-9BB1-974BD54DCED3}"/>
                  </a:ext>
                </a:extLst>
              </p:cNvPr>
              <p:cNvSpPr/>
              <p:nvPr/>
            </p:nvSpPr>
            <p:spPr>
              <a:xfrm>
                <a:off x="543019" y="5981092"/>
                <a:ext cx="4855464" cy="723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pt-BR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Resposta 9a):</a:t>
                </a:r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_ _ _ _ _ _ _ _ _ _ _ _ _ </a:t>
                </a:r>
                <a:endParaRPr lang="pt-BR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942ACA74-E8AE-41B2-9BB1-974BD54DCE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19" y="5981092"/>
                <a:ext cx="4855464" cy="723275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ixaDeTexto 1"/>
          <p:cNvSpPr txBox="1"/>
          <p:nvPr/>
        </p:nvSpPr>
        <p:spPr>
          <a:xfrm>
            <a:off x="8046719" y="2411262"/>
            <a:ext cx="3894283" cy="27232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33743" y="3055610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Resolução 9a) 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0" y="3498757"/>
                <a:ext cx="6217920" cy="9555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relação E/N permanece inalterada sem (1) e com (2) chuva, isto é,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0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Assim:</a:t>
                </a:r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98757"/>
                <a:ext cx="6217920" cy="955583"/>
              </a:xfrm>
              <a:prstGeom prst="rect">
                <a:avLst/>
              </a:prstGeom>
              <a:blipFill>
                <a:blip r:embed="rId4"/>
                <a:stretch>
                  <a:fillRect t="-1911" r="-7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323088" y="4490140"/>
                <a:ext cx="7577328" cy="520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mas o enunciado afirma que: G</a:t>
                </a:r>
                <a:r>
                  <a:rPr lang="pt-BR" baseline="-250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G</a:t>
                </a:r>
                <a:r>
                  <a:rPr lang="pt-BR" baseline="-250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  R</a:t>
                </a:r>
                <a:r>
                  <a:rPr lang="pt-BR" baseline="-250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R</a:t>
                </a:r>
                <a:r>
                  <a:rPr lang="pt-BR" baseline="-250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portanto:</a:t>
                </a:r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8" y="4490140"/>
                <a:ext cx="7577328" cy="520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318980" y="5111932"/>
                <a:ext cx="2702215" cy="518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logo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80" y="5111932"/>
                <a:ext cx="2702215" cy="5184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2993136" y="5197961"/>
            <a:ext cx="4855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enunciado também afirmou que: L</a:t>
            </a:r>
            <a:r>
              <a:rPr lang="pt-BR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2 × L</a:t>
            </a:r>
            <a:r>
              <a:rPr lang="pt-BR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/>
              <p:cNvSpPr/>
              <p:nvPr/>
            </p:nvSpPr>
            <p:spPr>
              <a:xfrm>
                <a:off x="-217593" y="5586626"/>
                <a:ext cx="5899692" cy="600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Logo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sSub>
                          <m:sSubPr>
                            <m:ctrlP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×2</m:t>
                    </m:r>
                    <m:sSub>
                      <m:sSubPr>
                        <m:ctrlP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=100</m:t>
                    </m:r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𝑊</m:t>
                    </m:r>
                    <m:r>
                      <a:rPr lang="pt-BR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ou seja, P</a:t>
                </a:r>
                <a:r>
                  <a:rPr lang="pt-BR" baseline="-250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100 W</a:t>
                </a:r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7593" y="5586626"/>
                <a:ext cx="5899692" cy="6009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ângulo 12"/>
              <p:cNvSpPr/>
              <p:nvPr/>
            </p:nvSpPr>
            <p:spPr>
              <a:xfrm>
                <a:off x="3051928" y="6304257"/>
                <a:ext cx="10118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𝟏𝟎𝟎</m:t>
                      </m:r>
                      <m:r>
                        <a:rPr lang="pt-BR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𝑾</m:t>
                      </m:r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928" y="6304257"/>
                <a:ext cx="1011815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02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327554B-D428-4E89-A636-6EA5FE2E8D96}"/>
                  </a:ext>
                </a:extLst>
              </p:cNvPr>
              <p:cNvSpPr/>
              <p:nvPr/>
            </p:nvSpPr>
            <p:spPr>
              <a:xfrm>
                <a:off x="329184" y="280603"/>
                <a:ext cx="8083296" cy="270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6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Pergunta 9b) (0,5 ponto)</a:t>
                </a:r>
                <a:r>
                  <a:rPr lang="pt-BR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Ao ser apresentado com o novo valor de potência, um engenheiro do SGDC informou que o satélite já operava no seu limite de potência, que é de 50 W. Alternativamente, ele propôs que o aumento das perdas (L) fosse resolvido aumentando-se o ganho (G) da antena da Estação B. Dentre os fatores que impactam no ganho da antena está o seu tamanho. O ganho é dado por G = c × A, onde c é uma constante e A é a área circular da antena. Considerando-se que o satélite opere na sua potência máxima, qual o novo diâmetro da antena para manter a relação sinal/ruído e, assim, a mesma taxa de transmissão de dados? O diâmetro (D</a:t>
                </a:r>
                <a:r>
                  <a:rPr lang="pt-BR" sz="1600" b="1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1</a:t>
                </a:r>
                <a:r>
                  <a:rPr lang="pt-BR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original da antena é de 5 m. Use:</a:t>
                </a:r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PT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g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=1,4.</m:t>
                    </m:r>
                  </m:oMath>
                </a14:m>
                <a:endParaRPr lang="pt-BR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8327554B-D428-4E89-A636-6EA5FE2E8D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4" y="280603"/>
                <a:ext cx="8083296" cy="2707472"/>
              </a:xfrm>
              <a:prstGeom prst="rect">
                <a:avLst/>
              </a:prstGeom>
              <a:blipFill>
                <a:blip r:embed="rId2"/>
                <a:stretch>
                  <a:fillRect l="-377" r="-377" b="-6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335943" y="3230155"/>
            <a:ext cx="11119104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Resolução 9b)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	Resposta 9b):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_ _ _ _ _ _ _ _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2015890" y="3272677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relação E/N permanece inalterada sem (1) e com (2) chuva, isto é: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35943" y="3944629"/>
                <a:ext cx="3359894" cy="520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portanto: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43" y="3944629"/>
                <a:ext cx="3359894" cy="520079"/>
              </a:xfrm>
              <a:prstGeom prst="rect">
                <a:avLst/>
              </a:prstGeom>
              <a:blipFill>
                <a:blip r:embed="rId3"/>
                <a:stretch>
                  <a:fillRect r="-7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3658263" y="4020002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 o enunciado afirma que: P</a:t>
            </a:r>
            <a:r>
              <a:rPr lang="pt-BR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P</a:t>
            </a:r>
            <a:r>
              <a:rPr lang="pt-BR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</a:t>
            </a:r>
            <a:r>
              <a:rPr lang="pt-BR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R</a:t>
            </a:r>
            <a:r>
              <a:rPr lang="pt-BR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L</a:t>
            </a:r>
            <a:r>
              <a:rPr lang="pt-BR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2L</a:t>
            </a:r>
            <a:r>
              <a:rPr lang="pt-BR" baseline="-25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portanto: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335943" y="4651577"/>
                <a:ext cx="6644640" cy="520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fica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 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ou seja: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43" y="4651577"/>
                <a:ext cx="6644640" cy="5200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6612093" y="4738253"/>
                <a:ext cx="21366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Mas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𝑐𝐴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então:</a:t>
                </a:r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093" y="4738253"/>
                <a:ext cx="2136675" cy="369332"/>
              </a:xfrm>
              <a:prstGeom prst="rect">
                <a:avLst/>
              </a:prstGeom>
              <a:blipFill>
                <a:blip r:embed="rId5"/>
                <a:stretch>
                  <a:fillRect l="-2571" t="-9836" r="-1714" b="-229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-155448" y="4905699"/>
                <a:ext cx="10497312" cy="1107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𝑐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→ 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→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g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=1,4×5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=7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=7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B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5448" y="4905699"/>
                <a:ext cx="10497312" cy="11079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/>
          <p:cNvSpPr/>
          <p:nvPr/>
        </p:nvSpPr>
        <p:spPr>
          <a:xfrm>
            <a:off x="3342662" y="6163239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7 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3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3">
            <a:extLst>
              <a:ext uri="{FF2B5EF4-FFF2-40B4-BE49-F238E27FC236}">
                <a16:creationId xmlns:a16="http://schemas.microsoft.com/office/drawing/2014/main" id="{5E7ED32C-1769-4501-B19D-B1CA88F935F1}"/>
              </a:ext>
            </a:extLst>
          </p:cNvPr>
          <p:cNvGrpSpPr/>
          <p:nvPr/>
        </p:nvGrpSpPr>
        <p:grpSpPr>
          <a:xfrm>
            <a:off x="6962993" y="2464951"/>
            <a:ext cx="4716545" cy="4091297"/>
            <a:chOff x="1528951" y="752062"/>
            <a:chExt cx="3274911" cy="2840348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95C9C11B-4C9D-4447-A6AD-AED33FA543E8}"/>
                </a:ext>
              </a:extLst>
            </p:cNvPr>
            <p:cNvSpPr/>
            <p:nvPr/>
          </p:nvSpPr>
          <p:spPr>
            <a:xfrm>
              <a:off x="1715324" y="830619"/>
              <a:ext cx="2527200" cy="2528047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ysDot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925715A1-94AD-4130-8C5F-A1E8866614B6}"/>
                </a:ext>
              </a:extLst>
            </p:cNvPr>
            <p:cNvCxnSpPr/>
            <p:nvPr/>
          </p:nvCxnSpPr>
          <p:spPr>
            <a:xfrm flipH="1">
              <a:off x="3020940" y="1028686"/>
              <a:ext cx="604346" cy="1025643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173DD41F-8C67-4ADE-BBDF-3BEF21CEE6BC}"/>
                </a:ext>
              </a:extLst>
            </p:cNvPr>
            <p:cNvSpPr/>
            <p:nvPr/>
          </p:nvSpPr>
          <p:spPr>
            <a:xfrm>
              <a:off x="2916600" y="1996031"/>
              <a:ext cx="188258" cy="18825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E4855C9C-CF5E-4C3A-B109-7416EB363A29}"/>
                </a:ext>
              </a:extLst>
            </p:cNvPr>
            <p:cNvSpPr/>
            <p:nvPr/>
          </p:nvSpPr>
          <p:spPr>
            <a:xfrm>
              <a:off x="4194073" y="2040854"/>
              <a:ext cx="107577" cy="108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83D01B17-D3B6-4036-B11D-9D186D84325B}"/>
                </a:ext>
              </a:extLst>
            </p:cNvPr>
            <p:cNvSpPr/>
            <p:nvPr/>
          </p:nvSpPr>
          <p:spPr>
            <a:xfrm>
              <a:off x="4055819" y="2076854"/>
              <a:ext cx="36000" cy="36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76D186DD-7EAD-4106-B540-0ABBA8DC4155}"/>
                </a:ext>
              </a:extLst>
            </p:cNvPr>
            <p:cNvSpPr/>
            <p:nvPr/>
          </p:nvSpPr>
          <p:spPr>
            <a:xfrm>
              <a:off x="4392005" y="2076710"/>
              <a:ext cx="36000" cy="36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126C0069-0910-46C4-BAF2-0164BD32B7F3}"/>
                </a:ext>
              </a:extLst>
            </p:cNvPr>
            <p:cNvSpPr/>
            <p:nvPr/>
          </p:nvSpPr>
          <p:spPr>
            <a:xfrm>
              <a:off x="1773590" y="2072225"/>
              <a:ext cx="36000" cy="36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B98DE778-954C-4787-896E-CAAAEE208F8D}"/>
                </a:ext>
              </a:extLst>
            </p:cNvPr>
            <p:cNvSpPr/>
            <p:nvPr/>
          </p:nvSpPr>
          <p:spPr>
            <a:xfrm>
              <a:off x="3625512" y="997168"/>
              <a:ext cx="36000" cy="36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AFC8E453-F10E-4904-A5FE-4CD4FB02A8F1}"/>
                </a:ext>
              </a:extLst>
            </p:cNvPr>
            <p:cNvSpPr/>
            <p:nvPr/>
          </p:nvSpPr>
          <p:spPr>
            <a:xfrm>
              <a:off x="3625508" y="3184555"/>
              <a:ext cx="36000" cy="3600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D6773254-1C75-47D7-AB5B-44AC7B6E89C1}"/>
                </a:ext>
              </a:extLst>
            </p:cNvPr>
            <p:cNvCxnSpPr/>
            <p:nvPr/>
          </p:nvCxnSpPr>
          <p:spPr>
            <a:xfrm flipH="1" flipV="1">
              <a:off x="3630784" y="1002440"/>
              <a:ext cx="623478" cy="109026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BF49F249-2B1C-4D0B-9BAA-9B24AB9EC982}"/>
                </a:ext>
              </a:extLst>
            </p:cNvPr>
            <p:cNvCxnSpPr/>
            <p:nvPr/>
          </p:nvCxnSpPr>
          <p:spPr>
            <a:xfrm flipH="1">
              <a:off x="3657763" y="2112707"/>
              <a:ext cx="593725" cy="106553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16E4C44C-720A-40DF-A7A5-CDC3746DC3B7}"/>
                </a:ext>
              </a:extLst>
            </p:cNvPr>
            <p:cNvCxnSpPr/>
            <p:nvPr/>
          </p:nvCxnSpPr>
          <p:spPr>
            <a:xfrm flipH="1" flipV="1">
              <a:off x="3021121" y="2108225"/>
              <a:ext cx="622935" cy="108966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9CB90EEF-541E-45A9-ABE8-9DE7F0CDB05B}"/>
                </a:ext>
              </a:extLst>
            </p:cNvPr>
            <p:cNvCxnSpPr/>
            <p:nvPr/>
          </p:nvCxnSpPr>
          <p:spPr>
            <a:xfrm>
              <a:off x="1710842" y="2090161"/>
              <a:ext cx="2586326" cy="211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9" name="Arco 18">
              <a:extLst>
                <a:ext uri="{FF2B5EF4-FFF2-40B4-BE49-F238E27FC236}">
                  <a16:creationId xmlns:a16="http://schemas.microsoft.com/office/drawing/2014/main" id="{A5EFCE39-F795-4948-BD28-23F81F158CE2}"/>
                </a:ext>
              </a:extLst>
            </p:cNvPr>
            <p:cNvSpPr/>
            <p:nvPr/>
          </p:nvSpPr>
          <p:spPr>
            <a:xfrm>
              <a:off x="3034369" y="1897405"/>
              <a:ext cx="156882" cy="376518"/>
            </a:xfrm>
            <a:prstGeom prst="arc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Caixa de texto 35">
              <a:extLst>
                <a:ext uri="{FF2B5EF4-FFF2-40B4-BE49-F238E27FC236}">
                  <a16:creationId xmlns:a16="http://schemas.microsoft.com/office/drawing/2014/main" id="{CC76A3AB-27B0-48B0-A404-B9D1A3C7D9E8}"/>
                </a:ext>
              </a:extLst>
            </p:cNvPr>
            <p:cNvSpPr txBox="1"/>
            <p:nvPr/>
          </p:nvSpPr>
          <p:spPr>
            <a:xfrm>
              <a:off x="2643951" y="1758458"/>
              <a:ext cx="412850" cy="385511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M</a:t>
              </a:r>
              <a:r>
                <a:rPr kumimoji="0" lang="pt-PT" sz="12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1" name="Caixa de texto 11">
              <a:extLst>
                <a:ext uri="{FF2B5EF4-FFF2-40B4-BE49-F238E27FC236}">
                  <a16:creationId xmlns:a16="http://schemas.microsoft.com/office/drawing/2014/main" id="{BDBA5EFD-2F97-461D-ABCB-7F516AD52276}"/>
                </a:ext>
              </a:extLst>
            </p:cNvPr>
            <p:cNvSpPr txBox="1"/>
            <p:nvPr/>
          </p:nvSpPr>
          <p:spPr>
            <a:xfrm>
              <a:off x="4189345" y="1649695"/>
              <a:ext cx="412750" cy="38544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M</a:t>
              </a:r>
              <a:r>
                <a:rPr kumimoji="0" lang="pt-PT" sz="12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2" name="Caixa de texto 11">
              <a:extLst>
                <a:ext uri="{FF2B5EF4-FFF2-40B4-BE49-F238E27FC236}">
                  <a16:creationId xmlns:a16="http://schemas.microsoft.com/office/drawing/2014/main" id="{C38E5373-0966-4598-AE8B-1B2F2B672C96}"/>
                </a:ext>
              </a:extLst>
            </p:cNvPr>
            <p:cNvSpPr txBox="1"/>
            <p:nvPr/>
          </p:nvSpPr>
          <p:spPr>
            <a:xfrm>
              <a:off x="4391747" y="1938466"/>
              <a:ext cx="412115" cy="38544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L</a:t>
              </a:r>
              <a:r>
                <a:rPr kumimoji="0" lang="pt-PT" sz="12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3" name="Caixa de texto 11">
              <a:extLst>
                <a:ext uri="{FF2B5EF4-FFF2-40B4-BE49-F238E27FC236}">
                  <a16:creationId xmlns:a16="http://schemas.microsoft.com/office/drawing/2014/main" id="{43ABEC4F-0281-4355-89B3-9C9EF8F947F6}"/>
                </a:ext>
              </a:extLst>
            </p:cNvPr>
            <p:cNvSpPr txBox="1"/>
            <p:nvPr/>
          </p:nvSpPr>
          <p:spPr>
            <a:xfrm>
              <a:off x="3851038" y="2048586"/>
              <a:ext cx="412115" cy="38544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L</a:t>
              </a:r>
              <a:r>
                <a:rPr kumimoji="0" lang="pt-PT" sz="12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4" name="Caixa de texto 11">
              <a:extLst>
                <a:ext uri="{FF2B5EF4-FFF2-40B4-BE49-F238E27FC236}">
                  <a16:creationId xmlns:a16="http://schemas.microsoft.com/office/drawing/2014/main" id="{592291D6-AB93-4704-AC82-2AD8BBA2F671}"/>
                </a:ext>
              </a:extLst>
            </p:cNvPr>
            <p:cNvSpPr txBox="1"/>
            <p:nvPr/>
          </p:nvSpPr>
          <p:spPr>
            <a:xfrm>
              <a:off x="1730895" y="1785350"/>
              <a:ext cx="411480" cy="38544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L</a:t>
              </a:r>
              <a:r>
                <a:rPr kumimoji="0" lang="pt-PT" sz="12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5" name="Caixa de texto 11">
              <a:extLst>
                <a:ext uri="{FF2B5EF4-FFF2-40B4-BE49-F238E27FC236}">
                  <a16:creationId xmlns:a16="http://schemas.microsoft.com/office/drawing/2014/main" id="{53DCC2F7-5444-4C4D-8087-1023877C8519}"/>
                </a:ext>
              </a:extLst>
            </p:cNvPr>
            <p:cNvSpPr txBox="1"/>
            <p:nvPr/>
          </p:nvSpPr>
          <p:spPr>
            <a:xfrm>
              <a:off x="3591071" y="782019"/>
              <a:ext cx="411480" cy="38544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L</a:t>
              </a:r>
              <a:r>
                <a:rPr kumimoji="0" lang="pt-PT" sz="12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6" name="Caixa de texto 11">
              <a:extLst>
                <a:ext uri="{FF2B5EF4-FFF2-40B4-BE49-F238E27FC236}">
                  <a16:creationId xmlns:a16="http://schemas.microsoft.com/office/drawing/2014/main" id="{F0ABE6D1-6753-4CE1-A442-E1DC93B9CACC}"/>
                </a:ext>
              </a:extLst>
            </p:cNvPr>
            <p:cNvSpPr txBox="1"/>
            <p:nvPr/>
          </p:nvSpPr>
          <p:spPr>
            <a:xfrm>
              <a:off x="3577622" y="3206965"/>
              <a:ext cx="411480" cy="385445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L</a:t>
              </a:r>
              <a:r>
                <a:rPr kumimoji="0" lang="pt-PT" sz="1200" b="1" i="0" u="none" strike="noStrike" kern="0" cap="none" spc="0" normalizeH="0" baseline="-25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7" name="Caixa de texto 11">
              <a:extLst>
                <a:ext uri="{FF2B5EF4-FFF2-40B4-BE49-F238E27FC236}">
                  <a16:creationId xmlns:a16="http://schemas.microsoft.com/office/drawing/2014/main" id="{CE40B6FC-B37E-4621-A344-B9BC27D9F76B}"/>
                </a:ext>
              </a:extLst>
            </p:cNvPr>
            <p:cNvSpPr txBox="1"/>
            <p:nvPr/>
          </p:nvSpPr>
          <p:spPr>
            <a:xfrm>
              <a:off x="3134361" y="1804728"/>
              <a:ext cx="443080" cy="29064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60</a:t>
              </a:r>
              <a:r>
                <a:rPr kumimoji="0" lang="pt-PT" sz="1200" b="0" i="0" u="none" strike="noStrike" kern="0" cap="none" spc="0" normalizeH="0" baseline="3000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o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sp>
          <p:nvSpPr>
            <p:cNvPr id="28" name="Caixa de texto 11">
              <a:extLst>
                <a:ext uri="{FF2B5EF4-FFF2-40B4-BE49-F238E27FC236}">
                  <a16:creationId xmlns:a16="http://schemas.microsoft.com/office/drawing/2014/main" id="{9EF30701-2B4D-416F-B8A7-EBC97074BAA9}"/>
                </a:ext>
              </a:extLst>
            </p:cNvPr>
            <p:cNvSpPr txBox="1"/>
            <p:nvPr/>
          </p:nvSpPr>
          <p:spPr>
            <a:xfrm rot="19982785">
              <a:off x="1528951" y="752062"/>
              <a:ext cx="2632938" cy="1644962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1" vert="horz" wrap="square" lIns="91440" tIns="45720" rIns="91440" bIns="45720" numCol="1" spcCol="0" rtlCol="0" fromWordArt="0" anchor="t" anchorCtr="0" forceAA="0" compatLnSpc="1">
              <a:prstTxWarp prst="textArchUp">
                <a:avLst>
                  <a:gd name="adj" fmla="val 11562538"/>
                </a:avLst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+mn-cs"/>
                </a:rPr>
                <a:t>Órbita de M2 ao redor de M1, supondo M1 &gt;&gt; M2</a:t>
              </a: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31648" y="188667"/>
                <a:ext cx="6716668" cy="5971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pt-PT" sz="16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Questão 10) (1 ponto</a:t>
                </a:r>
                <a:r>
                  <a:rPr lang="pt-PT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Com o desenvolvimento da astronáutica está cada vez mais fácil colocarmos telescópios em órbita. Contudo, alguns, como o SOHO (Solar and Heliospheric Observatory = Observatório Solar e Heliosférico), precisam girar ao redor do Sol no mesmo período que a Terra e ficar entre o Sol e a Terra, pois precisa observar o Sol 24h/dia. Mas pela terceira lei de Kepler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p>
                        <m: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PT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k</m:t>
                    </m:r>
                    <m:r>
                      <a:rPr lang="pt-PT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pt-BR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  <m:sup>
                        <m:r>
                          <a:rPr lang="pt-PT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pt-PT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pt-PT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ou seja, quanto menor a distância ao Sol, menor será o período e vice-versa. Logo, não seria possível colocar o SOHO e outros satélites para girarem ao redor do Sol, com o mesmo período da Terra estando num lugar diferente da Terra. Mas o italiano Joseph-Louis de Lagrange, em 1772, descobriu que há cinco pontos, chamados pontos Lagrangianos, num sistema Terra-Sol, ou Terra-Lua, ou Sol-planeta, que são “especiais”. O ponto L</a:t>
                </a:r>
                <a:r>
                  <a:rPr lang="pt-PT" sz="1600" b="1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1</a:t>
                </a:r>
                <a:r>
                  <a:rPr lang="pt-PT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fica na linha Terra-Sol, entre Terra e Sol e um observatório ali colocado move-se com o mesmo período da Terra, tal com faz o SOHO, o qual nunca é eclipsado pela Lua e recebe sempre a mesma irradiação do Sol. Veja a figura ao lado. O ponto L</a:t>
                </a:r>
                <a:r>
                  <a:rPr lang="pt-PT" sz="1600" b="1" baseline="-25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pt-PT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fica depois do cone de sombra (umbra) da Terra, será o local de posicionamento do Telescópio Espacial James Webb</a:t>
                </a:r>
                <a:r>
                  <a:rPr lang="pt-PT" sz="1600" dirty="0">
                    <a:solidFill>
                      <a:srgbClr val="222222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e terá período de translação igual ao da Terra. Os pontos L</a:t>
                </a:r>
                <a:r>
                  <a:rPr lang="pt-PT" sz="1600" b="1" baseline="-25000" dirty="0">
                    <a:solidFill>
                      <a:srgbClr val="222222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4</a:t>
                </a:r>
                <a:r>
                  <a:rPr lang="pt-PT" sz="1600" dirty="0">
                    <a:solidFill>
                      <a:srgbClr val="222222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e L</a:t>
                </a:r>
                <a:r>
                  <a:rPr lang="pt-PT" sz="1600" b="1" baseline="-25000" dirty="0">
                    <a:solidFill>
                      <a:srgbClr val="222222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5</a:t>
                </a:r>
                <a:r>
                  <a:rPr lang="pt-PT" sz="1600" dirty="0">
                    <a:solidFill>
                      <a:srgbClr val="222222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ficam sobre a órbita da Terra e são localizados por um triângulo equilátero com aresta igual à distância Terra-Sol.</a:t>
                </a:r>
                <a:endParaRPr lang="pt-BR" sz="1600" dirty="0"/>
              </a:p>
              <a:p>
                <a:pPr algn="just">
                  <a:lnSpc>
                    <a:spcPct val="114000"/>
                  </a:lnSpc>
                </a:pPr>
                <a:endParaRPr lang="pt-BR" sz="1600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8" y="188667"/>
                <a:ext cx="6716668" cy="5971378"/>
              </a:xfrm>
              <a:prstGeom prst="rect">
                <a:avLst/>
              </a:prstGeom>
              <a:blipFill>
                <a:blip r:embed="rId2"/>
                <a:stretch>
                  <a:fillRect l="-454" t="-102" r="-4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815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4F3A7C2-D01A-4231-BA56-7FCD403CB29A}"/>
              </a:ext>
            </a:extLst>
          </p:cNvPr>
          <p:cNvSpPr/>
          <p:nvPr/>
        </p:nvSpPr>
        <p:spPr>
          <a:xfrm>
            <a:off x="477726" y="400796"/>
            <a:ext cx="7294674" cy="960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1) (1 ponto) (0,25 cada acerto)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Coloque o nome do planeta, planeta anão ou satélite na frente de cada descrição.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3E72DA7-ABE0-4286-B221-EE17EE3BA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107935"/>
              </p:ext>
            </p:extLst>
          </p:nvPr>
        </p:nvGraphicFramePr>
        <p:xfrm>
          <a:off x="474009" y="2607445"/>
          <a:ext cx="10935477" cy="28824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3665">
                  <a:extLst>
                    <a:ext uri="{9D8B030D-6E8A-4147-A177-3AD203B41FA5}">
                      <a16:colId xmlns:a16="http://schemas.microsoft.com/office/drawing/2014/main" val="2429802773"/>
                    </a:ext>
                  </a:extLst>
                </a:gridCol>
                <a:gridCol w="9451812">
                  <a:extLst>
                    <a:ext uri="{9D8B030D-6E8A-4147-A177-3AD203B41FA5}">
                      <a16:colId xmlns:a16="http://schemas.microsoft.com/office/drawing/2014/main" val="1419947658"/>
                    </a:ext>
                  </a:extLst>
                </a:gridCol>
              </a:tblGrid>
              <a:tr h="75080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Acinzentado. Sem atmosfera. De dia 420 </a:t>
                      </a:r>
                      <a:r>
                        <a:rPr lang="pt-PT" sz="1600" baseline="30000" dirty="0">
                          <a:effectLst/>
                        </a:rPr>
                        <a:t>o</a:t>
                      </a:r>
                      <a:r>
                        <a:rPr lang="pt-PT" sz="1600" dirty="0">
                          <a:effectLst/>
                        </a:rPr>
                        <a:t>C, de noite -180 </a:t>
                      </a:r>
                      <a:r>
                        <a:rPr lang="pt-PT" sz="1600" baseline="30000" dirty="0">
                          <a:effectLst/>
                        </a:rPr>
                        <a:t>o</a:t>
                      </a:r>
                      <a:r>
                        <a:rPr lang="pt-PT" sz="1600" dirty="0">
                          <a:effectLst/>
                        </a:rPr>
                        <a:t>C. O Segundo mais denso. Há evidências da presença de gelo em crateras profundas nos polos. A velocidade da Terra ao redor do Sol é de 107.000 km/h, mas este planeta viaja a 172.400 km/h!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2503948"/>
                  </a:ext>
                </a:extLst>
              </a:tr>
              <a:tr h="75080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pt-PT" sz="1600" dirty="0">
                          <a:effectLst/>
                        </a:rPr>
                        <a:t>Rico em hidrogênio e hélio. Atmosfera em constante turbulência, com ventos de mais de 1.800 km/h. Campo magnético 500 vezes mais intenso que o terrestre. Aneis com espessura média de 10 metros. Nos aneis têm corpos de dimensões entre 1 cm e 10 m.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0553750"/>
                  </a:ext>
                </a:extLst>
              </a:tr>
              <a:tr h="557414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Descoberto em 1930. Era planeta, agora é planeta anão. Seu ano é de 248 anos terrestres. Sua maior lua é Caronte. Fotografado pela sonda “Novos Horizontes” em 2015.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640106"/>
                  </a:ext>
                </a:extLst>
              </a:tr>
              <a:tr h="749493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Sua superfície parece com a da Terra: há dunas, lagos de metano e canais de rios. É a maior lua de Saturno, e a segunda maior do Sistema Solar (tem diâmetro 50% maior do que o da nossa Lua). Rodeada de espessa bruma. A atmosfera é densa e complexa, composta de metano e carbono, semelhante à da Terra primitiva.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8607769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538897" y="2862909"/>
            <a:ext cx="1245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MERCÚRIO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99863" y="3551637"/>
            <a:ext cx="139653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_ _ _ _ _ _ _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99863" y="2897881"/>
            <a:ext cx="1396536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_ _ _ _ _ _ _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99863" y="4232039"/>
            <a:ext cx="1396536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_ _ _ _ _ _ _ 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3524" y="4934676"/>
            <a:ext cx="1396536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_ _ _ _ _ _ _ </a:t>
            </a:r>
          </a:p>
        </p:txBody>
      </p:sp>
      <p:sp>
        <p:nvSpPr>
          <p:cNvPr id="9" name="Retângulo 8"/>
          <p:cNvSpPr/>
          <p:nvPr/>
        </p:nvSpPr>
        <p:spPr>
          <a:xfrm>
            <a:off x="640927" y="3524080"/>
            <a:ext cx="1114408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lnSpc>
                <a:spcPct val="115000"/>
              </a:lnSpc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SATURNO</a:t>
            </a:r>
            <a:endParaRPr lang="pt-B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28932" y="4206099"/>
            <a:ext cx="938398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lnSpc>
                <a:spcPct val="115000"/>
              </a:lnSpc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PLUTÃO</a:t>
            </a:r>
            <a:endParaRPr lang="pt-B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00870" y="4886921"/>
            <a:ext cx="594522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hangingPunct="0">
              <a:lnSpc>
                <a:spcPct val="115000"/>
              </a:lnSpc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</a:rPr>
              <a:t>TITÃ</a:t>
            </a:r>
            <a:endParaRPr lang="pt-BR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06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896425-0496-4098-BF71-1D8D85C6A581}"/>
              </a:ext>
            </a:extLst>
          </p:cNvPr>
          <p:cNvSpPr/>
          <p:nvPr/>
        </p:nvSpPr>
        <p:spPr>
          <a:xfrm>
            <a:off x="-326136" y="2070666"/>
            <a:ext cx="11687175" cy="331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Resolução 10a) </a:t>
            </a:r>
          </a:p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10a) ............................</a:t>
            </a:r>
          </a:p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</a:p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endParaRPr lang="pt-BR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-301752" y="184311"/>
                <a:ext cx="8438587" cy="17782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algn="just" hangingPunct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sz="16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Pergunta 10a) (0,5 ponto) </a:t>
                </a:r>
                <a:r>
                  <a:rPr lang="pt-BR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Considere que M</a:t>
                </a:r>
                <a:r>
                  <a:rPr lang="pt-BR" sz="1600" baseline="-25000" dirty="0">
                    <a:latin typeface="Arial Black" panose="020B0A040201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pt-BR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seja a massa do Sol, M</a:t>
                </a:r>
                <a:r>
                  <a:rPr lang="pt-BR" sz="1600" baseline="-25000" dirty="0">
                    <a:latin typeface="Arial Black" panose="020B0A040201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pt-BR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 massa da Terra, R a distância Terra-Sol e r a distância da Terra aos pontos </a:t>
                </a:r>
                <a:r>
                  <a:rPr lang="pt-BR" sz="1600" dirty="0" err="1">
                    <a:latin typeface="Arial" panose="020B0604020202020204" pitchFamily="34" charset="0"/>
                    <a:ea typeface="Times New Roman" panose="02020603050405020304" pitchFamily="18" charset="0"/>
                  </a:rPr>
                  <a:t>Lagrangianos</a:t>
                </a:r>
                <a:r>
                  <a:rPr lang="pt-BR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L</a:t>
                </a:r>
                <a:r>
                  <a:rPr lang="pt-BR" sz="1600" baseline="-25000" dirty="0">
                    <a:latin typeface="Arial Black" panose="020B0A040201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pt-BR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e L</a:t>
                </a:r>
                <a:r>
                  <a:rPr lang="pt-BR" sz="1600" baseline="-25000" dirty="0">
                    <a:latin typeface="Arial Black" panose="020B0A040201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pt-BR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(são simétricos em relação a M</a:t>
                </a:r>
                <a:r>
                  <a:rPr lang="pt-BR" sz="1600" baseline="-25000" dirty="0">
                    <a:latin typeface="Arial Black" panose="020B0A040201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pt-BR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). Pode-se demonstrar que r é dado por: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r</m:t>
                    </m:r>
                    <m:r>
                      <a:rPr lang="pt-BR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≈</m:t>
                    </m:r>
                    <m:rad>
                      <m:radPr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BR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sz="16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pt-BR" sz="16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16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pt-BR" sz="16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M</m:t>
                                </m:r>
                              </m:e>
                              <m:sub>
                                <m:r>
                                  <a:rPr lang="pt-BR" sz="16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m:rPr>
                        <m:sty m:val="p"/>
                      </m:rPr>
                      <a:rPr lang="pt-BR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R</m:t>
                    </m:r>
                    <m:r>
                      <a:rPr lang="pt-BR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=1,4784×</m:t>
                    </m:r>
                    <m:sSup>
                      <m:sSupPr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sz="16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  <m:r>
                      <m:rPr>
                        <m:sty m:val="p"/>
                      </m:rPr>
                      <a:rPr lang="pt-BR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km</m:t>
                    </m:r>
                  </m:oMath>
                </a14:m>
                <a:r>
                  <a:rPr lang="pt-BR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Sabendo-se que a distância média à Lua é de 384.000 km, calcule quantas vezes r está mais distante do que a órbita da Lua.</a:t>
                </a:r>
                <a:endParaRPr lang="pt-BR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1752" y="184311"/>
                <a:ext cx="8438587" cy="1778244"/>
              </a:xfrm>
              <a:prstGeom prst="rect">
                <a:avLst/>
              </a:prstGeom>
              <a:blipFill>
                <a:blip r:embed="rId2"/>
                <a:stretch>
                  <a:fillRect r="-361" b="-34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541556" y="1935847"/>
                <a:ext cx="5737533" cy="7314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0215" algn="just" hangingPunct="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1,4784×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384.000</m:t>
                          </m:r>
                        </m:den>
                      </m:f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147.840.000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384.000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147.840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384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=385</m:t>
                      </m:r>
                    </m:oMath>
                  </m:oMathPara>
                </a14:m>
                <a:endParaRPr lang="pt-BR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556" y="1935847"/>
                <a:ext cx="5737533" cy="7314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2226858" y="290460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385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-362712" y="3420409"/>
            <a:ext cx="12240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sz="1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Errata: Com os dados acima fornecidos a resposta dada, 385, está correta e deve ser considerada na correção.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-301752" y="3705297"/>
                <a:ext cx="8665464" cy="937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0215" algn="just" hangingPunct="0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pt-BR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Contudo, </a:t>
                </a: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𝐫</m:t>
                    </m:r>
                    <m:r>
                      <a:rPr lang="pt-BR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≈</m:t>
                    </m:r>
                    <m:rad>
                      <m:rad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g>
                      <m:e>
                        <m:f>
                          <m:f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𝐌</m:t>
                                </m:r>
                              </m:e>
                              <m:sub>
                                <m: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  <m:sSub>
                              <m:sSubPr>
                                <m:ctrlP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𝐌</m:t>
                                </m:r>
                              </m:e>
                              <m:sub>
                                <m: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pt-B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𝐑</m:t>
                    </m:r>
                    <m:r>
                      <a:rPr lang="pt-BR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pt-BR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𝟒𝟕𝟖𝟒</m:t>
                    </m:r>
                    <m:r>
                      <a:rPr lang="pt-BR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  <m:sup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sup>
                    </m:sSup>
                    <m:r>
                      <a:rPr lang="pt-B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𝐤𝐦</m:t>
                    </m:r>
                  </m:oMath>
                </a14:m>
                <a:r>
                  <a:rPr lang="pt-BR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o qual gera como resultado 3,85.</a:t>
                </a:r>
                <a:endParaRPr lang="pt-BR" sz="20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1752" y="3705297"/>
                <a:ext cx="8665464" cy="937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-326136" y="4593472"/>
            <a:ext cx="1216761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 10b) (0,5 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Conforme explicado, a vantagem dos pontos L</a:t>
            </a:r>
            <a:r>
              <a:rPr lang="pt-BR" baseline="-2500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, L</a:t>
            </a:r>
            <a:r>
              <a:rPr lang="pt-BR" baseline="-2500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e L</a:t>
            </a:r>
            <a:r>
              <a:rPr lang="pt-BR" baseline="-2500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é que mesmo estando à diferentes distâncias da Terra ao Sol, ainda assim, satélites ali colocados teriam o mesmo período de translação da Terra ao redor do Sol, isto é, 365,25 dias. Qual seria o período de translação de satélites colocados nos pontos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Lagrangianos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L</a:t>
            </a:r>
            <a:r>
              <a:rPr lang="pt-BR" baseline="-2500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e L</a:t>
            </a:r>
            <a:r>
              <a:rPr lang="pt-BR" baseline="-25000" dirty="0"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? A resposta só vale com uma justificativa.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	       Resposta 10b)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225051" y="6174290"/>
            <a:ext cx="822655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Exatamente o mesmo período da Terra, pois estão sobre a órbita da Terra.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345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3952239" y="683090"/>
          <a:ext cx="4268216" cy="557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056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566160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9620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39776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2179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66628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1605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12161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962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986911" y="1167955"/>
            <a:ext cx="667511" cy="4446461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29" y="2134037"/>
            <a:ext cx="4119654" cy="2734054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431" y="2573726"/>
            <a:ext cx="2801130" cy="17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7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upo 46">
            <a:extLst>
              <a:ext uri="{FF2B5EF4-FFF2-40B4-BE49-F238E27FC236}">
                <a16:creationId xmlns:a16="http://schemas.microsoft.com/office/drawing/2014/main" id="{23BF5FF3-61DB-4D76-A71C-E23796B3F893}"/>
              </a:ext>
            </a:extLst>
          </p:cNvPr>
          <p:cNvGrpSpPr/>
          <p:nvPr/>
        </p:nvGrpSpPr>
        <p:grpSpPr>
          <a:xfrm>
            <a:off x="6984738" y="2312461"/>
            <a:ext cx="4370206" cy="4370206"/>
            <a:chOff x="1272988" y="147921"/>
            <a:chExt cx="2880000" cy="2880000"/>
          </a:xfrm>
        </p:grpSpPr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A296F794-8B03-43BA-844A-263785D97B26}"/>
                </a:ext>
              </a:extLst>
            </p:cNvPr>
            <p:cNvSpPr/>
            <p:nvPr/>
          </p:nvSpPr>
          <p:spPr>
            <a:xfrm>
              <a:off x="1272988" y="147921"/>
              <a:ext cx="2880000" cy="28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69" name="Estrela de 5 pontas 48">
              <a:extLst>
                <a:ext uri="{FF2B5EF4-FFF2-40B4-BE49-F238E27FC236}">
                  <a16:creationId xmlns:a16="http://schemas.microsoft.com/office/drawing/2014/main" id="{3F2F576B-16B5-4A67-92F5-4C79A5F6FAC6}"/>
                </a:ext>
              </a:extLst>
            </p:cNvPr>
            <p:cNvSpPr/>
            <p:nvPr/>
          </p:nvSpPr>
          <p:spPr>
            <a:xfrm>
              <a:off x="1344706" y="896471"/>
              <a:ext cx="143435" cy="116541"/>
            </a:xfrm>
            <a:prstGeom prst="star5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sp>
          <p:nvSpPr>
            <p:cNvPr id="70" name="Caixa de texto 49">
              <a:extLst>
                <a:ext uri="{FF2B5EF4-FFF2-40B4-BE49-F238E27FC236}">
                  <a16:creationId xmlns:a16="http://schemas.microsoft.com/office/drawing/2014/main" id="{D6BA6DBA-4D07-4AAC-AEFF-D5C57CD353F6}"/>
                </a:ext>
              </a:extLst>
            </p:cNvPr>
            <p:cNvSpPr txBox="1"/>
            <p:nvPr/>
          </p:nvSpPr>
          <p:spPr>
            <a:xfrm>
              <a:off x="1313188" y="977090"/>
              <a:ext cx="268941" cy="28243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PT" sz="1400" b="1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1" name="Caixa de texto 9">
              <a:extLst>
                <a:ext uri="{FF2B5EF4-FFF2-40B4-BE49-F238E27FC236}">
                  <a16:creationId xmlns:a16="http://schemas.microsoft.com/office/drawing/2014/main" id="{37BBF652-D3A4-4990-B8C8-B1EBC33A9C2E}"/>
                </a:ext>
              </a:extLst>
            </p:cNvPr>
            <p:cNvSpPr txBox="1"/>
            <p:nvPr/>
          </p:nvSpPr>
          <p:spPr>
            <a:xfrm>
              <a:off x="1390240" y="2044657"/>
              <a:ext cx="268605" cy="2819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B</a:t>
              </a:r>
              <a:endPara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2" name="Estrela de 5 pontas 51">
              <a:extLst>
                <a:ext uri="{FF2B5EF4-FFF2-40B4-BE49-F238E27FC236}">
                  <a16:creationId xmlns:a16="http://schemas.microsoft.com/office/drawing/2014/main" id="{82473701-98BF-4C60-9CD3-86DD14A80EB7}"/>
                </a:ext>
              </a:extLst>
            </p:cNvPr>
            <p:cNvSpPr/>
            <p:nvPr/>
          </p:nvSpPr>
          <p:spPr>
            <a:xfrm>
              <a:off x="1300584" y="2058098"/>
              <a:ext cx="142875" cy="116205"/>
            </a:xfrm>
            <a:prstGeom prst="star5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t-BR"/>
            </a:p>
          </p:txBody>
        </p:sp>
        <p:pic>
          <p:nvPicPr>
            <p:cNvPr id="73" name="Imagem 72">
              <a:extLst>
                <a:ext uri="{FF2B5EF4-FFF2-40B4-BE49-F238E27FC236}">
                  <a16:creationId xmlns:a16="http://schemas.microsoft.com/office/drawing/2014/main" id="{A21C46BC-F58B-46BC-B194-EB07CF4AA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728" y="1111632"/>
              <a:ext cx="1077778" cy="1228166"/>
            </a:xfrm>
            <a:prstGeom prst="rect">
              <a:avLst/>
            </a:prstGeom>
          </p:spPr>
        </p:pic>
      </p:grpSp>
      <p:sp>
        <p:nvSpPr>
          <p:cNvPr id="25" name="Retângulo 24">
            <a:extLst>
              <a:ext uri="{FF2B5EF4-FFF2-40B4-BE49-F238E27FC236}">
                <a16:creationId xmlns:a16="http://schemas.microsoft.com/office/drawing/2014/main" id="{487A7C71-744A-47AF-8913-62531D6A1D03}"/>
              </a:ext>
            </a:extLst>
          </p:cNvPr>
          <p:cNvSpPr/>
          <p:nvPr/>
        </p:nvSpPr>
        <p:spPr>
          <a:xfrm>
            <a:off x="372141" y="209019"/>
            <a:ext cx="7825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2) (1 ponto)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Como a olho nu não temos como distinguir as distâncias dos astros até a Terra, parece que todos estão à mesma distância “fixados” numa esfera imaginária chamada “esfera celeste” que envolve a Terra, conforme indica a figura à direita.</a:t>
            </a:r>
            <a:endParaRPr lang="pt-BR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51E44D8-D8DA-42E0-9811-11B0A0E72E46}"/>
              </a:ext>
            </a:extLst>
          </p:cNvPr>
          <p:cNvSpPr/>
          <p:nvPr/>
        </p:nvSpPr>
        <p:spPr>
          <a:xfrm>
            <a:off x="297712" y="1628961"/>
            <a:ext cx="663431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2a) (0,2 pontos) (0,1 cada acerto)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Indique no globo terrestre ao lado, com uma seta, o local do Polo Norte (PN) e do Polo Sul (PS) e escreva PN e PS atrás de cada seta. 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hangingPunct="0">
              <a:spcAft>
                <a:spcPts val="0"/>
              </a:spcAft>
            </a:pP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2b) (0,2 pontos) (0,1 cada acerto) 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Prolongue com uma reta pontilhada o eixo de rotação da Terra até chegar na esfera celeste e lá escreva PCN onde for o Polo Celeste Norte e PCS onde for o Polo Celeste Sul. 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hangingPunct="0">
              <a:spcAft>
                <a:spcPts val="0"/>
              </a:spcAft>
            </a:pP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2c) (0,6 pontos) (0,3 cada acerto)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e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representam duas estrelas quaisquer da esfera celeste. Desenhe na figura ao lado as trajetórias que estas estrelas descrevem ao longo de 24 horas.</a:t>
            </a:r>
          </a:p>
          <a:p>
            <a:pPr algn="just" hangingPunct="0">
              <a:spcAft>
                <a:spcPts val="0"/>
              </a:spcAft>
            </a:pP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1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Obs. Se desenharem apenas os eixos maiores das elipses também aceitamos como correto.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pt-BR" dirty="0"/>
          </a:p>
        </p:txBody>
      </p:sp>
      <p:sp>
        <p:nvSpPr>
          <p:cNvPr id="56" name="Caixa de texto 53">
            <a:extLst>
              <a:ext uri="{FF2B5EF4-FFF2-40B4-BE49-F238E27FC236}">
                <a16:creationId xmlns:a16="http://schemas.microsoft.com/office/drawing/2014/main" id="{5B7CD990-FEC2-40F5-A9C1-F672AA9D2EA5}"/>
              </a:ext>
            </a:extLst>
          </p:cNvPr>
          <p:cNvSpPr txBox="1"/>
          <p:nvPr/>
        </p:nvSpPr>
        <p:spPr>
          <a:xfrm rot="3594381">
            <a:off x="9183685" y="2990695"/>
            <a:ext cx="2788837" cy="178373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>
                <a:gd name="adj" fmla="val 10062250"/>
              </a:avLst>
            </a:prstTxWarp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1200" dirty="0">
                <a:effectLst/>
                <a:ea typeface="Times New Roman" panose="02020603050405020304" pitchFamily="18" charset="0"/>
              </a:rPr>
              <a:t>Esfera celeste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8" name="Conector de seta reta 85">
            <a:extLst>
              <a:ext uri="{FF2B5EF4-FFF2-40B4-BE49-F238E27FC236}">
                <a16:creationId xmlns:a16="http://schemas.microsoft.com/office/drawing/2014/main" id="{69F65DA9-4F55-4542-9F27-69BADE792417}"/>
              </a:ext>
            </a:extLst>
          </p:cNvPr>
          <p:cNvCxnSpPr/>
          <p:nvPr/>
        </p:nvCxnSpPr>
        <p:spPr>
          <a:xfrm flipH="1">
            <a:off x="8992307" y="3448335"/>
            <a:ext cx="92319" cy="49397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87">
            <a:extLst>
              <a:ext uri="{FF2B5EF4-FFF2-40B4-BE49-F238E27FC236}">
                <a16:creationId xmlns:a16="http://schemas.microsoft.com/office/drawing/2014/main" id="{073D6151-3FFC-49CB-B8F9-525D719611D8}"/>
              </a:ext>
            </a:extLst>
          </p:cNvPr>
          <p:cNvCxnSpPr/>
          <p:nvPr/>
        </p:nvCxnSpPr>
        <p:spPr>
          <a:xfrm flipH="1" flipV="1">
            <a:off x="9479827" y="4863259"/>
            <a:ext cx="474705" cy="20764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aixa de texto 88">
            <a:extLst>
              <a:ext uri="{FF2B5EF4-FFF2-40B4-BE49-F238E27FC236}">
                <a16:creationId xmlns:a16="http://schemas.microsoft.com/office/drawing/2014/main" id="{54D47BAD-B51D-4B1D-ACDF-85A572011656}"/>
              </a:ext>
            </a:extLst>
          </p:cNvPr>
          <p:cNvSpPr txBox="1"/>
          <p:nvPr/>
        </p:nvSpPr>
        <p:spPr>
          <a:xfrm rot="785804">
            <a:off x="8813823" y="3208757"/>
            <a:ext cx="626445" cy="42106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PN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Caixa de texto 89">
            <a:extLst>
              <a:ext uri="{FF2B5EF4-FFF2-40B4-BE49-F238E27FC236}">
                <a16:creationId xmlns:a16="http://schemas.microsoft.com/office/drawing/2014/main" id="{9DC8FA38-E719-4AC5-949D-F453B267D756}"/>
              </a:ext>
            </a:extLst>
          </p:cNvPr>
          <p:cNvSpPr txBox="1"/>
          <p:nvPr/>
        </p:nvSpPr>
        <p:spPr>
          <a:xfrm rot="17742429">
            <a:off x="9737722" y="4869375"/>
            <a:ext cx="625819" cy="421109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7A29745D-8C6E-4679-972D-ACF7F53B24E1}"/>
              </a:ext>
            </a:extLst>
          </p:cNvPr>
          <p:cNvCxnSpPr/>
          <p:nvPr/>
        </p:nvCxnSpPr>
        <p:spPr>
          <a:xfrm>
            <a:off x="8172355" y="2579974"/>
            <a:ext cx="2089574" cy="376459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ixa de texto 91">
            <a:extLst>
              <a:ext uri="{FF2B5EF4-FFF2-40B4-BE49-F238E27FC236}">
                <a16:creationId xmlns:a16="http://schemas.microsoft.com/office/drawing/2014/main" id="{CF998815-2D2B-4725-AD10-1F92952C016D}"/>
              </a:ext>
            </a:extLst>
          </p:cNvPr>
          <p:cNvSpPr txBox="1"/>
          <p:nvPr/>
        </p:nvSpPr>
        <p:spPr>
          <a:xfrm rot="19874210">
            <a:off x="7730190" y="2338413"/>
            <a:ext cx="884330" cy="4210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PCN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4" name="Caixa de texto 92">
            <a:extLst>
              <a:ext uri="{FF2B5EF4-FFF2-40B4-BE49-F238E27FC236}">
                <a16:creationId xmlns:a16="http://schemas.microsoft.com/office/drawing/2014/main" id="{778A159C-460C-402A-926B-4889BF38C7B2}"/>
              </a:ext>
            </a:extLst>
          </p:cNvPr>
          <p:cNvSpPr txBox="1"/>
          <p:nvPr/>
        </p:nvSpPr>
        <p:spPr>
          <a:xfrm rot="19874210">
            <a:off x="9851663" y="6145931"/>
            <a:ext cx="884330" cy="4210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hangingPunct="0">
              <a:spcAft>
                <a:spcPts val="0"/>
              </a:spcAft>
            </a:pPr>
            <a:r>
              <a:rPr lang="pt-PT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PCS</a:t>
            </a:r>
            <a:endParaRPr lang="pt-B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32DC1B69-C501-4120-8C30-50949FF5C4D6}"/>
              </a:ext>
            </a:extLst>
          </p:cNvPr>
          <p:cNvSpPr/>
          <p:nvPr/>
        </p:nvSpPr>
        <p:spPr>
          <a:xfrm rot="19831478">
            <a:off x="7076973" y="2696852"/>
            <a:ext cx="2457870" cy="533407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74734D31-98FC-46EA-8838-A41C3E075B79}"/>
              </a:ext>
            </a:extLst>
          </p:cNvPr>
          <p:cNvSpPr/>
          <p:nvPr/>
        </p:nvSpPr>
        <p:spPr>
          <a:xfrm rot="19945477">
            <a:off x="6925896" y="3536680"/>
            <a:ext cx="4337444" cy="1586556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36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3" grpId="0"/>
      <p:bldP spid="64" grpId="0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A0A6534-8938-415E-8333-479FDDB6D443}"/>
              </a:ext>
            </a:extLst>
          </p:cNvPr>
          <p:cNvSpPr/>
          <p:nvPr/>
        </p:nvSpPr>
        <p:spPr>
          <a:xfrm>
            <a:off x="328613" y="195947"/>
            <a:ext cx="7866551" cy="254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 3 ) (1 ponto) 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As lâmpadas das residências têm impressas nelas as suas respectivas Potências, como por exemplo, 60 Watt, 100 Watt </a:t>
            </a:r>
            <a:r>
              <a:rPr lang="pt-BR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etc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, o que define a “luminosidade” delas. Watt, W, é a unidade de Potência e representa a quantidade de energia emitida por unidade de tempo, ou seja: Potência (W) = Energia (J)/tempo(s). As estrelas são grandes lâmpadas, mas chamamos a Potência delas de Luminosidade (L), ou seja: Luminosidade (W) = Energia (J)/tempo(s). A Potência de uma lâmpada é sempre a mesma, não importa se estamos perto ou longe dela. A Luminosidade também é uma propriedade da estrela. Também não depende se estamos perto ou longe dela. A Potência de uma lâmpada depende da resistência, corrente e da diferença de potencial. A Luminosidade (L) de uma estrela depende da Temperatura (T) da sua superfície (medida em Kelvin) e da área desta superfície, isto é, do Raio (R) da estrela, da seguinte forma: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2417904-6B86-48AF-A113-2AEEA294FA87}"/>
                  </a:ext>
                </a:extLst>
              </p:cNvPr>
              <p:cNvSpPr/>
              <p:nvPr/>
            </p:nvSpPr>
            <p:spPr>
              <a:xfrm>
                <a:off x="113966" y="3243543"/>
                <a:ext cx="11937826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0"/>
                  </a:spcAft>
                </a:pPr>
                <a:r>
                  <a:rPr lang="pt-BR" sz="16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Pergunta 3)</a:t>
                </a:r>
                <a:r>
                  <a:rPr lang="pt-BR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Calcule o valor exato da Luminosidade do Sol em Watt. Dados: Raio do Sol: cerca de 700.000 km. Temperatura da superfície do Sol: cerca de 6.000 K. Para facilitar os cálculos use os valores aproximados de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𝑒</m:t>
                    </m:r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=6×</m:t>
                    </m:r>
                    <m:sSup>
                      <m:sSupPr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sup>
                    </m:sSup>
                    <m:r>
                      <a:rPr lang="pt-BR" sz="16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𝑊</m:t>
                    </m:r>
                    <m:sSup>
                      <m:sSupPr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pt-BR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pt-BR" sz="16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pt-BR" sz="16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Obs. Resultado sem as contas não têm valor. Peça mais papel se precisar de mais espaço para as contas, mas junte tudo à prova.</a:t>
                </a:r>
              </a:p>
              <a:p>
                <a:pPr algn="just" hangingPunct="0">
                  <a:spcAft>
                    <a:spcPts val="0"/>
                  </a:spcAft>
                </a:pPr>
                <a:endParaRPr lang="pt-BR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0"/>
                  </a:spcAft>
                </a:pPr>
                <a:r>
                  <a:rPr lang="pt-BR" sz="16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Resolução 3)</a:t>
                </a:r>
                <a:endParaRPr lang="pt-BR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spcAft>
                    <a:spcPts val="0"/>
                  </a:spcAft>
                </a:pPr>
                <a:r>
                  <a:rPr lang="pt-BR" sz="16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sz="1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52417904-6B86-48AF-A113-2AEEA294FA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66" y="3243543"/>
                <a:ext cx="11937826" cy="1569660"/>
              </a:xfrm>
              <a:prstGeom prst="rect">
                <a:avLst/>
              </a:prstGeom>
              <a:blipFill>
                <a:blip r:embed="rId2"/>
                <a:stretch>
                  <a:fillRect l="-306" t="-1163" r="-2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>
            <a:extLst>
              <a:ext uri="{FF2B5EF4-FFF2-40B4-BE49-F238E27FC236}">
                <a16:creationId xmlns:a16="http://schemas.microsoft.com/office/drawing/2014/main" id="{633320D0-7AD7-4DAF-868C-C648C88EF105}"/>
              </a:ext>
            </a:extLst>
          </p:cNvPr>
          <p:cNvSpPr/>
          <p:nvPr/>
        </p:nvSpPr>
        <p:spPr>
          <a:xfrm>
            <a:off x="1071025" y="6380138"/>
            <a:ext cx="4754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3): _ _ _ _ _ _ _ _ _ _ _ _ _ _ _ </a:t>
            </a:r>
            <a:r>
              <a:rPr lang="pt-BR" sz="16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W</a:t>
            </a: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 _ _</a:t>
            </a:r>
            <a:endParaRPr lang="pt-BR" sz="1600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12998" y="4692208"/>
                <a:ext cx="8264434" cy="435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𝜋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=6×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−8</m:t>
                          </m:r>
                        </m:sup>
                      </m:sSup>
                      <m:box>
                        <m:box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𝑊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×4×3×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7×</m:t>
                              </m:r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8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×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6×</m:t>
                              </m:r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𝐾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8" y="4692208"/>
                <a:ext cx="8264434" cy="435312"/>
              </a:xfrm>
              <a:prstGeom prst="rect">
                <a:avLst/>
              </a:prstGeom>
              <a:blipFill>
                <a:blip r:embed="rId3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12998" y="5004519"/>
                <a:ext cx="8038012" cy="669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20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=6×4×3×</m:t>
                    </m:r>
                    <m:sSup>
                      <m:sSup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  <m:sup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  <m:sup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(−8+16+12)</m:t>
                        </m:r>
                      </m:sup>
                    </m:sSup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    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=4×3×</m:t>
                    </m:r>
                    <m:sSup>
                      <m:sSup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  <m:sup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</m:e>
                      <m:sup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×</m:t>
                    </m:r>
                    <m:sSup>
                      <m:sSup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sup>
                    </m:sSup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8" y="5004519"/>
                <a:ext cx="8038012" cy="669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112998" y="5679942"/>
                <a:ext cx="58995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=12×49×7776×</m:t>
                    </m:r>
                    <m:sSup>
                      <m:sSup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sup>
                    </m:sSup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=4.572.288×</m:t>
                    </m:r>
                    <m:sSup>
                      <m:sSup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20</m:t>
                        </m:r>
                      </m:sup>
                    </m:sSup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𝑊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98" y="5679942"/>
                <a:ext cx="5899564" cy="369332"/>
              </a:xfrm>
              <a:prstGeom prst="rect">
                <a:avLst/>
              </a:prstGeom>
              <a:blipFill>
                <a:blip r:embed="rId5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1511691" y="4252494"/>
                <a:ext cx="872598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16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Obs. </a:t>
                </a:r>
                <a14:m>
                  <m:oMath xmlns:m="http://schemas.openxmlformats.org/officeDocument/2006/math"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𝑅</m:t>
                    </m:r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=700.000 </m:t>
                    </m:r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=700.000.000 </m:t>
                    </m:r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=7×</m:t>
                    </m:r>
                    <m:sSup>
                      <m:sSup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pt-BR" sz="16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 e  </a:t>
                </a:r>
                <a14:m>
                  <m:oMath xmlns:m="http://schemas.openxmlformats.org/officeDocument/2006/math"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=6.000 </m:t>
                    </m:r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=6×</m:t>
                    </m:r>
                    <m:sSup>
                      <m:sSup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pt-BR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endParaRPr lang="pt-BR" sz="16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691" y="4252494"/>
                <a:ext cx="8725988" cy="338554"/>
              </a:xfrm>
              <a:prstGeom prst="rect">
                <a:avLst/>
              </a:prstGeom>
              <a:blipFill>
                <a:blip r:embed="rId6"/>
                <a:stretch>
                  <a:fillRect l="-419" t="-7273" b="-2181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48800" y="2815150"/>
                <a:ext cx="11486606" cy="410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onde k é chamada de constante de Stefan-Boltzmann e vale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=5,67×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sup>
                    </m:sSup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𝑊</m:t>
                    </m:r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  <m:sup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sup>
                    </m:sSup>
                  </m:oMath>
                </a14:m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00" y="2815150"/>
                <a:ext cx="11486606" cy="410882"/>
              </a:xfrm>
              <a:prstGeom prst="rect">
                <a:avLst/>
              </a:prstGeom>
              <a:blipFill>
                <a:blip r:embed="rId7"/>
                <a:stretch>
                  <a:fillRect t="-4478" b="-179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/>
          <p:cNvSpPr/>
          <p:nvPr/>
        </p:nvSpPr>
        <p:spPr>
          <a:xfrm>
            <a:off x="2638703" y="6297859"/>
            <a:ext cx="229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 = 4.572.288 x 10</a:t>
            </a:r>
            <a:r>
              <a:rPr lang="pt-BR" b="1" baseline="30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62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>
            <a:extLst>
              <a:ext uri="{FF2B5EF4-FFF2-40B4-BE49-F238E27FC236}">
                <a16:creationId xmlns:a16="http://schemas.microsoft.com/office/drawing/2014/main" id="{D3843DE4-BE72-4390-B058-1BE3D6F6E52A}"/>
              </a:ext>
            </a:extLst>
          </p:cNvPr>
          <p:cNvSpPr/>
          <p:nvPr/>
        </p:nvSpPr>
        <p:spPr>
          <a:xfrm>
            <a:off x="235594" y="164592"/>
            <a:ext cx="7572375" cy="585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4) (1 ponto)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A Luminosidade de uma estrela é a Potência (P) dela, isto é, a energia(J) que ela emite por segundo(s). A Luminosidade é medida em Watt (W), tal como Potência. Uma lâmpada de 100 Watt brilha muito se estiver próxima, mas pouco se estiver longe, pois a energia (luz) dela vai se espalhando por todo o espaço e assim, quanto mais longe, menos luz(energia) recebemos dela. O mesmo ocorre com as estrelas, quanto mais longe estivermos menos energia recebemos num metro quadrado, por exemplo. A figura à direita mostra que a Luminosidade do Sol, </a:t>
            </a:r>
            <a:r>
              <a:rPr lang="pt-BR" dirty="0" err="1"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pt-BR" baseline="-25000" dirty="0" err="1">
                <a:latin typeface="Arial" panose="020B0604020202020204" pitchFamily="34" charset="0"/>
                <a:ea typeface="Times New Roman" panose="02020603050405020304" pitchFamily="18" charset="0"/>
              </a:rPr>
              <a:t>ʘ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, é a mesma que passa pelas superfícies esféricas imaginárias de raios d ou 2d, mas, obviamente, a “densidade” desta Luminosidade vai se diluindo à medida que nos afastamos do Sol. A esta “densidade” chamamos de 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Fluxo (F), sua unidade é Watt/metro</a:t>
            </a:r>
            <a:r>
              <a:rPr lang="pt-BR" b="1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W/m</a:t>
            </a:r>
            <a:r>
              <a:rPr lang="pt-BR" b="1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) e é calculado pela expressão:</a:t>
            </a: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39" name="Tela 1">
            <a:extLst>
              <a:ext uri="{FF2B5EF4-FFF2-40B4-BE49-F238E27FC236}">
                <a16:creationId xmlns:a16="http://schemas.microsoft.com/office/drawing/2014/main" id="{FC9201ED-1826-4B88-9C3B-412B2EFA1979}"/>
              </a:ext>
            </a:extLst>
          </p:cNvPr>
          <p:cNvGrpSpPr>
            <a:grpSpLocks noChangeAspect="1"/>
          </p:cNvGrpSpPr>
          <p:nvPr/>
        </p:nvGrpSpPr>
        <p:grpSpPr>
          <a:xfrm>
            <a:off x="7991856" y="2262455"/>
            <a:ext cx="10352041" cy="4884874"/>
            <a:chOff x="218990" y="120860"/>
            <a:chExt cx="6981910" cy="3111925"/>
          </a:xfrm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1EA9286A-6978-4D67-B65A-93B58FBF78F2}"/>
                </a:ext>
              </a:extLst>
            </p:cNvPr>
            <p:cNvSpPr/>
            <p:nvPr/>
          </p:nvSpPr>
          <p:spPr>
            <a:xfrm>
              <a:off x="4389755" y="360045"/>
              <a:ext cx="2811145" cy="2872740"/>
            </a:xfrm>
            <a:prstGeom prst="rect">
              <a:avLst/>
            </a:prstGeom>
          </p:spPr>
        </p:sp>
        <p:sp>
          <p:nvSpPr>
            <p:cNvPr id="41" name="Caixa de texto 24">
              <a:extLst>
                <a:ext uri="{FF2B5EF4-FFF2-40B4-BE49-F238E27FC236}">
                  <a16:creationId xmlns:a16="http://schemas.microsoft.com/office/drawing/2014/main" id="{761F5619-34B3-4797-B273-872902179470}"/>
                </a:ext>
              </a:extLst>
            </p:cNvPr>
            <p:cNvSpPr txBox="1"/>
            <p:nvPr/>
          </p:nvSpPr>
          <p:spPr>
            <a:xfrm>
              <a:off x="1322518" y="120860"/>
              <a:ext cx="437515" cy="3289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PT" sz="1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</a:t>
              </a:r>
              <a:r>
                <a:rPr lang="pt-PT" sz="1000" baseline="-25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ʘ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42" name="Grupo 54">
              <a:extLst>
                <a:ext uri="{FF2B5EF4-FFF2-40B4-BE49-F238E27FC236}">
                  <a16:creationId xmlns:a16="http://schemas.microsoft.com/office/drawing/2014/main" id="{58FBFA68-A480-4970-AEB8-B66554C238A0}"/>
                </a:ext>
              </a:extLst>
            </p:cNvPr>
            <p:cNvGrpSpPr/>
            <p:nvPr/>
          </p:nvGrpSpPr>
          <p:grpSpPr>
            <a:xfrm>
              <a:off x="218990" y="263603"/>
              <a:ext cx="2456975" cy="2448000"/>
              <a:chOff x="218990" y="263603"/>
              <a:chExt cx="2456975" cy="2448000"/>
            </a:xfrm>
          </p:grpSpPr>
          <p:sp>
            <p:nvSpPr>
              <p:cNvPr id="44" name="Estrela de 16 pontas 19">
                <a:extLst>
                  <a:ext uri="{FF2B5EF4-FFF2-40B4-BE49-F238E27FC236}">
                    <a16:creationId xmlns:a16="http://schemas.microsoft.com/office/drawing/2014/main" id="{FC855F34-3B72-467B-9F02-F9AD5580644A}"/>
                  </a:ext>
                </a:extLst>
              </p:cNvPr>
              <p:cNvSpPr/>
              <p:nvPr/>
            </p:nvSpPr>
            <p:spPr>
              <a:xfrm>
                <a:off x="1361275" y="1401399"/>
                <a:ext cx="180000" cy="180000"/>
              </a:xfrm>
              <a:prstGeom prst="star16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C01B5B11-0C2D-4FFC-802E-5E95F1B47219}"/>
                  </a:ext>
                </a:extLst>
              </p:cNvPr>
              <p:cNvSpPr/>
              <p:nvPr/>
            </p:nvSpPr>
            <p:spPr>
              <a:xfrm rot="21390425">
                <a:off x="908572" y="953185"/>
                <a:ext cx="1080000" cy="1080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92383B1C-E532-40B2-A4AF-DB1A3671626B}"/>
                  </a:ext>
                </a:extLst>
              </p:cNvPr>
              <p:cNvSpPr/>
              <p:nvPr/>
            </p:nvSpPr>
            <p:spPr>
              <a:xfrm rot="21424271">
                <a:off x="218990" y="263603"/>
                <a:ext cx="2448000" cy="2448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t-BR"/>
              </a:p>
            </p:txBody>
          </p:sp>
          <p:sp>
            <p:nvSpPr>
              <p:cNvPr id="47" name="Caixa de texto 24">
                <a:extLst>
                  <a:ext uri="{FF2B5EF4-FFF2-40B4-BE49-F238E27FC236}">
                    <a16:creationId xmlns:a16="http://schemas.microsoft.com/office/drawing/2014/main" id="{87AC56A3-AFD3-408F-9CCA-197AD4166B82}"/>
                  </a:ext>
                </a:extLst>
              </p:cNvPr>
              <p:cNvSpPr txBox="1"/>
              <p:nvPr/>
            </p:nvSpPr>
            <p:spPr>
              <a:xfrm>
                <a:off x="1334932" y="1547411"/>
                <a:ext cx="488576" cy="23310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hangingPunct="0">
                  <a:spcAft>
                    <a:spcPts val="0"/>
                  </a:spcAft>
                </a:pPr>
                <a:r>
                  <a:rPr lang="pt-PT" sz="1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Sol</a:t>
                </a:r>
                <a:endPara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48" name="Conector de seta reta 27">
                <a:extLst>
                  <a:ext uri="{FF2B5EF4-FFF2-40B4-BE49-F238E27FC236}">
                    <a16:creationId xmlns:a16="http://schemas.microsoft.com/office/drawing/2014/main" id="{394BD41C-6F7A-4F90-B957-0B10476EE140}"/>
                  </a:ext>
                </a:extLst>
              </p:cNvPr>
              <p:cNvCxnSpPr>
                <a:cxnSpLocks/>
                <a:endCxn id="45" idx="1"/>
              </p:cNvCxnSpPr>
              <p:nvPr/>
            </p:nvCxnSpPr>
            <p:spPr>
              <a:xfrm flipH="1" flipV="1">
                <a:off x="1044180" y="1135320"/>
                <a:ext cx="398328" cy="3601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de seta reta 116">
                <a:extLst>
                  <a:ext uri="{FF2B5EF4-FFF2-40B4-BE49-F238E27FC236}">
                    <a16:creationId xmlns:a16="http://schemas.microsoft.com/office/drawing/2014/main" id="{8E0A14B7-5342-43C4-B817-A8DFC3EA0CC6}"/>
                  </a:ext>
                </a:extLst>
              </p:cNvPr>
              <p:cNvCxnSpPr>
                <a:cxnSpLocks/>
                <a:endCxn id="46" idx="2"/>
              </p:cNvCxnSpPr>
              <p:nvPr/>
            </p:nvCxnSpPr>
            <p:spPr>
              <a:xfrm flipH="1">
                <a:off x="220589" y="1495493"/>
                <a:ext cx="1221918" cy="546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Caixa de texto 24">
                <a:extLst>
                  <a:ext uri="{FF2B5EF4-FFF2-40B4-BE49-F238E27FC236}">
                    <a16:creationId xmlns:a16="http://schemas.microsoft.com/office/drawing/2014/main" id="{384B7FDB-5AF2-4C21-8593-831D50C8CC37}"/>
                  </a:ext>
                </a:extLst>
              </p:cNvPr>
              <p:cNvSpPr txBox="1"/>
              <p:nvPr/>
            </p:nvSpPr>
            <p:spPr>
              <a:xfrm rot="2752275">
                <a:off x="1230018" y="1254176"/>
                <a:ext cx="322414" cy="23304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hangingPunct="0">
                  <a:spcAft>
                    <a:spcPts val="0"/>
                  </a:spcAft>
                </a:pPr>
                <a:r>
                  <a:rPr lang="pt-PT" sz="1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d</a:t>
                </a:r>
                <a:endPara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1" name="Caixa de texto 24">
                <a:extLst>
                  <a:ext uri="{FF2B5EF4-FFF2-40B4-BE49-F238E27FC236}">
                    <a16:creationId xmlns:a16="http://schemas.microsoft.com/office/drawing/2014/main" id="{BF3131AA-7345-4F39-8A65-AB5B2355C64B}"/>
                  </a:ext>
                </a:extLst>
              </p:cNvPr>
              <p:cNvSpPr txBox="1"/>
              <p:nvPr/>
            </p:nvSpPr>
            <p:spPr>
              <a:xfrm rot="21403712">
                <a:off x="452074" y="1318826"/>
                <a:ext cx="371329" cy="23241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hangingPunct="0">
                  <a:spcAft>
                    <a:spcPts val="0"/>
                  </a:spcAft>
                </a:pPr>
                <a:r>
                  <a:rPr lang="pt-PT" sz="1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2d</a:t>
                </a:r>
                <a:endParaRPr lang="pt-B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52" name="Caixa de texto 24">
                <a:extLst>
                  <a:ext uri="{FF2B5EF4-FFF2-40B4-BE49-F238E27FC236}">
                    <a16:creationId xmlns:a16="http://schemas.microsoft.com/office/drawing/2014/main" id="{8A490409-F70E-4C71-84DE-1D08303842AA}"/>
                  </a:ext>
                </a:extLst>
              </p:cNvPr>
              <p:cNvSpPr txBox="1"/>
              <p:nvPr/>
            </p:nvSpPr>
            <p:spPr>
              <a:xfrm>
                <a:off x="1334932" y="796902"/>
                <a:ext cx="438096" cy="32953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hangingPunct="0">
                  <a:spcAft>
                    <a:spcPts val="0"/>
                  </a:spcAft>
                </a:pPr>
                <a:r>
                  <a:rPr lang="pt-PT" sz="13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</a:t>
                </a:r>
                <a:r>
                  <a:rPr lang="pt-PT" sz="1000" baseline="-2500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ʘ</a:t>
                </a:r>
                <a:endParaRPr lang="pt-B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53" name="Conector reto 52">
                <a:extLst>
                  <a:ext uri="{FF2B5EF4-FFF2-40B4-BE49-F238E27FC236}">
                    <a16:creationId xmlns:a16="http://schemas.microsoft.com/office/drawing/2014/main" id="{DD87F972-887E-47AB-9FE6-D23468C17993}"/>
                  </a:ext>
                </a:extLst>
              </p:cNvPr>
              <p:cNvCxnSpPr/>
              <p:nvPr/>
            </p:nvCxnSpPr>
            <p:spPr>
              <a:xfrm flipV="1">
                <a:off x="1442507" y="1376082"/>
                <a:ext cx="1233458" cy="11423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ector reto 53">
                <a:extLst>
                  <a:ext uri="{FF2B5EF4-FFF2-40B4-BE49-F238E27FC236}">
                    <a16:creationId xmlns:a16="http://schemas.microsoft.com/office/drawing/2014/main" id="{E326041C-0AD7-42F3-AC6C-B037EC834396}"/>
                  </a:ext>
                </a:extLst>
              </p:cNvPr>
              <p:cNvCxnSpPr/>
              <p:nvPr/>
            </p:nvCxnSpPr>
            <p:spPr>
              <a:xfrm>
                <a:off x="1442507" y="1495028"/>
                <a:ext cx="1233458" cy="6637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Caixa de texto 24">
              <a:extLst>
                <a:ext uri="{FF2B5EF4-FFF2-40B4-BE49-F238E27FC236}">
                  <a16:creationId xmlns:a16="http://schemas.microsoft.com/office/drawing/2014/main" id="{8E7ECABA-AF74-4331-8837-5C482FB42341}"/>
                </a:ext>
              </a:extLst>
            </p:cNvPr>
            <p:cNvSpPr txBox="1"/>
            <p:nvPr/>
          </p:nvSpPr>
          <p:spPr>
            <a:xfrm>
              <a:off x="1336785" y="1250528"/>
              <a:ext cx="436880" cy="3282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hangingPunct="0">
                <a:spcAft>
                  <a:spcPts val="0"/>
                </a:spcAft>
              </a:pPr>
              <a:r>
                <a:rPr lang="pt-PT" sz="1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L</a:t>
              </a:r>
              <a:r>
                <a:rPr lang="pt-PT" sz="1000" baseline="-25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ʘ</a:t>
              </a:r>
              <a:endParaRPr lang="pt-B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44737" y="5656763"/>
                <a:ext cx="8104094" cy="4856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𝐿</m:t>
                        </m:r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pt-BR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pt-BR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 onde L é a luminosidade da estrela 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a distância dela até nós.</a:t>
                </a:r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7" y="5656763"/>
                <a:ext cx="8104094" cy="485646"/>
              </a:xfrm>
              <a:prstGeom prst="rect">
                <a:avLst/>
              </a:prstGeom>
              <a:blipFill>
                <a:blip r:embed="rId2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10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CF4E057E-5F1F-408E-B4A1-9FA6FE197AB9}"/>
                  </a:ext>
                </a:extLst>
              </p:cNvPr>
              <p:cNvSpPr/>
              <p:nvPr/>
            </p:nvSpPr>
            <p:spPr>
              <a:xfrm>
                <a:off x="413656" y="371441"/>
                <a:ext cx="7253235" cy="4098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Pergunta 4)</a:t>
                </a:r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Calcule o valor exato do Fluxo (em W/m</a:t>
                </a:r>
                <a:r>
                  <a:rPr lang="pt-BR" baseline="30000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2</a:t>
                </a:r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 que recebemos do Sol, na Terra, num metro quadrado, perpendicular aos raios solares, supondo a Terra sem atmosfera. Dados: Use a Luminosidade do Sol calculada anteriormente. A distância entre o Sol e a Terra é de 150.000.000 km. Use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pt-BR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=3.</m:t>
                    </m:r>
                  </m:oMath>
                </a14:m>
                <a:r>
                  <a:rPr lang="pt-BR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Obs. De fato é medindo-se este Fluxo, cuidadosamente, que calculamos a Luminosidade do Sol. Obs. Resultados sem cálculos não têm valor.</a:t>
                </a:r>
              </a:p>
              <a:p>
                <a:pPr algn="just" hangingPunct="0">
                  <a:lnSpc>
                    <a:spcPct val="115000"/>
                  </a:lnSpc>
                  <a:spcAft>
                    <a:spcPts val="0"/>
                  </a:spcAft>
                </a:pPr>
                <a:endParaRPr lang="pt-B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 hangingPunct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Resolução 4)</a:t>
                </a:r>
                <a:r>
                  <a:rPr lang="pt-BR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pt-BR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>
                  <a:spcAft>
                    <a:spcPts val="0"/>
                  </a:spcAft>
                </a:pPr>
                <a:endParaRPr lang="pt-B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/>
                <a:endParaRPr lang="pt-BR" sz="2000" dirty="0"/>
              </a:p>
              <a:p>
                <a:pPr hangingPunct="0">
                  <a:spcAft>
                    <a:spcPts val="0"/>
                  </a:spcAft>
                </a:pPr>
                <a:endParaRPr lang="pt-B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hangingPunct="0">
                  <a:spcAft>
                    <a:spcPts val="0"/>
                  </a:spcAft>
                </a:pPr>
                <a:r>
                  <a:rPr lang="pt-BR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:endParaRPr lang="pt-BR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CF4E057E-5F1F-408E-B4A1-9FA6FE197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6" y="371441"/>
                <a:ext cx="7253235" cy="4098045"/>
              </a:xfrm>
              <a:prstGeom prst="rect">
                <a:avLst/>
              </a:prstGeom>
              <a:blipFill>
                <a:blip r:embed="rId2"/>
                <a:stretch>
                  <a:fillRect l="-756" t="-446" r="-6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1985553" y="2867588"/>
                <a:ext cx="6618514" cy="410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pt-BR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Obs:</a:t>
                </a:r>
                <a:r>
                  <a:rPr lang="pt-BR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=150.000.000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=150.000.000.000 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=15×</m:t>
                    </m:r>
                    <m:sSup>
                      <m:sSup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10</m:t>
                        </m:r>
                      </m:sup>
                    </m:sSup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pt-BR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553" y="2867588"/>
                <a:ext cx="6618514" cy="410882"/>
              </a:xfrm>
              <a:prstGeom prst="rect">
                <a:avLst/>
              </a:prstGeom>
              <a:blipFill>
                <a:blip r:embed="rId3"/>
                <a:stretch>
                  <a:fillRect l="-829" t="-2941" b="-161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2428011" y="5711470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1.693,44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8309685" y="3943049"/>
                <a:ext cx="1619794" cy="610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1.693,44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685" y="3943049"/>
                <a:ext cx="1619794" cy="6108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413635" y="5746300"/>
            <a:ext cx="4129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4): _ _ _ _ _ _ _ _ _ _ W/m</a:t>
            </a:r>
            <a:r>
              <a:rPr lang="pt-BR" b="1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211508" y="3929926"/>
                <a:ext cx="3341069" cy="687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𝐹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4.572.288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×10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20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4×3×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15×</m:t>
                                  </m:r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10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10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08" y="3929926"/>
                <a:ext cx="3341069" cy="687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349536" y="3918235"/>
                <a:ext cx="3000180" cy="6605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4.572.288×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(20−20)</m:t>
                              </m:r>
                            </m:sup>
                          </m:sSup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4×3×15×15</m:t>
                          </m:r>
                        </m:den>
                      </m:f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536" y="3918235"/>
                <a:ext cx="3000180" cy="6605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6273727" y="3625741"/>
                <a:ext cx="2035958" cy="991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2400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4.572.288</m:t>
                        </m:r>
                      </m:num>
                      <m:den>
                        <m:r>
                          <a:rPr lang="pt-B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4×3×15×15</m:t>
                        </m:r>
                      </m:den>
                    </m:f>
                    <m:f>
                      <m:fPr>
                        <m:ctrlPr>
                          <a:rPr lang="pt-B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pt-B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pt-BR" sz="2400" i="1" dirty="0">
                  <a:solidFill>
                    <a:srgbClr val="FF0000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727" y="3625741"/>
                <a:ext cx="2035958" cy="991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60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DB63A7-6FFF-4BD9-876C-D2F5EFA7447C}"/>
              </a:ext>
            </a:extLst>
          </p:cNvPr>
          <p:cNvSpPr/>
          <p:nvPr/>
        </p:nvSpPr>
        <p:spPr>
          <a:xfrm>
            <a:off x="300621" y="275832"/>
            <a:ext cx="6712828" cy="3502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5) (1 ponto) 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Em 06/12/16 o “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doodle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” do Google fez homenagem a 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Olaus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Roemer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(1644-1710) pela determinação da velocidade da luz em 1676. A Figura à direita mostra o “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doodle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” com a Terra girando ao redor do Sol e 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Io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uma das luas de Júpiter, girando ao redor dele. 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Roemer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mediu com precisão o período dos eclipses de 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Io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porém, percebeu que os eclipses ficavam atrasados quando a Terra se afastava de Júpiter e se adiantavam quando se aproximava. Obviamente a Terra não poderia afetar a ocorrência dos eclipses de 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Io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. A única explicação possível seria a variação da distância entre a Terra e Júpiter quando nos pontos A e B e o tempo necessário para a luz viajar entre A e B.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3B5D220-38B4-4A22-89A9-B70883C77CB9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547" y="2374816"/>
            <a:ext cx="4685146" cy="15650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upo 86">
            <a:extLst>
              <a:ext uri="{FF2B5EF4-FFF2-40B4-BE49-F238E27FC236}">
                <a16:creationId xmlns:a16="http://schemas.microsoft.com/office/drawing/2014/main" id="{F0BF18A0-6D6E-4DD5-835D-3613248EC7F1}"/>
              </a:ext>
            </a:extLst>
          </p:cNvPr>
          <p:cNvGrpSpPr/>
          <p:nvPr/>
        </p:nvGrpSpPr>
        <p:grpSpPr>
          <a:xfrm>
            <a:off x="7041482" y="3973747"/>
            <a:ext cx="4363087" cy="2336160"/>
            <a:chOff x="1" y="0"/>
            <a:chExt cx="4363203" cy="2336396"/>
          </a:xfrm>
        </p:grpSpPr>
        <p:grpSp>
          <p:nvGrpSpPr>
            <p:cNvPr id="7" name="Grupo 969">
              <a:extLst>
                <a:ext uri="{FF2B5EF4-FFF2-40B4-BE49-F238E27FC236}">
                  <a16:creationId xmlns:a16="http://schemas.microsoft.com/office/drawing/2014/main" id="{5BFEBA6E-9C25-4C7A-809C-2FA5ED7BB58E}"/>
                </a:ext>
              </a:extLst>
            </p:cNvPr>
            <p:cNvGrpSpPr/>
            <p:nvPr/>
          </p:nvGrpSpPr>
          <p:grpSpPr>
            <a:xfrm>
              <a:off x="1" y="0"/>
              <a:ext cx="4363203" cy="2336396"/>
              <a:chOff x="798561" y="463953"/>
              <a:chExt cx="4363661" cy="2337508"/>
            </a:xfrm>
          </p:grpSpPr>
          <p:sp>
            <p:nvSpPr>
              <p:cNvPr id="9" name="Estrela de 16 pontas 970">
                <a:extLst>
                  <a:ext uri="{FF2B5EF4-FFF2-40B4-BE49-F238E27FC236}">
                    <a16:creationId xmlns:a16="http://schemas.microsoft.com/office/drawing/2014/main" id="{309D5776-F371-4E4E-9E0C-8BE7A5D96FE3}"/>
                  </a:ext>
                </a:extLst>
              </p:cNvPr>
              <p:cNvSpPr/>
              <p:nvPr/>
            </p:nvSpPr>
            <p:spPr>
              <a:xfrm>
                <a:off x="1824315" y="1618118"/>
                <a:ext cx="143435" cy="134471"/>
              </a:xfrm>
              <a:prstGeom prst="star16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D4A21C1E-DF23-4777-AB17-2CB3FF6C2D87}"/>
                  </a:ext>
                </a:extLst>
              </p:cNvPr>
              <p:cNvSpPr/>
              <p:nvPr/>
            </p:nvSpPr>
            <p:spPr>
              <a:xfrm>
                <a:off x="1169894" y="963706"/>
                <a:ext cx="1440000" cy="1440000"/>
              </a:xfrm>
              <a:prstGeom prst="ellips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1" name="Conector reto 10">
                <a:extLst>
                  <a:ext uri="{FF2B5EF4-FFF2-40B4-BE49-F238E27FC236}">
                    <a16:creationId xmlns:a16="http://schemas.microsoft.com/office/drawing/2014/main" id="{55B5F6D1-AB86-4192-8B35-B0DCDE170F7D}"/>
                  </a:ext>
                </a:extLst>
              </p:cNvPr>
              <p:cNvCxnSpPr/>
              <p:nvPr/>
            </p:nvCxnSpPr>
            <p:spPr>
              <a:xfrm>
                <a:off x="2650306" y="1689847"/>
                <a:ext cx="2078577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2A1F76A6-1A83-4D05-B255-4E6BF073BB4C}"/>
                  </a:ext>
                </a:extLst>
              </p:cNvPr>
              <p:cNvSpPr/>
              <p:nvPr/>
            </p:nvSpPr>
            <p:spPr>
              <a:xfrm>
                <a:off x="2563906" y="1640541"/>
                <a:ext cx="86400" cy="85165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55D83201-F336-44D2-945F-39BEC9F00C36}"/>
                  </a:ext>
                </a:extLst>
              </p:cNvPr>
              <p:cNvSpPr/>
              <p:nvPr/>
            </p:nvSpPr>
            <p:spPr>
              <a:xfrm>
                <a:off x="1134741" y="1640616"/>
                <a:ext cx="86360" cy="85090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Elipse 13">
                <a:extLst>
                  <a:ext uri="{FF2B5EF4-FFF2-40B4-BE49-F238E27FC236}">
                    <a16:creationId xmlns:a16="http://schemas.microsoft.com/office/drawing/2014/main" id="{08B9428A-A090-40BA-8505-3656E53344EE}"/>
                  </a:ext>
                </a:extLst>
              </p:cNvPr>
              <p:cNvSpPr/>
              <p:nvPr/>
            </p:nvSpPr>
            <p:spPr>
              <a:xfrm>
                <a:off x="4622012" y="1516196"/>
                <a:ext cx="360000" cy="360000"/>
              </a:xfrm>
              <a:prstGeom prst="ellips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F4F6E6D8-5715-4A7D-8C14-A960F8F10B4E}"/>
                  </a:ext>
                </a:extLst>
              </p:cNvPr>
              <p:cNvSpPr/>
              <p:nvPr/>
            </p:nvSpPr>
            <p:spPr>
              <a:xfrm>
                <a:off x="4756482" y="1649580"/>
                <a:ext cx="86360" cy="85090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3E4C7BC9-93DB-4636-9388-DFB01B3CB4AD}"/>
                  </a:ext>
                </a:extLst>
              </p:cNvPr>
              <p:cNvSpPr/>
              <p:nvPr/>
            </p:nvSpPr>
            <p:spPr>
              <a:xfrm>
                <a:off x="4681490" y="1835926"/>
                <a:ext cx="36000" cy="36000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Arco 16">
                <a:extLst>
                  <a:ext uri="{FF2B5EF4-FFF2-40B4-BE49-F238E27FC236}">
                    <a16:creationId xmlns:a16="http://schemas.microsoft.com/office/drawing/2014/main" id="{CD68767F-F88D-4389-89F3-EF16396E29AD}"/>
                  </a:ext>
                </a:extLst>
              </p:cNvPr>
              <p:cNvSpPr/>
              <p:nvPr/>
            </p:nvSpPr>
            <p:spPr>
              <a:xfrm>
                <a:off x="4594412" y="560285"/>
                <a:ext cx="210700" cy="2241176"/>
              </a:xfrm>
              <a:prstGeom prst="arc">
                <a:avLst>
                  <a:gd name="adj1" fmla="val 16352737"/>
                  <a:gd name="adj2" fmla="val 5228546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ysDash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Caixa de texto 988">
                <a:extLst>
                  <a:ext uri="{FF2B5EF4-FFF2-40B4-BE49-F238E27FC236}">
                    <a16:creationId xmlns:a16="http://schemas.microsoft.com/office/drawing/2014/main" id="{9EA0F956-B08E-4D27-9F04-AA88DD538703}"/>
                  </a:ext>
                </a:extLst>
              </p:cNvPr>
              <p:cNvSpPr txBox="1"/>
              <p:nvPr/>
            </p:nvSpPr>
            <p:spPr>
              <a:xfrm>
                <a:off x="4450583" y="1775036"/>
                <a:ext cx="361029" cy="259976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Io</a:t>
                </a:r>
                <a:endPara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9" name="Caixa de texto 962">
                <a:extLst>
                  <a:ext uri="{FF2B5EF4-FFF2-40B4-BE49-F238E27FC236}">
                    <a16:creationId xmlns:a16="http://schemas.microsoft.com/office/drawing/2014/main" id="{30BF7067-E951-46B4-BEC0-4BFE60F1D3BC}"/>
                  </a:ext>
                </a:extLst>
              </p:cNvPr>
              <p:cNvSpPr txBox="1"/>
              <p:nvPr/>
            </p:nvSpPr>
            <p:spPr>
              <a:xfrm>
                <a:off x="3080082" y="1465988"/>
                <a:ext cx="1182636" cy="4883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Distância Terra - Júpiter</a:t>
                </a:r>
                <a:endPara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20" name="Caixa de texto 962">
                <a:extLst>
                  <a:ext uri="{FF2B5EF4-FFF2-40B4-BE49-F238E27FC236}">
                    <a16:creationId xmlns:a16="http://schemas.microsoft.com/office/drawing/2014/main" id="{8979EB5C-CDBF-44D5-8F12-8BA4BFA34FA1}"/>
                  </a:ext>
                </a:extLst>
              </p:cNvPr>
              <p:cNvSpPr txBox="1"/>
              <p:nvPr/>
            </p:nvSpPr>
            <p:spPr>
              <a:xfrm>
                <a:off x="2699081" y="1256481"/>
                <a:ext cx="743365" cy="2597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Terra</a:t>
                </a:r>
                <a:endPara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21" name="Caixa de texto 962">
                <a:extLst>
                  <a:ext uri="{FF2B5EF4-FFF2-40B4-BE49-F238E27FC236}">
                    <a16:creationId xmlns:a16="http://schemas.microsoft.com/office/drawing/2014/main" id="{3DDE069F-CE6D-4750-9F4C-8CD5FA5DEADF}"/>
                  </a:ext>
                </a:extLst>
              </p:cNvPr>
              <p:cNvSpPr txBox="1"/>
              <p:nvPr/>
            </p:nvSpPr>
            <p:spPr>
              <a:xfrm rot="19393346">
                <a:off x="895832" y="897281"/>
                <a:ext cx="1246792" cy="473532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1" vert="horz" wrap="square" lIns="91440" tIns="45720" rIns="91440" bIns="45720" numCol="1" spcCol="0" rtlCol="0" fromWordArt="0" anchor="t" anchorCtr="0" forceAA="0" compatLnSpc="1">
                <a:prstTxWarp prst="textArchUp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Órbita da Terra</a:t>
                </a:r>
                <a:endPara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22" name="Caixa de texto 962">
                <a:extLst>
                  <a:ext uri="{FF2B5EF4-FFF2-40B4-BE49-F238E27FC236}">
                    <a16:creationId xmlns:a16="http://schemas.microsoft.com/office/drawing/2014/main" id="{00D9000E-4A75-4D74-BE87-285083CF52FC}"/>
                  </a:ext>
                </a:extLst>
              </p:cNvPr>
              <p:cNvSpPr txBox="1"/>
              <p:nvPr/>
            </p:nvSpPr>
            <p:spPr>
              <a:xfrm>
                <a:off x="1627800" y="1730885"/>
                <a:ext cx="528213" cy="2597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Sol</a:t>
                </a:r>
                <a:endPara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23" name="Caixa de texto 962">
                <a:extLst>
                  <a:ext uri="{FF2B5EF4-FFF2-40B4-BE49-F238E27FC236}">
                    <a16:creationId xmlns:a16="http://schemas.microsoft.com/office/drawing/2014/main" id="{9D44103B-E197-4152-8DA5-A9F3FD9371E3}"/>
                  </a:ext>
                </a:extLst>
              </p:cNvPr>
              <p:cNvSpPr txBox="1"/>
              <p:nvPr/>
            </p:nvSpPr>
            <p:spPr>
              <a:xfrm>
                <a:off x="798561" y="1547391"/>
                <a:ext cx="360680" cy="2597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B</a:t>
                </a:r>
                <a:endPara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24" name="Caixa de texto 962">
                <a:extLst>
                  <a:ext uri="{FF2B5EF4-FFF2-40B4-BE49-F238E27FC236}">
                    <a16:creationId xmlns:a16="http://schemas.microsoft.com/office/drawing/2014/main" id="{8BECFC99-019B-4667-B1F5-2B9A519601EF}"/>
                  </a:ext>
                </a:extLst>
              </p:cNvPr>
              <p:cNvSpPr txBox="1"/>
              <p:nvPr/>
            </p:nvSpPr>
            <p:spPr>
              <a:xfrm>
                <a:off x="2271698" y="1550024"/>
                <a:ext cx="360680" cy="2597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A</a:t>
                </a:r>
                <a:endPara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25" name="Caixa de texto 962">
                <a:extLst>
                  <a:ext uri="{FF2B5EF4-FFF2-40B4-BE49-F238E27FC236}">
                    <a16:creationId xmlns:a16="http://schemas.microsoft.com/office/drawing/2014/main" id="{B70DB8D5-A422-4C0D-83D2-BC5DDFC51F87}"/>
                  </a:ext>
                </a:extLst>
              </p:cNvPr>
              <p:cNvSpPr txBox="1"/>
              <p:nvPr/>
            </p:nvSpPr>
            <p:spPr>
              <a:xfrm rot="4541390">
                <a:off x="4517846" y="1406050"/>
                <a:ext cx="770293" cy="51845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1" vert="horz" wrap="square" lIns="91440" tIns="45720" rIns="91440" bIns="45720" numCol="1" spcCol="0" rtlCol="0" fromWordArt="0" anchor="t" anchorCtr="0" forceAA="0" compatLnSpc="1">
                <a:prstTxWarp prst="textArchUp">
                  <a:avLst>
                    <a:gd name="adj" fmla="val 10195432"/>
                  </a:avLst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Órbita de Io</a:t>
                </a:r>
                <a:endPara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cxnSp>
            <p:nvCxnSpPr>
              <p:cNvPr id="26" name="Conector de seta reta 996">
                <a:extLst>
                  <a:ext uri="{FF2B5EF4-FFF2-40B4-BE49-F238E27FC236}">
                    <a16:creationId xmlns:a16="http://schemas.microsoft.com/office/drawing/2014/main" id="{B09F8D1D-6ECF-4146-9835-C5B927BC0C66}"/>
                  </a:ext>
                </a:extLst>
              </p:cNvPr>
              <p:cNvCxnSpPr/>
              <p:nvPr/>
            </p:nvCxnSpPr>
            <p:spPr>
              <a:xfrm flipH="1">
                <a:off x="2650306" y="1492624"/>
                <a:ext cx="160130" cy="12549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7" name="Caixa de texto 962">
                <a:extLst>
                  <a:ext uri="{FF2B5EF4-FFF2-40B4-BE49-F238E27FC236}">
                    <a16:creationId xmlns:a16="http://schemas.microsoft.com/office/drawing/2014/main" id="{4DD65A97-6136-4D6D-ACAA-919575338AED}"/>
                  </a:ext>
                </a:extLst>
              </p:cNvPr>
              <p:cNvSpPr txBox="1"/>
              <p:nvPr/>
            </p:nvSpPr>
            <p:spPr>
              <a:xfrm>
                <a:off x="1265138" y="1331599"/>
                <a:ext cx="742950" cy="2597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Terra</a:t>
                </a:r>
                <a:endPara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cxnSp>
            <p:nvCxnSpPr>
              <p:cNvPr id="28" name="Conector de seta reta 998">
                <a:extLst>
                  <a:ext uri="{FF2B5EF4-FFF2-40B4-BE49-F238E27FC236}">
                    <a16:creationId xmlns:a16="http://schemas.microsoft.com/office/drawing/2014/main" id="{540C6B1F-BB30-47D8-BB45-E7034D605B7F}"/>
                  </a:ext>
                </a:extLst>
              </p:cNvPr>
              <p:cNvCxnSpPr/>
              <p:nvPr/>
            </p:nvCxnSpPr>
            <p:spPr>
              <a:xfrm flipH="1">
                <a:off x="1224800" y="1524485"/>
                <a:ext cx="160020" cy="125095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29" name="Caixa de texto 962">
                <a:extLst>
                  <a:ext uri="{FF2B5EF4-FFF2-40B4-BE49-F238E27FC236}">
                    <a16:creationId xmlns:a16="http://schemas.microsoft.com/office/drawing/2014/main" id="{559BF36C-541F-47CC-87FF-4F9477B98DCB}"/>
                  </a:ext>
                </a:extLst>
              </p:cNvPr>
              <p:cNvSpPr txBox="1"/>
              <p:nvPr/>
            </p:nvSpPr>
            <p:spPr>
              <a:xfrm rot="5218509">
                <a:off x="4055467" y="908768"/>
                <a:ext cx="1198552" cy="308921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1" vert="horz" wrap="square" lIns="91440" tIns="45720" rIns="91440" bIns="45720" numCol="1" spcCol="0" rtlCol="0" fromWordArt="0" anchor="t" anchorCtr="0" forceAA="0" compatLnSpc="1">
                <a:prstTxWarp prst="textArchUp">
                  <a:avLst>
                    <a:gd name="adj" fmla="val 12066224"/>
                  </a:avLst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 </a:t>
                </a:r>
                <a:endPara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Órbita de Júpiter</a:t>
                </a:r>
                <a:endPara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30" name="Caixa de texto 962">
                <a:extLst>
                  <a:ext uri="{FF2B5EF4-FFF2-40B4-BE49-F238E27FC236}">
                    <a16:creationId xmlns:a16="http://schemas.microsoft.com/office/drawing/2014/main" id="{863BACB1-4F94-42CD-A1FF-3BAFB267EDE7}"/>
                  </a:ext>
                </a:extLst>
              </p:cNvPr>
              <p:cNvSpPr txBox="1"/>
              <p:nvPr/>
            </p:nvSpPr>
            <p:spPr>
              <a:xfrm>
                <a:off x="3852164" y="1228008"/>
                <a:ext cx="742950" cy="25971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Júpiter</a:t>
                </a:r>
                <a:endPara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cxnSp>
            <p:nvCxnSpPr>
              <p:cNvPr id="31" name="Conector de seta reta 1001">
                <a:extLst>
                  <a:ext uri="{FF2B5EF4-FFF2-40B4-BE49-F238E27FC236}">
                    <a16:creationId xmlns:a16="http://schemas.microsoft.com/office/drawing/2014/main" id="{D54F882C-AD4D-4C64-B9A3-B1235D085041}"/>
                  </a:ext>
                </a:extLst>
              </p:cNvPr>
              <p:cNvCxnSpPr/>
              <p:nvPr/>
            </p:nvCxnSpPr>
            <p:spPr>
              <a:xfrm>
                <a:off x="4495800" y="1449188"/>
                <a:ext cx="251046" cy="195822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</p:grpSp>
        <p:sp>
          <p:nvSpPr>
            <p:cNvPr id="8" name="Caixa de texto 1002">
              <a:extLst>
                <a:ext uri="{FF2B5EF4-FFF2-40B4-BE49-F238E27FC236}">
                  <a16:creationId xmlns:a16="http://schemas.microsoft.com/office/drawing/2014/main" id="{FEA97B3D-2151-4421-90E9-B039AB41E1D1}"/>
                </a:ext>
              </a:extLst>
            </p:cNvPr>
            <p:cNvSpPr txBox="1"/>
            <p:nvPr/>
          </p:nvSpPr>
          <p:spPr>
            <a:xfrm>
              <a:off x="1788459" y="1676400"/>
              <a:ext cx="2141343" cy="262238"/>
            </a:xfrm>
            <a:prstGeom prst="rect">
              <a:avLst/>
            </a:prstGeom>
            <a:solidFill>
              <a:sysClr val="window" lastClr="FFFFFF"/>
            </a:solidFill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Times New Roman" panose="02020603050405020304" pitchFamily="18" charset="0"/>
                  <a:cs typeface="+mn-cs"/>
                </a:rPr>
                <a:t>Esquema simplificado e fora de escala</a:t>
              </a:r>
              <a:endParaRPr kumimoji="0" lang="pt-BR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3" name="Retângulo 2"/>
          <p:cNvSpPr/>
          <p:nvPr/>
        </p:nvSpPr>
        <p:spPr>
          <a:xfrm>
            <a:off x="257409" y="3454864"/>
            <a:ext cx="6598920" cy="1201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Pergunta 5)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 Calcule, tal como fez 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Roemer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, a velocidade da luz em km/s. Dados: A distância entre A e B conhecida por </a:t>
            </a:r>
            <a:r>
              <a:rPr lang="pt-BR" sz="1600" dirty="0" err="1">
                <a:latin typeface="Arial" panose="020B0604020202020204" pitchFamily="34" charset="0"/>
                <a:ea typeface="Times New Roman" panose="02020603050405020304" pitchFamily="18" charset="0"/>
              </a:rPr>
              <a:t>Roemer</a:t>
            </a:r>
            <a:r>
              <a:rPr lang="pt-BR" sz="1600" dirty="0">
                <a:latin typeface="Arial" panose="020B0604020202020204" pitchFamily="34" charset="0"/>
                <a:ea typeface="Times New Roman" panose="02020603050405020304" pitchFamily="18" charset="0"/>
              </a:rPr>
              <a:t> em 1676 era de 241.500.000 km e o atraso na observação dos eclipses entre os pontos A e B era de, aproximadamente, 1.000 segundos.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160686" y="4787270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Resolução 5):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/>
              <p:cNvSpPr/>
              <p:nvPr/>
            </p:nvSpPr>
            <p:spPr>
              <a:xfrm>
                <a:off x="1703446" y="4690288"/>
                <a:ext cx="5279394" cy="605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</m:t>
                      </m:r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𝑑𝑖𝑠𝑡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â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𝑛𝑐𝑖𝑎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𝑡𝑒𝑚𝑝𝑜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241.500.000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1000</m:t>
                          </m:r>
                        </m:den>
                      </m:f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=241.500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𝑘𝑚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33" name="Re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446" y="4690288"/>
                <a:ext cx="5279394" cy="6050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33"/>
          <p:cNvSpPr/>
          <p:nvPr/>
        </p:nvSpPr>
        <p:spPr>
          <a:xfrm>
            <a:off x="194768" y="5324521"/>
            <a:ext cx="6887647" cy="815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Obs. Hoje sabemos que a velocidade da luz no vácuo é de 299.792.458 m/s. O erro no cálculo de </a:t>
            </a:r>
            <a:r>
              <a:rPr lang="pt-BR" sz="14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Roemer</a:t>
            </a:r>
            <a:r>
              <a:rPr lang="pt-BR" sz="1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foi devido à imprecisão da determinação da distância AB e não nas medidas de </a:t>
            </a:r>
            <a:r>
              <a:rPr lang="pt-BR" sz="1400" i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Roemer</a:t>
            </a:r>
            <a:r>
              <a:rPr lang="pt-BR" sz="1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111391" y="6366614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</a:rPr>
              <a:t>Resposta 5):</a:t>
            </a:r>
            <a:r>
              <a:rPr lang="pt-BR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_ km/s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/>
              <p:cNvSpPr/>
              <p:nvPr/>
            </p:nvSpPr>
            <p:spPr>
              <a:xfrm>
                <a:off x="2620977" y="6320387"/>
                <a:ext cx="11512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𝟐𝟒𝟏</m:t>
                      </m:r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pt-B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𝟓𝟎𝟎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Retâ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977" y="6320387"/>
                <a:ext cx="115127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5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B67C8A8F-EF30-450A-A28D-B73E8DC3C59C}"/>
              </a:ext>
            </a:extLst>
          </p:cNvPr>
          <p:cNvSpPr/>
          <p:nvPr/>
        </p:nvSpPr>
        <p:spPr>
          <a:xfrm>
            <a:off x="278961" y="2983721"/>
            <a:ext cx="1148442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 Galileu observou que a Lua tinha montanhas e crateras, e o Sol tinha manchas escuras.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 Galileu descobriu que a Via Láctea era constituída por uma infinidade de estrelas.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 Galileu descobriu que Júpiter tinha quatro satélites.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50000"/>
              </a:lnSpc>
              <a:spcAft>
                <a:spcPts val="0"/>
              </a:spcAft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 Galileu inventou a luneta astronômica.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PT" dirty="0">
                <a:latin typeface="Arial" panose="020B0604020202020204" pitchFamily="34" charset="0"/>
                <a:ea typeface="Times New Roman" panose="02020603050405020304" pitchFamily="18" charset="0"/>
              </a:rPr>
              <a:t>_ _ _ _ _ _ _  Galileu observou as fases de Vênus.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99442" y="3497942"/>
            <a:ext cx="98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99442" y="3873994"/>
            <a:ext cx="988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499442" y="4299466"/>
            <a:ext cx="98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99442" y="5149858"/>
            <a:ext cx="114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CERTO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01178" y="4738378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ERRADO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6828" y="759277"/>
            <a:ext cx="6954591" cy="1388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6) (1 ponto) (0,2 cada acerto) 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</a:rPr>
              <a:t>Coloque CERTO ou ERRADO na frente de cada uma das afirmações abaixo.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19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B5C9735-F34E-44E6-9E6A-FD625A0AA538}"/>
              </a:ext>
            </a:extLst>
          </p:cNvPr>
          <p:cNvSpPr/>
          <p:nvPr/>
        </p:nvSpPr>
        <p:spPr>
          <a:xfrm>
            <a:off x="130629" y="177965"/>
            <a:ext cx="8098972" cy="4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Questão 7) (1 ponto)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 Lua azul. À medida que a Lua viaja ao redor da Terra, ao longo do mês, ela passa por um ciclo de fases. O ciclo completo dura aproximadamente 29,5 dias e é chamado de Lunação. Mas temos meses com 28, 29, 30 e 31 dias, logo, pode ocorrer que num mesmo mês tenhamos duas Luas cheias. Obviamente isso é um fenômeno raro. É ainda mais raro termos duas ocorrências destas num mesmo ano, como aconteceu em 2018. Evento raro, no folclore de alguns países é chamado de Lua azul. Obviamente a Lua não fica azul, exceto quando há grandes erupções vulcânicas na Terra, cujas partículas em suspensão na atmosfera espalham o vermelho e, então, a Lua fica ligeiramente azulada em qualquer fase.</a:t>
            </a: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endParaRPr lang="pt-B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Lua de sangue. Em 31/01/18 houve um eclipse total da Lua e a imprensa se utilizou muito do termo “Lua de sangue”. Um termo extremamente inadequado, obviamente. Em todo eclipse lunar total a Lua passa pelo cone de sombra projetado pela Terra, mas apesar de estar na “sombra” ela não fica escura ou invisível. A luz solar incidente sobre a atmosfera terrestre é quase totalmente espalhada, principalmente o azul, tanto é que vemos o céu azul. A luz vermelha, por ter comprimento de onda maior, é menos espalhada pela nossa atmosfera e, de fato, a atravessa e sofre refração indo sobre o cone de sombra. Quando atinge a Lua, é refletida e vemos a Lua avermelhada. Daí associar a cor avermelhada a sangue na superfície lunar é de extremo mau gosto.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E7D35D-01BF-4420-A942-A229BF1FBDDA}"/>
              </a:ext>
            </a:extLst>
          </p:cNvPr>
          <p:cNvSpPr/>
          <p:nvPr/>
        </p:nvSpPr>
        <p:spPr>
          <a:xfrm>
            <a:off x="148046" y="4694164"/>
            <a:ext cx="8081553" cy="1320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pt-BR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Super-Lua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. A Lua descreve ao redor da Terra uma órbita elíptica, de baixa excentricidade, conforme ilustra de forma extremamente exagerada a figura ao lado.  Quando ocorre a Lua cheia e ela está no perigeu (ou próximo dele) ela pode ficar com diâmetro de até 14% maior do que no apogeu e até 30% mais brilhante. Quando isso ocorre ela é chamada de </a:t>
            </a:r>
            <a:r>
              <a:rPr lang="pt-BR" sz="1400" dirty="0" err="1">
                <a:latin typeface="Arial" panose="020B0604020202020204" pitchFamily="34" charset="0"/>
                <a:ea typeface="Times New Roman" panose="02020603050405020304" pitchFamily="18" charset="0"/>
              </a:rPr>
              <a:t>super-Lua</a:t>
            </a:r>
            <a:r>
              <a:rPr lang="pt-BR" sz="1400" dirty="0">
                <a:latin typeface="Arial" panose="020B0604020202020204" pitchFamily="34" charset="0"/>
                <a:ea typeface="Times New Roman" panose="02020603050405020304" pitchFamily="18" charset="0"/>
              </a:rPr>
              <a:t>, porém, não há nada de especial além do aumento do diâmetro angular (quase imperceptível) e do maior brilho.</a:t>
            </a:r>
            <a:endParaRPr lang="pt-BR" sz="1400" dirty="0"/>
          </a:p>
        </p:txBody>
      </p:sp>
      <p:grpSp>
        <p:nvGrpSpPr>
          <p:cNvPr id="6" name="Grupo 66">
            <a:extLst>
              <a:ext uri="{FF2B5EF4-FFF2-40B4-BE49-F238E27FC236}">
                <a16:creationId xmlns:a16="http://schemas.microsoft.com/office/drawing/2014/main" id="{88A8A78E-4BA7-4137-9BBB-2CE5AE6BAD39}"/>
              </a:ext>
            </a:extLst>
          </p:cNvPr>
          <p:cNvGrpSpPr/>
          <p:nvPr/>
        </p:nvGrpSpPr>
        <p:grpSpPr>
          <a:xfrm>
            <a:off x="8130859" y="2758684"/>
            <a:ext cx="4161777" cy="2061918"/>
            <a:chOff x="1229939" y="291579"/>
            <a:chExt cx="2741439" cy="1358149"/>
          </a:xfrm>
        </p:grpSpPr>
        <p:sp>
          <p:nvSpPr>
            <p:cNvPr id="7" name="Caixa de texto 67">
              <a:extLst>
                <a:ext uri="{FF2B5EF4-FFF2-40B4-BE49-F238E27FC236}">
                  <a16:creationId xmlns:a16="http://schemas.microsoft.com/office/drawing/2014/main" id="{83C78C84-80EE-4CAC-8EC3-2C50D2D59C7E}"/>
                </a:ext>
              </a:extLst>
            </p:cNvPr>
            <p:cNvSpPr txBox="1"/>
            <p:nvPr/>
          </p:nvSpPr>
          <p:spPr>
            <a:xfrm>
              <a:off x="3334884" y="817566"/>
              <a:ext cx="636494" cy="48409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Times New Roman" panose="02020603050405020304" pitchFamily="18" charset="0"/>
                  <a:cs typeface="+mn-cs"/>
                </a:rPr>
                <a:t>Lua no</a:t>
              </a: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Times New Roman" panose="02020603050405020304" pitchFamily="18" charset="0"/>
                  <a:cs typeface="+mn-cs"/>
                </a:rPr>
                <a:t>apogeu</a:t>
              </a: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  <p:grpSp>
          <p:nvGrpSpPr>
            <p:cNvPr id="8" name="Grupo 68">
              <a:extLst>
                <a:ext uri="{FF2B5EF4-FFF2-40B4-BE49-F238E27FC236}">
                  <a16:creationId xmlns:a16="http://schemas.microsoft.com/office/drawing/2014/main" id="{ADFAC60B-B0E8-42FB-A072-CDBAFBDA3683}"/>
                </a:ext>
              </a:extLst>
            </p:cNvPr>
            <p:cNvGrpSpPr/>
            <p:nvPr/>
          </p:nvGrpSpPr>
          <p:grpSpPr>
            <a:xfrm>
              <a:off x="1229939" y="291579"/>
              <a:ext cx="2311008" cy="1358149"/>
              <a:chOff x="1229939" y="291579"/>
              <a:chExt cx="2311008" cy="1358149"/>
            </a:xfrm>
          </p:grpSpPr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4016C049-47B8-4E71-89BD-067DFA2567FB}"/>
                  </a:ext>
                </a:extLst>
              </p:cNvPr>
              <p:cNvSpPr/>
              <p:nvPr/>
            </p:nvSpPr>
            <p:spPr>
              <a:xfrm>
                <a:off x="1877418" y="340653"/>
                <a:ext cx="1440000" cy="1260000"/>
              </a:xfrm>
              <a:prstGeom prst="ellips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ysDot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760E7EA0-73E3-45AD-98C5-F88A136A2AD6}"/>
                  </a:ext>
                </a:extLst>
              </p:cNvPr>
              <p:cNvSpPr/>
              <p:nvPr/>
            </p:nvSpPr>
            <p:spPr>
              <a:xfrm>
                <a:off x="2491501" y="945771"/>
                <a:ext cx="53788" cy="5378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C82865F-87A5-4BE5-B5C6-2798D7D5F975}"/>
                  </a:ext>
                </a:extLst>
              </p:cNvPr>
              <p:cNvSpPr/>
              <p:nvPr/>
            </p:nvSpPr>
            <p:spPr>
              <a:xfrm>
                <a:off x="1846741" y="955330"/>
                <a:ext cx="53340" cy="44083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15DFF2C5-1BA6-42F3-968E-9025DD6E6D1C}"/>
                  </a:ext>
                </a:extLst>
              </p:cNvPr>
              <p:cNvSpPr/>
              <p:nvPr/>
            </p:nvSpPr>
            <p:spPr>
              <a:xfrm>
                <a:off x="3294997" y="946219"/>
                <a:ext cx="53340" cy="53340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Caixa de texto 73">
                <a:extLst>
                  <a:ext uri="{FF2B5EF4-FFF2-40B4-BE49-F238E27FC236}">
                    <a16:creationId xmlns:a16="http://schemas.microsoft.com/office/drawing/2014/main" id="{16E935DE-6438-4E89-82DA-1213D7B5E83D}"/>
                  </a:ext>
                </a:extLst>
              </p:cNvPr>
              <p:cNvSpPr txBox="1"/>
              <p:nvPr/>
            </p:nvSpPr>
            <p:spPr>
              <a:xfrm>
                <a:off x="1653889" y="291579"/>
                <a:ext cx="1887058" cy="1358149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1" vert="horz" wrap="square" lIns="91440" tIns="45720" rIns="91440" bIns="45720" numCol="1" spcCol="0" rtlCol="0" fromWordArt="0" anchor="t" anchorCtr="0" forceAA="0" compatLnSpc="1">
                <a:prstTxWarp prst="textArchUp">
                  <a:avLst>
                    <a:gd name="adj" fmla="val 10094290"/>
                  </a:avLst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imes New Roman" panose="02020603050405020304" pitchFamily="18" charset="0"/>
                    <a:cs typeface="+mn-cs"/>
                  </a:rPr>
                  <a:t>Órbita lunar exageradamente “achatada”</a:t>
                </a:r>
                <a:endPara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4" name="Caixa de texto 74">
                <a:extLst>
                  <a:ext uri="{FF2B5EF4-FFF2-40B4-BE49-F238E27FC236}">
                    <a16:creationId xmlns:a16="http://schemas.microsoft.com/office/drawing/2014/main" id="{A3821E51-3014-4EE8-95FF-40FD05AAEF0C}"/>
                  </a:ext>
                </a:extLst>
              </p:cNvPr>
              <p:cNvSpPr txBox="1"/>
              <p:nvPr/>
            </p:nvSpPr>
            <p:spPr>
              <a:xfrm>
                <a:off x="2200715" y="776675"/>
                <a:ext cx="623092" cy="27341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imes New Roman" panose="02020603050405020304" pitchFamily="18" charset="0"/>
                    <a:cs typeface="+mn-cs"/>
                  </a:rPr>
                  <a:t>Terra</a:t>
                </a:r>
                <a:endParaRPr kumimoji="0" lang="pt-BR" sz="1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sp>
            <p:nvSpPr>
              <p:cNvPr id="15" name="Caixa de texto 37">
                <a:extLst>
                  <a:ext uri="{FF2B5EF4-FFF2-40B4-BE49-F238E27FC236}">
                    <a16:creationId xmlns:a16="http://schemas.microsoft.com/office/drawing/2014/main" id="{23AD2966-BD8E-4E0E-994B-BF50D0BCEDDA}"/>
                  </a:ext>
                </a:extLst>
              </p:cNvPr>
              <p:cNvSpPr txBox="1"/>
              <p:nvPr/>
            </p:nvSpPr>
            <p:spPr>
              <a:xfrm>
                <a:off x="1229939" y="817790"/>
                <a:ext cx="636270" cy="48387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imes New Roman" panose="02020603050405020304" pitchFamily="18" charset="0"/>
                    <a:cs typeface="+mn-cs"/>
                  </a:rPr>
                  <a:t>Lua no</a:t>
                </a:r>
                <a:endPara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0" marR="0" lvl="0" indent="0" algn="r" defTabSz="9144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Times New Roman" panose="02020603050405020304" pitchFamily="18" charset="0"/>
                    <a:cs typeface="+mn-cs"/>
                  </a:rPr>
                  <a:t>perigeu</a:t>
                </a:r>
                <a:endParaRPr kumimoji="0" lang="pt-BR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46500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4619</Words>
  <Application>Microsoft Office PowerPoint</Application>
  <PresentationFormat>Widescreen</PresentationFormat>
  <Paragraphs>267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Arial Narrow</vt:lpstr>
      <vt:lpstr>Calibri</vt:lpstr>
      <vt:lpstr>Calibri Light</vt:lpstr>
      <vt:lpstr>Cambria</vt:lpstr>
      <vt:lpstr>Cambria Math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Duarte</dc:creator>
  <cp:lastModifiedBy>João Canalle</cp:lastModifiedBy>
  <cp:revision>63</cp:revision>
  <dcterms:created xsi:type="dcterms:W3CDTF">2020-06-15T15:37:44Z</dcterms:created>
  <dcterms:modified xsi:type="dcterms:W3CDTF">2020-07-07T03:21:45Z</dcterms:modified>
</cp:coreProperties>
</file>