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68B"/>
    <a:srgbClr val="F9F9EE"/>
    <a:srgbClr val="FFD653"/>
    <a:srgbClr val="FFE181"/>
    <a:srgbClr val="CC9900"/>
    <a:srgbClr val="D6A300"/>
    <a:srgbClr val="D5ABD2"/>
    <a:srgbClr val="D6AED3"/>
    <a:srgbClr val="E3C7E1"/>
    <a:srgbClr val="D7A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E444-7A0A-4A3C-A79B-3D7AC1ED90E3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CD0F-F0C3-476E-8134-FE521D275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52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E444-7A0A-4A3C-A79B-3D7AC1ED90E3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CD0F-F0C3-476E-8134-FE521D275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0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E444-7A0A-4A3C-A79B-3D7AC1ED90E3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CD0F-F0C3-476E-8134-FE521D275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24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E444-7A0A-4A3C-A79B-3D7AC1ED90E3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CD0F-F0C3-476E-8134-FE521D275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19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E444-7A0A-4A3C-A79B-3D7AC1ED90E3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CD0F-F0C3-476E-8134-FE521D275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51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E444-7A0A-4A3C-A79B-3D7AC1ED90E3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CD0F-F0C3-476E-8134-FE521D275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36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E444-7A0A-4A3C-A79B-3D7AC1ED90E3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CD0F-F0C3-476E-8134-FE521D275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92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E444-7A0A-4A3C-A79B-3D7AC1ED90E3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CD0F-F0C3-476E-8134-FE521D275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27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E444-7A0A-4A3C-A79B-3D7AC1ED90E3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CD0F-F0C3-476E-8134-FE521D275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59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E444-7A0A-4A3C-A79B-3D7AC1ED90E3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CD0F-F0C3-476E-8134-FE521D275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31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E444-7A0A-4A3C-A79B-3D7AC1ED90E3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CD0F-F0C3-476E-8134-FE521D275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76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990">
              <a:srgbClr val="DBD68B"/>
            </a:gs>
            <a:gs pos="337">
              <a:srgbClr val="DBD68B"/>
            </a:gs>
            <a:gs pos="52000">
              <a:srgbClr val="F9F9E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7E444-7A0A-4A3C-A79B-3D7AC1ED90E3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CD0F-F0C3-476E-8134-FE521D275A3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0547497" y="5699052"/>
            <a:ext cx="1852052" cy="1286540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089919"/>
            <a:ext cx="1175657" cy="741954"/>
          </a:xfrm>
          <a:prstGeom prst="rect">
            <a:avLst/>
          </a:prstGeom>
          <a:blipFill dpi="0" rotWithShape="1">
            <a:blip r:embed="rId14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5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400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2018 - NÍVEL 2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6753" y="141365"/>
            <a:ext cx="79204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9) 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Para que os foguetes levem pessoas ou satélites ao espaço é preciso atravessar a atmosfera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(camada de 100 km), e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atingir a velocidade de 27.000 km/h.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No início  o foguete tem altura aproximada de um prédio de 20 andares. Para não levar “peso” inútil ao espaço o foguete é feito com dois tanques e um motor em cada tanque. Quando acaba o primeiro tanque, ele e seu motor são ejetados e caem no mar, conforme ilustra a figura ao lado. Quando termina a atmosfera, também a coifa (proteção do satélite) é ejetada para que o foguete fique ainda mais “leve”. O segundo estágio, finalmente, consegue atingir a velocidade de 27.000 km/h e então ejeta o satélite, que entra em órbita. O segundo estágio também fica em órbita e é chamado de lixo espacial.</a:t>
            </a:r>
            <a:endParaRPr lang="pt-BR" dirty="0"/>
          </a:p>
        </p:txBody>
      </p:sp>
      <p:pic>
        <p:nvPicPr>
          <p:cNvPr id="8196" name="Imagem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838" y="2482211"/>
            <a:ext cx="3918703" cy="348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28994" y="3306321"/>
            <a:ext cx="7910106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9) (0,25 cada acerto)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Baseado nas informações e figura acima marque verdadeiro (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) ou falso (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) em cada uma das seguintes afirmações: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35789"/>
              </p:ext>
            </p:extLst>
          </p:nvPr>
        </p:nvGraphicFramePr>
        <p:xfrm>
          <a:off x="128497" y="4001317"/>
          <a:ext cx="8074977" cy="1882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067">
                  <a:extLst>
                    <a:ext uri="{9D8B030D-6E8A-4147-A177-3AD203B41FA5}">
                      <a16:colId xmlns:a16="http://schemas.microsoft.com/office/drawing/2014/main" val="1590359209"/>
                    </a:ext>
                  </a:extLst>
                </a:gridCol>
                <a:gridCol w="7536910">
                  <a:extLst>
                    <a:ext uri="{9D8B030D-6E8A-4147-A177-3AD203B41FA5}">
                      <a16:colId xmlns:a16="http://schemas.microsoft.com/office/drawing/2014/main" val="3815740124"/>
                    </a:ext>
                  </a:extLst>
                </a:gridCol>
              </a:tblGrid>
              <a:tr h="35317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(    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solidFill>
                            <a:schemeClr val="tx1"/>
                          </a:solidFill>
                          <a:effectLst/>
                        </a:rPr>
                        <a:t>O foguete tem estágios para chegar bem “leve” ao espaço.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42005"/>
                  </a:ext>
                </a:extLst>
              </a:tr>
              <a:tr h="35317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   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</a:rPr>
                        <a:t>Se o andar de um prédio tem 3 m de altura, o foguete tem 75 metros de altura.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794819"/>
                  </a:ext>
                </a:extLst>
              </a:tr>
              <a:tr h="35317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( </a:t>
                      </a:r>
                      <a:r>
                        <a:rPr lang="pt-BR" sz="1800" baseline="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</a:rPr>
                        <a:t>O tanque vazio e o motor do segundo estágio viram lixo espacial.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620649"/>
                  </a:ext>
                </a:extLst>
              </a:tr>
              <a:tr h="35317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( </a:t>
                      </a:r>
                      <a:r>
                        <a:rPr lang="pt-BR" sz="1800" baseline="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</a:rPr>
                        <a:t>A coifa é descartada quando o foguete se encontra dentro da atmosfera terrestre.                          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029952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215051" y="4048514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V</a:t>
            </a:r>
            <a:endParaRPr lang="pt-BR" sz="2000" b="1" dirty="0"/>
          </a:p>
        </p:txBody>
      </p:sp>
      <p:sp>
        <p:nvSpPr>
          <p:cNvPr id="8" name="Retângulo 7"/>
          <p:cNvSpPr/>
          <p:nvPr/>
        </p:nvSpPr>
        <p:spPr>
          <a:xfrm>
            <a:off x="214235" y="4878536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V</a:t>
            </a:r>
            <a:endParaRPr lang="pt-BR" sz="2000" b="1" dirty="0"/>
          </a:p>
        </p:txBody>
      </p:sp>
      <p:sp>
        <p:nvSpPr>
          <p:cNvPr id="4" name="Retângulo 3"/>
          <p:cNvSpPr/>
          <p:nvPr/>
        </p:nvSpPr>
        <p:spPr>
          <a:xfrm>
            <a:off x="237400" y="4461353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F</a:t>
            </a:r>
            <a:endParaRPr lang="pt-BR" sz="2000" b="1" dirty="0"/>
          </a:p>
        </p:txBody>
      </p:sp>
      <p:sp>
        <p:nvSpPr>
          <p:cNvPr id="10" name="Retângulo 9"/>
          <p:cNvSpPr/>
          <p:nvPr/>
        </p:nvSpPr>
        <p:spPr>
          <a:xfrm>
            <a:off x="236584" y="5293017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F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96465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1257" y="193071"/>
            <a:ext cx="74635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10) (1 ponto)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</a:rPr>
              <a:t>O Brasil tem duas bases de lançamentos de foguetes. Uma fica na cidade de Alcântara, no Estado do Maranhão; a outra, mais antiga, fica na cidade de Parnamirim, ao lado da capital do Rio Grande do Norte. As duas bases ficam a beira-mar.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1668" y="3177953"/>
            <a:ext cx="10576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10) (0,25 cada acerto)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Escreva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(certo) ou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(errado) em cada afirmação.</a:t>
            </a:r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87913"/>
              </p:ext>
            </p:extLst>
          </p:nvPr>
        </p:nvGraphicFramePr>
        <p:xfrm>
          <a:off x="688250" y="3824399"/>
          <a:ext cx="8341450" cy="2027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902">
                  <a:extLst>
                    <a:ext uri="{9D8B030D-6E8A-4147-A177-3AD203B41FA5}">
                      <a16:colId xmlns:a16="http://schemas.microsoft.com/office/drawing/2014/main" val="2584646192"/>
                    </a:ext>
                  </a:extLst>
                </a:gridCol>
                <a:gridCol w="7687548">
                  <a:extLst>
                    <a:ext uri="{9D8B030D-6E8A-4147-A177-3AD203B41FA5}">
                      <a16:colId xmlns:a16="http://schemas.microsoft.com/office/drawing/2014/main" val="422803915"/>
                    </a:ext>
                  </a:extLst>
                </a:gridCol>
              </a:tblGrid>
              <a:tr h="506804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  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 )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O Brasil não lança foguetes.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507052"/>
                  </a:ext>
                </a:extLst>
              </a:tr>
              <a:tr h="506804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(   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As bases de lançamentos ficam à beira mar por razões de segurança.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712798"/>
                  </a:ext>
                </a:extLst>
              </a:tr>
              <a:tr h="506804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2000" baseline="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 )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O Estado do Maranhão fica na Região Norte do Brasil.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991151"/>
                  </a:ext>
                </a:extLst>
              </a:tr>
              <a:tr h="506804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( </a:t>
                      </a:r>
                      <a:r>
                        <a:rPr lang="pt-BR" sz="2000" baseline="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Natal é a capital do Rio Grande do Norte.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053239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794537" y="4941416"/>
            <a:ext cx="309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E</a:t>
            </a:r>
            <a:endParaRPr lang="pt-BR" sz="2000" b="1" dirty="0"/>
          </a:p>
        </p:txBody>
      </p:sp>
      <p:sp>
        <p:nvSpPr>
          <p:cNvPr id="6" name="Retângulo 5"/>
          <p:cNvSpPr/>
          <p:nvPr/>
        </p:nvSpPr>
        <p:spPr>
          <a:xfrm>
            <a:off x="804062" y="3913532"/>
            <a:ext cx="309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E</a:t>
            </a:r>
            <a:endParaRPr lang="pt-BR" sz="2000" b="1" dirty="0"/>
          </a:p>
        </p:txBody>
      </p:sp>
      <p:sp>
        <p:nvSpPr>
          <p:cNvPr id="7" name="Retângulo 6"/>
          <p:cNvSpPr/>
          <p:nvPr/>
        </p:nvSpPr>
        <p:spPr>
          <a:xfrm>
            <a:off x="779401" y="5438348"/>
            <a:ext cx="320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C</a:t>
            </a:r>
            <a:endParaRPr lang="pt-BR" sz="2000" b="1" dirty="0"/>
          </a:p>
        </p:txBody>
      </p:sp>
      <p:sp>
        <p:nvSpPr>
          <p:cNvPr id="8" name="Retângulo 7"/>
          <p:cNvSpPr/>
          <p:nvPr/>
        </p:nvSpPr>
        <p:spPr>
          <a:xfrm>
            <a:off x="779401" y="4436591"/>
            <a:ext cx="320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C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10020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536124"/>
              </p:ext>
            </p:extLst>
          </p:nvPr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1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52845" y="2632320"/>
            <a:ext cx="1136468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u="sng" dirty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u="sng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u="sng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u="sng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u="sng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u="sng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u="sng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_ _        _ _ _ _  </a:t>
            </a:r>
            <a:r>
              <a:rPr lang="pt-BR"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_ _  _ _ _ _      _ _ _ _ </a:t>
            </a:r>
            <a:r>
              <a:rPr lang="pt-BR"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_ _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_ _ _ _ _ </a:t>
            </a: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0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_ _ _ _ </a:t>
            </a:r>
            <a:r>
              <a:rPr lang="pt-BR"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_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_ _ _ _        _ _ _ _ </a:t>
            </a:r>
            <a:r>
              <a:rPr lang="pt-BR" sz="20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_ _ _ _ _ _ _</a:t>
            </a:r>
            <a:endParaRPr lang="pt-BR" sz="2000" dirty="0"/>
          </a:p>
        </p:txBody>
      </p:sp>
      <p:sp>
        <p:nvSpPr>
          <p:cNvPr id="2" name="Retângulo 1"/>
          <p:cNvSpPr/>
          <p:nvPr/>
        </p:nvSpPr>
        <p:spPr>
          <a:xfrm>
            <a:off x="3272075" y="3187178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6281318" y="3197811"/>
            <a:ext cx="1787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J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Ú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390788" y="4005705"/>
            <a:ext cx="1579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N ET U </a:t>
            </a:r>
            <a:r>
              <a:rPr lang="pt-BR" sz="20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3100873" y="4003972"/>
            <a:ext cx="1273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U RA N</a:t>
            </a:r>
            <a:r>
              <a:rPr lang="pt-BR" sz="20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470263" y="730490"/>
            <a:ext cx="71021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1) (1 ponto) (0,2 cada acerto)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Escreva o nome do planeta cuja </a:t>
            </a:r>
            <a:r>
              <a:rPr lang="pt-BR" sz="2000" u="sng" dirty="0">
                <a:latin typeface="Arial" panose="020B0604020202020204" pitchFamily="34" charset="0"/>
                <a:ea typeface="Times New Roman" panose="02020603050405020304" pitchFamily="18" charset="0"/>
              </a:rPr>
              <a:t>quinta letra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tem a letra indicada abaixo. Já fizemos um exemplo e assim você já ganhou 0,2 pontos.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20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3730" y="720964"/>
            <a:ext cx="75467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2) (1 ponto)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 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(0,25 cada acerto)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Escreva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TEM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ou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NÃO TEM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na frente de cada afirmação. Não pode perguntar para ninguém.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520971"/>
              </p:ext>
            </p:extLst>
          </p:nvPr>
        </p:nvGraphicFramePr>
        <p:xfrm>
          <a:off x="752071" y="3240700"/>
          <a:ext cx="8970554" cy="1129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1870">
                  <a:extLst>
                    <a:ext uri="{9D8B030D-6E8A-4147-A177-3AD203B41FA5}">
                      <a16:colId xmlns:a16="http://schemas.microsoft.com/office/drawing/2014/main" val="2375600309"/>
                    </a:ext>
                  </a:extLst>
                </a:gridCol>
                <a:gridCol w="4848684">
                  <a:extLst>
                    <a:ext uri="{9D8B030D-6E8A-4147-A177-3AD203B41FA5}">
                      <a16:colId xmlns:a16="http://schemas.microsoft.com/office/drawing/2014/main" val="3314135074"/>
                    </a:ext>
                  </a:extLst>
                </a:gridCol>
              </a:tblGrid>
              <a:tr h="67788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Marte tem ventos! _ _ _ _ _ _ _ _ _ 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Marte tem marcianos! _ _ _ _ _ _ _</a:t>
                      </a:r>
                      <a:r>
                        <a:rPr lang="pt-BR" sz="20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_ _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470118"/>
                  </a:ext>
                </a:extLst>
              </a:tr>
              <a:tr h="45136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Marte tem oceanos! _ _ _ _ _ _ _ _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Marte tem dia e noite! _ _ _ _ _ _ _ _ _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256687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2756906" y="3299579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TEM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2901059" y="3970139"/>
            <a:ext cx="1269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NÃO TEM 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7242665" y="3291810"/>
            <a:ext cx="1211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NÃO TEM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245086" y="3977759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TEM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7937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2549" y="189301"/>
            <a:ext cx="7291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 3 ) (1 ponto) 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Ao lado tem uma imagem da Terra e de Urano, na mesma escala, para você ver como a Terra é pequena se comparada a Urano.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266156" y="1929152"/>
            <a:ext cx="72109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3)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Calcule quantas vezes, aproximadamente, o diâmetro de Urano é maior do que o da Terra. Abaixo deles tem uma régua para ajudá-lo, mas você pode usar qualquer régua para medir os diâmetros. Depois é só dividir o diâmetro de Urano pelo da Terra.</a:t>
            </a:r>
            <a:endParaRPr lang="pt-BR" sz="2000" dirty="0"/>
          </a:p>
        </p:txBody>
      </p:sp>
      <p:grpSp>
        <p:nvGrpSpPr>
          <p:cNvPr id="4" name="Grupo 1"/>
          <p:cNvGrpSpPr>
            <a:grpSpLocks/>
          </p:cNvGrpSpPr>
          <p:nvPr/>
        </p:nvGrpSpPr>
        <p:grpSpPr bwMode="auto">
          <a:xfrm>
            <a:off x="8211730" y="3030863"/>
            <a:ext cx="3806098" cy="2825923"/>
            <a:chOff x="2273" y="1382"/>
            <a:chExt cx="23820" cy="18010"/>
          </a:xfrm>
        </p:grpSpPr>
        <p:pic>
          <p:nvPicPr>
            <p:cNvPr id="2056" name="Image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207" r="68523" b="46745"/>
            <a:stretch>
              <a:fillRect/>
            </a:stretch>
          </p:blipFill>
          <p:spPr bwMode="auto">
            <a:xfrm>
              <a:off x="2273" y="15369"/>
              <a:ext cx="23820" cy="4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Imagem 3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4" r="11916"/>
            <a:stretch>
              <a:fillRect/>
            </a:stretch>
          </p:blipFill>
          <p:spPr bwMode="auto">
            <a:xfrm>
              <a:off x="20064" y="12293"/>
              <a:ext cx="3600" cy="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Elipse 4"/>
            <p:cNvSpPr>
              <a:spLocks noChangeArrowheads="1"/>
            </p:cNvSpPr>
            <p:nvPr/>
          </p:nvSpPr>
          <p:spPr bwMode="auto">
            <a:xfrm>
              <a:off x="3894" y="1382"/>
              <a:ext cx="14400" cy="144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Caixa de texto 5"/>
            <p:cNvSpPr txBox="1">
              <a:spLocks noChangeArrowheads="1"/>
            </p:cNvSpPr>
            <p:nvPr/>
          </p:nvSpPr>
          <p:spPr bwMode="auto">
            <a:xfrm>
              <a:off x="7002" y="7654"/>
              <a:ext cx="8074" cy="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URANO</a:t>
              </a:r>
              <a:endParaRPr kumimoji="0" lang="pt-PT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Caixa de texto 11"/>
            <p:cNvSpPr txBox="1">
              <a:spLocks noChangeArrowheads="1"/>
            </p:cNvSpPr>
            <p:nvPr/>
          </p:nvSpPr>
          <p:spPr bwMode="auto">
            <a:xfrm>
              <a:off x="18415" y="10139"/>
              <a:ext cx="6875" cy="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pt-BR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TERRA</a:t>
              </a:r>
              <a:endParaRPr kumimoji="0" lang="en-US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AutoShape 10"/>
          <p:cNvSpPr>
            <a:spLocks noChangeShapeType="1"/>
          </p:cNvSpPr>
          <p:nvPr/>
        </p:nvSpPr>
        <p:spPr bwMode="auto">
          <a:xfrm>
            <a:off x="8465639" y="4072444"/>
            <a:ext cx="0" cy="1266825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9"/>
          <p:cNvSpPr>
            <a:spLocks noChangeShapeType="1"/>
          </p:cNvSpPr>
          <p:nvPr/>
        </p:nvSpPr>
        <p:spPr bwMode="auto">
          <a:xfrm>
            <a:off x="10763689" y="4059744"/>
            <a:ext cx="0" cy="1266825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"/>
          <p:cNvSpPr>
            <a:spLocks noChangeShapeType="1"/>
          </p:cNvSpPr>
          <p:nvPr/>
        </p:nvSpPr>
        <p:spPr bwMode="auto">
          <a:xfrm>
            <a:off x="11054713" y="4964122"/>
            <a:ext cx="0" cy="360362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2"/>
          <p:cNvSpPr>
            <a:spLocks noChangeShapeType="1"/>
          </p:cNvSpPr>
          <p:nvPr/>
        </p:nvSpPr>
        <p:spPr bwMode="auto">
          <a:xfrm>
            <a:off x="11615371" y="4960947"/>
            <a:ext cx="0" cy="360362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29688" y="4932808"/>
            <a:ext cx="6294937" cy="97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Resolução 3)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3) _ _ _ _ _ _ _ _ _ _ _ _ _ _ _ _ _ _ _ _ _ _ _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756432" y="4949489"/>
            <a:ext cx="314701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(4 - 0) / (5,5 – 4,5) = 4 / 1 = 4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199039" y="5480804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(Obs. aceitamos 3,9 e 4,1 também)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1763787" y="551128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0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5760" y="339022"/>
            <a:ext cx="66351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4) (1 ponto) (0,25 cada acerto)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Alguns dos pontos luminosos do céu brilham porque têm luz própria e outros porque refletem a luz do Sol. Ao lado do nome de cada astro escreva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LUMINOSO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se ele tem luz própria e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ILUMINADO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se ele só reflete a luz do Sol.</a:t>
            </a:r>
            <a:endParaRPr lang="pt-BR" sz="2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72936"/>
              </p:ext>
            </p:extLst>
          </p:nvPr>
        </p:nvGraphicFramePr>
        <p:xfrm>
          <a:off x="1055914" y="4199437"/>
          <a:ext cx="7969069" cy="1345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1699">
                  <a:extLst>
                    <a:ext uri="{9D8B030D-6E8A-4147-A177-3AD203B41FA5}">
                      <a16:colId xmlns:a16="http://schemas.microsoft.com/office/drawing/2014/main" val="2012148893"/>
                    </a:ext>
                  </a:extLst>
                </a:gridCol>
                <a:gridCol w="4307370">
                  <a:extLst>
                    <a:ext uri="{9D8B030D-6E8A-4147-A177-3AD203B41FA5}">
                      <a16:colId xmlns:a16="http://schemas.microsoft.com/office/drawing/2014/main" val="1820697804"/>
                    </a:ext>
                  </a:extLst>
                </a:gridCol>
              </a:tblGrid>
              <a:tr h="47593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Lua _ _ _ _ _ _ _ _ _ _ _ _ _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Cometa _ _ _ _ _ _ _ _ _ _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88070"/>
                  </a:ext>
                </a:extLst>
              </a:tr>
              <a:tr h="47593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Galáxia _ _ _ _ _ _ _</a:t>
                      </a:r>
                      <a:r>
                        <a:rPr lang="pt-BR" sz="20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_ _ _ _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Estrela  _ _ _ _ _ _ _</a:t>
                      </a:r>
                      <a:r>
                        <a:rPr lang="pt-BR" sz="20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_ _ _ _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553021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1499496" y="4158734"/>
            <a:ext cx="1475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ILUMINADO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1883273" y="4844534"/>
            <a:ext cx="1383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LUMINOSO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5576196" y="4158734"/>
            <a:ext cx="1475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ILUMINADO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5562048" y="4844534"/>
            <a:ext cx="1441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LUMINOSO</a:t>
            </a:r>
            <a:r>
              <a:rPr lang="pt-B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86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8050" y="581983"/>
            <a:ext cx="70128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5) (1 ponto) (0,2 cada acerto) 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Escreva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ou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na frente de cada frase abaixo.</a:t>
            </a:r>
            <a:endParaRPr lang="pt-BR" sz="2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6892"/>
              </p:ext>
            </p:extLst>
          </p:nvPr>
        </p:nvGraphicFramePr>
        <p:xfrm>
          <a:off x="789215" y="3318651"/>
          <a:ext cx="9169854" cy="2264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780">
                  <a:extLst>
                    <a:ext uri="{9D8B030D-6E8A-4147-A177-3AD203B41FA5}">
                      <a16:colId xmlns:a16="http://schemas.microsoft.com/office/drawing/2014/main" val="340424477"/>
                    </a:ext>
                  </a:extLst>
                </a:gridCol>
                <a:gridCol w="8077074">
                  <a:extLst>
                    <a:ext uri="{9D8B030D-6E8A-4147-A177-3AD203B41FA5}">
                      <a16:colId xmlns:a16="http://schemas.microsoft.com/office/drawing/2014/main" val="4290803516"/>
                    </a:ext>
                  </a:extLst>
                </a:gridCol>
              </a:tblGrid>
              <a:tr h="45298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_</a:t>
                      </a:r>
                      <a:r>
                        <a:rPr lang="pt-BR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_ _ _ _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A cada instante o Sol sempre ilumina só metade da Terra.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066390"/>
                  </a:ext>
                </a:extLst>
              </a:tr>
              <a:tr h="45298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_</a:t>
                      </a:r>
                      <a:r>
                        <a:rPr lang="pt-BR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_ _ _ _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A cada instante o </a:t>
                      </a:r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</a:rPr>
                        <a:t>Sol sempre ilumina só metade da Lua.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476206"/>
                  </a:ext>
                </a:extLst>
              </a:tr>
              <a:tr h="45298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_ _ _ _ _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O Sol não ilumina a Lua nova.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620437"/>
                  </a:ext>
                </a:extLst>
              </a:tr>
              <a:tr h="45298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_ _ _ _ _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O lado da Lua que não vemos da Terra nunca é iluminado pelo Sol.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132354"/>
                  </a:ext>
                </a:extLst>
              </a:tr>
              <a:tr h="45298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_ _ _ _ _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</a:rPr>
                        <a:t>O Sol não pertence a nenhuma constelação.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732105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855087" y="5080934"/>
            <a:ext cx="880626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PT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CERTO</a:t>
            </a:r>
            <a:endParaRPr lang="pt-BR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6037" y="3728384"/>
            <a:ext cx="880626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PT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CERTO</a:t>
            </a:r>
            <a:endParaRPr lang="pt-BR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45562" y="3271184"/>
            <a:ext cx="880626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PT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CERTO</a:t>
            </a:r>
            <a:endParaRPr lang="pt-BR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9595" y="4633259"/>
            <a:ext cx="1088760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PT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ERRADO</a:t>
            </a:r>
            <a:endParaRPr lang="pt-BR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79595" y="4176059"/>
            <a:ext cx="1088760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PT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ERRADO</a:t>
            </a:r>
            <a:endParaRPr lang="pt-BR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2218" y="207556"/>
            <a:ext cx="6792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6) (1 ponto) (0,25 cada acerto) 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Todos planetas giram ao redor do Sol, num movimento chamado de translação. A tabela abaixo mostra a duração, em dias terrestres, dos anos dos planetas.</a:t>
            </a:r>
            <a:endParaRPr lang="pt-BR" sz="2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503803"/>
              </p:ext>
            </p:extLst>
          </p:nvPr>
        </p:nvGraphicFramePr>
        <p:xfrm>
          <a:off x="987742" y="3216168"/>
          <a:ext cx="9888448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789">
                  <a:extLst>
                    <a:ext uri="{9D8B030D-6E8A-4147-A177-3AD203B41FA5}">
                      <a16:colId xmlns:a16="http://schemas.microsoft.com/office/drawing/2014/main" val="2286868848"/>
                    </a:ext>
                  </a:extLst>
                </a:gridCol>
                <a:gridCol w="1224711">
                  <a:extLst>
                    <a:ext uri="{9D8B030D-6E8A-4147-A177-3AD203B41FA5}">
                      <a16:colId xmlns:a16="http://schemas.microsoft.com/office/drawing/2014/main" val="1508747960"/>
                    </a:ext>
                  </a:extLst>
                </a:gridCol>
                <a:gridCol w="1056164">
                  <a:extLst>
                    <a:ext uri="{9D8B030D-6E8A-4147-A177-3AD203B41FA5}">
                      <a16:colId xmlns:a16="http://schemas.microsoft.com/office/drawing/2014/main" val="3554148492"/>
                    </a:ext>
                  </a:extLst>
                </a:gridCol>
                <a:gridCol w="1030234">
                  <a:extLst>
                    <a:ext uri="{9D8B030D-6E8A-4147-A177-3AD203B41FA5}">
                      <a16:colId xmlns:a16="http://schemas.microsoft.com/office/drawing/2014/main" val="3534551946"/>
                    </a:ext>
                  </a:extLst>
                </a:gridCol>
                <a:gridCol w="1040207">
                  <a:extLst>
                    <a:ext uri="{9D8B030D-6E8A-4147-A177-3AD203B41FA5}">
                      <a16:colId xmlns:a16="http://schemas.microsoft.com/office/drawing/2014/main" val="2706941031"/>
                    </a:ext>
                  </a:extLst>
                </a:gridCol>
                <a:gridCol w="1066137">
                  <a:extLst>
                    <a:ext uri="{9D8B030D-6E8A-4147-A177-3AD203B41FA5}">
                      <a16:colId xmlns:a16="http://schemas.microsoft.com/office/drawing/2014/main" val="627268566"/>
                    </a:ext>
                  </a:extLst>
                </a:gridCol>
                <a:gridCol w="1123982">
                  <a:extLst>
                    <a:ext uri="{9D8B030D-6E8A-4147-A177-3AD203B41FA5}">
                      <a16:colId xmlns:a16="http://schemas.microsoft.com/office/drawing/2014/main" val="3147932614"/>
                    </a:ext>
                  </a:extLst>
                </a:gridCol>
                <a:gridCol w="1071124">
                  <a:extLst>
                    <a:ext uri="{9D8B030D-6E8A-4147-A177-3AD203B41FA5}">
                      <a16:colId xmlns:a16="http://schemas.microsoft.com/office/drawing/2014/main" val="1975636202"/>
                    </a:ext>
                  </a:extLst>
                </a:gridCol>
                <a:gridCol w="1080100">
                  <a:extLst>
                    <a:ext uri="{9D8B030D-6E8A-4147-A177-3AD203B41FA5}">
                      <a16:colId xmlns:a16="http://schemas.microsoft.com/office/drawing/2014/main" val="579656562"/>
                    </a:ext>
                  </a:extLst>
                </a:gridCol>
              </a:tblGrid>
              <a:tr h="26706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Planeta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Mercúrio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Vênus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Terra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Marte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Júpiter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Saturno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Urano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Netuno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478782"/>
                  </a:ext>
                </a:extLst>
              </a:tr>
              <a:tr h="49305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(em dias)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225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365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687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4.333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10.759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30.687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60.190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334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245646"/>
              </p:ext>
            </p:extLst>
          </p:nvPr>
        </p:nvGraphicFramePr>
        <p:xfrm>
          <a:off x="1066809" y="4419862"/>
          <a:ext cx="8070396" cy="1759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7071">
                  <a:extLst>
                    <a:ext uri="{9D8B030D-6E8A-4147-A177-3AD203B41FA5}">
                      <a16:colId xmlns:a16="http://schemas.microsoft.com/office/drawing/2014/main" val="4049233132"/>
                    </a:ext>
                  </a:extLst>
                </a:gridCol>
                <a:gridCol w="3743325">
                  <a:extLst>
                    <a:ext uri="{9D8B030D-6E8A-4147-A177-3AD203B41FA5}">
                      <a16:colId xmlns:a16="http://schemas.microsoft.com/office/drawing/2014/main" val="1944947637"/>
                    </a:ext>
                  </a:extLst>
                </a:gridCol>
              </a:tblGrid>
              <a:tr h="439783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Qual planeta tem o ano mais curto?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Resposta: _ _ _ _ _ _ _ _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824826"/>
                  </a:ext>
                </a:extLst>
              </a:tr>
              <a:tr h="439783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Qual planeta gira mais perto do Sol?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Resposta:</a:t>
                      </a:r>
                      <a:r>
                        <a:rPr lang="pt-BR" sz="2000" b="0" baseline="0" dirty="0">
                          <a:solidFill>
                            <a:schemeClr val="tx1"/>
                          </a:solidFill>
                          <a:effectLst/>
                        </a:rPr>
                        <a:t> _ _ _ _ _ _ _ _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538695"/>
                  </a:ext>
                </a:extLst>
              </a:tr>
              <a:tr h="43978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Qual planeta tem o ano mais longo?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Resposta: _ _ _ _ _ _ _ _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497359"/>
                  </a:ext>
                </a:extLst>
              </a:tr>
              <a:tr h="439783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Qual planeta gira mais longe do Sol?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Resposta: _ _ _ _ _ _ _ _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792527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6466435" y="4922084"/>
            <a:ext cx="1365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MERCÚRIO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6466435" y="4474409"/>
            <a:ext cx="1365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MERCÚRIO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6492888" y="5807909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NETUNO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6483363" y="5369759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NETUNO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7981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5130" y="154466"/>
            <a:ext cx="67466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7) (1 ponto) (0,5 cada acerto)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A cada dia a Lua tem uma aparência (fase). Abaixo temos 31 imagens sequenciais da Lua como vista do Hemisfério Sul.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5932170" y="2945892"/>
            <a:ext cx="59131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  <a:tabLst>
                <a:tab pos="4470400" algn="r"/>
              </a:tabLst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7a)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Qual o número da imagem ao lado que melhor representa a fase quarto crescente?</a:t>
            </a:r>
          </a:p>
          <a:p>
            <a:pPr algn="just" hangingPunct="0">
              <a:lnSpc>
                <a:spcPct val="150000"/>
              </a:lnSpc>
              <a:spcAft>
                <a:spcPts val="0"/>
              </a:spcAft>
              <a:tabLst>
                <a:tab pos="4470400" algn="r"/>
              </a:tabLst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7a)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_ _ _ _ _ _ _ _ _ _ _ _ _ _ _ _ _ _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Imag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9694" r="6142" b="11653"/>
          <a:stretch>
            <a:fillRect/>
          </a:stretch>
        </p:blipFill>
        <p:spPr bwMode="auto">
          <a:xfrm>
            <a:off x="325392" y="2390361"/>
            <a:ext cx="5484678" cy="35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025522" y="397775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7441567" y="5278749"/>
            <a:ext cx="3943708" cy="49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  <a:tabLst>
                <a:tab pos="4470400" algn="r"/>
              </a:tabLst>
            </a:pPr>
            <a:r>
              <a:rPr lang="pt-BR"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Qualquer número entre 10 e 12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947955" y="4518717"/>
            <a:ext cx="59740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  <a:tabLst>
                <a:tab pos="4470400" algn="r"/>
              </a:tabLs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7b)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Qual o número da imagem ao lado que melhor representa a fase da Lua Cheia?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  <a:tabLst>
                <a:tab pos="4470400" algn="r"/>
              </a:tabLs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7b)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_ _ _ _ _ _ _ _ _ _ _ _ _ _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8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9005" y="183944"/>
            <a:ext cx="79348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8) (1 ponto)</a:t>
            </a: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</a:rPr>
              <a:t> No dia 20 de julho de 1969 ocorreu o primeiro pouso tripulado na Lua. Abaixo está a tabela com os nomes das Missões (Apollo 11, 12, 14, 15, 16, 17), os nomes dos astronautas que pousaram na Lua e os tempos de permanência deles fora da espaçonave, mas sobre a Lua, também chamado de Atividade Extra Veicular (AEV).</a:t>
            </a:r>
            <a:endParaRPr lang="pt-BR" sz="2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32832"/>
              </p:ext>
            </p:extLst>
          </p:nvPr>
        </p:nvGraphicFramePr>
        <p:xfrm>
          <a:off x="264115" y="2341586"/>
          <a:ext cx="10381840" cy="1876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1690">
                  <a:extLst>
                    <a:ext uri="{9D8B030D-6E8A-4147-A177-3AD203B41FA5}">
                      <a16:colId xmlns:a16="http://schemas.microsoft.com/office/drawing/2014/main" val="22440964"/>
                    </a:ext>
                  </a:extLst>
                </a:gridCol>
                <a:gridCol w="1714709">
                  <a:extLst>
                    <a:ext uri="{9D8B030D-6E8A-4147-A177-3AD203B41FA5}">
                      <a16:colId xmlns:a16="http://schemas.microsoft.com/office/drawing/2014/main" val="351089997"/>
                    </a:ext>
                  </a:extLst>
                </a:gridCol>
                <a:gridCol w="1568798">
                  <a:extLst>
                    <a:ext uri="{9D8B030D-6E8A-4147-A177-3AD203B41FA5}">
                      <a16:colId xmlns:a16="http://schemas.microsoft.com/office/drawing/2014/main" val="3435720139"/>
                    </a:ext>
                  </a:extLst>
                </a:gridCol>
                <a:gridCol w="1568798">
                  <a:extLst>
                    <a:ext uri="{9D8B030D-6E8A-4147-A177-3AD203B41FA5}">
                      <a16:colId xmlns:a16="http://schemas.microsoft.com/office/drawing/2014/main" val="1900074968"/>
                    </a:ext>
                  </a:extLst>
                </a:gridCol>
                <a:gridCol w="1569804">
                  <a:extLst>
                    <a:ext uri="{9D8B030D-6E8A-4147-A177-3AD203B41FA5}">
                      <a16:colId xmlns:a16="http://schemas.microsoft.com/office/drawing/2014/main" val="138402764"/>
                    </a:ext>
                  </a:extLst>
                </a:gridCol>
                <a:gridCol w="2088041">
                  <a:extLst>
                    <a:ext uri="{9D8B030D-6E8A-4147-A177-3AD203B41FA5}">
                      <a16:colId xmlns:a16="http://schemas.microsoft.com/office/drawing/2014/main" val="3003004500"/>
                    </a:ext>
                  </a:extLst>
                </a:gridCol>
              </a:tblGrid>
              <a:tr h="46902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Apollo 11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Apollo 12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Apollo 14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Apollo 15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Apollo 16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Apollo 17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801738"/>
                  </a:ext>
                </a:extLst>
              </a:tr>
              <a:tr h="46902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02h 31min 40s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07h 45min 18s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09h 22min 31s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19h 07min 53s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20h 14min 14s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22h 03min 57s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698668"/>
                  </a:ext>
                </a:extLst>
              </a:tr>
              <a:tr h="46902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b="0" i="1" dirty="0">
                          <a:solidFill>
                            <a:schemeClr val="tx1"/>
                          </a:solidFill>
                          <a:effectLst/>
                        </a:rPr>
                        <a:t>Neil Armstrong</a:t>
                      </a:r>
                      <a:endParaRPr lang="pt-BR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i="1">
                          <a:solidFill>
                            <a:schemeClr val="tx1"/>
                          </a:solidFill>
                          <a:effectLst/>
                        </a:rPr>
                        <a:t>Charles Conrad</a:t>
                      </a:r>
                      <a:endParaRPr lang="pt-BR" sz="180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i="1">
                          <a:solidFill>
                            <a:schemeClr val="tx1"/>
                          </a:solidFill>
                          <a:effectLst/>
                        </a:rPr>
                        <a:t>Alan Shepard</a:t>
                      </a:r>
                      <a:endParaRPr lang="pt-BR" sz="180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i="1">
                          <a:solidFill>
                            <a:schemeClr val="tx1"/>
                          </a:solidFill>
                          <a:effectLst/>
                        </a:rPr>
                        <a:t>David Scott</a:t>
                      </a:r>
                      <a:endParaRPr lang="pt-BR" sz="180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i="1">
                          <a:solidFill>
                            <a:schemeClr val="tx1"/>
                          </a:solidFill>
                          <a:effectLst/>
                        </a:rPr>
                        <a:t>John Young</a:t>
                      </a:r>
                      <a:endParaRPr lang="pt-BR" sz="180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i="1">
                          <a:solidFill>
                            <a:schemeClr val="tx1"/>
                          </a:solidFill>
                          <a:effectLst/>
                        </a:rPr>
                        <a:t>Eugene Cernan</a:t>
                      </a:r>
                      <a:endParaRPr lang="pt-BR" sz="180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062810"/>
                  </a:ext>
                </a:extLst>
              </a:tr>
              <a:tr h="46902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b="0" i="1" dirty="0" err="1">
                          <a:solidFill>
                            <a:schemeClr val="tx1"/>
                          </a:solidFill>
                          <a:effectLst/>
                        </a:rPr>
                        <a:t>Buzz</a:t>
                      </a:r>
                      <a:r>
                        <a:rPr lang="pt-BR" sz="1800" b="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800" b="0" i="1" dirty="0" err="1">
                          <a:solidFill>
                            <a:schemeClr val="tx1"/>
                          </a:solidFill>
                          <a:effectLst/>
                        </a:rPr>
                        <a:t>Aldrin</a:t>
                      </a:r>
                      <a:endParaRPr lang="pt-BR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i="1">
                          <a:solidFill>
                            <a:schemeClr val="tx1"/>
                          </a:solidFill>
                          <a:effectLst/>
                        </a:rPr>
                        <a:t>Alan Bean</a:t>
                      </a:r>
                      <a:endParaRPr lang="pt-BR" sz="180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i="1">
                          <a:solidFill>
                            <a:schemeClr val="tx1"/>
                          </a:solidFill>
                          <a:effectLst/>
                        </a:rPr>
                        <a:t>Edgar Mitchell</a:t>
                      </a:r>
                      <a:endParaRPr lang="pt-BR" sz="180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i="1">
                          <a:solidFill>
                            <a:schemeClr val="tx1"/>
                          </a:solidFill>
                          <a:effectLst/>
                        </a:rPr>
                        <a:t>James Irwin</a:t>
                      </a:r>
                      <a:endParaRPr lang="pt-BR" sz="180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i="1">
                          <a:solidFill>
                            <a:schemeClr val="tx1"/>
                          </a:solidFill>
                          <a:effectLst/>
                        </a:rPr>
                        <a:t>Charles Duke</a:t>
                      </a:r>
                      <a:endParaRPr lang="pt-BR" sz="180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i="1" dirty="0">
                          <a:solidFill>
                            <a:schemeClr val="tx1"/>
                          </a:solidFill>
                          <a:effectLst/>
                        </a:rPr>
                        <a:t>Harrison Schmitt</a:t>
                      </a:r>
                      <a:endParaRPr lang="pt-BR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670633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09006" y="4260286"/>
            <a:ext cx="80554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8) (0,25 cada acerto)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Responda às perguntas abaixo.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772729"/>
              </p:ext>
            </p:extLst>
          </p:nvPr>
        </p:nvGraphicFramePr>
        <p:xfrm>
          <a:off x="1172438" y="4668588"/>
          <a:ext cx="9567409" cy="2001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2829">
                  <a:extLst>
                    <a:ext uri="{9D8B030D-6E8A-4147-A177-3AD203B41FA5}">
                      <a16:colId xmlns:a16="http://schemas.microsoft.com/office/drawing/2014/main" val="260728731"/>
                    </a:ext>
                  </a:extLst>
                </a:gridCol>
                <a:gridCol w="3034580">
                  <a:extLst>
                    <a:ext uri="{9D8B030D-6E8A-4147-A177-3AD203B41FA5}">
                      <a16:colId xmlns:a16="http://schemas.microsoft.com/office/drawing/2014/main" val="2632240667"/>
                    </a:ext>
                  </a:extLst>
                </a:gridCol>
              </a:tblGrid>
              <a:tr h="500273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Quantas Missões Apollo pousaram na Lua?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Resposta: _ _ _ _ _ _ _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429834"/>
                  </a:ext>
                </a:extLst>
              </a:tr>
              <a:tr h="500273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Quantos astronautas pousaram na Lua?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Resposta: _ _ _ _ _ _ _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741883"/>
                  </a:ext>
                </a:extLst>
              </a:tr>
              <a:tr h="50027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Qual Missão Apollo permaneceu mais tempo em AEV?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Resposta: _ _ _ _ _ _ _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975338"/>
                  </a:ext>
                </a:extLst>
              </a:tr>
              <a:tr h="500273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Qual Missão Apollo permaneceu menos tempo em AEV?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Resposta: _ _ _ _ _ _ _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424290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9198354" y="4749284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6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9130320" y="5254109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12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9130320" y="5749409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17</a:t>
            </a:r>
            <a:endParaRPr 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9130320" y="6254234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11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3281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Letreiro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1497</Words>
  <Application>Microsoft Office PowerPoint</Application>
  <PresentationFormat>Widescreen</PresentationFormat>
  <Paragraphs>173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DVM Informatica</dc:creator>
  <cp:lastModifiedBy>João Canalle</cp:lastModifiedBy>
  <cp:revision>48</cp:revision>
  <dcterms:created xsi:type="dcterms:W3CDTF">2020-06-15T15:20:13Z</dcterms:created>
  <dcterms:modified xsi:type="dcterms:W3CDTF">2020-07-07T03:17:07Z</dcterms:modified>
</cp:coreProperties>
</file>