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embeddedFontLst>
    <p:embeddedFont>
      <p:font typeface="Quattrocento Sans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ucida Calligraphy" panose="03010101010101010101" pitchFamily="66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EE"/>
    <a:srgbClr val="DBD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F0FD38-91D9-488E-8E8D-E1C8E784C5DA}">
  <a:tblStyle styleId="{BFF0FD38-91D9-488E-8E8D-E1C8E784C5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D68B"/>
            </a:gs>
            <a:gs pos="53500">
              <a:srgbClr val="F9F9EE"/>
            </a:gs>
            <a:gs pos="100000">
              <a:srgbClr val="DBD68B"/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" name="Retângulo 1"/>
          <p:cNvSpPr/>
          <p:nvPr userDrawn="1"/>
        </p:nvSpPr>
        <p:spPr>
          <a:xfrm>
            <a:off x="10341261" y="5844453"/>
            <a:ext cx="1850739" cy="1119051"/>
          </a:xfrm>
          <a:prstGeom prst="rect">
            <a:avLst/>
          </a:prstGeom>
          <a:blipFill dpi="0" rotWithShape="1">
            <a:blip r:embed="rId13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 userDrawn="1"/>
        </p:nvSpPr>
        <p:spPr>
          <a:xfrm>
            <a:off x="0" y="6084278"/>
            <a:ext cx="1116623" cy="703385"/>
          </a:xfrm>
          <a:prstGeom prst="rect">
            <a:avLst/>
          </a:prstGeom>
          <a:blipFill dpi="0" rotWithShape="1">
            <a:blip r:embed="rId14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392131" y="196873"/>
            <a:ext cx="60396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GABARITO </a:t>
            </a:r>
            <a:r>
              <a:rPr lang="pt-BR" sz="4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COMENTADO </a:t>
            </a:r>
          </a:p>
          <a:p>
            <a:pPr algn="ctr"/>
            <a:r>
              <a:rPr lang="pt-BR" sz="4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 PROVA</a:t>
            </a:r>
          </a:p>
          <a:p>
            <a:pPr algn="ctr"/>
            <a:endParaRPr lang="pt-BR" sz="4400" b="1" dirty="0" smtClean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OBA 2018 - </a:t>
            </a:r>
            <a:r>
              <a:rPr lang="pt-BR" sz="5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NÍVEL 1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/>
          <p:nvPr/>
        </p:nvSpPr>
        <p:spPr>
          <a:xfrm>
            <a:off x="280716" y="333754"/>
            <a:ext cx="7885089" cy="250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0000"/>
                </a:solidFill>
                <a:sym typeface="Arial"/>
              </a:rPr>
              <a:t>Questão 9) (1 ponto)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 Depois que o russo Yuri </a:t>
            </a:r>
            <a:r>
              <a:rPr lang="pt-BR" sz="2000" dirty="0" err="1" smtClean="0">
                <a:solidFill>
                  <a:srgbClr val="000000"/>
                </a:solidFill>
                <a:sym typeface="Arial"/>
              </a:rPr>
              <a:t>Gagarin</a:t>
            </a:r>
            <a:r>
              <a:rPr lang="pt-BR" sz="2000" dirty="0" smtClean="0">
                <a:solidFill>
                  <a:srgbClr val="000000"/>
                </a:solidFill>
                <a:sym typeface="Arial"/>
              </a:rPr>
              <a:t> foi 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ao espaço houve muitos outros astronautas, inclusive </a:t>
            </a:r>
            <a:r>
              <a:rPr lang="pt-BR" sz="2000" dirty="0" smtClean="0">
                <a:solidFill>
                  <a:srgbClr val="000000"/>
                </a:solidFill>
                <a:sym typeface="Arial"/>
              </a:rPr>
              <a:t>doze 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deles caminharam sobre a Lua. Para comemorar os </a:t>
            </a:r>
            <a:r>
              <a:rPr lang="pt-BR" sz="2000" dirty="0" smtClean="0">
                <a:solidFill>
                  <a:srgbClr val="000000"/>
                </a:solidFill>
                <a:sym typeface="Arial"/>
              </a:rPr>
              <a:t>100 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anos da invenção do avião, o Brasil enviou à Estação </a:t>
            </a:r>
            <a:r>
              <a:rPr lang="pt-BR" sz="2000" dirty="0" smtClean="0">
                <a:solidFill>
                  <a:srgbClr val="000000"/>
                </a:solidFill>
                <a:sym typeface="Arial"/>
              </a:rPr>
              <a:t>Espacial 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Internacional o primeiro astronauta brasileiro. 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313436" y="3048305"/>
            <a:ext cx="11584397" cy="116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0000"/>
                </a:solidFill>
                <a:sym typeface="Arial"/>
              </a:rPr>
              <a:t>Pergunta 9) 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Coloque um </a:t>
            </a:r>
            <a:r>
              <a:rPr lang="pt-BR" sz="2000" b="1" dirty="0">
                <a:solidFill>
                  <a:srgbClr val="000000"/>
                </a:solidFill>
                <a:sym typeface="Arial"/>
              </a:rPr>
              <a:t>X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 na alternativa que contém só o nome do inventor do avião e o do primeiro astronauta brasileiro. Não pode marcar mais que uma opção! 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8" name="Google Shape;178;p21"/>
          <p:cNvGraphicFramePr/>
          <p:nvPr>
            <p:extLst>
              <p:ext uri="{D42A27DB-BD31-4B8C-83A1-F6EECF244321}">
                <p14:modId xmlns:p14="http://schemas.microsoft.com/office/powerpoint/2010/main" val="2406907798"/>
              </p:ext>
            </p:extLst>
          </p:nvPr>
        </p:nvGraphicFramePr>
        <p:xfrm>
          <a:off x="867381" y="4384067"/>
          <a:ext cx="10252350" cy="1005860"/>
        </p:xfrm>
        <a:graphic>
          <a:graphicData uri="http://schemas.openxmlformats.org/drawingml/2006/table">
            <a:tbl>
              <a:tblPr>
                <a:noFill/>
                <a:tableStyleId>{BFF0FD38-91D9-488E-8E8D-E1C8E784C5DA}</a:tableStyleId>
              </a:tblPr>
              <a:tblGrid>
                <a:gridCol w="421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 </a:t>
                      </a:r>
                      <a:r>
                        <a:rPr lang="pt-BR" sz="1800" b="0" i="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pt-BR" sz="18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  </a:t>
                      </a:r>
                      <a:r>
                        <a:rPr lang="pt-BR" sz="1800" b="0" i="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r>
                        <a:rPr lang="pt-BR" sz="18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Santos Dumont e Yuri </a:t>
                      </a:r>
                      <a:r>
                        <a:rPr lang="pt-BR" sz="18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Gagarin</a:t>
                      </a:r>
                      <a:r>
                        <a:rPr lang="pt-BR" sz="18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pt-BR" sz="1800" b="0" i="0" u="none" strike="noStrike" cap="none" dirty="0" smtClean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 </a:t>
                      </a:r>
                      <a:r>
                        <a:rPr lang="pt-BR" sz="1800" b="0" i="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pt-BR" sz="18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  ) Marcos Pontes e Prof. </a:t>
                      </a:r>
                      <a:r>
                        <a:rPr lang="pt-BR" sz="18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Canalle</a:t>
                      </a:r>
                      <a:r>
                        <a:rPr lang="pt-BR" sz="18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b="0" i="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 </a:t>
                      </a:r>
                      <a:r>
                        <a:rPr lang="pt-BR" sz="1800" b="0" i="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pt-BR" sz="18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) Santos Dumont e Marcos Pontes </a:t>
                      </a:r>
                      <a:endParaRPr sz="1800" b="0" i="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 </a:t>
                      </a:r>
                      <a:r>
                        <a:rPr lang="pt-BR" sz="1800" b="0" i="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pt-BR" sz="18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  ) Santos Dumont e Pelé </a:t>
                      </a:r>
                      <a:endParaRPr sz="1800" b="0" i="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9" name="Google Shape;179;p21"/>
          <p:cNvSpPr txBox="1"/>
          <p:nvPr/>
        </p:nvSpPr>
        <p:spPr>
          <a:xfrm>
            <a:off x="971899" y="4965362"/>
            <a:ext cx="293376" cy="467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x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>
            <a:off x="363586" y="683689"/>
            <a:ext cx="7780953" cy="108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0000"/>
                </a:solidFill>
                <a:sym typeface="Arial"/>
              </a:rPr>
              <a:t>Questão 10) (1 ponto)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 Coloque um </a:t>
            </a:r>
            <a:r>
              <a:rPr lang="pt-BR" sz="2000" b="1" dirty="0">
                <a:solidFill>
                  <a:srgbClr val="000000"/>
                </a:solidFill>
                <a:sym typeface="Arial"/>
              </a:rPr>
              <a:t>X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 na profissão de </a:t>
            </a:r>
            <a:r>
              <a:rPr lang="pt-BR" sz="2000" dirty="0" smtClean="0">
                <a:solidFill>
                  <a:srgbClr val="000000"/>
                </a:solidFill>
                <a:sym typeface="Arial"/>
              </a:rPr>
              <a:t>quem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 “viaja” num foguete. 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367883" y="3294906"/>
            <a:ext cx="991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rgbClr val="000000"/>
                </a:solidFill>
                <a:sym typeface="Arial"/>
              </a:rPr>
              <a:t>(    ) </a:t>
            </a:r>
            <a:r>
              <a:rPr lang="pt-BR" sz="2200" dirty="0" err="1">
                <a:solidFill>
                  <a:srgbClr val="000000"/>
                </a:solidFill>
                <a:sym typeface="Arial"/>
              </a:rPr>
              <a:t>Poligonauta</a:t>
            </a:r>
            <a:r>
              <a:rPr lang="pt-BR" sz="2200" dirty="0">
                <a:solidFill>
                  <a:srgbClr val="000000"/>
                </a:solidFill>
                <a:sym typeface="Arial"/>
              </a:rPr>
              <a:t>          (    ) Argonauta          (    ) </a:t>
            </a:r>
            <a:r>
              <a:rPr lang="pt-BR" sz="2200" dirty="0" err="1">
                <a:solidFill>
                  <a:srgbClr val="000000"/>
                </a:solidFill>
                <a:sym typeface="Arial"/>
              </a:rPr>
              <a:t>Foguetonauta</a:t>
            </a:r>
            <a:r>
              <a:rPr lang="pt-BR" sz="2200" dirty="0">
                <a:solidFill>
                  <a:srgbClr val="000000"/>
                </a:solidFill>
                <a:sym typeface="Arial"/>
              </a:rPr>
              <a:t>          (   ) Astronauta 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8044717" y="3250593"/>
            <a:ext cx="429431" cy="47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200" dirty="0">
                <a:solidFill>
                  <a:schemeClr val="dk1"/>
                </a:solidFill>
              </a:rPr>
              <a:t> </a:t>
            </a:r>
            <a:r>
              <a:rPr lang="pt-BR" sz="2200" b="1" dirty="0">
                <a:solidFill>
                  <a:srgbClr val="FF0000"/>
                </a:solidFill>
              </a:rPr>
              <a:t>x</a:t>
            </a:r>
            <a:r>
              <a:rPr lang="pt-BR" sz="2200" dirty="0">
                <a:solidFill>
                  <a:schemeClr val="dk1"/>
                </a:solidFill>
              </a:rPr>
              <a:t> 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/>
          </p:nvPr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4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372567" y="735025"/>
            <a:ext cx="7653833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Questão 1) (1 ponto</a:t>
            </a:r>
            <a:r>
              <a:rPr lang="pt-BR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 </a:t>
            </a:r>
            <a:r>
              <a:rPr lang="pt-BR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(0,2 cada acerto)</a:t>
            </a:r>
            <a:r>
              <a:rPr lang="pt-BR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lang="pt-BR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Escreva o nome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planeta que começa com a letra indicada </a:t>
            </a:r>
            <a:r>
              <a:rPr lang="pt-BR" sz="2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abaixo. Já </a:t>
            </a:r>
            <a:r>
              <a:rPr lang="pt-BR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fizemos um exemplo e assim você já ganhou 0,2 pontos</a:t>
            </a:r>
            <a:r>
              <a:rPr lang="pt-BR" sz="2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pt-BR"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3599404" y="3295660"/>
            <a:ext cx="11814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 b="1" dirty="0">
                <a:solidFill>
                  <a:srgbClr val="FF0000"/>
                </a:solidFill>
              </a:rPr>
              <a:t>Ê N U 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6385331" y="3293833"/>
            <a:ext cx="15189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 b="1" dirty="0">
                <a:solidFill>
                  <a:srgbClr val="FF0000"/>
                </a:solidFill>
              </a:rPr>
              <a:t>A T U R N O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810434" y="4016729"/>
            <a:ext cx="15189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 b="1" dirty="0">
                <a:solidFill>
                  <a:srgbClr val="FF0000"/>
                </a:solidFill>
              </a:rPr>
              <a:t>Ú P I T E R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679188" y="4007491"/>
            <a:ext cx="12420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 b="1" dirty="0">
                <a:solidFill>
                  <a:srgbClr val="FF0000"/>
                </a:solidFill>
              </a:rPr>
              <a:t>E T U N O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68399" y="3312056"/>
            <a:ext cx="1124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latin typeface="Lucida Calligraphy" panose="03010101010101010101" pitchFamily="66" charset="0"/>
              </a:rPr>
              <a:t>e r </a:t>
            </a:r>
            <a:r>
              <a:rPr lang="pt-BR" sz="2000" b="1" dirty="0" err="1">
                <a:latin typeface="Lucida Calligraphy" panose="03010101010101010101" pitchFamily="66" charset="0"/>
              </a:rPr>
              <a:t>r</a:t>
            </a:r>
            <a:r>
              <a:rPr lang="pt-BR" sz="2000" b="1" dirty="0">
                <a:latin typeface="Lucida Calligraphy" panose="03010101010101010101" pitchFamily="66" charset="0"/>
              </a:rPr>
              <a:t> a</a:t>
            </a:r>
            <a:r>
              <a:rPr lang="pt-BR" sz="2000" dirty="0">
                <a:latin typeface="Lucida Calligraphy" panose="03010101010101010101" pitchFamily="66" charset="0"/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76315" y="3256641"/>
            <a:ext cx="79576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400" b="1" dirty="0"/>
              <a:t>T </a:t>
            </a:r>
            <a:r>
              <a:rPr lang="pt-BR" sz="2400" dirty="0"/>
              <a:t>_ _ _ _ </a:t>
            </a:r>
            <a:r>
              <a:rPr lang="pt-BR" sz="2400" dirty="0" smtClean="0"/>
              <a:t>_ _ _ _</a:t>
            </a:r>
            <a:r>
              <a:rPr lang="pt-BR" sz="2400" dirty="0"/>
              <a:t>      </a:t>
            </a:r>
            <a:r>
              <a:rPr lang="pt-BR" sz="2400" b="1" dirty="0"/>
              <a:t>V</a:t>
            </a:r>
            <a:r>
              <a:rPr lang="pt-BR" sz="2400" dirty="0"/>
              <a:t> _ _ _ _ _ _ _ _      </a:t>
            </a:r>
            <a:r>
              <a:rPr lang="pt-BR" sz="2400" b="1" dirty="0"/>
              <a:t>S</a:t>
            </a:r>
            <a:r>
              <a:rPr lang="pt-BR" sz="2400" dirty="0"/>
              <a:t> _ _ _ _ _ _ _ </a:t>
            </a:r>
            <a:r>
              <a:rPr lang="pt-BR" sz="2400" dirty="0" smtClean="0"/>
              <a:t>_</a:t>
            </a:r>
          </a:p>
          <a:p>
            <a:pPr lvl="0" algn="ctr"/>
            <a:endParaRPr lang="pt-BR" sz="2400" dirty="0"/>
          </a:p>
          <a:p>
            <a:r>
              <a:rPr lang="pt-BR" sz="2400" b="1" dirty="0"/>
              <a:t>J</a:t>
            </a:r>
            <a:r>
              <a:rPr lang="pt-BR" sz="2400" dirty="0"/>
              <a:t> _ _ _ _ _ _ _ _      </a:t>
            </a:r>
            <a:r>
              <a:rPr lang="pt-BR" sz="2400" b="1" dirty="0" smtClean="0"/>
              <a:t>N</a:t>
            </a:r>
            <a:r>
              <a:rPr lang="pt-BR" sz="2400" dirty="0" smtClean="0"/>
              <a:t> </a:t>
            </a:r>
            <a:r>
              <a:rPr lang="pt-BR" sz="2400" dirty="0"/>
              <a:t>_ _ _ _ _ _ _ _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329610" y="885263"/>
            <a:ext cx="7868092" cy="136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rgbClr val="000000"/>
                </a:solidFill>
                <a:sym typeface="Arial"/>
              </a:rPr>
              <a:t>Questão 2) (1 ponto</a:t>
            </a:r>
            <a:r>
              <a:rPr lang="pt-BR" sz="2000" b="0" i="0" u="none" strike="noStrike" cap="none" dirty="0">
                <a:solidFill>
                  <a:srgbClr val="000000"/>
                </a:solidFill>
                <a:sym typeface="Arial"/>
              </a:rPr>
              <a:t>) </a:t>
            </a:r>
            <a:r>
              <a:rPr lang="pt-BR" sz="2000" b="1" i="0" u="none" strike="noStrike" cap="none" dirty="0">
                <a:solidFill>
                  <a:srgbClr val="000000"/>
                </a:solidFill>
                <a:sym typeface="Arial"/>
              </a:rPr>
              <a:t>(0,25 cada acerto)</a:t>
            </a:r>
            <a:r>
              <a:rPr lang="pt-BR" sz="2000" b="0" i="0" u="none" strike="noStrike" cap="none" dirty="0">
                <a:solidFill>
                  <a:srgbClr val="000000"/>
                </a:solidFill>
                <a:sym typeface="Arial"/>
              </a:rPr>
              <a:t>. Escreva </a:t>
            </a:r>
            <a:r>
              <a:rPr lang="pt-BR" sz="2000" b="1" i="0" u="none" strike="noStrike" cap="none" dirty="0" smtClean="0">
                <a:solidFill>
                  <a:srgbClr val="000000"/>
                </a:solidFill>
                <a:sym typeface="Arial"/>
              </a:rPr>
              <a:t>TEM</a:t>
            </a:r>
            <a:r>
              <a:rPr lang="pt-BR" sz="2000" b="0" i="0" u="none" strike="noStrike" cap="none" dirty="0">
                <a:solidFill>
                  <a:srgbClr val="000000"/>
                </a:solidFill>
                <a:sym typeface="Arial"/>
              </a:rPr>
              <a:t> ou </a:t>
            </a:r>
            <a:r>
              <a:rPr lang="pt-BR" sz="2000" b="1" i="0" u="none" strike="noStrike" cap="none" dirty="0">
                <a:solidFill>
                  <a:srgbClr val="000000"/>
                </a:solidFill>
                <a:sym typeface="Arial"/>
              </a:rPr>
              <a:t>NÃO TEM</a:t>
            </a:r>
            <a:r>
              <a:rPr lang="pt-BR" sz="2000" b="0" i="0" u="none" strike="noStrike" cap="none" dirty="0">
                <a:solidFill>
                  <a:srgbClr val="000000"/>
                </a:solidFill>
                <a:sym typeface="Arial"/>
              </a:rPr>
              <a:t> depois de cada afirmação</a:t>
            </a:r>
            <a:r>
              <a:rPr lang="pt-BR" sz="2000" b="0" i="0" u="none" strike="noStrike" cap="none" dirty="0" smtClean="0">
                <a:solidFill>
                  <a:srgbClr val="000000"/>
                </a:solidFill>
                <a:sym typeface="Arial"/>
              </a:rPr>
              <a:t>. Não </a:t>
            </a:r>
            <a:r>
              <a:rPr lang="pt-BR" sz="2000" b="0" i="0" u="none" strike="noStrike" cap="none" dirty="0">
                <a:solidFill>
                  <a:srgbClr val="000000"/>
                </a:solidFill>
                <a:sym typeface="Arial"/>
              </a:rPr>
              <a:t>pode perguntar para ninguém.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4" name="Google Shape;94;p14"/>
          <p:cNvGraphicFramePr/>
          <p:nvPr>
            <p:extLst>
              <p:ext uri="{D42A27DB-BD31-4B8C-83A1-F6EECF244321}">
                <p14:modId xmlns:p14="http://schemas.microsoft.com/office/powerpoint/2010/main" val="4005610530"/>
              </p:ext>
            </p:extLst>
          </p:nvPr>
        </p:nvGraphicFramePr>
        <p:xfrm>
          <a:off x="359923" y="3232639"/>
          <a:ext cx="11644008" cy="1773750"/>
        </p:xfrm>
        <a:graphic>
          <a:graphicData uri="http://schemas.openxmlformats.org/drawingml/2006/table">
            <a:tbl>
              <a:tblPr>
                <a:noFill/>
                <a:tableStyleId>{BFF0FD38-91D9-488E-8E8D-E1C8E784C5DA}</a:tableStyleId>
              </a:tblPr>
              <a:tblGrid>
                <a:gridCol w="563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3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3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Marte tem florestas!   </a:t>
                      </a:r>
                      <a:r>
                        <a:rPr lang="pt-BR" sz="2300" b="0" dirty="0"/>
                        <a:t>_ _ _ _ _ _ _ _</a:t>
                      </a:r>
                      <a:r>
                        <a:rPr lang="pt-BR" sz="23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300" b="0" i="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3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Marte tem marcianos!   </a:t>
                      </a:r>
                      <a:r>
                        <a:rPr lang="pt-BR" sz="2300" b="0" dirty="0"/>
                        <a:t>_ _ _ _ _ _ _ _</a:t>
                      </a:r>
                      <a:r>
                        <a:rPr lang="pt-BR" sz="23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300" b="0" i="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3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Marte tem oceanos!   </a:t>
                      </a:r>
                      <a:r>
                        <a:rPr lang="pt-BR" sz="2300" b="0" dirty="0"/>
                        <a:t>_ _ _ _ _ _ _ _</a:t>
                      </a:r>
                      <a:r>
                        <a:rPr lang="pt-BR" sz="23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300" b="0" i="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3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Marte tem atmosfera!   </a:t>
                      </a:r>
                      <a:r>
                        <a:rPr lang="pt-BR" sz="2300" b="0" dirty="0"/>
                        <a:t>_ _ _ _ _ _ _ _</a:t>
                      </a:r>
                      <a:r>
                        <a:rPr lang="pt-BR" sz="23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          </a:t>
                      </a:r>
                      <a:endParaRPr sz="2300" b="0" i="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5" name="Google Shape;95;p14"/>
          <p:cNvSpPr txBox="1"/>
          <p:nvPr/>
        </p:nvSpPr>
        <p:spPr>
          <a:xfrm>
            <a:off x="3306035" y="3186545"/>
            <a:ext cx="1656900" cy="79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100" b="1" dirty="0">
                <a:solidFill>
                  <a:srgbClr val="FF0000"/>
                </a:solidFill>
              </a:rPr>
              <a:t>NÃO TEM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9172075" y="3232639"/>
            <a:ext cx="16569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dirty="0">
                <a:solidFill>
                  <a:srgbClr val="FF0000"/>
                </a:solidFill>
              </a:rPr>
              <a:t>NÃO TEM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3306035" y="4119514"/>
            <a:ext cx="16569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dirty="0">
                <a:solidFill>
                  <a:srgbClr val="FF0000"/>
                </a:solidFill>
              </a:rPr>
              <a:t>NÃO TEM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9538675" y="4119514"/>
            <a:ext cx="923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dirty="0">
                <a:solidFill>
                  <a:srgbClr val="FF0000"/>
                </a:solidFill>
              </a:rPr>
              <a:t>TEM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317998" y="399325"/>
            <a:ext cx="7486299" cy="2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Questão 3) (1 ponto) (0,25 cada acerto) 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pt-BR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Escreva </a:t>
            </a:r>
            <a:r>
              <a:rPr lang="pt-BR" sz="21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CERTO </a:t>
            </a:r>
            <a:r>
              <a:rPr lang="pt-BR" sz="21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pt-BR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pt-BR" sz="2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ERRADO</a:t>
            </a:r>
            <a:r>
              <a:rPr lang="pt-BR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na frente de cada afirmação. Entre 1969 e </a:t>
            </a:r>
            <a:r>
              <a:rPr lang="pt-BR" sz="21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1972 </a:t>
            </a:r>
            <a:r>
              <a:rPr lang="pt-BR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astronautas estiveram na Lua. </a:t>
            </a:r>
            <a:r>
              <a:rPr lang="pt-BR" sz="21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lang="pt-BR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Lua eles davam um pulo e iam muito mais longe do </a:t>
            </a:r>
            <a:r>
              <a:rPr lang="pt-BR" sz="21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pt-BR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Terra. Por que eles iam mais longe? Fique atento!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694351" y="5087342"/>
            <a:ext cx="1396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 b="1" dirty="0">
                <a:solidFill>
                  <a:srgbClr val="FF0000"/>
                </a:solidFill>
              </a:rPr>
              <a:t>ERRADO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694351" y="3245306"/>
            <a:ext cx="1396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0000"/>
                </a:solidFill>
              </a:rPr>
              <a:t>ERRADO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674895" y="3819255"/>
            <a:ext cx="1396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0000"/>
                </a:solidFill>
              </a:rPr>
              <a:t>ERRADO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674895" y="4443107"/>
            <a:ext cx="1396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0000"/>
                </a:solidFill>
              </a:rPr>
              <a:t>CERTO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9643" y="3618090"/>
            <a:ext cx="201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99010" y="4188495"/>
            <a:ext cx="201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09643" y="4807250"/>
            <a:ext cx="201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9643" y="5445750"/>
            <a:ext cx="201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65473" y="3337258"/>
            <a:ext cx="4367719" cy="61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pt-BR" sz="2000" dirty="0"/>
              <a:t>Porque a Lua não tem atmosfera. 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65473" y="4123789"/>
            <a:ext cx="44262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Porque a Lua não tem gravidade. 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55803" y="4755030"/>
            <a:ext cx="47276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Porque o peso deles é menor na Lua. 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246075" y="5414806"/>
            <a:ext cx="44358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Porque as botas deles tinham molas.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>
            <a:off x="374966" y="341258"/>
            <a:ext cx="7610085" cy="250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0000"/>
                </a:solidFill>
                <a:sym typeface="Arial"/>
              </a:rPr>
              <a:t>Questão 4) (1 ponto) (0,25 cada acerto) 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Alguns dos pontos </a:t>
            </a:r>
            <a:r>
              <a:rPr lang="pt-BR" sz="2000" dirty="0" smtClean="0">
                <a:solidFill>
                  <a:srgbClr val="000000"/>
                </a:solidFill>
                <a:sym typeface="Arial"/>
              </a:rPr>
              <a:t>luminosos 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do céu brilham porque têm luz própria e outros </a:t>
            </a:r>
            <a:r>
              <a:rPr lang="pt-BR" sz="2000" dirty="0" smtClean="0">
                <a:solidFill>
                  <a:srgbClr val="000000"/>
                </a:solidFill>
                <a:sym typeface="Arial"/>
              </a:rPr>
              <a:t>porque 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refletem a luz do Sol. Depois de cada astro escreva </a:t>
            </a:r>
            <a:r>
              <a:rPr lang="pt-BR" sz="2000" b="1" dirty="0" smtClean="0">
                <a:solidFill>
                  <a:srgbClr val="000000"/>
                </a:solidFill>
                <a:sym typeface="Arial"/>
              </a:rPr>
              <a:t>LUMINOSO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 se ele tem luz própria e </a:t>
            </a:r>
            <a:r>
              <a:rPr lang="pt-BR" sz="2000" b="1" dirty="0">
                <a:solidFill>
                  <a:srgbClr val="000000"/>
                </a:solidFill>
                <a:sym typeface="Arial"/>
              </a:rPr>
              <a:t>ILUMINADO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 se ele só </a:t>
            </a:r>
            <a:r>
              <a:rPr lang="pt-BR" sz="2000" dirty="0" smtClean="0">
                <a:solidFill>
                  <a:srgbClr val="000000"/>
                </a:solidFill>
                <a:sym typeface="Arial"/>
              </a:rPr>
              <a:t>reflete 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a luz do Sol. 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4" name="Google Shape;114;p16"/>
          <p:cNvGraphicFramePr/>
          <p:nvPr>
            <p:extLst>
              <p:ext uri="{D42A27DB-BD31-4B8C-83A1-F6EECF244321}">
                <p14:modId xmlns:p14="http://schemas.microsoft.com/office/powerpoint/2010/main" val="3100468465"/>
              </p:ext>
            </p:extLst>
          </p:nvPr>
        </p:nvGraphicFramePr>
        <p:xfrm>
          <a:off x="350422" y="3580391"/>
          <a:ext cx="11203434" cy="2015652"/>
        </p:xfrm>
        <a:graphic>
          <a:graphicData uri="http://schemas.openxmlformats.org/drawingml/2006/table">
            <a:tbl>
              <a:tblPr>
                <a:noFill/>
                <a:tableStyleId>{BFF0FD38-91D9-488E-8E8D-E1C8E784C5DA}</a:tableStyleId>
              </a:tblPr>
              <a:tblGrid>
                <a:gridCol w="5151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7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Vênus   </a:t>
                      </a:r>
                      <a:r>
                        <a:rPr lang="pt-BR" sz="2400" dirty="0"/>
                        <a:t>_ _ _ _ _ _ _ _ _ _ _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400" b="0" i="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Cometa </a:t>
                      </a:r>
                      <a:r>
                        <a:rPr lang="pt-BR" sz="2400" dirty="0"/>
                        <a:t>_ _ _ _ _ _ _ _ _ _ _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400" b="0" i="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Lua     </a:t>
                      </a:r>
                      <a:r>
                        <a:rPr lang="pt-BR" sz="2400" dirty="0"/>
                        <a:t>_ _ _ _ _ _ _ _ _ _ _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Estrela   </a:t>
                      </a:r>
                      <a:r>
                        <a:rPr lang="pt-BR" sz="2400" dirty="0"/>
                        <a:t>_ _ _ _ _ _ _ _ _ _ _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5" name="Google Shape;115;p16"/>
          <p:cNvSpPr txBox="1"/>
          <p:nvPr/>
        </p:nvSpPr>
        <p:spPr>
          <a:xfrm>
            <a:off x="7736308" y="3366132"/>
            <a:ext cx="16722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 b="1" dirty="0">
                <a:solidFill>
                  <a:srgbClr val="FF0000"/>
                </a:solidFill>
              </a:rPr>
              <a:t>ILUMINADO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2013440" y="4384200"/>
            <a:ext cx="16722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0000"/>
                </a:solidFill>
              </a:rPr>
              <a:t>ILUMINADO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2101909" y="3366132"/>
            <a:ext cx="16722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0000"/>
                </a:solidFill>
              </a:rPr>
              <a:t>ILUMINADO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7736308" y="4384200"/>
            <a:ext cx="16722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 b="1" dirty="0">
                <a:solidFill>
                  <a:srgbClr val="FF0000"/>
                </a:solidFill>
              </a:rPr>
              <a:t>LUMINOSO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/>
        </p:nvSpPr>
        <p:spPr>
          <a:xfrm>
            <a:off x="1281873" y="5012113"/>
            <a:ext cx="12120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ERRADO</a:t>
            </a:r>
            <a:r>
              <a:rPr lang="pt-B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1298885" y="4397637"/>
            <a:ext cx="12120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ERRADO</a:t>
            </a:r>
            <a:r>
              <a:rPr lang="pt-B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296126" y="3818544"/>
            <a:ext cx="12120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ERRADO</a:t>
            </a:r>
            <a:r>
              <a:rPr lang="pt-B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1285493" y="3254083"/>
            <a:ext cx="12120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ERRADO</a:t>
            </a:r>
            <a:r>
              <a:rPr lang="pt-B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1289663" y="2748036"/>
            <a:ext cx="12120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ERRADO</a:t>
            </a:r>
            <a:r>
              <a:rPr lang="pt-B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59392" y="3024506"/>
            <a:ext cx="201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59392" y="3561262"/>
            <a:ext cx="201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59392" y="4101809"/>
            <a:ext cx="201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59392" y="4688218"/>
            <a:ext cx="201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59392" y="5302306"/>
            <a:ext cx="201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712413" y="3001119"/>
            <a:ext cx="8861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Vemos sempre a mesma face da Lua porque ela não gira em torno de si.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705684" y="3511602"/>
            <a:ext cx="5097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No Sistema Solar existem muitas estrelas. </a:t>
            </a:r>
          </a:p>
          <a:p>
            <a:pPr algn="just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00709" y="3963316"/>
            <a:ext cx="857504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dirty="0"/>
              <a:t>As estrelas chamadas “Três Marias” são sempre visíveis durante a noite. 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01555" y="4668761"/>
            <a:ext cx="687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Sem nuvens a Lua é visível todas as noites.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705684" y="5263588"/>
            <a:ext cx="42315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A Lua cheia dura sete noites.</a:t>
            </a:r>
          </a:p>
          <a:p>
            <a:pPr algn="just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55940" y="731138"/>
            <a:ext cx="8222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/>
              <a:t>Questão 5) (1 ponto) (0,2 cada acerto) </a:t>
            </a:r>
            <a:r>
              <a:rPr lang="pt-BR" sz="2000" dirty="0"/>
              <a:t>Escreva </a:t>
            </a:r>
            <a:r>
              <a:rPr lang="pt-BR" sz="2000" b="1" dirty="0"/>
              <a:t>CERTO</a:t>
            </a:r>
            <a:r>
              <a:rPr lang="pt-BR" sz="2000" dirty="0"/>
              <a:t> ou </a:t>
            </a:r>
            <a:r>
              <a:rPr lang="pt-BR" sz="2000" b="1" dirty="0"/>
              <a:t>ERRADO</a:t>
            </a:r>
            <a:r>
              <a:rPr lang="pt-BR" sz="2000" dirty="0"/>
              <a:t> na frente de </a:t>
            </a:r>
            <a:r>
              <a:rPr lang="pt-BR" sz="2000" dirty="0" smtClean="0"/>
              <a:t>cada frase </a:t>
            </a:r>
            <a:r>
              <a:rPr lang="pt-BR" sz="2000" dirty="0"/>
              <a:t>abaixo.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  <p:bldP spid="128" grpId="0"/>
      <p:bldP spid="1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461806" y="635078"/>
            <a:ext cx="7650836" cy="200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Questão 6) (1 ponto) (0,25 cada acerto) 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Quanto mais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perto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Sol, maior é a velocidade do planeta ao redor do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quanto mais longe, mais lento. 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Responda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perguntas abaixo. 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5" name="Google Shape;135;p18"/>
          <p:cNvGraphicFramePr/>
          <p:nvPr>
            <p:extLst>
              <p:ext uri="{D42A27DB-BD31-4B8C-83A1-F6EECF244321}">
                <p14:modId xmlns:p14="http://schemas.microsoft.com/office/powerpoint/2010/main" val="3423854463"/>
              </p:ext>
            </p:extLst>
          </p:nvPr>
        </p:nvGraphicFramePr>
        <p:xfrm>
          <a:off x="281045" y="3156129"/>
          <a:ext cx="11330625" cy="2286040"/>
        </p:xfrm>
        <a:graphic>
          <a:graphicData uri="http://schemas.openxmlformats.org/drawingml/2006/table">
            <a:tbl>
              <a:tblPr>
                <a:noFill/>
                <a:tableStyleId>{BFF0FD38-91D9-488E-8E8D-E1C8E784C5DA}</a:tableStyleId>
              </a:tblPr>
              <a:tblGrid>
                <a:gridCol w="773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 Qual é o planeta mais rápido?</a:t>
                      </a:r>
                      <a:endParaRPr sz="2100" b="0" i="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Resposta: </a:t>
                      </a:r>
                      <a:endParaRPr sz="2100" b="0" i="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 Qual é o planeta mais lento? </a:t>
                      </a:r>
                      <a:endParaRPr sz="2100" b="0" i="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Resposta: </a:t>
                      </a:r>
                      <a:endParaRPr sz="2100" b="0" i="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 Qual planeta tem o ano mais curto? </a:t>
                      </a:r>
                      <a:endParaRPr sz="2100" b="0" i="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Resposta: </a:t>
                      </a:r>
                      <a:endParaRPr sz="2100" b="0" i="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 Qual planeta tem o ano mais longo? </a:t>
                      </a:r>
                      <a:endParaRPr sz="2100" b="0" i="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Resposta: </a:t>
                      </a:r>
                      <a:endParaRPr sz="2100" b="0" i="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6" name="Google Shape;136;p18"/>
          <p:cNvSpPr txBox="1"/>
          <p:nvPr/>
        </p:nvSpPr>
        <p:spPr>
          <a:xfrm>
            <a:off x="9595142" y="3231198"/>
            <a:ext cx="1703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100" b="1" dirty="0">
                <a:solidFill>
                  <a:srgbClr val="FF0000"/>
                </a:solidFill>
              </a:rPr>
              <a:t>MERCÚRIO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9562350" y="4245880"/>
            <a:ext cx="1703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dirty="0">
                <a:solidFill>
                  <a:srgbClr val="FF0000"/>
                </a:solidFill>
              </a:rPr>
              <a:t>MERCÚRIO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9584509" y="3784207"/>
            <a:ext cx="1350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100" b="1" dirty="0">
                <a:solidFill>
                  <a:srgbClr val="FF0000"/>
                </a:solidFill>
              </a:rPr>
              <a:t>NETUNO    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9583616" y="4835787"/>
            <a:ext cx="1350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dirty="0">
                <a:solidFill>
                  <a:srgbClr val="FF0000"/>
                </a:solidFill>
              </a:rPr>
              <a:t>NETUNO    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572090" y="3485880"/>
            <a:ext cx="201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572090" y="4038889"/>
            <a:ext cx="201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583616" y="4500558"/>
            <a:ext cx="201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583616" y="5106735"/>
            <a:ext cx="201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443733" y="534163"/>
            <a:ext cx="7668909" cy="161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Questão 7) (1 ponto) (0,25 cada acerto) </a:t>
            </a:r>
            <a:r>
              <a:rPr lang="pt-BR" sz="23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Escreva sobre </a:t>
            </a:r>
            <a:r>
              <a:rPr lang="pt-BR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pontinhos o nome do planeta a partir das </a:t>
            </a:r>
            <a:r>
              <a:rPr lang="pt-BR" sz="23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informações</a:t>
            </a:r>
            <a:r>
              <a:rPr lang="pt-BR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dadas</a:t>
            </a:r>
            <a:r>
              <a:rPr lang="pt-BR" sz="23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5" name="Google Shape;145;p19"/>
          <p:cNvGraphicFramePr/>
          <p:nvPr>
            <p:extLst>
              <p:ext uri="{D42A27DB-BD31-4B8C-83A1-F6EECF244321}">
                <p14:modId xmlns:p14="http://schemas.microsoft.com/office/powerpoint/2010/main" val="3095536397"/>
              </p:ext>
            </p:extLst>
          </p:nvPr>
        </p:nvGraphicFramePr>
        <p:xfrm>
          <a:off x="267475" y="2520906"/>
          <a:ext cx="11653375" cy="1627572"/>
        </p:xfrm>
        <a:graphic>
          <a:graphicData uri="http://schemas.openxmlformats.org/drawingml/2006/table">
            <a:tbl>
              <a:tblPr>
                <a:noFill/>
                <a:tableStyleId>{BFF0FD38-91D9-488E-8E8D-E1C8E784C5DA}</a:tableStyleId>
              </a:tblPr>
              <a:tblGrid>
                <a:gridCol w="159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356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dirty="0"/>
                        <a:t> </a:t>
                      </a:r>
                      <a:endParaRPr dirty="0"/>
                    </a:p>
                  </a:txBody>
                  <a:tcPr marL="44450" marR="4445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1800" dirty="0"/>
                        <a:t>O mais veloz. Sempre perto do Sol. Seu ano dura 88 dos nossos dias. Pouco maior que a Lua. Muitas crateras e sem atmosfera</a:t>
                      </a:r>
                      <a:endParaRPr sz="1800" dirty="0"/>
                    </a:p>
                  </a:txBody>
                  <a:tcPr marL="44450" marR="44450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43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dirty="0"/>
                        <a:t> </a:t>
                      </a:r>
                      <a:endParaRPr dirty="0"/>
                    </a:p>
                  </a:txBody>
                  <a:tcPr marL="44450" marR="4445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1800" dirty="0"/>
                        <a:t>Está mais longe do Sol do que a Terra. Será, provavelmente, o primeiro planeta a ser visitado por astronautas. Tem 2 luas. Menor que a Terra. Rochoso. Avermelhado. </a:t>
                      </a:r>
                      <a:endParaRPr sz="1800" dirty="0"/>
                    </a:p>
                  </a:txBody>
                  <a:tcPr marL="44450" marR="44450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6" name="Google Shape;146;p19"/>
          <p:cNvGraphicFramePr/>
          <p:nvPr>
            <p:extLst>
              <p:ext uri="{D42A27DB-BD31-4B8C-83A1-F6EECF244321}">
                <p14:modId xmlns:p14="http://schemas.microsoft.com/office/powerpoint/2010/main" val="165491552"/>
              </p:ext>
            </p:extLst>
          </p:nvPr>
        </p:nvGraphicFramePr>
        <p:xfrm>
          <a:off x="267475" y="4109231"/>
          <a:ext cx="11653375" cy="1627572"/>
        </p:xfrm>
        <a:graphic>
          <a:graphicData uri="http://schemas.openxmlformats.org/drawingml/2006/table">
            <a:tbl>
              <a:tblPr>
                <a:noFill/>
                <a:tableStyleId>{BFF0FD38-91D9-488E-8E8D-E1C8E784C5DA}</a:tableStyleId>
              </a:tblPr>
              <a:tblGrid>
                <a:gridCol w="1600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3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57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/>
                        <a:t> </a:t>
                      </a:r>
                      <a:endParaRPr dirty="0"/>
                    </a:p>
                  </a:txBody>
                  <a:tcPr marL="44450" marR="4445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1800" dirty="0"/>
                        <a:t>O mais distante dos 8 planetas. É gasoso. Tem anéis. Tem ventos de mais de 2.000 km/h. Sua maior lua é Tritão. É azulado. Menor que Urano.</a:t>
                      </a:r>
                      <a:r>
                        <a:rPr lang="pt-BR" sz="1500" dirty="0"/>
                        <a:t> </a:t>
                      </a:r>
                      <a:endParaRPr sz="1500" dirty="0"/>
                    </a:p>
                  </a:txBody>
                  <a:tcPr marL="44450" marR="44450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80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dirty="0"/>
                        <a:t> </a:t>
                      </a:r>
                      <a:endParaRPr dirty="0"/>
                    </a:p>
                  </a:txBody>
                  <a:tcPr marL="44450" marR="44450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1800" dirty="0"/>
                        <a:t>Tem uma lua. É o terceiro mais distante do Sol. Seu dia é de 24 horas. Seu ano dura cerca de 365 dias. Já sabe qual é, não? </a:t>
                      </a:r>
                      <a:endParaRPr sz="1800" dirty="0"/>
                    </a:p>
                  </a:txBody>
                  <a:tcPr marL="44450" marR="44450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7" name="Google Shape;147;p19"/>
          <p:cNvSpPr txBox="1"/>
          <p:nvPr/>
        </p:nvSpPr>
        <p:spPr>
          <a:xfrm>
            <a:off x="312933" y="2688372"/>
            <a:ext cx="1547763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FF0000"/>
                </a:solidFill>
              </a:rPr>
              <a:t>MERCÚRIO</a:t>
            </a:r>
            <a:r>
              <a:rPr lang="pt-BR" sz="1800" dirty="0">
                <a:solidFill>
                  <a:schemeClr val="dk1"/>
                </a:solidFill>
              </a:rPr>
              <a:t>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267475" y="3399005"/>
            <a:ext cx="15801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FF0000"/>
                </a:solidFill>
              </a:rPr>
              <a:t>MARTE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494056" y="4163052"/>
            <a:ext cx="12120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FF0000"/>
                </a:solidFill>
              </a:rPr>
              <a:t>NETUNO</a:t>
            </a:r>
            <a:r>
              <a:rPr lang="pt-BR" sz="1800" dirty="0">
                <a:solidFill>
                  <a:schemeClr val="dk1"/>
                </a:solidFill>
              </a:rPr>
              <a:t>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381228" y="4941051"/>
            <a:ext cx="12888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FF0000"/>
                </a:solidFill>
              </a:rPr>
              <a:t>TERRA</a:t>
            </a:r>
            <a:r>
              <a:rPr lang="pt-BR" sz="1800" dirty="0">
                <a:solidFill>
                  <a:schemeClr val="dk1"/>
                </a:solidFill>
              </a:rPr>
              <a:t>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0594" y="2813792"/>
            <a:ext cx="201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06024" y="3515897"/>
            <a:ext cx="201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37017" y="4285601"/>
            <a:ext cx="201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15753" y="5054361"/>
            <a:ext cx="201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  <p:bldP spid="149" grpId="0"/>
      <p:bldP spid="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/>
          <p:nvPr/>
        </p:nvSpPr>
        <p:spPr>
          <a:xfrm>
            <a:off x="312827" y="239628"/>
            <a:ext cx="7874242" cy="250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0000"/>
                </a:solidFill>
                <a:sym typeface="Arial"/>
              </a:rPr>
              <a:t>Questão 8) (1 ponto)(0,5 cada item) 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Em 4 de outubro </a:t>
            </a:r>
            <a:r>
              <a:rPr lang="pt-BR" sz="2000" dirty="0" smtClean="0">
                <a:solidFill>
                  <a:srgbClr val="000000"/>
                </a:solidFill>
                <a:sym typeface="Arial"/>
              </a:rPr>
              <a:t>de 1957 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foi lançado o primeiro </a:t>
            </a:r>
            <a:r>
              <a:rPr lang="pt-BR" sz="2000" dirty="0" smtClean="0">
                <a:solidFill>
                  <a:schemeClr val="dk1"/>
                </a:solidFill>
                <a:sym typeface="Arial"/>
              </a:rPr>
              <a:t>satélite</a:t>
            </a:r>
            <a:r>
              <a:rPr lang="pt-BR" sz="2000" dirty="0">
                <a:solidFill>
                  <a:schemeClr val="hlink"/>
                </a:solidFill>
              </a:rPr>
              <a:t> </a:t>
            </a:r>
            <a:r>
              <a:rPr lang="pt-BR" sz="2000" dirty="0" smtClean="0">
                <a:solidFill>
                  <a:schemeClr val="dk1"/>
                </a:solidFill>
                <a:sym typeface="Arial"/>
              </a:rPr>
              <a:t>artificial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 chamado </a:t>
            </a:r>
            <a:r>
              <a:rPr lang="pt-BR" sz="2000" dirty="0" smtClean="0">
                <a:solidFill>
                  <a:schemeClr val="dk1"/>
                </a:solidFill>
                <a:sym typeface="Arial"/>
              </a:rPr>
              <a:t>Sputnik </a:t>
            </a:r>
            <a:r>
              <a:rPr lang="pt-BR" sz="2000" dirty="0">
                <a:solidFill>
                  <a:schemeClr val="dk1"/>
                </a:solidFill>
                <a:sym typeface="Arial"/>
              </a:rPr>
              <a:t>1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. Em 3 de novembro de 1957 a cadela </a:t>
            </a:r>
            <a:r>
              <a:rPr lang="pt-BR" sz="2000" dirty="0" err="1">
                <a:solidFill>
                  <a:srgbClr val="000000"/>
                </a:solidFill>
                <a:sym typeface="Arial"/>
              </a:rPr>
              <a:t>Laika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 foi </a:t>
            </a:r>
            <a:r>
              <a:rPr lang="pt-BR" sz="2000" dirty="0" smtClean="0">
                <a:solidFill>
                  <a:srgbClr val="000000"/>
                </a:solidFill>
                <a:sym typeface="Arial"/>
              </a:rPr>
              <a:t>lançada 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ao espaço. Em 12 de abril de 1961, a nave </a:t>
            </a:r>
            <a:r>
              <a:rPr lang="pt-BR" sz="2000" dirty="0" err="1" smtClean="0">
                <a:solidFill>
                  <a:srgbClr val="000000"/>
                </a:solidFill>
                <a:sym typeface="Arial"/>
              </a:rPr>
              <a:t>Vostok</a:t>
            </a:r>
            <a:r>
              <a:rPr lang="pt-BR" sz="2000" dirty="0" smtClean="0">
                <a:solidFill>
                  <a:srgbClr val="000000"/>
                </a:solidFill>
                <a:sym typeface="Arial"/>
              </a:rPr>
              <a:t> 1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, levou ao espaço o primeiro astronauta: </a:t>
            </a:r>
            <a:r>
              <a:rPr lang="pt-BR" sz="2000" dirty="0" smtClean="0">
                <a:solidFill>
                  <a:srgbClr val="000000"/>
                </a:solidFill>
                <a:sym typeface="Arial"/>
              </a:rPr>
              <a:t>Yuri</a:t>
            </a:r>
            <a:r>
              <a:rPr lang="pt-BR" sz="2000" dirty="0">
                <a:solidFill>
                  <a:srgbClr val="000000"/>
                </a:solidFill>
                <a:sym typeface="Arial"/>
              </a:rPr>
              <a:t> Gagarin (1934 -1968).  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6" name="Google Shape;156;p20"/>
          <p:cNvGraphicFramePr/>
          <p:nvPr>
            <p:extLst>
              <p:ext uri="{D42A27DB-BD31-4B8C-83A1-F6EECF244321}">
                <p14:modId xmlns:p14="http://schemas.microsoft.com/office/powerpoint/2010/main" val="3998475803"/>
              </p:ext>
            </p:extLst>
          </p:nvPr>
        </p:nvGraphicFramePr>
        <p:xfrm>
          <a:off x="686863" y="2794040"/>
          <a:ext cx="3876750" cy="3209445"/>
        </p:xfrm>
        <a:graphic>
          <a:graphicData uri="http://schemas.openxmlformats.org/drawingml/2006/table">
            <a:tbl>
              <a:tblPr>
                <a:noFill/>
                <a:tableStyleId>{BFF0FD38-91D9-488E-8E8D-E1C8E784C5DA}</a:tableStyleId>
              </a:tblPr>
              <a:tblGrid>
                <a:gridCol w="56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6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A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J 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A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P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Ã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O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A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O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M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U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E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S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O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A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B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B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O 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T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R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T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S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E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O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A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R 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O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C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O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M 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E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T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A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6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A 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 smtClea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 smtClea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Ú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 smtClea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 smtClea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 smtClea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A 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3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S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O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R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X 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V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O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B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A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A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Z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I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T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Ê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R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R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I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U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O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O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I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N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O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B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latin typeface="+mn-lt"/>
                          <a:ea typeface="Arial"/>
                          <a:cs typeface="Arial"/>
                          <a:sym typeface="Arial"/>
                        </a:rPr>
                        <a:t>A </a:t>
                      </a:r>
                      <a:endParaRPr sz="1600" u="none" strike="noStrike" cap="none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R 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S 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S 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L 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U 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A 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I 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O </a:t>
                      </a:r>
                      <a:endParaRPr sz="16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7" name="Google Shape;157;p20"/>
          <p:cNvSpPr/>
          <p:nvPr/>
        </p:nvSpPr>
        <p:spPr>
          <a:xfrm>
            <a:off x="4924376" y="2992319"/>
            <a:ext cx="6792703" cy="90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0000"/>
                </a:solidFill>
                <a:sym typeface="Arial"/>
              </a:rPr>
              <a:t>Pergunta 8a) </a:t>
            </a:r>
            <a:r>
              <a:rPr lang="pt-BR" sz="1800" dirty="0">
                <a:solidFill>
                  <a:srgbClr val="000000"/>
                </a:solidFill>
                <a:sym typeface="Arial"/>
              </a:rPr>
              <a:t>Pinte na figura ao lado o nome do país que fez os lançamentos acima mencionados.           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4935011" y="4184750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0000"/>
                </a:solidFill>
                <a:latin typeface="+mn-lt"/>
                <a:sym typeface="Arial"/>
              </a:rPr>
              <a:t>Pergunta 8b) </a:t>
            </a:r>
            <a:r>
              <a:rPr lang="pt-BR" sz="1800" dirty="0">
                <a:solidFill>
                  <a:srgbClr val="000000"/>
                </a:solidFill>
                <a:latin typeface="+mn-lt"/>
                <a:sym typeface="Arial"/>
              </a:rPr>
              <a:t>Qual é a nacionalidade de Yuri Gagarin? </a:t>
            </a:r>
            <a:endParaRPr lang="pt-BR" sz="1800" dirty="0" smtClean="0">
              <a:solidFill>
                <a:srgbClr val="000000"/>
              </a:solidFill>
              <a:latin typeface="+mn-lt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0000"/>
                </a:solidFill>
                <a:latin typeface="+mn-lt"/>
                <a:sym typeface="Arial"/>
              </a:rPr>
              <a:t>Resposta 8b)</a:t>
            </a:r>
            <a:r>
              <a:rPr lang="pt-BR" sz="1800" dirty="0">
                <a:solidFill>
                  <a:srgbClr val="000000"/>
                </a:solidFill>
                <a:latin typeface="+mn-lt"/>
                <a:sym typeface="Arial"/>
              </a:rPr>
              <a:t>_ _ _ _ _ _ _ _ _ _ _ _ _</a:t>
            </a:r>
            <a:r>
              <a:rPr lang="pt-BR" sz="1800" b="1" dirty="0">
                <a:solidFill>
                  <a:srgbClr val="000000"/>
                </a:solidFill>
                <a:latin typeface="+mn-lt"/>
                <a:sym typeface="Arial"/>
              </a:rPr>
              <a:t> </a:t>
            </a:r>
            <a:r>
              <a:rPr lang="pt-BR" sz="1800" dirty="0">
                <a:solidFill>
                  <a:srgbClr val="000000"/>
                </a:solidFill>
                <a:latin typeface="+mn-lt"/>
                <a:sym typeface="Arial"/>
              </a:rPr>
              <a:t>       </a:t>
            </a:r>
            <a:endParaRPr sz="1800" b="0" i="0" dirty="0">
              <a:solidFill>
                <a:srgbClr val="000000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6382471" y="4926366"/>
            <a:ext cx="24396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 b="1" dirty="0">
                <a:solidFill>
                  <a:srgbClr val="FF0000"/>
                </a:solidFill>
              </a:rPr>
              <a:t> RUSSA (ou russo)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1279404" y="4109950"/>
            <a:ext cx="4911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600" b="1" dirty="0">
                <a:solidFill>
                  <a:srgbClr val="FF0000"/>
                </a:solidFill>
              </a:rPr>
              <a:t>R</a:t>
            </a:r>
            <a:r>
              <a:rPr lang="pt-BR" sz="1600" dirty="0">
                <a:solidFill>
                  <a:srgbClr val="FF0000"/>
                </a:solidFill>
              </a:rPr>
              <a:t> </a:t>
            </a:r>
            <a:endParaRPr sz="1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1773490" y="4109968"/>
            <a:ext cx="4911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600" b="1" dirty="0">
                <a:solidFill>
                  <a:srgbClr val="FF0000"/>
                </a:solidFill>
              </a:rPr>
              <a:t>Ú</a:t>
            </a:r>
            <a:r>
              <a:rPr lang="pt-BR" sz="1600" dirty="0">
                <a:solidFill>
                  <a:srgbClr val="FF0000"/>
                </a:solidFill>
              </a:rPr>
              <a:t> </a:t>
            </a:r>
            <a:endParaRPr sz="1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2284717" y="4109962"/>
            <a:ext cx="373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600" b="1" dirty="0">
                <a:solidFill>
                  <a:srgbClr val="FF0000"/>
                </a:solidFill>
              </a:rPr>
              <a:t>S</a:t>
            </a:r>
            <a:r>
              <a:rPr lang="pt-BR" sz="1600" dirty="0">
                <a:solidFill>
                  <a:srgbClr val="FF0000"/>
                </a:solidFill>
              </a:rPr>
              <a:t> </a:t>
            </a:r>
            <a:endParaRPr sz="1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2742441" y="4109959"/>
            <a:ext cx="373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FF0000"/>
                </a:solidFill>
              </a:rPr>
              <a:t>S</a:t>
            </a:r>
            <a:r>
              <a:rPr lang="pt-BR" sz="1600" dirty="0">
                <a:solidFill>
                  <a:srgbClr val="FF0000"/>
                </a:solidFill>
              </a:rPr>
              <a:t> </a:t>
            </a:r>
            <a:endParaRPr sz="1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3242045" y="4109938"/>
            <a:ext cx="373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600" b="1">
                <a:solidFill>
                  <a:srgbClr val="FF0000"/>
                </a:solidFill>
              </a:rPr>
              <a:t>I</a:t>
            </a:r>
            <a:r>
              <a:rPr lang="pt-BR" sz="1600">
                <a:solidFill>
                  <a:srgbClr val="FF0000"/>
                </a:solidFill>
              </a:rPr>
              <a:t> 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3667217" y="4109962"/>
            <a:ext cx="373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600" b="1" dirty="0">
                <a:solidFill>
                  <a:srgbClr val="FF0000"/>
                </a:solidFill>
              </a:rPr>
              <a:t>A</a:t>
            </a:r>
            <a:r>
              <a:rPr lang="pt-BR" sz="1600" dirty="0">
                <a:solidFill>
                  <a:srgbClr val="FF0000"/>
                </a:solidFill>
              </a:rPr>
              <a:t> </a:t>
            </a:r>
            <a:endParaRPr sz="1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626</Words>
  <Application>Microsoft Office PowerPoint</Application>
  <PresentationFormat>Widescreen</PresentationFormat>
  <Paragraphs>202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Quattrocento Sans</vt:lpstr>
      <vt:lpstr>Arial</vt:lpstr>
      <vt:lpstr>Calibri</vt:lpstr>
      <vt:lpstr>Lucida Calligraphy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DVM</dc:creator>
  <cp:lastModifiedBy>DVM Informatica</cp:lastModifiedBy>
  <cp:revision>43</cp:revision>
  <dcterms:modified xsi:type="dcterms:W3CDTF">2020-07-07T02:05:45Z</dcterms:modified>
</cp:coreProperties>
</file>