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26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5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6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4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78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7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5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9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8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55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2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F9F9EE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5BE-05EF-49C2-B04C-8EE4294CAB59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3458-701C-4214-9571-82215A7E951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13" y="6021288"/>
            <a:ext cx="1235422" cy="7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51" y="5689744"/>
            <a:ext cx="2066415" cy="13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4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1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package" Target="../embeddings/Documento_do_Microsoft_Word.docx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F9F9EE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881" y="44624"/>
            <a:ext cx="504056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Questão 8) (1 ponto)</a:t>
            </a:r>
            <a:r>
              <a:rPr lang="pt-BR" sz="1500" dirty="0"/>
              <a:t> O Instituto de Aeronáutica e Espaço (IAE) é a mais importante organização que projeta e desenvolve foguetes no Brasil.  A figura ao lado mostra o voo típico do foguete VS-40, formado pelo motor-foguete e pela carga útil. O motor-foguete transporta o propelente (= combustível + oxidante) que impulsiona a carga útil rumo ao espaço. Terminado o propelente a estrutura do motor-foguete é separada da carga útil, caindo no mar. Pela velocidade adquirida a carga útil (onde são transportados os experimentos) continua o seu movimento ascendente, agora só sob ação da força peso e da resistência do ar, até atingir </a:t>
            </a:r>
            <a:r>
              <a:rPr lang="pt-BR" sz="1500" dirty="0" smtClean="0"/>
              <a:t>o</a:t>
            </a:r>
            <a:endParaRPr lang="pt-BR" sz="1500" dirty="0"/>
          </a:p>
        </p:txBody>
      </p:sp>
      <p:sp>
        <p:nvSpPr>
          <p:cNvPr id="4" name="Retângulo 3"/>
          <p:cNvSpPr/>
          <p:nvPr/>
        </p:nvSpPr>
        <p:spPr>
          <a:xfrm>
            <a:off x="37356" y="2780928"/>
            <a:ext cx="7930405" cy="160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/>
              <a:t>ponto de altitude máxima, denominada </a:t>
            </a:r>
            <a:r>
              <a:rPr lang="pt-BR" sz="1500" b="1" dirty="0"/>
              <a:t>apogeu</a:t>
            </a:r>
            <a:r>
              <a:rPr lang="pt-BR" sz="1500" dirty="0"/>
              <a:t>. Após o apogeu a carga útil retorna à superfície terrestre</a:t>
            </a:r>
            <a:r>
              <a:rPr lang="pt-BR" sz="1500" dirty="0" smtClean="0"/>
              <a:t>. </a:t>
            </a:r>
            <a:r>
              <a:rPr lang="pt-BR" sz="1500" dirty="0" smtClean="0"/>
              <a:t>Enquanto </a:t>
            </a:r>
            <a:r>
              <a:rPr lang="pt-BR" sz="1500" dirty="0"/>
              <a:t>voa acima dos 100 km não há mais a força propulsiva nem a resistência do ar. Nessas condições, qualquer objeto solto no seu interior flutua (ambiente de </a:t>
            </a:r>
            <a:r>
              <a:rPr lang="pt-BR" sz="1500" dirty="0" err="1"/>
              <a:t>microgravidade</a:t>
            </a:r>
            <a:r>
              <a:rPr lang="pt-BR" sz="1500" dirty="0"/>
              <a:t>). Para reduzir a velocidade de impacto com a água, o sistema de recuperação (paraquedas) é acionado. Após cair no mar a carga útil é resgatada por um helicóptero e levada a um ponto de apoio. A distância entre o ponto de lançamento e o ponto de impacto da carga útil denomina-se </a:t>
            </a:r>
            <a:r>
              <a:rPr lang="pt-BR" sz="1500" b="1" dirty="0"/>
              <a:t>alcance</a:t>
            </a:r>
            <a:r>
              <a:rPr lang="pt-BR" sz="1500" dirty="0"/>
              <a:t>.</a:t>
            </a:r>
          </a:p>
        </p:txBody>
      </p:sp>
      <p:pic>
        <p:nvPicPr>
          <p:cNvPr id="5" name="Imagem 4" descr="mapa 27-02-1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49" y="116632"/>
            <a:ext cx="2844315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680" y="4293096"/>
            <a:ext cx="78900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dirty="0"/>
              <a:t>O</a:t>
            </a:r>
            <a:r>
              <a:rPr lang="pt-BR" sz="1500" dirty="0"/>
              <a:t> ângulo formado entre o eixo do foguete e a superfície terrestre chama-se </a:t>
            </a:r>
            <a:r>
              <a:rPr lang="pt-BR" sz="1500" b="1" dirty="0"/>
              <a:t>elevação</a:t>
            </a:r>
            <a:r>
              <a:rPr lang="pt-BR" sz="1500" dirty="0"/>
              <a:t>.  Se a elevação for de 90 graus o foguete é lançado na vertical, o que nunca acontece porque partes </a:t>
            </a:r>
            <a:r>
              <a:rPr lang="pt-BR" sz="1500" dirty="0" smtClean="0"/>
              <a:t>do</a:t>
            </a:r>
            <a:endParaRPr lang="pt-BR" sz="1500" dirty="0"/>
          </a:p>
        </p:txBody>
      </p:sp>
      <p:pic>
        <p:nvPicPr>
          <p:cNvPr id="7" name="Imagem 6" descr="Opções de lançamento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69" y="2348880"/>
            <a:ext cx="37440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9525" y="4768577"/>
            <a:ext cx="1184666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/>
              <a:t>foguete poderiam cair sobre o local de lançamento.  Tipicamente a elevação varia de 80 a 85 graus.  Outra importante definição é o </a:t>
            </a:r>
            <a:r>
              <a:rPr lang="pt-BR" sz="1500" b="1" dirty="0"/>
              <a:t>azimute</a:t>
            </a:r>
            <a:r>
              <a:rPr lang="pt-BR" sz="1500" dirty="0"/>
              <a:t>, definido como o ângulo (medido no sentido horário) formado entre a direção Norte e a direção do lançamento do foguete, conforme mostrado na figura ao lado.  Tomando o Centro de Lançamento da Barreira do Inferno (CLBI) como referência (vide figura abaixo), um azimute de 0 grau significaria lançar o foguete em direção ao Norte, enquanto um azimute de 180 graus significaria lançá-lo na direção Sul.  Na prática a </a:t>
            </a:r>
            <a:r>
              <a:rPr lang="pt-BR" sz="1500" b="1" dirty="0"/>
              <a:t>elevação</a:t>
            </a:r>
            <a:r>
              <a:rPr lang="pt-BR" sz="1500" dirty="0"/>
              <a:t> e o </a:t>
            </a:r>
            <a:r>
              <a:rPr lang="pt-BR" sz="1500" b="1" dirty="0"/>
              <a:t>azimute</a:t>
            </a:r>
            <a:r>
              <a:rPr lang="pt-BR" sz="1500" dirty="0"/>
              <a:t> são determinados pelas características do foguete a ser lançado, pela direção e intensidade do vento no momento do lançamento, pela distância (alcance</a:t>
            </a:r>
            <a:r>
              <a:rPr lang="pt-BR" sz="1500" dirty="0" smtClean="0"/>
              <a:t>)</a:t>
            </a:r>
            <a:endParaRPr lang="pt-BR" sz="1500" dirty="0"/>
          </a:p>
        </p:txBody>
      </p:sp>
      <p:sp>
        <p:nvSpPr>
          <p:cNvPr id="9" name="Retângulo 8"/>
          <p:cNvSpPr/>
          <p:nvPr/>
        </p:nvSpPr>
        <p:spPr>
          <a:xfrm>
            <a:off x="1136526" y="5980256"/>
            <a:ext cx="921702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/>
              <a:t>desejada para a carga útil, pela autonomia de voo do helicóptero e, por condições de segurança, que objetivam impedir que o foguete sobrevoe regiões habitadas.  Conforme mostrado na tabela abaixo, a </a:t>
            </a:r>
            <a:r>
              <a:rPr lang="pt-BR" sz="1500" b="1" dirty="0"/>
              <a:t>elevação</a:t>
            </a:r>
            <a:r>
              <a:rPr lang="pt-BR" sz="1500" dirty="0"/>
              <a:t> e o </a:t>
            </a:r>
            <a:r>
              <a:rPr lang="pt-BR" sz="1500" b="1" dirty="0"/>
              <a:t>azimute</a:t>
            </a:r>
            <a:r>
              <a:rPr lang="pt-BR" sz="1500" dirty="0"/>
              <a:t> têm forte influência sobre o voo do foguete e sobre a possibilidade de recuperação da carga útil.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2095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37487"/>
              </p:ext>
            </p:extLst>
          </p:nvPr>
        </p:nvGraphicFramePr>
        <p:xfrm>
          <a:off x="190897" y="404664"/>
          <a:ext cx="7848872" cy="1463040"/>
        </p:xfrm>
        <a:graphic>
          <a:graphicData uri="http://schemas.openxmlformats.org/drawingml/2006/table">
            <a:tbl>
              <a:tblPr/>
              <a:tblGrid>
                <a:gridCol w="85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Opção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Elevação (graus)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Azimute (graus)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Alcance (km)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Apogeu (km)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Tempo de voo (s)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Tempo de permanência acima de 100 km 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(s)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Ponto de decolagem do helicóptero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Distância máxima de voo do helicóptero (km)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82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330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260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200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495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300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A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184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80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55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298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189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485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290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280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/>
                          <a:ea typeface="Times New Roman"/>
                        </a:rPr>
                        <a:t>84</a:t>
                      </a:r>
                      <a:endParaRPr lang="pt-B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120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213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213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510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316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C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</a:rPr>
                        <a:t>390</a:t>
                      </a:r>
                      <a:endParaRPr lang="pt-B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90897" y="2278489"/>
            <a:ext cx="1152128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/>
              <a:t>Pergunta 8a) (0,25 ponto)</a:t>
            </a:r>
            <a:r>
              <a:rPr lang="pt-BR" sz="1600" dirty="0"/>
              <a:t>: Se o tempo de </a:t>
            </a:r>
            <a:r>
              <a:rPr lang="pt-BR" sz="1600" dirty="0" err="1"/>
              <a:t>microgravidade</a:t>
            </a:r>
            <a:r>
              <a:rPr lang="pt-BR" sz="1600" dirty="0"/>
              <a:t> fosse o único fator determinante para a escolha da elevação e do azimute, qual das opções mostradas na tabela oferece o maior tempo de </a:t>
            </a:r>
            <a:r>
              <a:rPr lang="pt-BR" sz="1600" dirty="0" err="1"/>
              <a:t>microgravidade</a:t>
            </a:r>
            <a:r>
              <a:rPr lang="pt-BR" sz="1600" dirty="0"/>
              <a:t>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27601" y="2564904"/>
            <a:ext cx="503490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i="1" dirty="0">
                <a:solidFill>
                  <a:srgbClr val="FF0000"/>
                </a:solidFill>
              </a:rPr>
              <a:t>Atenção: Resposta sem justificativa correta não terá valor!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97" y="2996952"/>
            <a:ext cx="1157077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dirty="0">
                <a:solidFill>
                  <a:srgbClr val="FF0000"/>
                </a:solidFill>
              </a:rPr>
              <a:t>Justificativa: O enunciado informa que acima dos 100 km de altitude é gerado o ambiente de microgravidade, logo, a partir da tabela dada observa-se que o maior tempo de microgravidade é obtido pela opção 3, que oferece 316 segundos de microgravidade.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89" y="3800412"/>
            <a:ext cx="2468048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/>
              <a:t>Resposta 8a</a:t>
            </a:r>
            <a:r>
              <a:rPr lang="pt-PT" sz="1600" b="1" dirty="0" smtClean="0"/>
              <a:t>):.....................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1362438" y="3717032"/>
            <a:ext cx="88235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>
                <a:solidFill>
                  <a:srgbClr val="FF0000"/>
                </a:solidFill>
              </a:rPr>
              <a:t>Opção 3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889" y="4365104"/>
            <a:ext cx="11593288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b="1" dirty="0"/>
              <a:t>Pergunta 8b) (0,25 ponto)</a:t>
            </a:r>
            <a:r>
              <a:rPr lang="pt-BR" sz="1600" dirty="0"/>
              <a:t> Considerando que um determinado experimento necessite de pelo menos 5 minutos em ambiente de </a:t>
            </a:r>
            <a:r>
              <a:rPr lang="pt-BR" sz="1600" dirty="0" err="1"/>
              <a:t>microgravidade</a:t>
            </a:r>
            <a:r>
              <a:rPr lang="pt-BR" sz="1600" dirty="0"/>
              <a:t>, qual das 3 opções de voo  você escolheria, lembrando que para efeitos de suas análises qualquer parte do território deve ser considerada região habitada. Além de fazer uso da tabela, você deverá usar a figura que ilustra as 3 diferentes trajetórias possíveis e justificar sua resposta.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996430" y="5191100"/>
            <a:ext cx="5034904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600" i="1" dirty="0">
                <a:solidFill>
                  <a:srgbClr val="FF0000"/>
                </a:solidFill>
              </a:rPr>
              <a:t>Atenção: Resposta sem justificativa correta não terá valor!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8889" y="5589240"/>
            <a:ext cx="8620749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dirty="0">
                <a:solidFill>
                  <a:srgbClr val="FF0000"/>
                </a:solidFill>
              </a:rPr>
              <a:t>Justificativa: A opção 3 fornece tempo de voo acima dos 5 minutos e não voa sobre regiões habitadas.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71017" y="6296309"/>
            <a:ext cx="2477666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/>
              <a:t>Resposta 8b</a:t>
            </a:r>
            <a:r>
              <a:rPr lang="pt-PT" sz="1600" b="1" dirty="0" smtClean="0"/>
              <a:t>):.....................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2582358" y="6212929"/>
            <a:ext cx="882357" cy="373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>
                <a:solidFill>
                  <a:srgbClr val="FF0000"/>
                </a:solidFill>
              </a:rPr>
              <a:t>Opção 3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64257"/>
            <a:ext cx="799288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/>
              <a:t>Pergunta 8c) (0,5 ponto) </a:t>
            </a:r>
            <a:r>
              <a:rPr lang="pt-BR" sz="1500" dirty="0"/>
              <a:t>O ponto de impacto da carga útil no mar é uma estimativa que pode variar em função do desempenho do motor-foguete, da aerodinâmica do veículo e das condições atmosféricas, principalmente a intensidade e direção do vento nas várias altitudes.  Por isso, é definida uma região (e não um ponto) de impacto.  Essa região é representada na figura por uma circunferência com 60 km de raio.  A carga útil pode cair em qualquer ponto do interior da circunferência.  Dessa forma, os dois helicópteros da Força Aérea Brasileira somente podem ingressar nesse círculo depois que a carga útil cair no mar. Além de emitirem sua posição por meio do sistema GPS, a carga útil possui um sinalizador que emite uma fumaça colorida, facilitando, </a:t>
            </a:r>
            <a:r>
              <a:rPr lang="pt-BR" sz="1500" dirty="0" smtClean="0"/>
              <a:t>assim</a:t>
            </a:r>
            <a:endParaRPr lang="pt-BR" sz="1500" dirty="0"/>
          </a:p>
        </p:txBody>
      </p:sp>
      <p:sp>
        <p:nvSpPr>
          <p:cNvPr id="4" name="Retângulo 3"/>
          <p:cNvSpPr/>
          <p:nvPr/>
        </p:nvSpPr>
        <p:spPr>
          <a:xfrm>
            <a:off x="109364" y="2999554"/>
            <a:ext cx="11561465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 smtClean="0"/>
              <a:t>desenvolvida </a:t>
            </a:r>
            <a:r>
              <a:rPr lang="pt-BR" sz="1500" dirty="0"/>
              <a:t>pelo helicóptero é bastante limitada pelo fato de a carga útil ficar pendurada a ele. Para definição do azimute a equipe do IAE precisa definir um ponto de apoio para os helicópteros do SAR, representados como Ponto A, Ponto B e Ponto C na figura.  Nos seus cálculos, considere que, na média, o helicóptero se desloca a 80 km/h e despreze o tempo de subida e descida do helicóptero, bem como o tempo de fixação da carga útil ao helicóptero.  Na última coluna da tabela estão indicadas as distâncias máximas que os helicópteros poderão percorrer para recuperar a carga útil, distâncias (ida e volta) essas medidas a partir do Ponto A, Ponto B e Ponto C, respectivamente.  Em quaisquer das situações o tempo de voo máximo do helicóptero é de 4 horas.  Portanto, entre a sua decolagem e o seu retorno o tempo máximo de voo é limitado a quatro horas.  Considerando-se essas restrições, bem como outras já estabelecidas ao longo desta questão, determine quais das três opções de voo oferecidas é possível de ser realizada, ou em outras palavras, qual será o azimute desse voo.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46591" y="4849415"/>
            <a:ext cx="4429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</a:rPr>
              <a:t>Atenção: Resposta sem justificativa correta não terá valor!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889" y="5139508"/>
            <a:ext cx="11521280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>
                <a:solidFill>
                  <a:srgbClr val="FF0000"/>
                </a:solidFill>
              </a:rPr>
              <a:t>Justificativa: </a:t>
            </a:r>
            <a:r>
              <a:rPr lang="pt-PT" sz="1500" dirty="0">
                <a:solidFill>
                  <a:srgbClr val="FF0000"/>
                </a:solidFill>
              </a:rPr>
              <a:t>A Opção de voo 1 deve ser descartada de imediato pelo fato de nela o foguete sobrevoar áreas habitadas (parte terrestre). A opção 3 também deve ser excluída, pois a distância é de 390 km e os helicópteros só podem voar até 320 km (4 horas x 80 km/h). A opção 2 pode ser executada, pois não voa sobre regiões habitadas e está no raio de alcance dos helicópteros de resgate.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27584" y="6313878"/>
            <a:ext cx="4574842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b="1" dirty="0"/>
              <a:t>Resposta 8c): </a:t>
            </a:r>
            <a:r>
              <a:rPr lang="pt-PT" sz="1500" b="1" dirty="0" smtClean="0"/>
              <a:t>):..............................................................</a:t>
            </a:r>
            <a:endParaRPr lang="pt-BR" sz="1500" dirty="0"/>
          </a:p>
        </p:txBody>
      </p:sp>
      <p:sp>
        <p:nvSpPr>
          <p:cNvPr id="8" name="Retângulo 7"/>
          <p:cNvSpPr/>
          <p:nvPr/>
        </p:nvSpPr>
        <p:spPr>
          <a:xfrm>
            <a:off x="2482252" y="6222031"/>
            <a:ext cx="2765757" cy="34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b="1" dirty="0">
                <a:solidFill>
                  <a:srgbClr val="FF0000"/>
                </a:solidFill>
              </a:rPr>
              <a:t>Opção 2  ou azimute de 55 graus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8889" y="2244945"/>
            <a:ext cx="11377264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 smtClean="0"/>
              <a:t>a </a:t>
            </a:r>
            <a:r>
              <a:rPr lang="pt-BR" sz="1500" dirty="0"/>
              <a:t>sua localização.  Um dos helicópteros transporta a equipe do SAR/IAE (Serviço de Apoio e Resgate). Localizada a carga útil dois homens-rãs mergulham no mar e acoplam o cabo de aço de um dos helicópteros à carga útil, cabendo ao outro helicóptero resgatar os homens-rãs. O tempo de voo dos helicópteros é limitado pela quantidade de combustível que eles transportar. Além disso, após o resgate da carga útil a velocidade 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520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64257"/>
            <a:ext cx="7920880" cy="218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/>
              <a:t>Questão 9) (1 ponto)</a:t>
            </a:r>
            <a:r>
              <a:rPr lang="pt-BR" sz="1500" dirty="0"/>
              <a:t> Satélites artificiais são feitos para girarem em torno da Terra com os mais diversos objetivos, dentre os quais vale destacar: Comunicações, Meteorologia, Observação da Terra, Transmissão de Dados e Sistema de Posicionamento Global, esta última conhecida no mundo ocidental pela sigla GPS. A distância média dos satélites à superfície terrestre varia de acordo com a aplicação desejada. Por exemplo, se o objetivo do satélite é obter imagens detalhadas da superfície terrestre o satélite é posicionado numa órbita, cuja distância média da superfície da Terra varia entre 700 e 900 km, possuindo esse tipo de satélite uma velocidade média de 27.000 km/h. Se o objetivo, entretanto, for utilizar o satélite para Comunicações, a órbita utilizada é a geoestacionária.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3789040"/>
            <a:ext cx="1152128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/>
              <a:t>Pergunta 9a) (0,25 ponto)</a:t>
            </a:r>
            <a:r>
              <a:rPr lang="pt-BR" sz="1500" dirty="0"/>
              <a:t> Considerando o raio da Terra como sendo de 6.376 km, calcule em km/h a velocidade média de um satélite geoestacionário, considerando que ele completa uma volta em torno da Terra a cada 24 horas.  Nos seus cálculos use π = 3.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897" y="4365104"/>
            <a:ext cx="5949950" cy="355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i="1" dirty="0">
                <a:solidFill>
                  <a:srgbClr val="FF0000"/>
                </a:solidFill>
              </a:rPr>
              <a:t>Atenção! Sua resposta só será aceita se tiver suas contas registradas aqui.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4797152"/>
            <a:ext cx="1144927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i="1" dirty="0">
                <a:solidFill>
                  <a:srgbClr val="FF0000"/>
                </a:solidFill>
              </a:rPr>
              <a:t>O enunciado informa que a distância do satélite à superfície da Terra é de 35.800 km, mas a ela precisamos somar o raio da Terra (6.376 km), obtendo-se o raio da órbita (35.800 + 6376 = 42.176 km).  Multiplicando-se essa distância por 2π (≈6), obtém-se 253.056 km, que é  a distância percorrida pelo satélite em cada volta.  Como ele completa esse percurso (órbita) em 24 horas, a velocidade média será igual a 253.056 km/24h = 10.544 km/h. Obs. Sem a soma do raio da Terra a questão está totalmente errada. A falta da unidade perde 0,1 pontos.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71017" y="6412106"/>
            <a:ext cx="2335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/>
              <a:t>Resposta </a:t>
            </a:r>
            <a:r>
              <a:rPr lang="pt-BR" sz="1400" b="1" dirty="0"/>
              <a:t>9a)</a:t>
            </a:r>
            <a:r>
              <a:rPr lang="pt-PT" sz="1400" b="1" dirty="0" smtClean="0"/>
              <a:t>:........................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2329063" y="6337895"/>
            <a:ext cx="1133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>
                <a:solidFill>
                  <a:srgbClr val="FF0000"/>
                </a:solidFill>
              </a:rPr>
              <a:t>10.544 km/h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2276872"/>
            <a:ext cx="11521280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/>
              <a:t>Nessa órbita o satélite é colocado no plano do Equador a 35.800 km de distância da superfície terrestre. Já os satélites do sistema GPS, situam-se a cerca de 20.200 km de distância da superfície terrestre, movendo-se numa velocidade média de 14.040 km/h.</a:t>
            </a:r>
          </a:p>
          <a:p>
            <a:pPr algn="just">
              <a:lnSpc>
                <a:spcPct val="114000"/>
              </a:lnSpc>
            </a:pPr>
            <a:r>
              <a:rPr lang="pt-PT" sz="1500" dirty="0"/>
              <a:t>Em princípio, aos satélites também são aplicáveis as leis de Kepler.  Essas leis são válidas quando a Terra é assumida como sendo esférica e com distribuição uniforme de massa e nenhuma outra força atuando no satélite. No mundo real, essas hipóteses não são aplicáveis, pois além da não esfericidade da Terra, o Sol, a Lua e a radiação solar, dentre outros fatores, atuam sobre o satélite alterando sua órbita kepleriana.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7007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58849"/>
            <a:ext cx="784887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/>
              <a:t>Pergunta 9b) (0,25 ponto) </a:t>
            </a:r>
            <a:r>
              <a:rPr lang="pt-BR" sz="1500" dirty="0"/>
              <a:t>Um satélite em órbita geoestacionária completa um giro em torno da Terra a cada 24 horas.  Se ele estiver posicionado sobre o plano do Equador e a 35.800 km da superfície da Terra, o satélite ficará “parado” em relação a um ponto fixo na Terra, facilitando, assim, a emissão e recepção de sinais entre o satélite e a estação transmissora localizada na Terra.  Como já mencionado, o satélite é continuamente tirado da sua posição ideal de operação, razão pela qual ele precisa ser constantemente reposicionado por meio de manobras orbitais. Para executar essas manobras o satélite aciona de modo intermitente vários propulsores que utilizam propelente (combustível + oxidante) armazenado no satélite.  Atualmente é a quantidade </a:t>
            </a:r>
            <a:r>
              <a:rPr lang="pt-BR" sz="1500" dirty="0" smtClean="0"/>
              <a:t>de</a:t>
            </a:r>
            <a:endParaRPr lang="pt-BR" sz="1500" dirty="0"/>
          </a:p>
        </p:txBody>
      </p:sp>
      <p:sp>
        <p:nvSpPr>
          <p:cNvPr id="4" name="Retângulo 3"/>
          <p:cNvSpPr/>
          <p:nvPr/>
        </p:nvSpPr>
        <p:spPr>
          <a:xfrm>
            <a:off x="5519489" y="2511946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</a:rPr>
              <a:t>Atenção! Sua resposta só será aceita se tiver suas contas registradas aqui.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2780928"/>
            <a:ext cx="11305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i="1" dirty="0">
                <a:solidFill>
                  <a:srgbClr val="FF0000"/>
                </a:solidFill>
              </a:rPr>
              <a:t>A percentagem de propelente em relação à massa total do satélite é obtida dividindo-se a massa de propelente (2.400 kg) pela massa total (5.000 kg), ou seja, 2.400/5.000 = 0,48 ou seja, 48%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49859" y="3376042"/>
            <a:ext cx="59499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</a:rPr>
              <a:t>Obs. Como foi pedido “percentual”, resposta 0,48 perde 0,1 pontos.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3745" y="3393867"/>
            <a:ext cx="233865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b="1" dirty="0"/>
              <a:t>Resposta </a:t>
            </a:r>
            <a:r>
              <a:rPr lang="pt-BR" sz="1500" b="1" dirty="0"/>
              <a:t>9b)</a:t>
            </a:r>
            <a:r>
              <a:rPr lang="pt-PT" sz="1500" b="1" dirty="0" smtClean="0"/>
              <a:t>:.....................</a:t>
            </a:r>
            <a:endParaRPr lang="pt-BR" sz="1500" dirty="0"/>
          </a:p>
        </p:txBody>
      </p:sp>
      <p:sp>
        <p:nvSpPr>
          <p:cNvPr id="8" name="Retângulo 7"/>
          <p:cNvSpPr/>
          <p:nvPr/>
        </p:nvSpPr>
        <p:spPr>
          <a:xfrm>
            <a:off x="1511381" y="3332609"/>
            <a:ext cx="5196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b="1" i="1" dirty="0">
                <a:solidFill>
                  <a:srgbClr val="FF0000"/>
                </a:solidFill>
              </a:rPr>
              <a:t>48%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3669220"/>
            <a:ext cx="1144887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b="1" dirty="0"/>
              <a:t>Pergunta 9c) (0,5 ponto)</a:t>
            </a:r>
            <a:r>
              <a:rPr lang="pt-BR" sz="1500" dirty="0"/>
              <a:t>  Se esse satélite geoestacionário fizer uso de 20 kg de propelente por mês para se manter na órbita geoestacionária desejada, qual será sua vida útil em anos, considerando que 2% da massa de propelente do satélite deve ser reservada para realizar a manobra final da sua vida útil, que consiste em tirá-lo da órbita de 35.800 km e levá-lo para uma órbita “cemitério”, localizada acima dos 36.000 km?  A partir dessa última manobra o satélite tornar-se-á lixo espacial e permitirá que um novo satélite seja colocado na posição orbital anteriormente ocupada por ele.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39999" y="474883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FF0000"/>
                </a:solidFill>
              </a:rPr>
              <a:t>Atenção! Sua resposta só será aceita se tiver suas contas registradas aqui.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897" y="4967000"/>
            <a:ext cx="1155899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>
                <a:solidFill>
                  <a:srgbClr val="FF0000"/>
                </a:solidFill>
              </a:rPr>
              <a:t>A massa total de propelente é de 2.400 kg. Desse total, 2% (48 kg) são reservado para a manobra final.  Logo, a quantidade de propelente para uso durante a vida útil desse satélite é de: 2.400 – 48 = 2.352 kg. Como são consumidos 20kg de propelente por mês, os 2.352 kg de propelente serão suficientes para operar por 117,6 meses (2.352/20 = 117,6meses), que é, aproximadamente igual a 9,8 anos (117,6/12 = 9,8 anos), ou aproximadamente 10 anos. Aceitamos 9,8 ou 10 anos.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71017" y="6381328"/>
            <a:ext cx="22649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b="1" dirty="0"/>
              <a:t>Resposta </a:t>
            </a:r>
            <a:r>
              <a:rPr lang="pt-BR" sz="1500" b="1" dirty="0"/>
              <a:t>9c)</a:t>
            </a:r>
            <a:r>
              <a:rPr lang="pt-PT" sz="1500" b="1" dirty="0" smtClean="0"/>
              <a:t>:....................</a:t>
            </a:r>
            <a:endParaRPr lang="pt-BR" sz="1500" dirty="0"/>
          </a:p>
        </p:txBody>
      </p:sp>
      <p:sp>
        <p:nvSpPr>
          <p:cNvPr id="13" name="Retângulo 12"/>
          <p:cNvSpPr/>
          <p:nvPr/>
        </p:nvSpPr>
        <p:spPr>
          <a:xfrm>
            <a:off x="2435726" y="6318845"/>
            <a:ext cx="8515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b="1" dirty="0">
                <a:solidFill>
                  <a:srgbClr val="FF0000"/>
                </a:solidFill>
              </a:rPr>
              <a:t>9,8 anos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0897" y="2223914"/>
            <a:ext cx="1159328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500" dirty="0"/>
              <a:t>propelente que limita a vida de um satélite geoestacionário.  Considerando-se que um satélite possua uma massa total de 5.000 kg, sendo 2.400 kg de propelente, qual o percentual da massa do satélite é propelente?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2039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262905" y="260648"/>
                <a:ext cx="7776864" cy="5690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4000"/>
                  </a:lnSpc>
                </a:pPr>
                <a:r>
                  <a:rPr lang="pt-BR" sz="1600" b="1" dirty="0"/>
                  <a:t>Questão </a:t>
                </a:r>
                <a:r>
                  <a:rPr lang="pt-PT" sz="1600" b="1" dirty="0"/>
                  <a:t>10</a:t>
                </a:r>
                <a:r>
                  <a:rPr lang="pt-BR" sz="1600" b="1" dirty="0"/>
                  <a:t>) (1 ponto)</a:t>
                </a:r>
                <a:r>
                  <a:rPr lang="pt-BR" sz="1600" dirty="0"/>
                  <a:t> </a:t>
                </a:r>
                <a:r>
                  <a:rPr lang="pt-PT" sz="1600" dirty="0"/>
                  <a:t>As queimadas ocorrem por motivos naturais (através de raios, por exemplo) </a:t>
                </a:r>
                <a:r>
                  <a:rPr lang="pt-PT" sz="1600" dirty="0" smtClean="0"/>
                  <a:t>ou </a:t>
                </a:r>
                <a:r>
                  <a:rPr lang="pt-PT" sz="1600" dirty="0"/>
                  <a:t>antrópicos (provocadas pelos homens).  No entanto, cerca de 90% das queimadas são de origem antrópica. As queimadas contribuem para o acúmulo de dióxido de carbono (CO</a:t>
                </a:r>
                <a:r>
                  <a:rPr lang="pt-PT" sz="1600" baseline="-25000" dirty="0"/>
                  <a:t>2</a:t>
                </a:r>
                <a:r>
                  <a:rPr lang="pt-PT" sz="1600" dirty="0"/>
                  <a:t>) e outros gases do efeito estufa na atmosfera, afetando, desta forma, não somente a qualidade do ar local e regional, mas também o clima global. Em decorrência do desmatamento da Floresta Amazônica e de práticas agrícolas que utilizam a queimada para limpar a superfície, o Brasil é considerado o país que mais emite gases do efeito estufa. </a:t>
                </a:r>
                <a:endParaRPr lang="pt-BR" sz="1600" dirty="0"/>
              </a:p>
              <a:p>
                <a:pPr algn="just" hangingPunct="0">
                  <a:lnSpc>
                    <a:spcPct val="114000"/>
                  </a:lnSpc>
                </a:pPr>
                <a:r>
                  <a:rPr lang="pt-PT" sz="1600" dirty="0"/>
                  <a:t> </a:t>
                </a:r>
                <a:endParaRPr lang="pt-BR" sz="1600" dirty="0"/>
              </a:p>
              <a:p>
                <a:pPr algn="just">
                  <a:lnSpc>
                    <a:spcPct val="114000"/>
                  </a:lnSpc>
                </a:pPr>
                <a:r>
                  <a:rPr lang="pt-PT" sz="1600" dirty="0"/>
                  <a:t>Sensores instalados em satélites artificiais permitem identificar regiões da superfície terrestre onde ocorrem queimadas. Esses sensores funcionam baseados no princípio da Lei de Planck, que estabelece que a emissão de energia eletromagnética é dependente da temperatura do corpo e do comprimento de onda. Conforme ilustrado na Figura, o Sol, com uma temperatura média superficial próxima aos 5762 K emite a maior intensidade da sua radiação na faixa de comprimento de onda da luz visível (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 panose="02040503050406030204" pitchFamily="18" charset="0"/>
                      </a:rPr>
                      <m:t>0,4 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 0,7×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PT" sz="16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pt-PT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PT" sz="1600" dirty="0"/>
                  <a:t>), enquanto a Terra, com uma temperatura superficial média próxima a 288 K (≈ 15 </a:t>
                </a:r>
                <a:r>
                  <a:rPr lang="pt-PT" sz="1600" baseline="30000" dirty="0"/>
                  <a:t>o</a:t>
                </a:r>
                <a:r>
                  <a:rPr lang="pt-PT" sz="1600" dirty="0"/>
                  <a:t>C) emite a maior parte da sua radiação na faixa de comprimento do infravermelho (comprimentos de onda acima de 0,7 µm, onde 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 panose="02040503050406030204" pitchFamily="18" charset="0"/>
                      </a:rPr>
                      <m:t>1 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16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PT" sz="16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pt-PT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PT" sz="1600" dirty="0"/>
                  <a:t>).  A Figura também mostra que quanto maior a temperatura, maior é a intensidade máxima de radiação emitida, observando-se, ainda que o ponto de máxima intensidade move-se para a esquerda, na medida em que a temperatura é elevada</a:t>
                </a:r>
                <a:endParaRPr lang="pt-BR" sz="1600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260648"/>
                <a:ext cx="7776864" cy="5690660"/>
              </a:xfrm>
              <a:prstGeom prst="rect">
                <a:avLst/>
              </a:prstGeom>
              <a:blipFill>
                <a:blip r:embed="rId2"/>
                <a:stretch>
                  <a:fillRect l="-392" r="-470" b="-5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Emissão_TSOL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86" y="2698348"/>
            <a:ext cx="3600000" cy="224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4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18889" y="88057"/>
                <a:ext cx="7992888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30000"/>
                  </a:lnSpc>
                </a:pPr>
                <a:r>
                  <a:rPr lang="pt-BR" sz="1500" b="1" dirty="0"/>
                  <a:t>Pergunta 10a) (0,5 ponto) </a:t>
                </a:r>
                <a:r>
                  <a:rPr lang="pt-BR" sz="1500" dirty="0"/>
                  <a:t>A relação entre temperatura (T) e comprimento de onda (λ), no qual se observa o máximo da energia emitida por um corpo, é dada pela Lei do deslocamento de Wien:</a:t>
                </a:r>
              </a:p>
              <a:p>
                <a:pPr algn="ctr" hangingPunct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t-BR" sz="15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B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5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15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pt-BR" sz="1500" b="1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sz="1500" b="1" i="1">
                            <a:latin typeface="Cambria Math" panose="02040503050406030204" pitchFamily="18" charset="0"/>
                          </a:rPr>
                          <m:t>𝒙𝒊𝒎𝒂</m:t>
                        </m:r>
                      </m:sub>
                    </m:sSub>
                    <m:r>
                      <a:rPr lang="pt-BR" sz="1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𝟐𝟖𝟗𝟖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5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pt-BR" sz="1500" dirty="0" smtClean="0"/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pt-PT" sz="1500" dirty="0" smtClean="0"/>
                  <a:t>Dessa </a:t>
                </a:r>
                <a:r>
                  <a:rPr lang="pt-PT" sz="1500" dirty="0"/>
                  <a:t>forma, para a temperatura de 288 K, a intensidade máxima se dá a 10 µm, enquanto a 5672 K, ela ocorre a 0,5 µm, dentro da faixa do visível, conhecida como luz e na qual nossos olhos são mais sensíveis. Considerando que a temperatura média superficial das queimadas é de 1200 K, em qual comprimento de onda o sensor do satélite deve ser calibrado para melhor captar a existência de queimadas? </a:t>
                </a:r>
                <a:endParaRPr lang="pt-BR" sz="1500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88057"/>
                <a:ext cx="7992888" cy="2492990"/>
              </a:xfrm>
              <a:prstGeom prst="rect">
                <a:avLst/>
              </a:prstGeom>
              <a:blipFill>
                <a:blip r:embed="rId2"/>
                <a:stretch>
                  <a:fillRect l="-305" r="-305" b="-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1127001" y="2204864"/>
            <a:ext cx="594995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dirty="0">
                <a:solidFill>
                  <a:srgbClr val="FF0000"/>
                </a:solidFill>
              </a:rPr>
              <a:t>Atenção! Sua resposta só será aceita se tiver suas contas registradas aqui.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2502912"/>
            <a:ext cx="1156816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0000"/>
              </a:lnSpc>
            </a:pPr>
            <a:r>
              <a:rPr lang="pt-PT" sz="1500" dirty="0">
                <a:solidFill>
                  <a:srgbClr val="FF0000"/>
                </a:solidFill>
              </a:rPr>
              <a:t>Como a temperatura das queimadas é de aproximadamente 1200 K, o comprimento de onda no qual se dará a maior intensidade de emissão de energia radiativa é dada, usando a Lei de Wien acima, por </a:t>
            </a:r>
            <a:endParaRPr lang="pt-BR" sz="15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PT" sz="1500" dirty="0">
                <a:solidFill>
                  <a:srgbClr val="FF0000"/>
                </a:solidFill>
              </a:rPr>
              <a:t>λ = 2898/1200, ou seja, λ = 2,4 µm. Obs. Resposta sem unidade perde 0,1 pontos.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889" y="3370783"/>
            <a:ext cx="2428422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/>
              <a:t>Resposta </a:t>
            </a:r>
            <a:r>
              <a:rPr lang="pt-BR" sz="1500" b="1" dirty="0"/>
              <a:t>10a)</a:t>
            </a:r>
            <a:r>
              <a:rPr lang="pt-PT" sz="1500" b="1" dirty="0" smtClean="0"/>
              <a:t>:.....................</a:t>
            </a:r>
            <a:endParaRPr lang="pt-BR" sz="1500" dirty="0"/>
          </a:p>
        </p:txBody>
      </p:sp>
      <p:sp>
        <p:nvSpPr>
          <p:cNvPr id="7" name="Retângulo 6"/>
          <p:cNvSpPr/>
          <p:nvPr/>
        </p:nvSpPr>
        <p:spPr>
          <a:xfrm>
            <a:off x="1345641" y="3278210"/>
            <a:ext cx="101502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>
                <a:solidFill>
                  <a:srgbClr val="FF0000"/>
                </a:solidFill>
              </a:rPr>
              <a:t>λ = 2,4 µm</a:t>
            </a:r>
            <a:endParaRPr lang="pt-BR" sz="15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118889" y="3717032"/>
                <a:ext cx="1160963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pt-BR" sz="1500" b="1" dirty="0"/>
                  <a:t>Pergunta 10b) (0,5 ponto) </a:t>
                </a:r>
                <a:r>
                  <a:rPr lang="pt-BR" sz="1500" dirty="0"/>
                  <a:t>De uma maneira simplificada, a quantidade de energia total (considerando todos os comprimentos de onda) emitida por um objeto é dada pela Lei de Stefan-Boltzmann: </a:t>
                </a:r>
                <a14:m>
                  <m:oMath xmlns:m="http://schemas.openxmlformats.org/officeDocument/2006/math">
                    <m:r>
                      <a:rPr lang="pt-BR" sz="15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500" i="1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pt-BR" sz="1500" dirty="0"/>
                  <a:t>, onde </a:t>
                </a:r>
                <a14:m>
                  <m:oMath xmlns:m="http://schemas.openxmlformats.org/officeDocument/2006/math">
                    <m:r>
                      <a:rPr lang="pt-BR" sz="15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pt-BR" sz="1500" i="1">
                        <a:latin typeface="Cambria Math" panose="02040503050406030204" pitchFamily="18" charset="0"/>
                      </a:rPr>
                      <m:t>=5,67×</m:t>
                    </m:r>
                    <m:sSup>
                      <m:sSup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pt-BR" sz="1500" i="1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t-BR" sz="15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pt-BR" sz="1500" dirty="0"/>
                  <a:t> e T é a temperatura superficial do objeto dada na escala Kelvin.  Considerando que a temperatura típica de uma queimada é de 1200 K (quatro vezes a temperatura média da superfície terrestre), quantas vezes mais energia emite uma queimada quando comparada à emissão da superfície terrestre?</a:t>
                </a: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3717032"/>
                <a:ext cx="11609634" cy="1107996"/>
              </a:xfrm>
              <a:prstGeom prst="rect">
                <a:avLst/>
              </a:prstGeom>
              <a:blipFill>
                <a:blip r:embed="rId3"/>
                <a:stretch>
                  <a:fillRect l="-210" r="-210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45603" y="4725144"/>
            <a:ext cx="59499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>
                <a:solidFill>
                  <a:srgbClr val="FF0000"/>
                </a:solidFill>
              </a:rPr>
              <a:t>Atenção! Sua resposta só será aceita se tiver suas contas registradas aqui.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897" y="4931229"/>
            <a:ext cx="1103379" cy="349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b="1" i="1" dirty="0">
                <a:solidFill>
                  <a:srgbClr val="FF0000"/>
                </a:solidFill>
              </a:rPr>
              <a:t>Resolução:</a:t>
            </a:r>
            <a:endParaRPr lang="pt-B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1220801" y="4931229"/>
                <a:ext cx="2559099" cy="725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𝑞𝑢𝑒𝑖𝑚𝑎𝑑𝑎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𝑇𝑒𝑟𝑟𝑎</m:t>
                              </m:r>
                            </m:sub>
                          </m:sSub>
                        </m:den>
                      </m:f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𝑞𝑢𝑒𝑖𝑚𝑎𝑑𝑎</m:t>
                              </m:r>
                            </m:sub>
                            <m:sup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𝑇𝑒𝑟𝑟𝑎</m:t>
                              </m:r>
                            </m:sub>
                            <m:sup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01" y="4931229"/>
                <a:ext cx="2559099" cy="725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572769" y="4908028"/>
                <a:ext cx="3120085" cy="75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𝑞𝑢𝑒𝑖𝑚𝑎𝑑𝑎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𝑇𝑒𝑟𝑟𝑎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4×</m:t>
                                      </m:r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𝑇𝑒𝑟𝑟𝑎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P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𝑇𝑒𝑟𝑟𝑎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69" y="4908028"/>
                <a:ext cx="3120085" cy="75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6546064" y="5154056"/>
                <a:ext cx="821250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64" y="5154056"/>
                <a:ext cx="821250" cy="363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7179144" y="5147667"/>
                <a:ext cx="572593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256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144" y="5147667"/>
                <a:ext cx="572593" cy="363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118889" y="5675039"/>
            <a:ext cx="1178418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dirty="0">
                <a:solidFill>
                  <a:srgbClr val="FF0000"/>
                </a:solidFill>
              </a:rPr>
              <a:t>Obs. Se usarem a temperatura média da Terra como sendo 288 K, como também dada acima, se obtém cerca de 302 vezes, o que também está certo.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43025" y="6446866"/>
            <a:ext cx="284680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/>
              <a:t>Resposta </a:t>
            </a:r>
            <a:r>
              <a:rPr lang="pt-BR" sz="1500" b="1" dirty="0"/>
              <a:t>10b)</a:t>
            </a:r>
            <a:r>
              <a:rPr lang="pt-PT" sz="1500" b="1" dirty="0" smtClean="0"/>
              <a:t>:.............................</a:t>
            </a:r>
            <a:endParaRPr lang="pt-BR" sz="1500" dirty="0"/>
          </a:p>
        </p:txBody>
      </p:sp>
      <p:sp>
        <p:nvSpPr>
          <p:cNvPr id="17" name="Retângulo 16"/>
          <p:cNvSpPr/>
          <p:nvPr/>
        </p:nvSpPr>
        <p:spPr>
          <a:xfrm>
            <a:off x="2676845" y="6381328"/>
            <a:ext cx="1194558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500" b="1" dirty="0">
                <a:solidFill>
                  <a:srgbClr val="FF0000"/>
                </a:solidFill>
              </a:rPr>
              <a:t>256  ou  302 </a:t>
            </a:r>
            <a:endParaRPr lang="pt-BR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72284"/>
            <a:ext cx="4536504" cy="134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Questão 1) (1 ponto) </a:t>
            </a:r>
            <a:r>
              <a:rPr lang="pt-BR" sz="1500" dirty="0"/>
              <a:t>Na XVI OBA mostramos como </a:t>
            </a:r>
            <a:r>
              <a:rPr lang="pt-BR" sz="1500" dirty="0" err="1"/>
              <a:t>Eratóstenes</a:t>
            </a:r>
            <a:r>
              <a:rPr lang="pt-BR" sz="1500" dirty="0"/>
              <a:t> fez para medir o raio da Terra. Nesta questão vamos mostrar como você mesmo pode fazer para medir o diâmetro (D) do Sol, conhecendo-se sua distância até a Terra.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566808"/>
            <a:ext cx="794086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/>
              <a:t>A primeira figura mostra, esquematicamente, o experimento. Faça um tubo com cartolina preta, com cerca de 10 ou 15 cm de diâmetro e o mais longo possível, tipo 1 ou 2 metros. De um lado tape com papel alumínio e no centro dele faça um minúsculo furo com a ponta de uma fina agulha. </a:t>
            </a:r>
            <a:r>
              <a:rPr lang="pt-BR" sz="1500" dirty="0" smtClean="0"/>
              <a:t>Tape</a:t>
            </a:r>
            <a:endParaRPr lang="pt-BR" sz="1500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49" y="289403"/>
            <a:ext cx="3258820" cy="885190"/>
          </a:xfrm>
          <a:prstGeom prst="rect">
            <a:avLst/>
          </a:prstGeom>
          <a:noFill/>
        </p:spPr>
      </p:pic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92932" y="3385293"/>
            <a:ext cx="3362960" cy="1339851"/>
            <a:chOff x="0" y="0"/>
            <a:chExt cx="4641425" cy="1855076"/>
          </a:xfrm>
        </p:grpSpPr>
        <p:sp>
          <p:nvSpPr>
            <p:cNvPr id="7" name="Sol 6"/>
            <p:cNvSpPr>
              <a:spLocks noChangeArrowheads="1"/>
            </p:cNvSpPr>
            <p:nvPr/>
          </p:nvSpPr>
          <p:spPr bwMode="auto">
            <a:xfrm>
              <a:off x="0" y="310055"/>
              <a:ext cx="1222375" cy="1286510"/>
            </a:xfrm>
            <a:prstGeom prst="sun">
              <a:avLst>
                <a:gd name="adj" fmla="val 25000"/>
              </a:avLst>
            </a:prstGeom>
            <a:noFill/>
            <a:ln w="25400" cap="flat" cmpd="sng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8" name="Conector reto 7"/>
            <p:cNvCxnSpPr>
              <a:cxnSpLocks noChangeShapeType="1"/>
            </p:cNvCxnSpPr>
            <p:nvPr/>
          </p:nvCxnSpPr>
          <p:spPr bwMode="auto">
            <a:xfrm>
              <a:off x="614856" y="299545"/>
              <a:ext cx="3700130" cy="72301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Conector reto 8"/>
            <p:cNvCxnSpPr>
              <a:cxnSpLocks noChangeShapeType="1"/>
            </p:cNvCxnSpPr>
            <p:nvPr/>
          </p:nvCxnSpPr>
          <p:spPr bwMode="auto">
            <a:xfrm flipV="1">
              <a:off x="614856" y="1019503"/>
              <a:ext cx="3699510" cy="56388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Elipse 9"/>
            <p:cNvSpPr>
              <a:spLocks noChangeArrowheads="1"/>
            </p:cNvSpPr>
            <p:nvPr/>
          </p:nvSpPr>
          <p:spPr bwMode="auto">
            <a:xfrm>
              <a:off x="2617076" y="704193"/>
              <a:ext cx="244548" cy="552893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1" name="Conector de seta reta 10"/>
            <p:cNvCxnSpPr>
              <a:cxnSpLocks noChangeShapeType="1"/>
            </p:cNvCxnSpPr>
            <p:nvPr/>
          </p:nvCxnSpPr>
          <p:spPr bwMode="auto">
            <a:xfrm>
              <a:off x="620110" y="1855076"/>
              <a:ext cx="369816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Caixa de texto 12"/>
            <p:cNvSpPr txBox="1">
              <a:spLocks noChangeArrowheads="1"/>
            </p:cNvSpPr>
            <p:nvPr/>
          </p:nvSpPr>
          <p:spPr bwMode="auto">
            <a:xfrm>
              <a:off x="2928837" y="1307194"/>
              <a:ext cx="1389441" cy="265740"/>
            </a:xfrm>
            <a:prstGeom prst="rect">
              <a:avLst/>
            </a:prstGeom>
            <a:noFill/>
            <a:ln w="6350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en-US" sz="700" b="1">
                  <a:effectLst/>
                  <a:latin typeface="Arial"/>
                  <a:ea typeface="Times New Roman"/>
                </a:rPr>
                <a:t>Tamanho do tubo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Caixa de texto 13"/>
            <p:cNvSpPr txBox="1">
              <a:spLocks noChangeArrowheads="1"/>
            </p:cNvSpPr>
            <p:nvPr/>
          </p:nvSpPr>
          <p:spPr bwMode="auto">
            <a:xfrm>
              <a:off x="1224456" y="1518745"/>
              <a:ext cx="1796903" cy="264677"/>
            </a:xfrm>
            <a:prstGeom prst="rect">
              <a:avLst/>
            </a:prstGeom>
            <a:noFill/>
            <a:ln w="6350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800" b="1">
                  <a:effectLst/>
                  <a:latin typeface="Arial"/>
                  <a:ea typeface="Times New Roman"/>
                </a:rPr>
                <a:t>Distância Sol-Terra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Conector de seta reta 13"/>
            <p:cNvCxnSpPr>
              <a:cxnSpLocks noChangeShapeType="1"/>
            </p:cNvCxnSpPr>
            <p:nvPr/>
          </p:nvCxnSpPr>
          <p:spPr bwMode="auto">
            <a:xfrm>
              <a:off x="620111" y="310055"/>
              <a:ext cx="0" cy="12759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Caixa de texto 18"/>
            <p:cNvSpPr txBox="1">
              <a:spLocks noChangeArrowheads="1"/>
            </p:cNvSpPr>
            <p:nvPr/>
          </p:nvSpPr>
          <p:spPr bwMode="auto">
            <a:xfrm>
              <a:off x="693684" y="0"/>
              <a:ext cx="2785730" cy="308344"/>
            </a:xfrm>
            <a:prstGeom prst="rect">
              <a:avLst/>
            </a:prstGeom>
            <a:noFill/>
            <a:ln w="6350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 b="1">
                  <a:effectLst/>
                  <a:latin typeface="Arial"/>
                  <a:ea typeface="Times New Roman"/>
                </a:rPr>
                <a:t>Diâmetro do Sol 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" name="Conector de seta reta 15"/>
            <p:cNvCxnSpPr>
              <a:cxnSpLocks noChangeShapeType="1"/>
            </p:cNvCxnSpPr>
            <p:nvPr/>
          </p:nvCxnSpPr>
          <p:spPr bwMode="auto">
            <a:xfrm>
              <a:off x="2743200" y="709448"/>
              <a:ext cx="0" cy="55245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Caixa de texto 30"/>
            <p:cNvSpPr txBox="1">
              <a:spLocks noChangeArrowheads="1"/>
            </p:cNvSpPr>
            <p:nvPr/>
          </p:nvSpPr>
          <p:spPr bwMode="auto">
            <a:xfrm>
              <a:off x="2653335" y="343208"/>
              <a:ext cx="1988090" cy="318799"/>
            </a:xfrm>
            <a:prstGeom prst="rect">
              <a:avLst/>
            </a:prstGeom>
            <a:noFill/>
            <a:ln w="6350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 b="1">
                  <a:effectLst/>
                  <a:latin typeface="Arial"/>
                  <a:ea typeface="Times New Roman"/>
                </a:rPr>
                <a:t>Diâmetro da imagem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3575273" y="3122013"/>
            <a:ext cx="8117028" cy="160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Pergunta 1)</a:t>
            </a:r>
            <a:r>
              <a:rPr lang="pt-BR" sz="1500" dirty="0"/>
              <a:t> Ao apontar o tubo para o Sol, este projeta no papel </a:t>
            </a:r>
            <a:r>
              <a:rPr lang="pt-BR" sz="1500" dirty="0" err="1"/>
              <a:t>milimetrado</a:t>
            </a:r>
            <a:r>
              <a:rPr lang="pt-BR" sz="1500" dirty="0"/>
              <a:t> sua imagem, a qual pode ser medida. Bruna </a:t>
            </a:r>
            <a:r>
              <a:rPr lang="pt-BR" sz="1500" dirty="0" err="1"/>
              <a:t>Senra</a:t>
            </a:r>
            <a:r>
              <a:rPr lang="pt-BR" sz="1500" dirty="0"/>
              <a:t>, aluna da UERJ, fez este experimento com um tubo de 2 m de comprimento, 10 cm de diâmetro e a imagem do Sol que ela mediu foi de 18 </a:t>
            </a:r>
            <a:r>
              <a:rPr lang="pt-BR" sz="1500" dirty="0" err="1"/>
              <a:t>mm.</a:t>
            </a:r>
            <a:r>
              <a:rPr lang="pt-BR" sz="1500" dirty="0"/>
              <a:t>  Chame de </a:t>
            </a:r>
            <a:r>
              <a:rPr lang="pt-BR" sz="1500" b="1" i="1" dirty="0"/>
              <a:t>D</a:t>
            </a:r>
            <a:r>
              <a:rPr lang="pt-BR" sz="1500" dirty="0"/>
              <a:t> ao diâmetro do Sol e </a:t>
            </a:r>
            <a:r>
              <a:rPr lang="pt-BR" sz="1500" b="1" i="1" dirty="0"/>
              <a:t>d</a:t>
            </a:r>
            <a:r>
              <a:rPr lang="pt-BR" sz="1500" dirty="0"/>
              <a:t> ao diâmetro da imagem projetada pelo Sol sobre o papel </a:t>
            </a:r>
            <a:r>
              <a:rPr lang="pt-BR" sz="1500" dirty="0" err="1"/>
              <a:t>milimetrado</a:t>
            </a:r>
            <a:r>
              <a:rPr lang="pt-BR" sz="1500" dirty="0"/>
              <a:t> (medido no experimento). Chame de </a:t>
            </a:r>
            <a:r>
              <a:rPr lang="pt-BR" sz="1500" b="1" i="1" dirty="0"/>
              <a:t>T</a:t>
            </a:r>
            <a:r>
              <a:rPr lang="pt-BR" sz="1500" dirty="0"/>
              <a:t> à distância Terra-Sol (T = 150.000.000 km) e </a:t>
            </a:r>
            <a:r>
              <a:rPr lang="pt-BR" sz="1500" b="1" i="1" dirty="0"/>
              <a:t>t</a:t>
            </a:r>
            <a:r>
              <a:rPr lang="pt-BR" sz="1500" dirty="0"/>
              <a:t> ao comprimento do tubo. Calcule em </a:t>
            </a:r>
            <a:r>
              <a:rPr lang="pt-BR" sz="1500" b="1" dirty="0"/>
              <a:t>km</a:t>
            </a:r>
            <a:r>
              <a:rPr lang="pt-BR" sz="1500" dirty="0"/>
              <a:t> o valor encontrado por Bruna para o diâmetro, </a:t>
            </a:r>
            <a:r>
              <a:rPr lang="pt-BR" sz="1500" b="1" i="1" dirty="0"/>
              <a:t>D</a:t>
            </a:r>
            <a:r>
              <a:rPr lang="pt-BR" sz="1500" dirty="0"/>
              <a:t>, do Sol.  </a:t>
            </a:r>
            <a:r>
              <a:rPr lang="pt-BR" sz="1500" i="1" dirty="0"/>
              <a:t>Dica: você só precisa de uma regra de três. </a:t>
            </a:r>
            <a:endParaRPr lang="pt-BR" sz="15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9767961" y="4689568"/>
            <a:ext cx="2017396" cy="1115696"/>
            <a:chOff x="2778861" y="405440"/>
            <a:chExt cx="2017423" cy="1115907"/>
          </a:xfrm>
        </p:grpSpPr>
        <p:cxnSp>
          <p:nvCxnSpPr>
            <p:cNvPr id="20" name="Conector reto 19"/>
            <p:cNvCxnSpPr/>
            <p:nvPr/>
          </p:nvCxnSpPr>
          <p:spPr>
            <a:xfrm flipV="1">
              <a:off x="2778861" y="405440"/>
              <a:ext cx="1893498" cy="5175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2778861" y="923024"/>
              <a:ext cx="1893498" cy="405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4672359" y="405440"/>
              <a:ext cx="0" cy="9230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3480730" y="714527"/>
              <a:ext cx="0" cy="3551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V="1">
              <a:off x="2778861" y="875582"/>
              <a:ext cx="1893498" cy="47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2802430" y="1426517"/>
              <a:ext cx="1892935" cy="4699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V="1">
              <a:off x="2778861" y="649130"/>
              <a:ext cx="701869" cy="2373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3338394" y="819507"/>
              <a:ext cx="142336" cy="992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530119" y="776522"/>
              <a:ext cx="142240" cy="990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200">
                  <a:effectLst/>
                  <a:latin typeface="Times New Roman"/>
                  <a:ea typeface="Times New Roman"/>
                </a:rPr>
                <a:t> 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Caixa de texto 39"/>
            <p:cNvSpPr txBox="1"/>
            <p:nvPr/>
          </p:nvSpPr>
          <p:spPr>
            <a:xfrm>
              <a:off x="2920013" y="435635"/>
              <a:ext cx="418381" cy="2891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t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Caixa de texto 27"/>
            <p:cNvSpPr txBox="1"/>
            <p:nvPr/>
          </p:nvSpPr>
          <p:spPr>
            <a:xfrm>
              <a:off x="3480730" y="1232422"/>
              <a:ext cx="417830" cy="288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/>
                  <a:ea typeface="Times New Roman"/>
                </a:rPr>
                <a:t>T</a:t>
              </a:r>
              <a:endParaRPr lang="pt-B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Caixa de texto 27"/>
            <p:cNvSpPr txBox="1"/>
            <p:nvPr/>
          </p:nvSpPr>
          <p:spPr>
            <a:xfrm>
              <a:off x="4217159" y="512175"/>
              <a:ext cx="579125" cy="288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D/2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Caixa de texto 27"/>
            <p:cNvSpPr txBox="1"/>
            <p:nvPr/>
          </p:nvSpPr>
          <p:spPr>
            <a:xfrm>
              <a:off x="3427846" y="667449"/>
              <a:ext cx="417830" cy="2889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d/2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262905" y="4797152"/>
                <a:ext cx="8568953" cy="526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500" b="1" dirty="0" smtClean="0">
                    <a:solidFill>
                      <a:srgbClr val="FF0000"/>
                    </a:solidFill>
                  </a:rPr>
                  <a:t>Resolução:</a:t>
                </a:r>
                <a:r>
                  <a:rPr lang="pt-BR" sz="1500" i="1" dirty="0">
                    <a:solidFill>
                      <a:srgbClr val="FF0000"/>
                    </a:solidFill>
                  </a:rPr>
                  <a:t> Por semelhança de triângulos retângulos se obtém</a:t>
                </a:r>
                <a:r>
                  <a:rPr lang="pt-BR" sz="1500" i="1" dirty="0" smtClean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pt-BR" sz="15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→ </m:t>
                    </m:r>
                    <m:f>
                      <m:f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→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pt-BR" sz="1500" dirty="0"/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4797152"/>
                <a:ext cx="8568953" cy="526234"/>
              </a:xfrm>
              <a:prstGeom prst="rect">
                <a:avLst/>
              </a:prstGeom>
              <a:blipFill>
                <a:blip r:embed="rId3"/>
                <a:stretch>
                  <a:fillRect l="-284" b="-34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tângulo 33"/>
              <p:cNvSpPr/>
              <p:nvPr/>
            </p:nvSpPr>
            <p:spPr>
              <a:xfrm>
                <a:off x="262905" y="5373216"/>
                <a:ext cx="936104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pt-BR" sz="1500" i="1" dirty="0" smtClean="0">
                    <a:solidFill>
                      <a:srgbClr val="FF0000"/>
                    </a:solidFill>
                  </a:rPr>
                  <a:t>Convertendo: </a:t>
                </a:r>
                <a14:m>
                  <m:oMath xmlns:m="http://schemas.openxmlformats.org/officeDocument/2006/math"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=18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𝑚𝑚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=18×</m:t>
                    </m:r>
                    <m:sSup>
                      <m:sSup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𝑘𝑚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  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=2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=2×</m:t>
                    </m:r>
                    <m:sSup>
                      <m:sSupPr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sz="1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𝑘𝑚</m:t>
                    </m:r>
                  </m:oMath>
                </a14:m>
                <a:r>
                  <a:rPr lang="pt-BR" sz="1500" i="1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pt-BR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𝑆𝑢𝑏𝑠𝑡𝑖𝑡𝑢𝑖𝑛𝑑𝑜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𝑜𝑠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𝑣𝑎𝑙𝑜𝑟𝑒𝑠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𝑜𝑏𝑡𝑒𝑚𝑜𝑠</m:t>
                    </m:r>
                    <m:r>
                      <a:rPr lang="pt-BR" sz="1500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5373216"/>
                <a:ext cx="9361040" cy="323165"/>
              </a:xfrm>
              <a:prstGeom prst="rect">
                <a:avLst/>
              </a:prstGeom>
              <a:blipFill>
                <a:blip r:embed="rId4"/>
                <a:stretch>
                  <a:fillRect l="-260" t="-1887" b="-22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 34"/>
              <p:cNvSpPr/>
              <p:nvPr/>
            </p:nvSpPr>
            <p:spPr>
              <a:xfrm>
                <a:off x="1415033" y="5778597"/>
                <a:ext cx="3493713" cy="53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pt-BR" sz="15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=18 ×</m:t>
                      </m:r>
                      <m:sSup>
                        <m:sSup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sup>
                      </m:sSup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𝑘𝑚</m:t>
                      </m:r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150.000.000</m:t>
                          </m:r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2×</m:t>
                          </m:r>
                          <m:sSup>
                            <m:sSup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033" y="5778597"/>
                <a:ext cx="3493713" cy="530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1199009" y="6304002"/>
            <a:ext cx="9145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i="1" dirty="0">
                <a:solidFill>
                  <a:srgbClr val="FF0000"/>
                </a:solidFill>
              </a:rPr>
              <a:t>Obs. Chega-se ao mesmo resultado usando a relação entre as alturas e as bases dos triângulos, e neste caso não se usa o “fator 2” nas equações acima. Falta de unidade na resposta ou unidade diferente de km perde 0,1 pontos.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181332" y="5914147"/>
            <a:ext cx="31978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500" b="1" dirty="0"/>
              <a:t>Resposta 1</a:t>
            </a:r>
            <a:r>
              <a:rPr lang="pt-BR" sz="1500" b="1" dirty="0" smtClean="0"/>
              <a:t>): </a:t>
            </a:r>
            <a:r>
              <a:rPr lang="pt-BR" sz="1500" dirty="0" smtClean="0"/>
              <a:t>_ _ _ _ _ _ _ _ _ _ _ _ _ _  </a:t>
            </a:r>
            <a:endParaRPr lang="pt-BR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tângulo 37"/>
              <p:cNvSpPr/>
              <p:nvPr/>
            </p:nvSpPr>
            <p:spPr>
              <a:xfrm>
                <a:off x="7247681" y="5877272"/>
                <a:ext cx="191212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𝟑𝟓𝟎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𝟎𝟎𝟎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𝒌𝒎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681" y="5877272"/>
                <a:ext cx="1912127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38"/>
              <p:cNvSpPr/>
              <p:nvPr/>
            </p:nvSpPr>
            <p:spPr>
              <a:xfrm>
                <a:off x="4719893" y="5900990"/>
                <a:ext cx="136133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1.350.000 </m:t>
                      </m:r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893" y="5900990"/>
                <a:ext cx="1361335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39"/>
          <p:cNvSpPr/>
          <p:nvPr/>
        </p:nvSpPr>
        <p:spPr>
          <a:xfrm>
            <a:off x="190897" y="2304580"/>
            <a:ext cx="1144927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/>
              <a:t>o outro lado do tubo com uma folha de papel </a:t>
            </a:r>
            <a:r>
              <a:rPr lang="pt-BR" sz="1500" dirty="0" err="1"/>
              <a:t>milimetrado</a:t>
            </a:r>
            <a:r>
              <a:rPr lang="pt-BR" sz="1500" dirty="0"/>
              <a:t>. Na primeira figura o tubo está representado por uma caixa. Não importa. Pode ser tubo, caixa ou paralelepípedo. </a:t>
            </a:r>
            <a:r>
              <a:rPr lang="pt-PT" sz="1500" dirty="0"/>
              <a:t>Como ângulos opostos pelo vértice são iguais, você pode redesenhar os dois raios de luz conforme o esquema abaixo e usar simples semelhança de triângulos para calcular o diâmetro do Sol.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8325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134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Questão 2) (1 ponto)</a:t>
            </a:r>
            <a:r>
              <a:rPr lang="pt-BR" sz="1500" dirty="0"/>
              <a:t> Antares (Alfa </a:t>
            </a:r>
            <a:r>
              <a:rPr lang="pt-BR" sz="1500" dirty="0" err="1"/>
              <a:t>Scorpii</a:t>
            </a:r>
            <a:r>
              <a:rPr lang="pt-BR" sz="1500" dirty="0"/>
              <a:t> ou Alfa do Escorpião) é a estrela mais brilhante da constelação do Escorpião e uma das 20 estrelas mais brilhantes do céu. Ela tem um diâmetro de cerca de 900 vezes (</a:t>
            </a:r>
            <a:r>
              <a:rPr lang="pt-BR" sz="1500" i="1" dirty="0" err="1"/>
              <a:t>Baade</a:t>
            </a:r>
            <a:r>
              <a:rPr lang="pt-BR" sz="1500" i="1" dirty="0"/>
              <a:t>, R. &amp; </a:t>
            </a:r>
            <a:r>
              <a:rPr lang="pt-BR" sz="1500" i="1" dirty="0" err="1"/>
              <a:t>Reimers</a:t>
            </a:r>
            <a:r>
              <a:rPr lang="pt-BR" sz="1500" i="1" dirty="0"/>
              <a:t>, D., </a:t>
            </a:r>
            <a:r>
              <a:rPr lang="pt-BR" sz="1500" i="1" dirty="0" err="1"/>
              <a:t>Astronomy</a:t>
            </a:r>
            <a:r>
              <a:rPr lang="pt-BR" sz="1500" i="1" dirty="0"/>
              <a:t> </a:t>
            </a:r>
            <a:r>
              <a:rPr lang="pt-BR" sz="1500" i="1" dirty="0" err="1"/>
              <a:t>and</a:t>
            </a:r>
            <a:r>
              <a:rPr lang="pt-BR" sz="1500" i="1" dirty="0"/>
              <a:t> </a:t>
            </a:r>
            <a:r>
              <a:rPr lang="pt-BR" sz="1500" i="1" dirty="0" err="1"/>
              <a:t>Astrophysics</a:t>
            </a:r>
            <a:r>
              <a:rPr lang="pt-BR" sz="1500" i="1" dirty="0"/>
              <a:t> 474 (1): 229–237, 2007</a:t>
            </a:r>
            <a:r>
              <a:rPr lang="pt-BR" sz="1500" dirty="0"/>
              <a:t>) o diâmetro do Sol e é uma </a:t>
            </a:r>
            <a:r>
              <a:rPr lang="pt-BR" sz="1500" dirty="0" err="1"/>
              <a:t>Supergigante</a:t>
            </a:r>
            <a:r>
              <a:rPr lang="pt-BR" sz="1500" dirty="0"/>
              <a:t> Vermelha. Veja ilustração ao lado comparando Antares e o Sol, quase em escala, pois o Sol está maior do que deveria estar.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389986" y="2492896"/>
            <a:ext cx="3178175" cy="3178175"/>
            <a:chOff x="0" y="0"/>
            <a:chExt cx="3178175" cy="3178175"/>
          </a:xfrm>
        </p:grpSpPr>
        <p:sp>
          <p:nvSpPr>
            <p:cNvPr id="5" name="Elipse 4"/>
            <p:cNvSpPr/>
            <p:nvPr/>
          </p:nvSpPr>
          <p:spPr>
            <a:xfrm>
              <a:off x="0" y="0"/>
              <a:ext cx="3178175" cy="31781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6" name="Caixa de texto 15"/>
            <p:cNvSpPr txBox="1"/>
            <p:nvPr/>
          </p:nvSpPr>
          <p:spPr>
            <a:xfrm>
              <a:off x="1100667" y="160867"/>
              <a:ext cx="986155" cy="304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ANTARES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Caixa de texto 16"/>
            <p:cNvSpPr txBox="1"/>
            <p:nvPr/>
          </p:nvSpPr>
          <p:spPr>
            <a:xfrm>
              <a:off x="1100667" y="1405467"/>
              <a:ext cx="986155" cy="558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.</a:t>
              </a:r>
              <a:endParaRPr lang="pt-BR" sz="1200">
                <a:effectLst/>
                <a:latin typeface="Times New Roman"/>
                <a:ea typeface="Times New Roman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200">
                  <a:effectLst/>
                  <a:latin typeface="Arial"/>
                  <a:ea typeface="Times New Roman"/>
                </a:rPr>
                <a:t>SOL</a:t>
              </a:r>
              <a:endParaRPr lang="pt-B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H="1">
              <a:off x="1638300" y="1358900"/>
              <a:ext cx="203200" cy="1862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tângulo 8"/>
          <p:cNvSpPr/>
          <p:nvPr/>
        </p:nvSpPr>
        <p:spPr>
          <a:xfrm>
            <a:off x="190897" y="1484784"/>
            <a:ext cx="79208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Pergunta 2a)</a:t>
            </a:r>
            <a:r>
              <a:rPr lang="pt-BR" sz="1500" dirty="0"/>
              <a:t> </a:t>
            </a:r>
            <a:r>
              <a:rPr lang="pt-BR" sz="1500" b="1" dirty="0"/>
              <a:t>(0,5 ponto) </a:t>
            </a:r>
            <a:r>
              <a:rPr lang="pt-BR" sz="1500" dirty="0"/>
              <a:t>Se colocada na posição do Sol, Antares, por seu tamanho, envolveria até além da órbita de Marte. Considerando o diâmetro do Sol como sendo de 1.400.000 km e sabendo que 1 Unidade Astronômica (U.A.) = 150.000.000 km, calcule o diâmetro da estrela Antares em U.A.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897" y="2276872"/>
            <a:ext cx="344991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i="1" dirty="0">
                <a:solidFill>
                  <a:srgbClr val="FF0000"/>
                </a:solidFill>
              </a:rPr>
              <a:t>Atenção: É necessário explicitar as contas.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0897" y="2564904"/>
            <a:ext cx="215366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>
                <a:solidFill>
                  <a:srgbClr val="FF0000"/>
                </a:solidFill>
              </a:rPr>
              <a:t>Resolução: D = Diâmetro.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0897" y="2902091"/>
            <a:ext cx="37168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dirty="0" err="1">
                <a:solidFill>
                  <a:srgbClr val="FF0000"/>
                </a:solidFill>
              </a:rPr>
              <a:t>D</a:t>
            </a:r>
            <a:r>
              <a:rPr lang="pt-BR" sz="1500" baseline="-25000" dirty="0" err="1">
                <a:solidFill>
                  <a:srgbClr val="FF0000"/>
                </a:solidFill>
              </a:rPr>
              <a:t>Antares</a:t>
            </a:r>
            <a:r>
              <a:rPr lang="pt-BR" sz="1500" baseline="-25000" dirty="0">
                <a:solidFill>
                  <a:srgbClr val="FF0000"/>
                </a:solidFill>
              </a:rPr>
              <a:t> em km</a:t>
            </a:r>
            <a:r>
              <a:rPr lang="pt-BR" sz="1500" dirty="0">
                <a:solidFill>
                  <a:srgbClr val="FF0000"/>
                </a:solidFill>
              </a:rPr>
              <a:t> = 900 x </a:t>
            </a:r>
            <a:r>
              <a:rPr lang="pt-BR" sz="1500" dirty="0" err="1">
                <a:solidFill>
                  <a:srgbClr val="FF0000"/>
                </a:solidFill>
              </a:rPr>
              <a:t>D</a:t>
            </a:r>
            <a:r>
              <a:rPr lang="pt-BR" sz="1500" baseline="-25000" dirty="0" err="1">
                <a:solidFill>
                  <a:srgbClr val="FF0000"/>
                </a:solidFill>
              </a:rPr>
              <a:t>Sol</a:t>
            </a:r>
            <a:r>
              <a:rPr lang="pt-BR" sz="1500" dirty="0">
                <a:solidFill>
                  <a:srgbClr val="FF0000"/>
                </a:solidFill>
              </a:rPr>
              <a:t> = 900 x 1.400.000 km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781305" y="2708920"/>
                <a:ext cx="4906536" cy="574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𝑨𝒏𝒕𝒂𝒓𝒆𝒔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𝒆𝒎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pt-BR" sz="15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900 </m:t>
                          </m:r>
                          <m:r>
                            <m:rPr>
                              <m:sty m:val="p"/>
                            </m:rP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1.400.000 </m:t>
                          </m:r>
                          <m:r>
                            <m:rPr>
                              <m:sty m:val="p"/>
                            </m:rP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km</m:t>
                          </m:r>
                        </m:num>
                        <m:den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150.000.000 </m:t>
                          </m:r>
                          <m:r>
                            <m:rPr>
                              <m:sty m:val="p"/>
                            </m:rP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km</m:t>
                          </m:r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9×14</m:t>
                          </m:r>
                        </m:num>
                        <m:den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3×14</m:t>
                          </m:r>
                        </m:num>
                        <m:den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05" y="2708920"/>
                <a:ext cx="4906536" cy="5745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118889" y="3212976"/>
                <a:ext cx="2154692" cy="569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𝑨𝒏𝒕𝒂𝒓𝒆𝒔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𝒆𝒎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𝑼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pt-BR" sz="1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pt-BR" sz="15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42</m:t>
                          </m:r>
                        </m:num>
                        <m:den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3212976"/>
                <a:ext cx="2154692" cy="569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190897" y="3853717"/>
            <a:ext cx="276344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 smtClean="0">
                <a:solidFill>
                  <a:schemeClr val="tx1"/>
                </a:solidFill>
              </a:rPr>
              <a:t>Resposta 2a): . . . . . </a:t>
            </a:r>
            <a:r>
              <a:rPr lang="pt-BR" sz="1500" b="1" dirty="0" smtClean="0">
                <a:solidFill>
                  <a:schemeClr val="tx1"/>
                </a:solidFill>
              </a:rPr>
              <a:t>. . </a:t>
            </a:r>
            <a:r>
              <a:rPr lang="pt-BR" sz="1500" b="1" dirty="0">
                <a:solidFill>
                  <a:schemeClr val="tx1"/>
                </a:solidFill>
              </a:rPr>
              <a:t>. . . . . . . . .</a:t>
            </a:r>
            <a:endParaRPr lang="pt-BR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1307870" y="3789040"/>
                <a:ext cx="1299778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𝐃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70" y="3789040"/>
                <a:ext cx="1299778" cy="346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190897" y="4149080"/>
            <a:ext cx="80032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/>
              <a:t>Pergunta 2b) (0,5 ponto) </a:t>
            </a:r>
            <a:r>
              <a:rPr lang="pt-BR" sz="1500" dirty="0"/>
              <a:t>Calcule quantas  estrelas iguais ao Sol cabem dentro de Antares. </a:t>
            </a:r>
            <a:r>
              <a:rPr lang="pt-BR" sz="1500" i="1" dirty="0"/>
              <a:t>Atenção: Evite contas </a:t>
            </a:r>
            <a:r>
              <a:rPr lang="pt-BR" sz="1500" i="1" dirty="0" err="1"/>
              <a:t>desnessárias</a:t>
            </a:r>
            <a:r>
              <a:rPr lang="pt-BR" sz="1500" i="1" dirty="0"/>
              <a:t>! Faça uma única razão: Volume de Antares dividido pelo Volume do Sol.</a:t>
            </a:r>
            <a:endParaRPr lang="pt-BR" sz="1500" dirty="0"/>
          </a:p>
        </p:txBody>
      </p:sp>
      <p:sp>
        <p:nvSpPr>
          <p:cNvPr id="18" name="Retângulo 17"/>
          <p:cNvSpPr/>
          <p:nvPr/>
        </p:nvSpPr>
        <p:spPr>
          <a:xfrm>
            <a:off x="262905" y="4797152"/>
            <a:ext cx="310681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500" b="1" dirty="0">
                <a:solidFill>
                  <a:srgbClr val="FF0000"/>
                </a:solidFill>
              </a:rPr>
              <a:t>Resolução: </a:t>
            </a:r>
            <a:r>
              <a:rPr lang="pt-BR" sz="1500" dirty="0">
                <a:solidFill>
                  <a:srgbClr val="FF0000"/>
                </a:solidFill>
              </a:rPr>
              <a:t>V = Volume, D = Diâmetro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376921" y="5038136"/>
                <a:ext cx="2709226" cy="112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𝐴𝑛𝑡𝑎𝑟𝑒𝑠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𝑆𝑜𝑙</m:t>
                              </m:r>
                            </m:sub>
                          </m:sSub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𝐴𝑛𝑡𝑎𝑟𝑒𝑠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pt-BR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𝑆𝑜𝑙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1" y="5038136"/>
                <a:ext cx="2709226" cy="11271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1415033" y="6290268"/>
            <a:ext cx="39721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b="1" dirty="0"/>
              <a:t>Resposta 2b):</a:t>
            </a:r>
            <a:r>
              <a:rPr lang="pt-BR" sz="1500" b="1" dirty="0"/>
              <a:t> </a:t>
            </a:r>
            <a:r>
              <a:rPr lang="pt-BR" sz="1500" b="1" dirty="0" smtClean="0"/>
              <a:t>....................................................</a:t>
            </a:r>
            <a:endParaRPr lang="pt-BR" sz="1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2513903" y="6237312"/>
                <a:ext cx="2786917" cy="32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𝟕𝟐𝟗</m:t>
                      </m:r>
                      <m:r>
                        <a:rPr lang="pt-BR" sz="1500" b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BR" sz="15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𝒐𝒖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𝟕𝟐𝟗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𝟎𝟎𝟎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b="1" i="1">
                          <a:solidFill>
                            <a:srgbClr val="FF0000"/>
                          </a:solidFill>
                          <a:latin typeface="Cambria Math"/>
                        </a:rPr>
                        <m:t>𝟎𝟎𝟎</m:t>
                      </m:r>
                    </m:oMath>
                  </m:oMathPara>
                </a14:m>
                <a:endParaRPr lang="pt-BR" sz="15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03" y="6237312"/>
                <a:ext cx="2786917" cy="3284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/>
              <p:cNvSpPr/>
              <p:nvPr/>
            </p:nvSpPr>
            <p:spPr>
              <a:xfrm>
                <a:off x="2063105" y="3356992"/>
                <a:ext cx="853952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8,4 </m:t>
                      </m:r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05" y="3356992"/>
                <a:ext cx="853952" cy="346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tângulo 22"/>
              <p:cNvSpPr/>
              <p:nvPr/>
            </p:nvSpPr>
            <p:spPr>
              <a:xfrm>
                <a:off x="2870941" y="5182213"/>
                <a:ext cx="2432524" cy="712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𝐴𝑛𝑡𝑎𝑟𝑒𝑠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𝑆𝑜𝑙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900</m:t>
                                      </m:r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𝑆𝑜𝑙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𝑆𝑜𝑙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941" y="5182213"/>
                <a:ext cx="2432524" cy="7129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5015433" y="5411908"/>
                <a:ext cx="192604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900</m:t>
                          </m:r>
                        </m:e>
                        <m: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pt-BR" sz="1500" i="1">
                          <a:solidFill>
                            <a:srgbClr val="FF0000"/>
                          </a:solidFill>
                          <a:latin typeface="Cambria Math"/>
                        </a:rPr>
                        <m:t>=729×</m:t>
                      </m:r>
                      <m:sSup>
                        <m:sSupPr>
                          <m:ctrlPr>
                            <a:rPr lang="pt-B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sz="1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pt-BR" sz="1500" dirty="0"/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3" y="5411908"/>
                <a:ext cx="1926040" cy="346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8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46332"/>
            <a:ext cx="7848872" cy="186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500" b="1" dirty="0"/>
              <a:t>Questão 3) (1 ponto) (0,2 cada acerto)  </a:t>
            </a:r>
            <a:r>
              <a:rPr lang="pt-BR" sz="1500" dirty="0"/>
              <a:t>No seu movimento aparente anual, o Sol percorre a eclíptica entre os Trópicos de Câncer e Capricórnio, cruzando a linha do Equador  nos dias de Equinócio. No mapa abaixo, adaptado do site www.mapasparacolorir.com.br, está representada uma planificação do mapa do mundo, destacando os dois polos geográficos, o Equador e os quatro paralelos de latitude determinados pelo movimento anual do Sol (círculos polares e trópicos). Eles estão identificados com as letras A, B, C, D, E, F e G à direita do mapa.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2905" y="4725144"/>
            <a:ext cx="75608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/>
              <a:t>Pergunta 3)</a:t>
            </a:r>
            <a:r>
              <a:rPr lang="pt-BR" sz="1500" dirty="0"/>
              <a:t> Escreva (V) para Verdadeiro e (F) para Falso ao lado das afirmações abaixo: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842226"/>
              </p:ext>
            </p:extLst>
          </p:nvPr>
        </p:nvGraphicFramePr>
        <p:xfrm>
          <a:off x="1775073" y="5040884"/>
          <a:ext cx="9433048" cy="1714500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5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</a:rPr>
                        <a:t>No solstício de dezembro (21/22 de dezembro) o Sol percorre o paralelo E.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5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</a:rPr>
                        <a:t>Quando é verão entre A e B o Sol permanece sempre acima do horizonte.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5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</a:rPr>
                        <a:t>O Sol passa duas vezes por ano pelo zênite de um observador entre os paralelos B e F.</a:t>
                      </a:r>
                      <a:endParaRPr lang="pt-B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5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</a:rPr>
                        <a:t>No Equinócio de março (20/21 de março) o Sol cruza a linha D no sentido de C para E.</a:t>
                      </a:r>
                      <a:endParaRPr lang="pt-B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pt-PT" sz="1500" b="1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pt-PT" sz="1500" b="1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</a:rPr>
                        <a:t>Quando o Sol percorre o paralelo C tem início o verão no Hemisfério Sul.</a:t>
                      </a:r>
                      <a:endParaRPr lang="pt-B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Agrupar 5"/>
          <p:cNvGrpSpPr/>
          <p:nvPr/>
        </p:nvGrpSpPr>
        <p:grpSpPr>
          <a:xfrm>
            <a:off x="1991097" y="1800524"/>
            <a:ext cx="5712840" cy="3035300"/>
            <a:chOff x="118889" y="2481932"/>
            <a:chExt cx="5712840" cy="3035300"/>
          </a:xfrm>
        </p:grpSpPr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1294375"/>
                </p:ext>
              </p:extLst>
            </p:nvPr>
          </p:nvGraphicFramePr>
          <p:xfrm>
            <a:off x="118889" y="2669987"/>
            <a:ext cx="5486400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r:id="rId3" imgW="7315200" imgH="3657600" progId="Photoshop.Image.9">
                    <p:embed/>
                  </p:oleObj>
                </mc:Choice>
                <mc:Fallback>
                  <p:oleObj r:id="rId3" imgW="7315200" imgH="3657600" progId="Photoshop.Image.9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89" y="2669987"/>
                          <a:ext cx="5486400" cy="274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o 7"/>
            <p:cNvGrpSpPr/>
            <p:nvPr/>
          </p:nvGrpSpPr>
          <p:grpSpPr>
            <a:xfrm>
              <a:off x="5511054" y="2481932"/>
              <a:ext cx="320675" cy="3035300"/>
              <a:chOff x="0" y="0"/>
              <a:chExt cx="320566" cy="3036983"/>
            </a:xfrm>
          </p:grpSpPr>
          <p:sp>
            <p:nvSpPr>
              <p:cNvPr id="9" name="Caixa de Texto 2"/>
              <p:cNvSpPr txBox="1">
                <a:spLocks noChangeArrowheads="1"/>
              </p:cNvSpPr>
              <p:nvPr/>
            </p:nvSpPr>
            <p:spPr bwMode="auto">
              <a:xfrm>
                <a:off x="16837" y="332893"/>
                <a:ext cx="303729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B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Caixa de Texto 2"/>
              <p:cNvSpPr txBox="1">
                <a:spLocks noChangeArrowheads="1"/>
              </p:cNvSpPr>
              <p:nvPr/>
            </p:nvSpPr>
            <p:spPr bwMode="auto">
              <a:xfrm>
                <a:off x="4210" y="1327355"/>
                <a:ext cx="303093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D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Caixa de Texto 2"/>
              <p:cNvSpPr txBox="1">
                <a:spLocks noChangeArrowheads="1"/>
              </p:cNvSpPr>
              <p:nvPr/>
            </p:nvSpPr>
            <p:spPr bwMode="auto">
              <a:xfrm>
                <a:off x="4210" y="1681317"/>
                <a:ext cx="303093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E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Caixa de Texto 2"/>
              <p:cNvSpPr txBox="1">
                <a:spLocks noChangeArrowheads="1"/>
              </p:cNvSpPr>
              <p:nvPr/>
            </p:nvSpPr>
            <p:spPr bwMode="auto">
              <a:xfrm>
                <a:off x="0" y="2321818"/>
                <a:ext cx="303729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F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Caixa de Texto 2"/>
              <p:cNvSpPr txBox="1">
                <a:spLocks noChangeArrowheads="1"/>
              </p:cNvSpPr>
              <p:nvPr/>
            </p:nvSpPr>
            <p:spPr bwMode="auto">
              <a:xfrm>
                <a:off x="0" y="977608"/>
                <a:ext cx="303729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C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Caixa de Texto 2"/>
              <p:cNvSpPr txBox="1">
                <a:spLocks noChangeArrowheads="1"/>
              </p:cNvSpPr>
              <p:nvPr/>
            </p:nvSpPr>
            <p:spPr bwMode="auto">
              <a:xfrm>
                <a:off x="8392" y="0"/>
                <a:ext cx="302458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>
                    <a:effectLst/>
                    <a:latin typeface="Arial"/>
                    <a:ea typeface="Times New Roman"/>
                  </a:rPr>
                  <a:t>A</a:t>
                </a:r>
                <a:endParaRPr lang="pt-B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Caixa de Texto 2"/>
              <p:cNvSpPr txBox="1">
                <a:spLocks noChangeArrowheads="1"/>
              </p:cNvSpPr>
              <p:nvPr/>
            </p:nvSpPr>
            <p:spPr bwMode="auto">
              <a:xfrm>
                <a:off x="0" y="2667352"/>
                <a:ext cx="303729" cy="369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 dirty="0">
                    <a:effectLst/>
                    <a:latin typeface="Arial"/>
                    <a:ea typeface="Times New Roman"/>
                  </a:rPr>
                  <a:t>G</a:t>
                </a:r>
                <a:endParaRPr lang="pt-BR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6" name="Retângulo 15"/>
          <p:cNvSpPr/>
          <p:nvPr/>
        </p:nvSpPr>
        <p:spPr>
          <a:xfrm>
            <a:off x="1868693" y="5425479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F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868693" y="6101259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F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865679" y="6452063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F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868693" y="5813227"/>
            <a:ext cx="266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F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844649" y="5093147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V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319469"/>
            <a:ext cx="5400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/>
              <a:t>Questão 4) (1 ponto)</a:t>
            </a:r>
            <a:r>
              <a:rPr lang="pt-BR" sz="1600" dirty="0"/>
              <a:t> O experimento da Questão 1 também pode ser usado como uma forma segura de se observar eclipses solares. Isto porque a imagem projetada do Sol pelo orifício será muito parecida com aquela que veríamos se olhássemos diretamente para o Sol, o que é muito perigoso se não tomarmos as devidas precauções.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56494"/>
              </p:ext>
            </p:extLst>
          </p:nvPr>
        </p:nvGraphicFramePr>
        <p:xfrm>
          <a:off x="5934074" y="453494"/>
          <a:ext cx="2249711" cy="167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3" imgW="1084680" imgH="792360" progId="CorelDRAW.Graphic.11">
                  <p:embed/>
                </p:oleObj>
              </mc:Choice>
              <mc:Fallback>
                <p:oleObj r:id="rId3" imgW="1084680" imgH="792360" progId="CorelDRAW.Graphic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4" y="453494"/>
                        <a:ext cx="2249711" cy="1679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90897" y="2808452"/>
            <a:ext cx="1144927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/>
              <a:t>Pergunta 4) </a:t>
            </a:r>
            <a:r>
              <a:rPr lang="pt-BR" sz="1600" dirty="0"/>
              <a:t>Considere que, durante um eclipse parcial do Sol, a Lua ocultasse o bordo inferior do Sol, como mostra o esquema ao lado. Faça um </a:t>
            </a:r>
            <a:r>
              <a:rPr lang="pt-BR" sz="1600" b="1" dirty="0"/>
              <a:t>X</a:t>
            </a:r>
            <a:r>
              <a:rPr lang="pt-BR" sz="1600" dirty="0"/>
              <a:t> sobre a figura abaixo que mostra como você veria a imagem do Sol eclipsado no plano de projeção do dispositivo ilustrado na Questão 1.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56371"/>
              </p:ext>
            </p:extLst>
          </p:nvPr>
        </p:nvGraphicFramePr>
        <p:xfrm>
          <a:off x="-284659" y="4005064"/>
          <a:ext cx="107442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o" r:id="rId5" imgW="6979872" imgH="1076314" progId="Word.Document.12">
                  <p:embed/>
                </p:oleObj>
              </mc:Choice>
              <mc:Fallback>
                <p:oleObj name="Documento" r:id="rId5" imgW="6979872" imgH="1076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84659" y="4005064"/>
                        <a:ext cx="10744200" cy="164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5412789" y="4347431"/>
            <a:ext cx="908740" cy="836732"/>
            <a:chOff x="0" y="0"/>
            <a:chExt cx="521335" cy="521898"/>
          </a:xfrm>
        </p:grpSpPr>
        <p:cxnSp>
          <p:nvCxnSpPr>
            <p:cNvPr id="9" name="Conector reto 8"/>
            <p:cNvCxnSpPr/>
            <p:nvPr/>
          </p:nvCxnSpPr>
          <p:spPr>
            <a:xfrm>
              <a:off x="83898" y="0"/>
              <a:ext cx="327804" cy="5218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rot="5400000">
              <a:off x="96838" y="4313"/>
              <a:ext cx="327660" cy="5213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3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913" y="188640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Questão 5) (1 ponto) (0,25 cada acerto)</a:t>
            </a:r>
            <a:r>
              <a:rPr lang="pt-BR" dirty="0"/>
              <a:t>  Na figura abaixo as setas representam o sentido do movimento do Sol em quatro diferentes locais da Terra, a saber: Equador (EQ), Polo Geográfico Sul (PGS), algum lugar do Hemisfério Norte (HN) e algum lugar do Hemisfério Sul (HS), não nesta ordem necessariamente. A linha tracejada representa o horizonte abaixo do Sol. Escreva as siglas EQ, PGS, HN, HS sobre as linhas tracejadas corretas.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031551"/>
              </p:ext>
            </p:extLst>
          </p:nvPr>
        </p:nvGraphicFramePr>
        <p:xfrm>
          <a:off x="190897" y="2890490"/>
          <a:ext cx="11079162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o" r:id="rId3" imgW="6979872" imgH="1706237" progId="Word.Document.12">
                  <p:embed/>
                </p:oleObj>
              </mc:Choice>
              <mc:Fallback>
                <p:oleObj name="Documento" r:id="rId3" imgW="6979872" imgH="1706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97" y="2890490"/>
                        <a:ext cx="11079162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559049" y="4797152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HS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07321" y="4797152"/>
            <a:ext cx="45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EQ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27601" y="479715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HN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376100" y="479715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PGS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16632"/>
            <a:ext cx="7920880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/>
              <a:t>Questão 6)  (1 ponto) (0,3 cada acerto + 0,1 se acertar os três itens)</a:t>
            </a:r>
            <a:r>
              <a:rPr lang="pt-BR" sz="1600" dirty="0"/>
              <a:t> Abaixo está uma parte do mapa do céu contendo as linhas da Eclíptica, do Plano Galáctico e do Equador Celeste, representadas pelas letras A, B e C, não nesta ordem necessariamente.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562693"/>
              </p:ext>
            </p:extLst>
          </p:nvPr>
        </p:nvGraphicFramePr>
        <p:xfrm>
          <a:off x="-673199" y="2492896"/>
          <a:ext cx="6768752" cy="362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o" r:id="rId3" imgW="6979872" imgH="3743481" progId="Word.Document.12">
                  <p:embed/>
                </p:oleObj>
              </mc:Choice>
              <mc:Fallback>
                <p:oleObj name="Documento" r:id="rId3" imgW="6979872" imgH="3743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73199" y="2492896"/>
                        <a:ext cx="6768752" cy="362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18889" y="1340768"/>
            <a:ext cx="792088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/>
              <a:t>Pergunta 6) </a:t>
            </a:r>
            <a:r>
              <a:rPr lang="pt-BR" sz="1600" dirty="0"/>
              <a:t>Observe o mapa e coloque abaixo as letras (A, B ou C) que identificam corretamente as linhas da Eclíptica, Equador Celeste e Plano Galáctico.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30813"/>
              </p:ext>
            </p:extLst>
          </p:nvPr>
        </p:nvGraphicFramePr>
        <p:xfrm>
          <a:off x="5879529" y="2276872"/>
          <a:ext cx="5760640" cy="3865246"/>
        </p:xfrm>
        <a:graphic>
          <a:graphicData uri="http://schemas.openxmlformats.org/drawingml/2006/table">
            <a:tbl>
              <a:tblPr firstRow="1" firstCol="1" bandRow="1"/>
              <a:tblGrid>
                <a:gridCol w="43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  <a:tabLst>
                          <a:tab pos="6841490" algn="r"/>
                        </a:tabLst>
                      </a:pP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pt-BR" sz="15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  <a:tabLst>
                          <a:tab pos="6841490" algn="r"/>
                        </a:tabLst>
                      </a:pPr>
                      <a:r>
                        <a:rPr lang="pt-BR" sz="1500" b="1" dirty="0">
                          <a:effectLst/>
                          <a:latin typeface="+mn-lt"/>
                          <a:ea typeface="Times New Roman"/>
                        </a:rPr>
                        <a:t>Eclíptica:</a:t>
                      </a:r>
                      <a:r>
                        <a:rPr lang="pt-BR" sz="1500" dirty="0">
                          <a:effectLst/>
                          <a:latin typeface="+mn-lt"/>
                          <a:ea typeface="Times New Roman"/>
                        </a:rPr>
                        <a:t> sobre ela está o Sol e próximo dela sempre os planetas e a Lua. Cruza todas as constelações do zodíaco, como por exemplo, Escorpião, Gêmeos </a:t>
                      </a:r>
                      <a:r>
                        <a:rPr lang="pt-BR" sz="1500" dirty="0" err="1">
                          <a:effectLst/>
                          <a:latin typeface="+mn-lt"/>
                          <a:ea typeface="Times New Roman"/>
                        </a:rPr>
                        <a:t>etc</a:t>
                      </a:r>
                      <a:r>
                        <a:rPr lang="pt-BR" sz="1500" dirty="0">
                          <a:effectLst/>
                          <a:latin typeface="+mn-lt"/>
                          <a:ea typeface="Times New Roman"/>
                        </a:rPr>
                        <a:t>, mas não passa nem sobre Órion, nem sobre o Cruzeiro do Sul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  <a:tabLst>
                          <a:tab pos="6841490" algn="r"/>
                        </a:tabLst>
                      </a:pPr>
                      <a:endParaRPr lang="pt-BR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71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pt-BR" sz="15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  <a:tabLst>
                          <a:tab pos="6841490" algn="r"/>
                        </a:tabLst>
                      </a:pPr>
                      <a:r>
                        <a:rPr lang="pt-BR" sz="1500" b="1" dirty="0">
                          <a:effectLst/>
                          <a:latin typeface="+mn-lt"/>
                          <a:ea typeface="Times New Roman"/>
                        </a:rPr>
                        <a:t>Equador Celeste:</a:t>
                      </a:r>
                      <a:r>
                        <a:rPr lang="pt-BR" sz="1500" dirty="0">
                          <a:effectLst/>
                          <a:latin typeface="+mn-lt"/>
                          <a:ea typeface="Times New Roman"/>
                        </a:rPr>
                        <a:t> Não passa próximo do Polo Celeste, mas passa sobre uma das “três </a:t>
                      </a:r>
                      <a:r>
                        <a:rPr lang="pt-BR" sz="1500" dirty="0" err="1">
                          <a:effectLst/>
                          <a:latin typeface="+mn-lt"/>
                          <a:ea typeface="Times New Roman"/>
                        </a:rPr>
                        <a:t>marias</a:t>
                      </a:r>
                      <a:r>
                        <a:rPr lang="pt-BR" sz="1500" dirty="0">
                          <a:effectLst/>
                          <a:latin typeface="+mn-lt"/>
                          <a:ea typeface="Times New Roman"/>
                        </a:rPr>
                        <a:t>”. Passa numa das bordas do Cão Menor, passa bem no meio da Virgem, passa perto do Corvo, mas passa longe do Cruzeiro e divide o céu em dois hemisférios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  <a:tabLst>
                          <a:tab pos="6841490" algn="r"/>
                        </a:tabLst>
                      </a:pPr>
                      <a:endParaRPr lang="pt-BR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pt-BR" sz="15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pt-BR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6841490" algn="r"/>
                        </a:tabLst>
                      </a:pPr>
                      <a:r>
                        <a:rPr lang="pt-BR" sz="1500" b="1" dirty="0">
                          <a:effectLst/>
                          <a:latin typeface="+mn-lt"/>
                          <a:ea typeface="Times New Roman"/>
                        </a:rPr>
                        <a:t>Plano </a:t>
                      </a:r>
                      <a:r>
                        <a:rPr lang="pt-BR" sz="1500" b="1" dirty="0" err="1">
                          <a:effectLst/>
                          <a:latin typeface="+mn-lt"/>
                          <a:ea typeface="Times New Roman"/>
                        </a:rPr>
                        <a:t>Galático</a:t>
                      </a:r>
                      <a:r>
                        <a:rPr lang="pt-BR" sz="1500" b="1" dirty="0">
                          <a:effectLst/>
                          <a:latin typeface="+mn-lt"/>
                          <a:ea typeface="Times New Roman"/>
                        </a:rPr>
                        <a:t>:</a:t>
                      </a:r>
                      <a:r>
                        <a:rPr lang="pt-BR" sz="1500" dirty="0">
                          <a:effectLst/>
                          <a:latin typeface="+mn-lt"/>
                          <a:ea typeface="Times New Roman"/>
                        </a:rPr>
                        <a:t> Passa sobre a Alfa do Centauro e sobre a Alfa do Cruzeiro do Sul. Passa sobre Órion e sobre a cauda do Escorpião, mas não passa nem sobre a Virgem, nem sobre o Corvo</a:t>
                      </a:r>
                      <a:r>
                        <a:rPr lang="pt-BR" sz="150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pt-BR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943070" y="2293806"/>
            <a:ext cx="165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C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21864" y="3780573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 B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951537" y="5254601"/>
            <a:ext cx="174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A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18889" y="385012"/>
            <a:ext cx="7848872" cy="2179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b="1" dirty="0"/>
              <a:t>Questão 7) (1 ponto)</a:t>
            </a:r>
            <a:r>
              <a:rPr lang="pt-BR" sz="1700" dirty="0"/>
              <a:t> Uma importante função do telescópio é permitir ver separados astros que a olho nu veríamos como sendo um só, porque estão muito distantes. Por exemplo, se você fizer dois pontinhos pretos numa folha de papel, separados 1 cm um do outro</a:t>
            </a:r>
            <a:r>
              <a:rPr lang="pt-BR" sz="1700" dirty="0" smtClean="0"/>
              <a:t>, </a:t>
            </a:r>
            <a:r>
              <a:rPr lang="pt-BR" sz="1700" dirty="0"/>
              <a:t>poderá vê-los separados se se afastar até, aproximadamente, 10 m. Contudo o telescópio espacial Hubble poderia vê-los separados mesmo que estivessem a 12 km! Chamamos de resolução angular </a:t>
            </a:r>
            <a:r>
              <a:rPr lang="pt-BR" sz="1700" dirty="0" smtClean="0"/>
              <a:t>(</a:t>
            </a:r>
            <a:r>
              <a:rPr lang="pt-PT" sz="1700" dirty="0"/>
              <a:t>Ø</a:t>
            </a:r>
            <a:r>
              <a:rPr lang="pt-PT" sz="1700" dirty="0" smtClean="0"/>
              <a:t> )</a:t>
            </a:r>
            <a:r>
              <a:rPr lang="pt-BR" sz="1700" dirty="0" smtClean="0"/>
              <a:t> </a:t>
            </a:r>
            <a:r>
              <a:rPr lang="pt-BR" sz="1700" dirty="0"/>
              <a:t>a menor separação angular que nosso olho ou o telescópio podem ver separados dois astros ou objetos</a:t>
            </a:r>
            <a:r>
              <a:rPr lang="pt-BR" sz="1700" dirty="0" smtClean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117769" y="3789040"/>
                <a:ext cx="11449272" cy="68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BR" sz="1700" b="1" dirty="0"/>
                  <a:t>Pergunta 7a) (0,4 ponto) </a:t>
                </a:r>
                <a:r>
                  <a:rPr lang="pt-BR" sz="1700" dirty="0"/>
                  <a:t>Determine a resolução angular, em segundos de arco, do olho humano, sabendo que o diâmetro da pupila é de cerca de 4 mm e que somos sensíveis a luz visível, cujo comprimento de onda médio vale </a:t>
                </a:r>
                <a14:m>
                  <m:oMath xmlns:m="http://schemas.openxmlformats.org/officeDocument/2006/math">
                    <m:r>
                      <a:rPr lang="pt-BR" sz="1700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7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7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pt-BR" sz="1700">
                        <a:latin typeface="Cambria Math" panose="02040503050406030204" pitchFamily="18" charset="0"/>
                      </a:rPr>
                      <m:t>mm</m:t>
                    </m:r>
                    <m:r>
                      <a:rPr lang="pt-BR" sz="17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1700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9" y="3789040"/>
                <a:ext cx="11449272" cy="688778"/>
              </a:xfrm>
              <a:prstGeom prst="rect">
                <a:avLst/>
              </a:prstGeom>
              <a:blipFill>
                <a:blip r:embed="rId2"/>
                <a:stretch>
                  <a:fillRect l="-319" t="-885" r="-373" b="-8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10833" y="4005064"/>
            <a:ext cx="1403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pt-B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197636" y="5073571"/>
                <a:ext cx="1994777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∅=200.000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36" y="5073571"/>
                <a:ext cx="1994777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1976393" y="5043114"/>
                <a:ext cx="2814232" cy="646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𝑚𝑚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393" y="5043114"/>
                <a:ext cx="2814232" cy="646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4577350" y="5058342"/>
                <a:ext cx="162557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350" y="5058342"/>
                <a:ext cx="1625573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/>
              <p:cNvSpPr/>
              <p:nvPr/>
            </p:nvSpPr>
            <p:spPr>
              <a:xfrm>
                <a:off x="5975727" y="5073571"/>
                <a:ext cx="112723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10×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7" y="5073571"/>
                <a:ext cx="1127232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6895500" y="5197162"/>
                <a:ext cx="2368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25 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𝑠𝑒𝑔𝑢𝑛𝑑𝑜𝑠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𝑎𝑟𝑐𝑜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00" y="5197162"/>
                <a:ext cx="236840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1313462" y="6228020"/>
            <a:ext cx="399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7a</a:t>
            </a:r>
            <a:r>
              <a:rPr lang="pt-PT" b="1" dirty="0" smtClean="0"/>
              <a:t>): </a:t>
            </a:r>
            <a:r>
              <a:rPr lang="pt-PT" dirty="0" smtClean="0"/>
              <a:t>_ _ _ _ _ _ _ _ _ _ _ _ _ _ _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/>
              <p:cNvSpPr/>
              <p:nvPr/>
            </p:nvSpPr>
            <p:spPr>
              <a:xfrm>
                <a:off x="2651941" y="6176309"/>
                <a:ext cx="25523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𝒔𝒆𝒈𝒖𝒏𝒅𝒐𝒔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𝒅𝒆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/>
                        </a:rPr>
                        <m:t>𝒂𝒓𝒄𝒐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41" y="6176309"/>
                <a:ext cx="2552302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290500" y="4581128"/>
            <a:ext cx="119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Resolução: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118889" y="2708920"/>
                <a:ext cx="11402363" cy="987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BR" sz="1700" dirty="0"/>
                  <a:t>De forma prática, a resolução angular (</a:t>
                </a:r>
                <a:r>
                  <a:rPr lang="pt-PT" sz="1700" dirty="0"/>
                  <a:t> Ø) </a:t>
                </a:r>
                <a:r>
                  <a:rPr lang="pt-BR" sz="1700" dirty="0"/>
                  <a:t>(</a:t>
                </a:r>
                <a:r>
                  <a:rPr lang="pt-BR" sz="1700" u="sng" dirty="0"/>
                  <a:t>em segundos de arco</a:t>
                </a:r>
                <a:r>
                  <a:rPr lang="pt-BR" sz="1700" dirty="0"/>
                  <a:t>), é calculada pela fórmula simplificada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/>
                      </a:rPr>
                      <m:t>∅=200.000 </m:t>
                    </m:r>
                    <m:r>
                      <a:rPr lang="pt-BR" sz="1700" i="1">
                        <a:latin typeface="Cambria Math"/>
                      </a:rPr>
                      <m:t>𝜆</m:t>
                    </m:r>
                    <m:r>
                      <a:rPr lang="pt-BR" sz="1700" i="1">
                        <a:latin typeface="Cambria Math"/>
                      </a:rPr>
                      <m:t> / </m:t>
                    </m:r>
                    <m:r>
                      <a:rPr lang="pt-BR" sz="1700" i="1">
                        <a:latin typeface="Cambria Math"/>
                      </a:rPr>
                      <m:t>𝐷</m:t>
                    </m:r>
                  </m:oMath>
                </a14:m>
                <a:r>
                  <a:rPr lang="pt-BR" sz="1700" dirty="0"/>
                  <a:t>, onde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/>
                      </a:rPr>
                      <m:t>𝜆</m:t>
                    </m:r>
                  </m:oMath>
                </a14:m>
                <a:r>
                  <a:rPr lang="pt-BR" sz="1700" dirty="0"/>
                  <a:t> é o comprimento de onda da luz e </a:t>
                </a:r>
                <a:r>
                  <a:rPr lang="pt-BR" sz="1700" i="1" dirty="0"/>
                  <a:t>D </a:t>
                </a:r>
                <a:r>
                  <a:rPr lang="pt-BR" sz="1700" dirty="0"/>
                  <a:t>o diâmetro do espelho do telescópio ou da pupila do olho. Ambos devem ser dados na mesma unidade de comprimento.</a:t>
                </a:r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2708920"/>
                <a:ext cx="11402363" cy="987001"/>
              </a:xfrm>
              <a:prstGeom prst="rect">
                <a:avLst/>
              </a:prstGeom>
              <a:blipFill>
                <a:blip r:embed="rId9"/>
                <a:stretch>
                  <a:fillRect l="-374" r="-321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6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37770"/>
            <a:ext cx="7848872" cy="1583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BR" sz="1700" b="1" dirty="0"/>
              <a:t>Pergunta 7b) (0,4 ponto)</a:t>
            </a:r>
            <a:r>
              <a:rPr lang="pt-BR" sz="1700" dirty="0"/>
              <a:t> Em uma noite de céu limpo e Lua Cheia, um estudante de astronomia deseja observar a cratera Copérnico a olho nu. Vista da Terra, o diâmetro angular da cratera Copérnico é cerca de 0,82 minutos de arco. Baseado no cálculo do item anterior, explique por que o aluno pode ou não observá-la. Dado: 1 grau de arco = 60 minutos de arco e 1 minuto de arco = 60 segundos de arco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889" y="1772816"/>
            <a:ext cx="7848872" cy="128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dirty="0">
                <a:solidFill>
                  <a:srgbClr val="FF0000"/>
                </a:solidFill>
              </a:rPr>
              <a:t>Resolução: Dado que o diâmetro da cratera é de 0,82 minutos de arco e cada minuto de arco é igual a 60 segundos de arco, então 0,82 x 60 = 49,20 segundos de arco. E como o olho pode resolver até o limite inferior de 25 segundos de arco, ela é perfeitamente visível ao olho humano sem ajuda de instrumentos.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0758" y="3140968"/>
            <a:ext cx="1404808" cy="390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700" b="1" dirty="0"/>
              <a:t>Resposta 7b):</a:t>
            </a:r>
            <a:endParaRPr lang="pt-BR" sz="1700" dirty="0"/>
          </a:p>
        </p:txBody>
      </p:sp>
      <p:sp>
        <p:nvSpPr>
          <p:cNvPr id="9" name="Retângulo 8"/>
          <p:cNvSpPr/>
          <p:nvPr/>
        </p:nvSpPr>
        <p:spPr>
          <a:xfrm>
            <a:off x="1459704" y="3140968"/>
            <a:ext cx="10323037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sz="1700" dirty="0">
                <a:solidFill>
                  <a:srgbClr val="FF0000"/>
                </a:solidFill>
              </a:rPr>
              <a:t>O aluno pode vê-la pois 0,82 min de arco é maior do que 25 segundos</a:t>
            </a:r>
            <a:r>
              <a:rPr lang="pt-BR" sz="1700" dirty="0">
                <a:solidFill>
                  <a:srgbClr val="FF0000"/>
                </a:solidFill>
              </a:rPr>
              <a:t> </a:t>
            </a:r>
            <a:r>
              <a:rPr lang="pt-PT" sz="1700" dirty="0">
                <a:solidFill>
                  <a:srgbClr val="FF0000"/>
                </a:solidFill>
              </a:rPr>
              <a:t>de arco, que é o limite inferior da vista humana.</a:t>
            </a:r>
            <a:endParaRPr lang="pt-BR" sz="17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141123" y="3964358"/>
                <a:ext cx="11642662" cy="688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BR" sz="1700" b="1" dirty="0"/>
                  <a:t>Pergunta 7c) (0,2 ponto)</a:t>
                </a:r>
                <a:r>
                  <a:rPr lang="pt-BR" sz="1700" dirty="0"/>
                  <a:t> Determine o diâmetro D, em metros, do espelho primário do telescópio espacial Hubble, sabendo que para a luz visível, com comprimento de onda médio de 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pt-BR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17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pt-BR" sz="170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pt-BR" sz="1700" dirty="0"/>
                  <a:t>, sua resolução angular é cerca 0,04 segundos de arco!</a:t>
                </a: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3" y="3964358"/>
                <a:ext cx="11642662" cy="688778"/>
              </a:xfrm>
              <a:prstGeom prst="rect">
                <a:avLst/>
              </a:prstGeom>
              <a:blipFill>
                <a:blip r:embed="rId2"/>
                <a:stretch>
                  <a:fillRect l="-314" r="-366" b="-88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190897" y="4797152"/>
            <a:ext cx="2436051" cy="390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700" dirty="0">
                <a:solidFill>
                  <a:srgbClr val="FF0000"/>
                </a:solidFill>
              </a:rPr>
              <a:t>Resolução: Sabemos que: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190897" y="5260757"/>
                <a:ext cx="282000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∅=200.000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5260757"/>
                <a:ext cx="2820003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2783185" y="5240944"/>
                <a:ext cx="2776658" cy="636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𝑝𝑜𝑟𝑡𝑎𝑛𝑡𝑜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85" y="5240944"/>
                <a:ext cx="2776658" cy="636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5375473" y="5173186"/>
                <a:ext cx="2818272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0,04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73" y="5173186"/>
                <a:ext cx="2818272" cy="703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8039768" y="5201399"/>
                <a:ext cx="1356397" cy="646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768" y="5201399"/>
                <a:ext cx="1356397" cy="646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9191697" y="5340059"/>
                <a:ext cx="1138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2500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97" y="5340059"/>
                <a:ext cx="11384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4007321" y="6165304"/>
            <a:ext cx="65080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i="1" dirty="0">
                <a:solidFill>
                  <a:srgbClr val="FF0000"/>
                </a:solidFill>
              </a:rPr>
              <a:t>Obs. Se a resposta não estiver em metro ou sem unidades perde 0,1 pontos.</a:t>
            </a:r>
            <a:endParaRPr lang="pt-BR" sz="1500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43025" y="6216509"/>
            <a:ext cx="2821863" cy="390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700" b="1" dirty="0"/>
              <a:t>Resposta 7c</a:t>
            </a:r>
            <a:r>
              <a:rPr lang="pt-PT" sz="1700" b="1" dirty="0" smtClean="0"/>
              <a:t>):.........................</a:t>
            </a:r>
            <a:endParaRPr lang="pt-BR" sz="1700" dirty="0"/>
          </a:p>
        </p:txBody>
      </p:sp>
      <p:sp>
        <p:nvSpPr>
          <p:cNvPr id="19" name="Retângulo 18"/>
          <p:cNvSpPr/>
          <p:nvPr/>
        </p:nvSpPr>
        <p:spPr>
          <a:xfrm>
            <a:off x="2828271" y="6143146"/>
            <a:ext cx="1035861" cy="390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700" b="1" dirty="0">
                <a:solidFill>
                  <a:srgbClr val="FF0000"/>
                </a:solidFill>
              </a:rPr>
              <a:t>D = 2,5 m</a:t>
            </a:r>
            <a:endParaRPr lang="pt-BR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2920</Words>
  <Application>Microsoft Office PowerPoint</Application>
  <PresentationFormat>Personalizar</PresentationFormat>
  <Paragraphs>222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Tema do Office</vt:lpstr>
      <vt:lpstr>Photoshop.Image.9</vt:lpstr>
      <vt:lpstr>CorelDRAW.Graphic.11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42</cp:revision>
  <dcterms:created xsi:type="dcterms:W3CDTF">2020-07-23T02:13:25Z</dcterms:created>
  <dcterms:modified xsi:type="dcterms:W3CDTF">2020-07-27T21:59:39Z</dcterms:modified>
</cp:coreProperties>
</file>