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0" r:id="rId2"/>
    <p:sldId id="258" r:id="rId3"/>
    <p:sldId id="259" r:id="rId4"/>
    <p:sldId id="260" r:id="rId5"/>
    <p:sldId id="261" r:id="rId6"/>
    <p:sldId id="262" r:id="rId7"/>
    <p:sldId id="263" r:id="rId8"/>
    <p:sldId id="264" r:id="rId9"/>
    <p:sldId id="265" r:id="rId10"/>
    <p:sldId id="266" r:id="rId11"/>
    <p:sldId id="267" r:id="rId12"/>
    <p:sldId id="268" r:id="rId13"/>
    <p:sldId id="271" r:id="rId14"/>
  </p:sldIdLst>
  <p:sldSz cx="11903075"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E4BD"/>
    <a:srgbClr val="C3D69B"/>
    <a:srgbClr val="F9F9EE"/>
    <a:srgbClr val="DBD6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734" y="48"/>
      </p:cViewPr>
      <p:guideLst>
        <p:guide orient="horz" pos="2160"/>
        <p:guide pos="37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839C04-B9C5-4D74-A95F-E006E9165CA9}" type="datetimeFigureOut">
              <a:rPr lang="pt-BR" smtClean="0"/>
              <a:t>27/07/2020</a:t>
            </a:fld>
            <a:endParaRPr lang="pt-BR"/>
          </a:p>
        </p:txBody>
      </p:sp>
      <p:sp>
        <p:nvSpPr>
          <p:cNvPr id="4" name="Espaço Reservado para Imagem de Slide 3"/>
          <p:cNvSpPr>
            <a:spLocks noGrp="1" noRot="1" noChangeAspect="1"/>
          </p:cNvSpPr>
          <p:nvPr>
            <p:ph type="sldImg" idx="2"/>
          </p:nvPr>
        </p:nvSpPr>
        <p:spPr>
          <a:xfrm>
            <a:off x="454025" y="685800"/>
            <a:ext cx="594995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4DE61F-C4D7-48E3-8CE3-8B6D1006714B}" type="slidenum">
              <a:rPr lang="pt-BR" smtClean="0"/>
              <a:t>‹nº›</a:t>
            </a:fld>
            <a:endParaRPr lang="pt-BR"/>
          </a:p>
        </p:txBody>
      </p:sp>
    </p:spTree>
    <p:extLst>
      <p:ext uri="{BB962C8B-B14F-4D97-AF65-F5344CB8AC3E}">
        <p14:creationId xmlns:p14="http://schemas.microsoft.com/office/powerpoint/2010/main" val="2434708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64DE61F-C4D7-48E3-8CE3-8B6D1006714B}" type="slidenum">
              <a:rPr lang="pt-BR" smtClean="0"/>
              <a:t>5</a:t>
            </a:fld>
            <a:endParaRPr lang="pt-BR"/>
          </a:p>
        </p:txBody>
      </p:sp>
    </p:spTree>
    <p:extLst>
      <p:ext uri="{BB962C8B-B14F-4D97-AF65-F5344CB8AC3E}">
        <p14:creationId xmlns:p14="http://schemas.microsoft.com/office/powerpoint/2010/main" val="4086584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892731" y="2130426"/>
            <a:ext cx="10117614"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785461" y="3886200"/>
            <a:ext cx="833215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367716AD-26FB-4CD1-9464-0FC4D682D5D4}" type="datetimeFigureOut">
              <a:rPr lang="pt-BR" smtClean="0"/>
              <a:t>27/07/2020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2A42B64-1001-4107-A279-00449886B1FE}" type="slidenum">
              <a:rPr lang="pt-BR" smtClean="0"/>
              <a:t>‹nº›</a:t>
            </a:fld>
            <a:endParaRPr lang="pt-BR"/>
          </a:p>
        </p:txBody>
      </p:sp>
    </p:spTree>
    <p:extLst>
      <p:ext uri="{BB962C8B-B14F-4D97-AF65-F5344CB8AC3E}">
        <p14:creationId xmlns:p14="http://schemas.microsoft.com/office/powerpoint/2010/main" val="2766788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67716AD-26FB-4CD1-9464-0FC4D682D5D4}" type="datetimeFigureOut">
              <a:rPr lang="pt-BR" smtClean="0"/>
              <a:t>27/07/2020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2A42B64-1001-4107-A279-00449886B1FE}" type="slidenum">
              <a:rPr lang="pt-BR" smtClean="0"/>
              <a:t>‹nº›</a:t>
            </a:fld>
            <a:endParaRPr lang="pt-BR"/>
          </a:p>
        </p:txBody>
      </p:sp>
    </p:spTree>
    <p:extLst>
      <p:ext uri="{BB962C8B-B14F-4D97-AF65-F5344CB8AC3E}">
        <p14:creationId xmlns:p14="http://schemas.microsoft.com/office/powerpoint/2010/main" val="3919315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1233528" y="274639"/>
            <a:ext cx="3486196"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774941" y="274639"/>
            <a:ext cx="10260202"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67716AD-26FB-4CD1-9464-0FC4D682D5D4}" type="datetimeFigureOut">
              <a:rPr lang="pt-BR" smtClean="0"/>
              <a:t>27/07/2020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2A42B64-1001-4107-A279-00449886B1FE}" type="slidenum">
              <a:rPr lang="pt-BR" smtClean="0"/>
              <a:t>‹nº›</a:t>
            </a:fld>
            <a:endParaRPr lang="pt-BR"/>
          </a:p>
        </p:txBody>
      </p:sp>
    </p:spTree>
    <p:extLst>
      <p:ext uri="{BB962C8B-B14F-4D97-AF65-F5344CB8AC3E}">
        <p14:creationId xmlns:p14="http://schemas.microsoft.com/office/powerpoint/2010/main" val="428304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67716AD-26FB-4CD1-9464-0FC4D682D5D4}" type="datetimeFigureOut">
              <a:rPr lang="pt-BR" smtClean="0"/>
              <a:t>27/07/2020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2A42B64-1001-4107-A279-00449886B1FE}" type="slidenum">
              <a:rPr lang="pt-BR" smtClean="0"/>
              <a:t>‹nº›</a:t>
            </a:fld>
            <a:endParaRPr lang="pt-BR"/>
          </a:p>
        </p:txBody>
      </p:sp>
    </p:spTree>
    <p:extLst>
      <p:ext uri="{BB962C8B-B14F-4D97-AF65-F5344CB8AC3E}">
        <p14:creationId xmlns:p14="http://schemas.microsoft.com/office/powerpoint/2010/main" val="2842222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40261" y="4406901"/>
            <a:ext cx="10117614"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40261" y="2906713"/>
            <a:ext cx="1011761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367716AD-26FB-4CD1-9464-0FC4D682D5D4}" type="datetimeFigureOut">
              <a:rPr lang="pt-BR" smtClean="0"/>
              <a:t>27/07/2020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2A42B64-1001-4107-A279-00449886B1FE}" type="slidenum">
              <a:rPr lang="pt-BR" smtClean="0"/>
              <a:t>‹nº›</a:t>
            </a:fld>
            <a:endParaRPr lang="pt-BR"/>
          </a:p>
        </p:txBody>
      </p:sp>
    </p:spTree>
    <p:extLst>
      <p:ext uri="{BB962C8B-B14F-4D97-AF65-F5344CB8AC3E}">
        <p14:creationId xmlns:p14="http://schemas.microsoft.com/office/powerpoint/2010/main" val="3770423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774941" y="1600201"/>
            <a:ext cx="68731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7846525" y="1600201"/>
            <a:ext cx="68731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367716AD-26FB-4CD1-9464-0FC4D682D5D4}" type="datetimeFigureOut">
              <a:rPr lang="pt-BR" smtClean="0"/>
              <a:t>27/07/2020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2A42B64-1001-4107-A279-00449886B1FE}" type="slidenum">
              <a:rPr lang="pt-BR" smtClean="0"/>
              <a:t>‹nº›</a:t>
            </a:fld>
            <a:endParaRPr lang="pt-BR"/>
          </a:p>
        </p:txBody>
      </p:sp>
    </p:spTree>
    <p:extLst>
      <p:ext uri="{BB962C8B-B14F-4D97-AF65-F5344CB8AC3E}">
        <p14:creationId xmlns:p14="http://schemas.microsoft.com/office/powerpoint/2010/main" val="4204976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95154" y="274638"/>
            <a:ext cx="10712768" cy="1143000"/>
          </a:xfrm>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595154" y="1535113"/>
            <a:ext cx="525925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595154" y="2174875"/>
            <a:ext cx="525925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046598" y="1535113"/>
            <a:ext cx="52613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046598" y="2174875"/>
            <a:ext cx="52613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367716AD-26FB-4CD1-9464-0FC4D682D5D4}" type="datetimeFigureOut">
              <a:rPr lang="pt-BR" smtClean="0"/>
              <a:t>27/07/2020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2A42B64-1001-4107-A279-00449886B1FE}" type="slidenum">
              <a:rPr lang="pt-BR" smtClean="0"/>
              <a:t>‹nº›</a:t>
            </a:fld>
            <a:endParaRPr lang="pt-BR"/>
          </a:p>
        </p:txBody>
      </p:sp>
    </p:spTree>
    <p:extLst>
      <p:ext uri="{BB962C8B-B14F-4D97-AF65-F5344CB8AC3E}">
        <p14:creationId xmlns:p14="http://schemas.microsoft.com/office/powerpoint/2010/main" val="2375003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367716AD-26FB-4CD1-9464-0FC4D682D5D4}" type="datetimeFigureOut">
              <a:rPr lang="pt-BR" smtClean="0"/>
              <a:t>27/07/2020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2A42B64-1001-4107-A279-00449886B1FE}" type="slidenum">
              <a:rPr lang="pt-BR" smtClean="0"/>
              <a:t>‹nº›</a:t>
            </a:fld>
            <a:endParaRPr lang="pt-BR"/>
          </a:p>
        </p:txBody>
      </p:sp>
    </p:spTree>
    <p:extLst>
      <p:ext uri="{BB962C8B-B14F-4D97-AF65-F5344CB8AC3E}">
        <p14:creationId xmlns:p14="http://schemas.microsoft.com/office/powerpoint/2010/main" val="3484658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367716AD-26FB-4CD1-9464-0FC4D682D5D4}" type="datetimeFigureOut">
              <a:rPr lang="pt-BR" smtClean="0"/>
              <a:t>27/07/2020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2A42B64-1001-4107-A279-00449886B1FE}" type="slidenum">
              <a:rPr lang="pt-BR" smtClean="0"/>
              <a:t>‹nº›</a:t>
            </a:fld>
            <a:endParaRPr lang="pt-BR"/>
          </a:p>
        </p:txBody>
      </p:sp>
      <p:pic>
        <p:nvPicPr>
          <p:cNvPr id="1026" name="Picture 2" descr="C:\Users\OBA\Downloads\LOGOTIPO_OBA_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15238" y="5805264"/>
            <a:ext cx="1902830" cy="126283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BA\Downloads\mobfog 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409" y="6031696"/>
            <a:ext cx="1268020" cy="809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3730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95154" y="273050"/>
            <a:ext cx="3916030"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4653771" y="273051"/>
            <a:ext cx="66541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595154" y="1435101"/>
            <a:ext cx="391603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367716AD-26FB-4CD1-9464-0FC4D682D5D4}" type="datetimeFigureOut">
              <a:rPr lang="pt-BR" smtClean="0"/>
              <a:t>27/07/2020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2A42B64-1001-4107-A279-00449886B1FE}" type="slidenum">
              <a:rPr lang="pt-BR" smtClean="0"/>
              <a:t>‹nº›</a:t>
            </a:fld>
            <a:endParaRPr lang="pt-BR"/>
          </a:p>
        </p:txBody>
      </p:sp>
    </p:spTree>
    <p:extLst>
      <p:ext uri="{BB962C8B-B14F-4D97-AF65-F5344CB8AC3E}">
        <p14:creationId xmlns:p14="http://schemas.microsoft.com/office/powerpoint/2010/main" val="1152651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33086" y="4800600"/>
            <a:ext cx="7141845"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33086" y="612775"/>
            <a:ext cx="714184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33086" y="5367338"/>
            <a:ext cx="714184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367716AD-26FB-4CD1-9464-0FC4D682D5D4}" type="datetimeFigureOut">
              <a:rPr lang="pt-BR" smtClean="0"/>
              <a:t>27/07/2020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2A42B64-1001-4107-A279-00449886B1FE}" type="slidenum">
              <a:rPr lang="pt-BR" smtClean="0"/>
              <a:t>‹nº›</a:t>
            </a:fld>
            <a:endParaRPr lang="pt-BR"/>
          </a:p>
        </p:txBody>
      </p:sp>
    </p:spTree>
    <p:extLst>
      <p:ext uri="{BB962C8B-B14F-4D97-AF65-F5344CB8AC3E}">
        <p14:creationId xmlns:p14="http://schemas.microsoft.com/office/powerpoint/2010/main" val="3715213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3D69B"/>
            </a:gs>
            <a:gs pos="50000">
              <a:srgbClr val="F9F9EE"/>
            </a:gs>
            <a:gs pos="100000">
              <a:srgbClr val="D7E4BD"/>
            </a:gs>
          </a:gsLst>
          <a:lin ang="5400000" scaled="1"/>
          <a:tileRect/>
        </a:gra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595154" y="274638"/>
            <a:ext cx="10712768"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595154" y="1600201"/>
            <a:ext cx="10712768"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595154" y="6356351"/>
            <a:ext cx="27773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7716AD-26FB-4CD1-9464-0FC4D682D5D4}" type="datetimeFigureOut">
              <a:rPr lang="pt-BR" smtClean="0"/>
              <a:t>27/07/2020</a:t>
            </a:fld>
            <a:endParaRPr lang="pt-BR"/>
          </a:p>
        </p:txBody>
      </p:sp>
      <p:sp>
        <p:nvSpPr>
          <p:cNvPr id="5" name="Espaço Reservado para Rodapé 4"/>
          <p:cNvSpPr>
            <a:spLocks noGrp="1"/>
          </p:cNvSpPr>
          <p:nvPr>
            <p:ph type="ftr" sz="quarter" idx="3"/>
          </p:nvPr>
        </p:nvSpPr>
        <p:spPr>
          <a:xfrm>
            <a:off x="4066884" y="6356351"/>
            <a:ext cx="376930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530537" y="6356351"/>
            <a:ext cx="277738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2B64-1001-4107-A279-00449886B1FE}" type="slidenum">
              <a:rPr lang="pt-BR" smtClean="0"/>
              <a:t>‹nº›</a:t>
            </a:fld>
            <a:endParaRPr lang="pt-BR"/>
          </a:p>
        </p:txBody>
      </p:sp>
    </p:spTree>
    <p:extLst>
      <p:ext uri="{BB962C8B-B14F-4D97-AF65-F5344CB8AC3E}">
        <p14:creationId xmlns:p14="http://schemas.microsoft.com/office/powerpoint/2010/main" val="1115613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png"/><Relationship Id="rId4" Type="http://schemas.openxmlformats.org/officeDocument/2006/relationships/image" Target="../media/image24.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package" Target="../embeddings/Documento_do_Microsoft_Word.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emf"/><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50.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0.png"/><Relationship Id="rId4" Type="http://schemas.openxmlformats.org/officeDocument/2006/relationships/image" Target="../media/image160.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package" Target="../embeddings/Documento_do_Microsoft_Word1.doc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517" y="2614914"/>
            <a:ext cx="7083880" cy="4701294"/>
          </a:xfrm>
          <a:prstGeom prst="rect">
            <a:avLst/>
          </a:prstGeom>
        </p:spPr>
      </p:pic>
      <p:sp>
        <p:nvSpPr>
          <p:cNvPr id="6" name="CaixaDeTexto 5"/>
          <p:cNvSpPr txBox="1"/>
          <p:nvPr/>
        </p:nvSpPr>
        <p:spPr>
          <a:xfrm>
            <a:off x="2426220" y="213381"/>
            <a:ext cx="5897440" cy="2884636"/>
          </a:xfrm>
          <a:prstGeom prst="rect">
            <a:avLst/>
          </a:prstGeom>
          <a:noFill/>
        </p:spPr>
        <p:txBody>
          <a:bodyPr wrap="square" rtlCol="0">
            <a:spAutoFit/>
          </a:bodyPr>
          <a:lstStyle/>
          <a:p>
            <a:pPr algn="ctr"/>
            <a:r>
              <a:rPr lang="pt-BR" sz="4296" b="1" dirty="0">
                <a:solidFill>
                  <a:srgbClr val="0E4D3C"/>
                </a:solidFill>
                <a:effectLst>
                  <a:outerShdw blurRad="38100" dist="38100" dir="2700000" algn="tl">
                    <a:srgbClr val="000000">
                      <a:alpha val="43137"/>
                    </a:srgbClr>
                  </a:outerShdw>
                </a:effectLst>
              </a:rPr>
              <a:t>GABARITO COMENTADO </a:t>
            </a:r>
          </a:p>
          <a:p>
            <a:pPr algn="ctr"/>
            <a:r>
              <a:rPr lang="pt-BR" sz="4296" b="1" dirty="0">
                <a:solidFill>
                  <a:srgbClr val="0E4D3C"/>
                </a:solidFill>
                <a:effectLst>
                  <a:outerShdw blurRad="38100" dist="38100" dir="2700000" algn="tl">
                    <a:srgbClr val="000000">
                      <a:alpha val="43137"/>
                    </a:srgbClr>
                  </a:outerShdw>
                </a:effectLst>
              </a:rPr>
              <a:t>DA PROVA</a:t>
            </a:r>
          </a:p>
          <a:p>
            <a:pPr algn="ctr"/>
            <a:endParaRPr lang="pt-BR" sz="4296" b="1" dirty="0">
              <a:solidFill>
                <a:srgbClr val="0E4D3C"/>
              </a:solidFill>
              <a:effectLst>
                <a:outerShdw blurRad="38100" dist="38100" dir="2700000" algn="tl">
                  <a:srgbClr val="000000">
                    <a:alpha val="43137"/>
                  </a:srgbClr>
                </a:outerShdw>
              </a:effectLst>
            </a:endParaRPr>
          </a:p>
          <a:p>
            <a:pPr algn="ctr"/>
            <a:r>
              <a:rPr lang="pt-BR" sz="5272" b="1" dirty="0">
                <a:solidFill>
                  <a:srgbClr val="0E4D3C"/>
                </a:solidFill>
                <a:effectLst>
                  <a:outerShdw blurRad="38100" dist="38100" dir="2700000" algn="tl">
                    <a:srgbClr val="000000">
                      <a:alpha val="43137"/>
                    </a:srgbClr>
                  </a:outerShdw>
                </a:effectLst>
              </a:rPr>
              <a:t>OBA </a:t>
            </a:r>
            <a:r>
              <a:rPr lang="pt-BR" sz="5272" b="1" dirty="0" smtClean="0">
                <a:solidFill>
                  <a:srgbClr val="0E4D3C"/>
                </a:solidFill>
                <a:effectLst>
                  <a:outerShdw blurRad="38100" dist="38100" dir="2700000" algn="tl">
                    <a:srgbClr val="000000">
                      <a:alpha val="43137"/>
                    </a:srgbClr>
                  </a:outerShdw>
                </a:effectLst>
              </a:rPr>
              <a:t>2014 </a:t>
            </a:r>
            <a:r>
              <a:rPr lang="pt-BR" sz="5272" b="1" dirty="0">
                <a:solidFill>
                  <a:srgbClr val="0E4D3C"/>
                </a:solidFill>
                <a:effectLst>
                  <a:outerShdw blurRad="38100" dist="38100" dir="2700000" algn="tl">
                    <a:srgbClr val="000000">
                      <a:alpha val="43137"/>
                    </a:srgbClr>
                  </a:outerShdw>
                </a:effectLst>
              </a:rPr>
              <a:t>- NÍVEL </a:t>
            </a:r>
            <a:r>
              <a:rPr lang="pt-BR" sz="5272" b="1" dirty="0" smtClean="0">
                <a:solidFill>
                  <a:srgbClr val="0E4D3C"/>
                </a:solidFill>
                <a:effectLst>
                  <a:outerShdw blurRad="38100" dist="38100" dir="2700000" algn="tl">
                    <a:srgbClr val="000000">
                      <a:alpha val="43137"/>
                    </a:srgbClr>
                  </a:outerShdw>
                </a:effectLst>
              </a:rPr>
              <a:t>3</a:t>
            </a:r>
            <a:endParaRPr lang="pt-BR" sz="5272" b="1" dirty="0">
              <a:solidFill>
                <a:srgbClr val="0E4D3C"/>
              </a:solidFill>
              <a:effectLst>
                <a:outerShdw blurRad="38100" dist="38100" dir="2700000" algn="tl">
                  <a:srgbClr val="000000">
                    <a:alpha val="43137"/>
                  </a:srgbClr>
                </a:outerShdw>
              </a:effectLst>
            </a:endParaRP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136" y="3720200"/>
            <a:ext cx="3848682" cy="2458411"/>
          </a:xfrm>
          <a:prstGeom prst="rect">
            <a:avLst/>
          </a:prstGeom>
        </p:spPr>
      </p:pic>
    </p:spTree>
    <p:extLst>
      <p:ext uri="{BB962C8B-B14F-4D97-AF65-F5344CB8AC3E}">
        <p14:creationId xmlns:p14="http://schemas.microsoft.com/office/powerpoint/2010/main" val="152674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16" presetClass="entr" presetSubtype="37"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32412" y="116632"/>
            <a:ext cx="7992888" cy="3180230"/>
          </a:xfrm>
          <a:prstGeom prst="rect">
            <a:avLst/>
          </a:prstGeom>
        </p:spPr>
        <p:txBody>
          <a:bodyPr wrap="square">
            <a:spAutoFit/>
          </a:bodyPr>
          <a:lstStyle/>
          <a:p>
            <a:pPr algn="just">
              <a:lnSpc>
                <a:spcPct val="114000"/>
              </a:lnSpc>
            </a:pPr>
            <a:r>
              <a:rPr lang="pt-BR" sz="1600" b="1" dirty="0"/>
              <a:t>Questão 8)  (1 ponto) (0,5 cada acerto)</a:t>
            </a:r>
            <a:r>
              <a:rPr lang="pt-BR" sz="1600" dirty="0"/>
              <a:t> </a:t>
            </a:r>
            <a:r>
              <a:rPr lang="pt-PT" sz="1600" dirty="0"/>
              <a:t>O Instituto de Aeronáutica e Espaço (IAE) é a mais importante organização que projeta e desenvolve foguetes no Brasil.  A figura mostra o voo típico de um foguete, formado pelo motor-foguete e pela carga útil. O motor-foguete transporta o propelente (= combustível + oxidante) que impulsiona a carga útil rumo ao espaço</a:t>
            </a:r>
            <a:r>
              <a:rPr lang="pt-PT" sz="1600" dirty="0" smtClean="0"/>
              <a:t>.</a:t>
            </a:r>
            <a:r>
              <a:rPr lang="pt-PT" sz="1600" dirty="0"/>
              <a:t> Terminado o propelente a estrutura do motor-foguete é separada da carga útil, caindo no mar. A carga útil (onde são transportados os experimentos) continua o seu movimento ascendente, até atingir altura máxima, denominada apogeu. Enquanto voa acima dos 100 km são criadas as condições de microgravidade. Nessas condições, qualquer objeto solto no seu interior flutua.  Após o apogeu a carga útil retorna à superfície terrestre.  Para reduzir a velocidade de impacto com a água, o sistema de recuperação (paraquedas) é acionado.  Após cair no mar a carga útil é resgatada por um helicóptero. Veja ilustração esquemática acima.</a:t>
            </a:r>
            <a:endParaRPr lang="pt-BR" sz="1600" dirty="0"/>
          </a:p>
        </p:txBody>
      </p:sp>
      <p:grpSp>
        <p:nvGrpSpPr>
          <p:cNvPr id="4" name="Grupo 3"/>
          <p:cNvGrpSpPr/>
          <p:nvPr/>
        </p:nvGrpSpPr>
        <p:grpSpPr>
          <a:xfrm>
            <a:off x="8544225" y="2475160"/>
            <a:ext cx="2951928" cy="2403436"/>
            <a:chOff x="224765" y="-12567"/>
            <a:chExt cx="3629685" cy="2883145"/>
          </a:xfrm>
        </p:grpSpPr>
        <p:grpSp>
          <p:nvGrpSpPr>
            <p:cNvPr id="5" name="Grupo 4"/>
            <p:cNvGrpSpPr/>
            <p:nvPr/>
          </p:nvGrpSpPr>
          <p:grpSpPr>
            <a:xfrm>
              <a:off x="224765" y="-12567"/>
              <a:ext cx="3629685" cy="2883145"/>
              <a:chOff x="224765" y="-12567"/>
              <a:chExt cx="3629685" cy="2883145"/>
            </a:xfrm>
          </p:grpSpPr>
          <p:grpSp>
            <p:nvGrpSpPr>
              <p:cNvPr id="7" name="Grupo 6"/>
              <p:cNvGrpSpPr/>
              <p:nvPr/>
            </p:nvGrpSpPr>
            <p:grpSpPr>
              <a:xfrm>
                <a:off x="224765" y="-12567"/>
                <a:ext cx="3629685" cy="2883145"/>
                <a:chOff x="224765" y="-12567"/>
                <a:chExt cx="3629685" cy="2883145"/>
              </a:xfrm>
            </p:grpSpPr>
            <p:sp>
              <p:nvSpPr>
                <p:cNvPr id="9" name="Elipse 8"/>
                <p:cNvSpPr/>
                <p:nvPr/>
              </p:nvSpPr>
              <p:spPr>
                <a:xfrm>
                  <a:off x="3139440" y="1226820"/>
                  <a:ext cx="144000" cy="144000"/>
                </a:xfrm>
                <a:prstGeom prst="ellipse">
                  <a:avLst/>
                </a:prstGeom>
                <a:solidFill>
                  <a:sysClr val="windowText" lastClr="000000"/>
                </a:solidFill>
                <a:ln w="25400" cap="flat" cmpd="sng" algn="ctr">
                  <a:solidFill>
                    <a:sysClr val="windowText" lastClr="000000">
                      <a:shade val="50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 name="Elipse 9"/>
                <p:cNvSpPr/>
                <p:nvPr/>
              </p:nvSpPr>
              <p:spPr>
                <a:xfrm>
                  <a:off x="3710940" y="2354580"/>
                  <a:ext cx="143510" cy="143510"/>
                </a:xfrm>
                <a:prstGeom prst="ellipse">
                  <a:avLst/>
                </a:prstGeom>
                <a:solidFill>
                  <a:sysClr val="windowText" lastClr="000000"/>
                </a:solidFill>
                <a:ln w="25400" cap="flat" cmpd="sng" algn="ctr">
                  <a:solidFill>
                    <a:sysClr val="windowText" lastClr="000000">
                      <a:shade val="50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 name="Elipse 10"/>
                <p:cNvSpPr/>
                <p:nvPr/>
              </p:nvSpPr>
              <p:spPr>
                <a:xfrm>
                  <a:off x="2004060" y="358140"/>
                  <a:ext cx="143510" cy="143510"/>
                </a:xfrm>
                <a:prstGeom prst="ellipse">
                  <a:avLst/>
                </a:prstGeom>
                <a:solidFill>
                  <a:sysClr val="windowText" lastClr="000000"/>
                </a:solidFill>
                <a:ln w="25400" cap="flat" cmpd="sng" algn="ctr">
                  <a:solidFill>
                    <a:sysClr val="windowText" lastClr="000000">
                      <a:shade val="50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12" name="Grupo 11"/>
                <p:cNvGrpSpPr/>
                <p:nvPr/>
              </p:nvGrpSpPr>
              <p:grpSpPr>
                <a:xfrm>
                  <a:off x="224765" y="-12567"/>
                  <a:ext cx="3560668" cy="2883145"/>
                  <a:chOff x="224765" y="-12567"/>
                  <a:chExt cx="3560668" cy="2883145"/>
                </a:xfrm>
              </p:grpSpPr>
              <p:grpSp>
                <p:nvGrpSpPr>
                  <p:cNvPr id="13" name="Grupo 12"/>
                  <p:cNvGrpSpPr/>
                  <p:nvPr/>
                </p:nvGrpSpPr>
                <p:grpSpPr>
                  <a:xfrm>
                    <a:off x="224765" y="-12567"/>
                    <a:ext cx="3560668" cy="2883145"/>
                    <a:chOff x="224765" y="-12567"/>
                    <a:chExt cx="3560668" cy="2883145"/>
                  </a:xfrm>
                </p:grpSpPr>
                <p:sp>
                  <p:nvSpPr>
                    <p:cNvPr id="15" name="Caixa de texto 813"/>
                    <p:cNvSpPr txBox="1"/>
                    <p:nvPr/>
                  </p:nvSpPr>
                  <p:spPr>
                    <a:xfrm>
                      <a:off x="1346763" y="-12567"/>
                      <a:ext cx="1421977" cy="42713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pt-PT" sz="1000" b="1" i="0" u="none" strike="noStrike" kern="0" cap="none" spc="0" normalizeH="0" baseline="0" noProof="0">
                          <a:ln>
                            <a:noFill/>
                          </a:ln>
                          <a:solidFill>
                            <a:sysClr val="windowText" lastClr="000000"/>
                          </a:solidFill>
                          <a:effectLst/>
                          <a:uLnTx/>
                          <a:uFillTx/>
                          <a:latin typeface="Arial"/>
                          <a:ea typeface="Times New Roman"/>
                          <a:cs typeface="+mn-cs"/>
                        </a:rPr>
                        <a:t>Apogeu</a:t>
                      </a:r>
                      <a:endParaRPr kumimoji="0" lang="pt-BR" sz="1200" b="0" i="0" u="none" strike="noStrike" kern="0" cap="none" spc="0" normalizeH="0" baseline="0" noProof="0">
                        <a:ln>
                          <a:noFill/>
                        </a:ln>
                        <a:solidFill>
                          <a:sysClr val="windowText" lastClr="000000"/>
                        </a:solidFill>
                        <a:effectLst/>
                        <a:uLnTx/>
                        <a:uFillTx/>
                        <a:latin typeface="Times New Roman"/>
                        <a:ea typeface="Times New Roman"/>
                        <a:cs typeface="+mn-cs"/>
                      </a:endParaRPr>
                    </a:p>
                  </p:txBody>
                </p:sp>
                <p:sp>
                  <p:nvSpPr>
                    <p:cNvPr id="16" name="Caixa de texto 814"/>
                    <p:cNvSpPr txBox="1"/>
                    <p:nvPr/>
                  </p:nvSpPr>
                  <p:spPr>
                    <a:xfrm>
                      <a:off x="224765" y="2442604"/>
                      <a:ext cx="1716284" cy="427974"/>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pt-PT" sz="1000" b="1" i="0" u="none" strike="noStrike" kern="0" cap="none" spc="0" normalizeH="0" baseline="0" noProof="0">
                          <a:ln>
                            <a:noFill/>
                          </a:ln>
                          <a:solidFill>
                            <a:sysClr val="windowText" lastClr="000000"/>
                          </a:solidFill>
                          <a:effectLst/>
                          <a:uLnTx/>
                          <a:uFillTx/>
                          <a:latin typeface="Arial"/>
                          <a:ea typeface="Times New Roman"/>
                          <a:cs typeface="+mn-cs"/>
                        </a:rPr>
                        <a:t>Lançamento</a:t>
                      </a:r>
                      <a:endParaRPr kumimoji="0" lang="pt-BR" sz="1200" b="0" i="0" u="none" strike="noStrike" kern="0" cap="none" spc="0" normalizeH="0" baseline="0" noProof="0">
                        <a:ln>
                          <a:noFill/>
                        </a:ln>
                        <a:solidFill>
                          <a:sysClr val="windowText" lastClr="000000"/>
                        </a:solidFill>
                        <a:effectLst/>
                        <a:uLnTx/>
                        <a:uFillTx/>
                        <a:latin typeface="Times New Roman"/>
                        <a:ea typeface="Times New Roman"/>
                        <a:cs typeface="+mn-cs"/>
                      </a:endParaRPr>
                    </a:p>
                  </p:txBody>
                </p:sp>
                <p:sp>
                  <p:nvSpPr>
                    <p:cNvPr id="17" name="Caixa de texto 815"/>
                    <p:cNvSpPr txBox="1"/>
                    <p:nvPr/>
                  </p:nvSpPr>
                  <p:spPr>
                    <a:xfrm>
                      <a:off x="1263212" y="1089660"/>
                      <a:ext cx="1950720" cy="60515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eaLnBrk="1" fontAlgn="auto" latinLnBrk="0" hangingPunct="0">
                        <a:lnSpc>
                          <a:spcPct val="100000"/>
                        </a:lnSpc>
                        <a:spcBef>
                          <a:spcPts val="0"/>
                        </a:spcBef>
                        <a:spcAft>
                          <a:spcPts val="0"/>
                        </a:spcAft>
                        <a:buClrTx/>
                        <a:buSzTx/>
                        <a:buFontTx/>
                        <a:buNone/>
                        <a:tabLst/>
                        <a:defRPr/>
                      </a:pPr>
                      <a:r>
                        <a:rPr kumimoji="0" lang="pt-PT" sz="1000" b="1" i="0" u="none" strike="noStrike" kern="0" cap="none" spc="0" normalizeH="0" baseline="0" noProof="0">
                          <a:ln>
                            <a:noFill/>
                          </a:ln>
                          <a:solidFill>
                            <a:sysClr val="windowText" lastClr="000000"/>
                          </a:solidFill>
                          <a:effectLst/>
                          <a:uLnTx/>
                          <a:uFillTx/>
                          <a:latin typeface="Arial"/>
                          <a:ea typeface="Times New Roman"/>
                          <a:cs typeface="+mn-cs"/>
                        </a:rPr>
                        <a:t>Abertura do paraquedas</a:t>
                      </a:r>
                      <a:endParaRPr kumimoji="0" lang="pt-BR" sz="1200" b="0" i="0" u="none" strike="noStrike" kern="0" cap="none" spc="0" normalizeH="0" baseline="0" noProof="0">
                        <a:ln>
                          <a:noFill/>
                        </a:ln>
                        <a:solidFill>
                          <a:sysClr val="windowText" lastClr="000000"/>
                        </a:solidFill>
                        <a:effectLst/>
                        <a:uLnTx/>
                        <a:uFillTx/>
                        <a:latin typeface="Times New Roman"/>
                        <a:ea typeface="Times New Roman"/>
                        <a:cs typeface="+mn-cs"/>
                      </a:endParaRPr>
                    </a:p>
                  </p:txBody>
                </p:sp>
                <p:sp>
                  <p:nvSpPr>
                    <p:cNvPr id="18" name="Caixa de texto 816"/>
                    <p:cNvSpPr txBox="1"/>
                    <p:nvPr/>
                  </p:nvSpPr>
                  <p:spPr>
                    <a:xfrm>
                      <a:off x="1834713" y="2118360"/>
                      <a:ext cx="1950720" cy="539439"/>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eaLnBrk="1" fontAlgn="auto" latinLnBrk="0" hangingPunct="0">
                        <a:lnSpc>
                          <a:spcPct val="100000"/>
                        </a:lnSpc>
                        <a:spcBef>
                          <a:spcPts val="0"/>
                        </a:spcBef>
                        <a:spcAft>
                          <a:spcPts val="0"/>
                        </a:spcAft>
                        <a:buClrTx/>
                        <a:buSzTx/>
                        <a:buFontTx/>
                        <a:buNone/>
                        <a:tabLst/>
                        <a:defRPr/>
                      </a:pPr>
                      <a:r>
                        <a:rPr kumimoji="0" lang="pt-PT" sz="1000" b="1" i="0" u="none" strike="noStrike" kern="0" cap="none" spc="0" normalizeH="0" baseline="0" noProof="0">
                          <a:ln>
                            <a:noFill/>
                          </a:ln>
                          <a:solidFill>
                            <a:sysClr val="windowText" lastClr="000000"/>
                          </a:solidFill>
                          <a:effectLst/>
                          <a:uLnTx/>
                          <a:uFillTx/>
                          <a:latin typeface="Arial"/>
                          <a:ea typeface="Times New Roman"/>
                          <a:cs typeface="+mn-cs"/>
                        </a:rPr>
                        <a:t>Recuperação</a:t>
                      </a:r>
                      <a:endParaRPr kumimoji="0" lang="pt-BR" sz="1200" b="0" i="0" u="none" strike="noStrike" kern="0" cap="none" spc="0" normalizeH="0" baseline="0" noProof="0">
                        <a:ln>
                          <a:noFill/>
                        </a:ln>
                        <a:solidFill>
                          <a:sysClr val="windowText" lastClr="000000"/>
                        </a:solidFill>
                        <a:effectLst/>
                        <a:uLnTx/>
                        <a:uFillTx/>
                        <a:latin typeface="Times New Roman"/>
                        <a:ea typeface="Times New Roman"/>
                        <a:cs typeface="+mn-cs"/>
                      </a:endParaRPr>
                    </a:p>
                    <a:p>
                      <a:pPr marL="0" marR="0" lvl="0" indent="0" algn="r" defTabSz="914400" eaLnBrk="1" fontAlgn="auto" latinLnBrk="0" hangingPunct="0">
                        <a:lnSpc>
                          <a:spcPct val="100000"/>
                        </a:lnSpc>
                        <a:spcBef>
                          <a:spcPts val="0"/>
                        </a:spcBef>
                        <a:spcAft>
                          <a:spcPts val="0"/>
                        </a:spcAft>
                        <a:buClrTx/>
                        <a:buSzTx/>
                        <a:buFontTx/>
                        <a:buNone/>
                        <a:tabLst/>
                        <a:defRPr/>
                      </a:pPr>
                      <a:r>
                        <a:rPr kumimoji="0" lang="pt-PT" sz="1000" b="1" i="0" u="none" strike="noStrike" kern="0" cap="none" spc="0" normalizeH="0" baseline="0" noProof="0">
                          <a:ln>
                            <a:noFill/>
                          </a:ln>
                          <a:solidFill>
                            <a:sysClr val="windowText" lastClr="000000"/>
                          </a:solidFill>
                          <a:effectLst/>
                          <a:uLnTx/>
                          <a:uFillTx/>
                          <a:latin typeface="Arial"/>
                          <a:ea typeface="Times New Roman"/>
                          <a:cs typeface="+mn-cs"/>
                        </a:rPr>
                        <a:t> da carga útil</a:t>
                      </a:r>
                      <a:endParaRPr kumimoji="0" lang="pt-BR" sz="1200" b="0" i="0" u="none" strike="noStrike" kern="0" cap="none" spc="0" normalizeH="0" baseline="0" noProof="0">
                        <a:ln>
                          <a:noFill/>
                        </a:ln>
                        <a:solidFill>
                          <a:sysClr val="windowText" lastClr="000000"/>
                        </a:solidFill>
                        <a:effectLst/>
                        <a:uLnTx/>
                        <a:uFillTx/>
                        <a:latin typeface="Times New Roman"/>
                        <a:ea typeface="Times New Roman"/>
                        <a:cs typeface="+mn-cs"/>
                      </a:endParaRPr>
                    </a:p>
                  </p:txBody>
                </p:sp>
              </p:grpSp>
              <p:cxnSp>
                <p:nvCxnSpPr>
                  <p:cNvPr id="14" name="Conector reto 13"/>
                  <p:cNvCxnSpPr/>
                  <p:nvPr/>
                </p:nvCxnSpPr>
                <p:spPr>
                  <a:xfrm flipV="1">
                    <a:off x="388620" y="2423160"/>
                    <a:ext cx="3396615" cy="15240"/>
                  </a:xfrm>
                  <a:prstGeom prst="line">
                    <a:avLst/>
                  </a:prstGeom>
                  <a:noFill/>
                  <a:ln w="9525" cap="flat" cmpd="sng" algn="ctr">
                    <a:solidFill>
                      <a:sysClr val="windowText" lastClr="000000">
                        <a:shade val="95000"/>
                        <a:satMod val="105000"/>
                      </a:sysClr>
                    </a:solidFill>
                    <a:prstDash val="solid"/>
                  </a:ln>
                  <a:effectLst/>
                </p:spPr>
              </p:cxnSp>
            </p:grpSp>
          </p:grpSp>
          <p:sp>
            <p:nvSpPr>
              <p:cNvPr id="8" name="Forma livre 7"/>
              <p:cNvSpPr/>
              <p:nvPr/>
            </p:nvSpPr>
            <p:spPr>
              <a:xfrm>
                <a:off x="367553" y="421342"/>
                <a:ext cx="3427024" cy="2014353"/>
              </a:xfrm>
              <a:custGeom>
                <a:avLst/>
                <a:gdLst>
                  <a:gd name="connsiteX0" fmla="*/ 0 w 3427024"/>
                  <a:gd name="connsiteY0" fmla="*/ 1996543 h 2014353"/>
                  <a:gd name="connsiteX1" fmla="*/ 50800 w 3427024"/>
                  <a:gd name="connsiteY1" fmla="*/ 1907643 h 2014353"/>
                  <a:gd name="connsiteX2" fmla="*/ 104140 w 3427024"/>
                  <a:gd name="connsiteY2" fmla="*/ 1803503 h 2014353"/>
                  <a:gd name="connsiteX3" fmla="*/ 137160 w 3427024"/>
                  <a:gd name="connsiteY3" fmla="*/ 1724763 h 2014353"/>
                  <a:gd name="connsiteX4" fmla="*/ 190500 w 3427024"/>
                  <a:gd name="connsiteY4" fmla="*/ 1605383 h 2014353"/>
                  <a:gd name="connsiteX5" fmla="*/ 233680 w 3427024"/>
                  <a:gd name="connsiteY5" fmla="*/ 1513943 h 2014353"/>
                  <a:gd name="connsiteX6" fmla="*/ 284480 w 3427024"/>
                  <a:gd name="connsiteY6" fmla="*/ 1412343 h 2014353"/>
                  <a:gd name="connsiteX7" fmla="*/ 335280 w 3427024"/>
                  <a:gd name="connsiteY7" fmla="*/ 1313283 h 2014353"/>
                  <a:gd name="connsiteX8" fmla="*/ 398780 w 3427024"/>
                  <a:gd name="connsiteY8" fmla="*/ 1196443 h 2014353"/>
                  <a:gd name="connsiteX9" fmla="*/ 459740 w 3427024"/>
                  <a:gd name="connsiteY9" fmla="*/ 1087223 h 2014353"/>
                  <a:gd name="connsiteX10" fmla="*/ 523240 w 3427024"/>
                  <a:gd name="connsiteY10" fmla="*/ 980543 h 2014353"/>
                  <a:gd name="connsiteX11" fmla="*/ 612140 w 3427024"/>
                  <a:gd name="connsiteY11" fmla="*/ 845923 h 2014353"/>
                  <a:gd name="connsiteX12" fmla="*/ 673100 w 3427024"/>
                  <a:gd name="connsiteY12" fmla="*/ 749403 h 2014353"/>
                  <a:gd name="connsiteX13" fmla="*/ 744220 w 3427024"/>
                  <a:gd name="connsiteY13" fmla="*/ 652883 h 2014353"/>
                  <a:gd name="connsiteX14" fmla="*/ 835660 w 3427024"/>
                  <a:gd name="connsiteY14" fmla="*/ 536043 h 2014353"/>
                  <a:gd name="connsiteX15" fmla="*/ 932180 w 3427024"/>
                  <a:gd name="connsiteY15" fmla="*/ 424283 h 2014353"/>
                  <a:gd name="connsiteX16" fmla="*/ 1016000 w 3427024"/>
                  <a:gd name="connsiteY16" fmla="*/ 337923 h 2014353"/>
                  <a:gd name="connsiteX17" fmla="*/ 1125220 w 3427024"/>
                  <a:gd name="connsiteY17" fmla="*/ 241403 h 2014353"/>
                  <a:gd name="connsiteX18" fmla="*/ 1203960 w 3427024"/>
                  <a:gd name="connsiteY18" fmla="*/ 180443 h 2014353"/>
                  <a:gd name="connsiteX19" fmla="*/ 1285240 w 3427024"/>
                  <a:gd name="connsiteY19" fmla="*/ 129643 h 2014353"/>
                  <a:gd name="connsiteX20" fmla="*/ 1371600 w 3427024"/>
                  <a:gd name="connsiteY20" fmla="*/ 81383 h 2014353"/>
                  <a:gd name="connsiteX21" fmla="*/ 1468120 w 3427024"/>
                  <a:gd name="connsiteY21" fmla="*/ 43283 h 2014353"/>
                  <a:gd name="connsiteX22" fmla="*/ 1557020 w 3427024"/>
                  <a:gd name="connsiteY22" fmla="*/ 20423 h 2014353"/>
                  <a:gd name="connsiteX23" fmla="*/ 1635760 w 3427024"/>
                  <a:gd name="connsiteY23" fmla="*/ 5183 h 2014353"/>
                  <a:gd name="connsiteX24" fmla="*/ 1734820 w 3427024"/>
                  <a:gd name="connsiteY24" fmla="*/ 103 h 2014353"/>
                  <a:gd name="connsiteX25" fmla="*/ 1831340 w 3427024"/>
                  <a:gd name="connsiteY25" fmla="*/ 5183 h 2014353"/>
                  <a:gd name="connsiteX26" fmla="*/ 1953260 w 3427024"/>
                  <a:gd name="connsiteY26" fmla="*/ 38203 h 2014353"/>
                  <a:gd name="connsiteX27" fmla="*/ 2070100 w 3427024"/>
                  <a:gd name="connsiteY27" fmla="*/ 86463 h 2014353"/>
                  <a:gd name="connsiteX28" fmla="*/ 2164080 w 3427024"/>
                  <a:gd name="connsiteY28" fmla="*/ 137263 h 2014353"/>
                  <a:gd name="connsiteX29" fmla="*/ 2245360 w 3427024"/>
                  <a:gd name="connsiteY29" fmla="*/ 190603 h 2014353"/>
                  <a:gd name="connsiteX30" fmla="*/ 2336800 w 3427024"/>
                  <a:gd name="connsiteY30" fmla="*/ 261723 h 2014353"/>
                  <a:gd name="connsiteX31" fmla="*/ 2405380 w 3427024"/>
                  <a:gd name="connsiteY31" fmla="*/ 325223 h 2014353"/>
                  <a:gd name="connsiteX32" fmla="*/ 2468880 w 3427024"/>
                  <a:gd name="connsiteY32" fmla="*/ 388723 h 2014353"/>
                  <a:gd name="connsiteX33" fmla="*/ 2550160 w 3427024"/>
                  <a:gd name="connsiteY33" fmla="*/ 477623 h 2014353"/>
                  <a:gd name="connsiteX34" fmla="*/ 2618740 w 3427024"/>
                  <a:gd name="connsiteY34" fmla="*/ 561443 h 2014353"/>
                  <a:gd name="connsiteX35" fmla="*/ 2689860 w 3427024"/>
                  <a:gd name="connsiteY35" fmla="*/ 647803 h 2014353"/>
                  <a:gd name="connsiteX36" fmla="*/ 2755900 w 3427024"/>
                  <a:gd name="connsiteY36" fmla="*/ 741783 h 2014353"/>
                  <a:gd name="connsiteX37" fmla="*/ 2837180 w 3427024"/>
                  <a:gd name="connsiteY37" fmla="*/ 858623 h 2014353"/>
                  <a:gd name="connsiteX38" fmla="*/ 2908300 w 3427024"/>
                  <a:gd name="connsiteY38" fmla="*/ 975463 h 2014353"/>
                  <a:gd name="connsiteX39" fmla="*/ 2987040 w 3427024"/>
                  <a:gd name="connsiteY39" fmla="*/ 1099923 h 2014353"/>
                  <a:gd name="connsiteX40" fmla="*/ 3045460 w 3427024"/>
                  <a:gd name="connsiteY40" fmla="*/ 1209143 h 2014353"/>
                  <a:gd name="connsiteX41" fmla="*/ 3098800 w 3427024"/>
                  <a:gd name="connsiteY41" fmla="*/ 1305663 h 2014353"/>
                  <a:gd name="connsiteX42" fmla="*/ 3157220 w 3427024"/>
                  <a:gd name="connsiteY42" fmla="*/ 1414883 h 2014353"/>
                  <a:gd name="connsiteX43" fmla="*/ 3205480 w 3427024"/>
                  <a:gd name="connsiteY43" fmla="*/ 1511403 h 2014353"/>
                  <a:gd name="connsiteX44" fmla="*/ 3248660 w 3427024"/>
                  <a:gd name="connsiteY44" fmla="*/ 1607923 h 2014353"/>
                  <a:gd name="connsiteX45" fmla="*/ 3289300 w 3427024"/>
                  <a:gd name="connsiteY45" fmla="*/ 1694283 h 2014353"/>
                  <a:gd name="connsiteX46" fmla="*/ 3345180 w 3427024"/>
                  <a:gd name="connsiteY46" fmla="*/ 1818743 h 2014353"/>
                  <a:gd name="connsiteX47" fmla="*/ 3421380 w 3427024"/>
                  <a:gd name="connsiteY47" fmla="*/ 2001623 h 2014353"/>
                  <a:gd name="connsiteX48" fmla="*/ 3421380 w 3427024"/>
                  <a:gd name="connsiteY48" fmla="*/ 1999083 h 2014353"/>
                  <a:gd name="connsiteX49" fmla="*/ 3421380 w 3427024"/>
                  <a:gd name="connsiteY49" fmla="*/ 1999083 h 201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427024" h="2014353">
                    <a:moveTo>
                      <a:pt x="0" y="1996543"/>
                    </a:moveTo>
                    <a:cubicBezTo>
                      <a:pt x="16721" y="1968179"/>
                      <a:pt x="33443" y="1939816"/>
                      <a:pt x="50800" y="1907643"/>
                    </a:cubicBezTo>
                    <a:cubicBezTo>
                      <a:pt x="68157" y="1875470"/>
                      <a:pt x="89747" y="1833983"/>
                      <a:pt x="104140" y="1803503"/>
                    </a:cubicBezTo>
                    <a:cubicBezTo>
                      <a:pt x="118533" y="1773023"/>
                      <a:pt x="122767" y="1757783"/>
                      <a:pt x="137160" y="1724763"/>
                    </a:cubicBezTo>
                    <a:cubicBezTo>
                      <a:pt x="151553" y="1691743"/>
                      <a:pt x="174413" y="1640520"/>
                      <a:pt x="190500" y="1605383"/>
                    </a:cubicBezTo>
                    <a:cubicBezTo>
                      <a:pt x="206587" y="1570246"/>
                      <a:pt x="218017" y="1546116"/>
                      <a:pt x="233680" y="1513943"/>
                    </a:cubicBezTo>
                    <a:cubicBezTo>
                      <a:pt x="249343" y="1481770"/>
                      <a:pt x="267547" y="1445786"/>
                      <a:pt x="284480" y="1412343"/>
                    </a:cubicBezTo>
                    <a:cubicBezTo>
                      <a:pt x="301413" y="1378900"/>
                      <a:pt x="316230" y="1349266"/>
                      <a:pt x="335280" y="1313283"/>
                    </a:cubicBezTo>
                    <a:cubicBezTo>
                      <a:pt x="354330" y="1277300"/>
                      <a:pt x="378037" y="1234120"/>
                      <a:pt x="398780" y="1196443"/>
                    </a:cubicBezTo>
                    <a:cubicBezTo>
                      <a:pt x="419523" y="1158766"/>
                      <a:pt x="438997" y="1123206"/>
                      <a:pt x="459740" y="1087223"/>
                    </a:cubicBezTo>
                    <a:cubicBezTo>
                      <a:pt x="480483" y="1051240"/>
                      <a:pt x="497840" y="1020760"/>
                      <a:pt x="523240" y="980543"/>
                    </a:cubicBezTo>
                    <a:cubicBezTo>
                      <a:pt x="548640" y="940326"/>
                      <a:pt x="587163" y="884446"/>
                      <a:pt x="612140" y="845923"/>
                    </a:cubicBezTo>
                    <a:cubicBezTo>
                      <a:pt x="637117" y="807400"/>
                      <a:pt x="651087" y="781576"/>
                      <a:pt x="673100" y="749403"/>
                    </a:cubicBezTo>
                    <a:cubicBezTo>
                      <a:pt x="695113" y="717230"/>
                      <a:pt x="717127" y="688443"/>
                      <a:pt x="744220" y="652883"/>
                    </a:cubicBezTo>
                    <a:cubicBezTo>
                      <a:pt x="771313" y="617323"/>
                      <a:pt x="804333" y="574143"/>
                      <a:pt x="835660" y="536043"/>
                    </a:cubicBezTo>
                    <a:cubicBezTo>
                      <a:pt x="866987" y="497943"/>
                      <a:pt x="902123" y="457303"/>
                      <a:pt x="932180" y="424283"/>
                    </a:cubicBezTo>
                    <a:cubicBezTo>
                      <a:pt x="962237" y="391263"/>
                      <a:pt x="983827" y="368403"/>
                      <a:pt x="1016000" y="337923"/>
                    </a:cubicBezTo>
                    <a:cubicBezTo>
                      <a:pt x="1048173" y="307443"/>
                      <a:pt x="1093893" y="267650"/>
                      <a:pt x="1125220" y="241403"/>
                    </a:cubicBezTo>
                    <a:cubicBezTo>
                      <a:pt x="1156547" y="215156"/>
                      <a:pt x="1177290" y="199070"/>
                      <a:pt x="1203960" y="180443"/>
                    </a:cubicBezTo>
                    <a:cubicBezTo>
                      <a:pt x="1230630" y="161816"/>
                      <a:pt x="1257300" y="146153"/>
                      <a:pt x="1285240" y="129643"/>
                    </a:cubicBezTo>
                    <a:cubicBezTo>
                      <a:pt x="1313180" y="113133"/>
                      <a:pt x="1341120" y="95776"/>
                      <a:pt x="1371600" y="81383"/>
                    </a:cubicBezTo>
                    <a:cubicBezTo>
                      <a:pt x="1402080" y="66990"/>
                      <a:pt x="1437217" y="53443"/>
                      <a:pt x="1468120" y="43283"/>
                    </a:cubicBezTo>
                    <a:cubicBezTo>
                      <a:pt x="1499023" y="33123"/>
                      <a:pt x="1529080" y="26773"/>
                      <a:pt x="1557020" y="20423"/>
                    </a:cubicBezTo>
                    <a:cubicBezTo>
                      <a:pt x="1584960" y="14073"/>
                      <a:pt x="1606127" y="8570"/>
                      <a:pt x="1635760" y="5183"/>
                    </a:cubicBezTo>
                    <a:cubicBezTo>
                      <a:pt x="1665393" y="1796"/>
                      <a:pt x="1702223" y="103"/>
                      <a:pt x="1734820" y="103"/>
                    </a:cubicBezTo>
                    <a:cubicBezTo>
                      <a:pt x="1767417" y="103"/>
                      <a:pt x="1794933" y="-1167"/>
                      <a:pt x="1831340" y="5183"/>
                    </a:cubicBezTo>
                    <a:cubicBezTo>
                      <a:pt x="1867747" y="11533"/>
                      <a:pt x="1913467" y="24656"/>
                      <a:pt x="1953260" y="38203"/>
                    </a:cubicBezTo>
                    <a:cubicBezTo>
                      <a:pt x="1993053" y="51750"/>
                      <a:pt x="2034963" y="69953"/>
                      <a:pt x="2070100" y="86463"/>
                    </a:cubicBezTo>
                    <a:cubicBezTo>
                      <a:pt x="2105237" y="102973"/>
                      <a:pt x="2134870" y="119906"/>
                      <a:pt x="2164080" y="137263"/>
                    </a:cubicBezTo>
                    <a:cubicBezTo>
                      <a:pt x="2193290" y="154620"/>
                      <a:pt x="2216573" y="169860"/>
                      <a:pt x="2245360" y="190603"/>
                    </a:cubicBezTo>
                    <a:cubicBezTo>
                      <a:pt x="2274147" y="211346"/>
                      <a:pt x="2310130" y="239286"/>
                      <a:pt x="2336800" y="261723"/>
                    </a:cubicBezTo>
                    <a:cubicBezTo>
                      <a:pt x="2363470" y="284160"/>
                      <a:pt x="2383367" y="304056"/>
                      <a:pt x="2405380" y="325223"/>
                    </a:cubicBezTo>
                    <a:cubicBezTo>
                      <a:pt x="2427393" y="346390"/>
                      <a:pt x="2444750" y="363323"/>
                      <a:pt x="2468880" y="388723"/>
                    </a:cubicBezTo>
                    <a:cubicBezTo>
                      <a:pt x="2493010" y="414123"/>
                      <a:pt x="2525183" y="448836"/>
                      <a:pt x="2550160" y="477623"/>
                    </a:cubicBezTo>
                    <a:cubicBezTo>
                      <a:pt x="2575137" y="506410"/>
                      <a:pt x="2618740" y="561443"/>
                      <a:pt x="2618740" y="561443"/>
                    </a:cubicBezTo>
                    <a:cubicBezTo>
                      <a:pt x="2642023" y="589806"/>
                      <a:pt x="2667000" y="617746"/>
                      <a:pt x="2689860" y="647803"/>
                    </a:cubicBezTo>
                    <a:cubicBezTo>
                      <a:pt x="2712720" y="677860"/>
                      <a:pt x="2755900" y="741783"/>
                      <a:pt x="2755900" y="741783"/>
                    </a:cubicBezTo>
                    <a:cubicBezTo>
                      <a:pt x="2780453" y="776920"/>
                      <a:pt x="2811780" y="819676"/>
                      <a:pt x="2837180" y="858623"/>
                    </a:cubicBezTo>
                    <a:cubicBezTo>
                      <a:pt x="2862580" y="897570"/>
                      <a:pt x="2883323" y="935246"/>
                      <a:pt x="2908300" y="975463"/>
                    </a:cubicBezTo>
                    <a:cubicBezTo>
                      <a:pt x="2933277" y="1015680"/>
                      <a:pt x="2964180" y="1060976"/>
                      <a:pt x="2987040" y="1099923"/>
                    </a:cubicBezTo>
                    <a:cubicBezTo>
                      <a:pt x="3009900" y="1138870"/>
                      <a:pt x="3026833" y="1174853"/>
                      <a:pt x="3045460" y="1209143"/>
                    </a:cubicBezTo>
                    <a:cubicBezTo>
                      <a:pt x="3064087" y="1243433"/>
                      <a:pt x="3080173" y="1271373"/>
                      <a:pt x="3098800" y="1305663"/>
                    </a:cubicBezTo>
                    <a:cubicBezTo>
                      <a:pt x="3117427" y="1339953"/>
                      <a:pt x="3139440" y="1380593"/>
                      <a:pt x="3157220" y="1414883"/>
                    </a:cubicBezTo>
                    <a:cubicBezTo>
                      <a:pt x="3175000" y="1449173"/>
                      <a:pt x="3190240" y="1479230"/>
                      <a:pt x="3205480" y="1511403"/>
                    </a:cubicBezTo>
                    <a:cubicBezTo>
                      <a:pt x="3220720" y="1543576"/>
                      <a:pt x="3234690" y="1577443"/>
                      <a:pt x="3248660" y="1607923"/>
                    </a:cubicBezTo>
                    <a:cubicBezTo>
                      <a:pt x="3262630" y="1638403"/>
                      <a:pt x="3273213" y="1659146"/>
                      <a:pt x="3289300" y="1694283"/>
                    </a:cubicBezTo>
                    <a:cubicBezTo>
                      <a:pt x="3305387" y="1729420"/>
                      <a:pt x="3323167" y="1767520"/>
                      <a:pt x="3345180" y="1818743"/>
                    </a:cubicBezTo>
                    <a:cubicBezTo>
                      <a:pt x="3367193" y="1869966"/>
                      <a:pt x="3408680" y="1971566"/>
                      <a:pt x="3421380" y="2001623"/>
                    </a:cubicBezTo>
                    <a:cubicBezTo>
                      <a:pt x="3434080" y="2031680"/>
                      <a:pt x="3421380" y="1999083"/>
                      <a:pt x="3421380" y="1999083"/>
                    </a:cubicBezTo>
                    <a:lnTo>
                      <a:pt x="3421380" y="1999083"/>
                    </a:lnTo>
                  </a:path>
                </a:pathLst>
              </a:custGeom>
              <a:no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6" name="Elipse 5"/>
            <p:cNvSpPr/>
            <p:nvPr/>
          </p:nvSpPr>
          <p:spPr>
            <a:xfrm>
              <a:off x="295835" y="2353235"/>
              <a:ext cx="143510" cy="143489"/>
            </a:xfrm>
            <a:prstGeom prst="ellipse">
              <a:avLst/>
            </a:prstGeom>
            <a:solidFill>
              <a:sysClr val="windowText" lastClr="000000"/>
            </a:solidFill>
            <a:ln w="25400" cap="flat" cmpd="sng" algn="ctr">
              <a:solidFill>
                <a:sysClr val="windowText" lastClr="000000">
                  <a:shade val="50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9" name="Retângulo 18"/>
          <p:cNvSpPr/>
          <p:nvPr/>
        </p:nvSpPr>
        <p:spPr>
          <a:xfrm>
            <a:off x="118889" y="3356992"/>
            <a:ext cx="8064896" cy="653769"/>
          </a:xfrm>
          <a:prstGeom prst="rect">
            <a:avLst/>
          </a:prstGeom>
        </p:spPr>
        <p:txBody>
          <a:bodyPr wrap="square">
            <a:spAutoFit/>
          </a:bodyPr>
          <a:lstStyle/>
          <a:p>
            <a:pPr algn="just">
              <a:lnSpc>
                <a:spcPct val="114000"/>
              </a:lnSpc>
            </a:pPr>
            <a:r>
              <a:rPr lang="pt-BR" sz="1600" b="1" dirty="0"/>
              <a:t>Pergunta 8a) (0,5 ponto)</a:t>
            </a:r>
            <a:r>
              <a:rPr lang="pt-BR" sz="1600" dirty="0"/>
              <a:t> O apogeu e o tempo de </a:t>
            </a:r>
            <a:r>
              <a:rPr lang="pt-BR" sz="1600" dirty="0" err="1"/>
              <a:t>microgravidade</a:t>
            </a:r>
            <a:r>
              <a:rPr lang="pt-BR" sz="1600" dirty="0"/>
              <a:t> de três foguetes são mostrados na tabela ao lado. Qual dos 3 foguetes proporcionou o voo mais alto?</a:t>
            </a:r>
          </a:p>
        </p:txBody>
      </p:sp>
      <p:graphicFrame>
        <p:nvGraphicFramePr>
          <p:cNvPr id="20" name="Tabela 19"/>
          <p:cNvGraphicFramePr>
            <a:graphicFrameLocks noGrp="1"/>
          </p:cNvGraphicFramePr>
          <p:nvPr>
            <p:extLst>
              <p:ext uri="{D42A27DB-BD31-4B8C-83A1-F6EECF244321}">
                <p14:modId xmlns:p14="http://schemas.microsoft.com/office/powerpoint/2010/main" val="802711017"/>
              </p:ext>
            </p:extLst>
          </p:nvPr>
        </p:nvGraphicFramePr>
        <p:xfrm>
          <a:off x="7378174" y="5106888"/>
          <a:ext cx="4261995" cy="914400"/>
        </p:xfrm>
        <a:graphic>
          <a:graphicData uri="http://schemas.openxmlformats.org/drawingml/2006/table">
            <a:tbl>
              <a:tblPr/>
              <a:tblGrid>
                <a:gridCol w="1368153">
                  <a:extLst>
                    <a:ext uri="{9D8B030D-6E8A-4147-A177-3AD203B41FA5}">
                      <a16:colId xmlns:a16="http://schemas.microsoft.com/office/drawing/2014/main" val="20000"/>
                    </a:ext>
                  </a:extLst>
                </a:gridCol>
                <a:gridCol w="1473177">
                  <a:extLst>
                    <a:ext uri="{9D8B030D-6E8A-4147-A177-3AD203B41FA5}">
                      <a16:colId xmlns:a16="http://schemas.microsoft.com/office/drawing/2014/main" val="20001"/>
                    </a:ext>
                  </a:extLst>
                </a:gridCol>
                <a:gridCol w="1420665">
                  <a:extLst>
                    <a:ext uri="{9D8B030D-6E8A-4147-A177-3AD203B41FA5}">
                      <a16:colId xmlns:a16="http://schemas.microsoft.com/office/drawing/2014/main" val="20002"/>
                    </a:ext>
                  </a:extLst>
                </a:gridCol>
              </a:tblGrid>
              <a:tr h="365760">
                <a:tc>
                  <a:txBody>
                    <a:bodyPr/>
                    <a:lstStyle/>
                    <a:p>
                      <a:pPr algn="ctr" hangingPunct="0">
                        <a:spcAft>
                          <a:spcPts val="0"/>
                        </a:spcAft>
                      </a:pPr>
                      <a:r>
                        <a:rPr lang="pt-PT" sz="1200" dirty="0">
                          <a:effectLst/>
                          <a:latin typeface="Arial"/>
                          <a:ea typeface="Times New Roman"/>
                        </a:rPr>
                        <a:t>Foguete</a:t>
                      </a:r>
                      <a:endParaRPr lang="pt-BR"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200" dirty="0">
                          <a:effectLst/>
                          <a:latin typeface="Arial"/>
                          <a:ea typeface="Times New Roman"/>
                        </a:rPr>
                        <a:t>Apogeu</a:t>
                      </a:r>
                      <a:endParaRPr lang="pt-BR" sz="1200" dirty="0">
                        <a:effectLst/>
                        <a:latin typeface="Times New Roman"/>
                        <a:ea typeface="Times New Roman"/>
                      </a:endParaRPr>
                    </a:p>
                    <a:p>
                      <a:pPr algn="ctr" hangingPunct="0">
                        <a:spcAft>
                          <a:spcPts val="0"/>
                        </a:spcAft>
                      </a:pPr>
                      <a:r>
                        <a:rPr lang="pt-PT" sz="1200" dirty="0">
                          <a:effectLst/>
                          <a:latin typeface="Arial"/>
                          <a:ea typeface="Times New Roman"/>
                        </a:rPr>
                        <a:t>(km)</a:t>
                      </a:r>
                      <a:endParaRPr lang="pt-BR"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200" dirty="0">
                          <a:effectLst/>
                          <a:latin typeface="Arial"/>
                          <a:ea typeface="Times New Roman"/>
                        </a:rPr>
                        <a:t>Tempo de</a:t>
                      </a:r>
                      <a:endParaRPr lang="pt-BR" sz="1200" dirty="0">
                        <a:effectLst/>
                        <a:latin typeface="Times New Roman"/>
                        <a:ea typeface="Times New Roman"/>
                      </a:endParaRPr>
                    </a:p>
                    <a:p>
                      <a:pPr algn="ctr" hangingPunct="0">
                        <a:spcAft>
                          <a:spcPts val="0"/>
                        </a:spcAft>
                      </a:pPr>
                      <a:r>
                        <a:rPr lang="pt-PT" sz="1200" dirty="0">
                          <a:effectLst/>
                          <a:latin typeface="Arial"/>
                          <a:ea typeface="Times New Roman"/>
                        </a:rPr>
                        <a:t>microgravidade (s) </a:t>
                      </a:r>
                      <a:endParaRPr lang="pt-BR"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2880">
                <a:tc>
                  <a:txBody>
                    <a:bodyPr/>
                    <a:lstStyle/>
                    <a:p>
                      <a:pPr algn="ctr" hangingPunct="0">
                        <a:spcAft>
                          <a:spcPts val="0"/>
                        </a:spcAft>
                      </a:pPr>
                      <a:r>
                        <a:rPr lang="pt-PT" sz="1200">
                          <a:effectLst/>
                          <a:latin typeface="Arial"/>
                          <a:ea typeface="Times New Roman"/>
                        </a:rPr>
                        <a:t>1</a:t>
                      </a:r>
                      <a:endParaRPr lang="pt-BR"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200" dirty="0">
                          <a:effectLst/>
                          <a:latin typeface="Arial"/>
                          <a:ea typeface="Times New Roman"/>
                        </a:rPr>
                        <a:t>200</a:t>
                      </a:r>
                      <a:endParaRPr lang="pt-BR"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200" dirty="0">
                          <a:effectLst/>
                          <a:latin typeface="Arial"/>
                          <a:ea typeface="Times New Roman"/>
                        </a:rPr>
                        <a:t>299</a:t>
                      </a:r>
                      <a:endParaRPr lang="pt-BR"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2880">
                <a:tc>
                  <a:txBody>
                    <a:bodyPr/>
                    <a:lstStyle/>
                    <a:p>
                      <a:pPr algn="ctr" hangingPunct="0">
                        <a:spcAft>
                          <a:spcPts val="0"/>
                        </a:spcAft>
                      </a:pPr>
                      <a:r>
                        <a:rPr lang="pt-PT" sz="1200">
                          <a:effectLst/>
                          <a:latin typeface="Arial"/>
                          <a:ea typeface="Times New Roman"/>
                        </a:rPr>
                        <a:t>2</a:t>
                      </a:r>
                      <a:endParaRPr lang="pt-BR"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200">
                          <a:effectLst/>
                          <a:latin typeface="Arial"/>
                          <a:ea typeface="Times New Roman"/>
                        </a:rPr>
                        <a:t>189</a:t>
                      </a:r>
                      <a:endParaRPr lang="pt-BR"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200" dirty="0">
                          <a:effectLst/>
                          <a:latin typeface="Arial"/>
                          <a:ea typeface="Times New Roman"/>
                        </a:rPr>
                        <a:t>280</a:t>
                      </a:r>
                      <a:endParaRPr lang="pt-BR"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2880">
                <a:tc>
                  <a:txBody>
                    <a:bodyPr/>
                    <a:lstStyle/>
                    <a:p>
                      <a:pPr algn="ctr" hangingPunct="0">
                        <a:spcAft>
                          <a:spcPts val="0"/>
                        </a:spcAft>
                      </a:pPr>
                      <a:r>
                        <a:rPr lang="pt-PT" sz="1200">
                          <a:effectLst/>
                          <a:latin typeface="Arial"/>
                          <a:ea typeface="Times New Roman"/>
                        </a:rPr>
                        <a:t>3</a:t>
                      </a:r>
                      <a:endParaRPr lang="pt-BR"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200" dirty="0">
                          <a:effectLst/>
                          <a:latin typeface="Arial"/>
                          <a:ea typeface="Times New Roman"/>
                        </a:rPr>
                        <a:t>213</a:t>
                      </a:r>
                      <a:endParaRPr lang="pt-BR"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200" dirty="0">
                          <a:effectLst/>
                          <a:latin typeface="Arial"/>
                          <a:ea typeface="Times New Roman"/>
                        </a:rPr>
                        <a:t>316</a:t>
                      </a:r>
                      <a:endParaRPr lang="pt-BR"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1" name="Retângulo 20"/>
          <p:cNvSpPr/>
          <p:nvPr/>
        </p:nvSpPr>
        <p:spPr>
          <a:xfrm>
            <a:off x="139794" y="4052378"/>
            <a:ext cx="3056350" cy="338554"/>
          </a:xfrm>
          <a:prstGeom prst="rect">
            <a:avLst/>
          </a:prstGeom>
        </p:spPr>
        <p:txBody>
          <a:bodyPr wrap="none">
            <a:spAutoFit/>
          </a:bodyPr>
          <a:lstStyle/>
          <a:p>
            <a:r>
              <a:rPr lang="pt-BR" sz="1600" b="1" dirty="0"/>
              <a:t>Resposta 8a</a:t>
            </a:r>
            <a:r>
              <a:rPr lang="pt-BR" sz="1600" dirty="0"/>
              <a:t>) </a:t>
            </a:r>
            <a:r>
              <a:rPr lang="pt-BR" sz="1600" dirty="0" smtClean="0"/>
              <a:t>..................................</a:t>
            </a:r>
            <a:endParaRPr lang="pt-BR" sz="1600" dirty="0"/>
          </a:p>
        </p:txBody>
      </p:sp>
      <p:sp>
        <p:nvSpPr>
          <p:cNvPr id="22" name="Retângulo 21"/>
          <p:cNvSpPr/>
          <p:nvPr/>
        </p:nvSpPr>
        <p:spPr>
          <a:xfrm>
            <a:off x="1563119" y="3933056"/>
            <a:ext cx="1113959" cy="369332"/>
          </a:xfrm>
          <a:prstGeom prst="rect">
            <a:avLst/>
          </a:prstGeom>
        </p:spPr>
        <p:txBody>
          <a:bodyPr wrap="none">
            <a:spAutoFit/>
          </a:bodyPr>
          <a:lstStyle/>
          <a:p>
            <a:r>
              <a:rPr lang="pt-BR" dirty="0" smtClean="0">
                <a:solidFill>
                  <a:srgbClr val="FF0000"/>
                </a:solidFill>
              </a:rPr>
              <a:t>Foguete 3</a:t>
            </a:r>
            <a:endParaRPr lang="pt-BR" dirty="0">
              <a:solidFill>
                <a:srgbClr val="FF0000"/>
              </a:solidFill>
            </a:endParaRPr>
          </a:p>
        </p:txBody>
      </p:sp>
      <p:sp>
        <p:nvSpPr>
          <p:cNvPr id="23" name="Retângulo 22"/>
          <p:cNvSpPr/>
          <p:nvPr/>
        </p:nvSpPr>
        <p:spPr>
          <a:xfrm>
            <a:off x="91180" y="4437112"/>
            <a:ext cx="7992888" cy="918457"/>
          </a:xfrm>
          <a:prstGeom prst="rect">
            <a:avLst/>
          </a:prstGeom>
        </p:spPr>
        <p:txBody>
          <a:bodyPr wrap="square">
            <a:spAutoFit/>
          </a:bodyPr>
          <a:lstStyle/>
          <a:p>
            <a:pPr algn="just">
              <a:lnSpc>
                <a:spcPct val="114000"/>
              </a:lnSpc>
            </a:pPr>
            <a:r>
              <a:rPr lang="pt-BR" sz="1600" b="1" dirty="0"/>
              <a:t>Pergunta 8b) (0,5 ponto)</a:t>
            </a:r>
            <a:r>
              <a:rPr lang="pt-BR" sz="1600" dirty="0"/>
              <a:t> Se um determinado experimento necessita permanecer em um ambiente de </a:t>
            </a:r>
            <a:r>
              <a:rPr lang="pt-BR" sz="1600" dirty="0" err="1"/>
              <a:t>microgravidade</a:t>
            </a:r>
            <a:r>
              <a:rPr lang="pt-BR" sz="1600" dirty="0"/>
              <a:t> por pelo menos 5 minutos, qual dos três foguetes você escolheria para levar esse experimento?</a:t>
            </a:r>
          </a:p>
        </p:txBody>
      </p:sp>
      <p:sp>
        <p:nvSpPr>
          <p:cNvPr id="24" name="Retângulo 23"/>
          <p:cNvSpPr/>
          <p:nvPr/>
        </p:nvSpPr>
        <p:spPr>
          <a:xfrm>
            <a:off x="118889" y="5481649"/>
            <a:ext cx="3056350" cy="338554"/>
          </a:xfrm>
          <a:prstGeom prst="rect">
            <a:avLst/>
          </a:prstGeom>
        </p:spPr>
        <p:txBody>
          <a:bodyPr wrap="none">
            <a:spAutoFit/>
          </a:bodyPr>
          <a:lstStyle/>
          <a:p>
            <a:r>
              <a:rPr lang="pt-BR" sz="1600" b="1" dirty="0" smtClean="0"/>
              <a:t>Resposta 8a</a:t>
            </a:r>
            <a:r>
              <a:rPr lang="pt-BR" sz="1600" dirty="0" smtClean="0"/>
              <a:t>) ..................................</a:t>
            </a:r>
            <a:endParaRPr lang="pt-BR" sz="1600" dirty="0"/>
          </a:p>
        </p:txBody>
      </p:sp>
      <p:sp>
        <p:nvSpPr>
          <p:cNvPr id="25" name="Retângulo 24"/>
          <p:cNvSpPr/>
          <p:nvPr/>
        </p:nvSpPr>
        <p:spPr>
          <a:xfrm>
            <a:off x="1559049" y="5373216"/>
            <a:ext cx="1113959" cy="369332"/>
          </a:xfrm>
          <a:prstGeom prst="rect">
            <a:avLst/>
          </a:prstGeom>
        </p:spPr>
        <p:txBody>
          <a:bodyPr wrap="none">
            <a:spAutoFit/>
          </a:bodyPr>
          <a:lstStyle/>
          <a:p>
            <a:r>
              <a:rPr lang="pt-BR" dirty="0" smtClean="0">
                <a:solidFill>
                  <a:srgbClr val="FF0000"/>
                </a:solidFill>
              </a:rPr>
              <a:t>Foguete 3</a:t>
            </a:r>
            <a:endParaRPr lang="pt-BR" dirty="0">
              <a:solidFill>
                <a:srgbClr val="FF0000"/>
              </a:solidFill>
            </a:endParaRPr>
          </a:p>
        </p:txBody>
      </p:sp>
    </p:spTree>
    <p:extLst>
      <p:ext uri="{BB962C8B-B14F-4D97-AF65-F5344CB8AC3E}">
        <p14:creationId xmlns:p14="http://schemas.microsoft.com/office/powerpoint/2010/main" val="178857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outVertic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8889" y="116632"/>
            <a:ext cx="7992888" cy="3164200"/>
          </a:xfrm>
          <a:prstGeom prst="rect">
            <a:avLst/>
          </a:prstGeom>
        </p:spPr>
        <p:txBody>
          <a:bodyPr wrap="square">
            <a:spAutoFit/>
          </a:bodyPr>
          <a:lstStyle/>
          <a:p>
            <a:pPr algn="just">
              <a:lnSpc>
                <a:spcPct val="114000"/>
              </a:lnSpc>
            </a:pPr>
            <a:r>
              <a:rPr lang="pt-BR" sz="1600" b="1" dirty="0"/>
              <a:t>Questão 9)  (1 ponto) (0,2 cada acerto) </a:t>
            </a:r>
            <a:r>
              <a:rPr lang="pt-PT" sz="1600" dirty="0"/>
              <a:t>Satélites artificiais são feitos pelos homens para girarem em torno da Terra com os mais diversos objetivos.  O caminho percorrido pelos satélites em torno da Terra denomina-se órbita. As órbitas da maioria dos satélites assemelham-se a um círculo.  Foguetes são utilizados para colocar os satélites em órbita. A distância dos satélites à superfície terrestre varia de acordo com a aplicação desejada.  Por exemplo, se o objetivo do satélite é obter imagens da superfície terrestre ele é posicionado numa órbita, cuja distância à superfície da Terra pode variar entre 700 km e 900 km. Esse tipo de satélite tem velocidade de 27.000 km/h. Satélites de Comunicações são colocados a 36.000 km da superfície terrestre à velocidade de 11.000 km/h. A Lua é o satélite natural da Terra.  Ela gira em torno desta a uma distância média de 384.000 km e com velocidade de 3.600 km/h.</a:t>
            </a:r>
            <a:endParaRPr lang="pt-BR" sz="1600" dirty="0"/>
          </a:p>
        </p:txBody>
      </p:sp>
      <p:sp>
        <p:nvSpPr>
          <p:cNvPr id="4" name="Retângulo 3"/>
          <p:cNvSpPr/>
          <p:nvPr/>
        </p:nvSpPr>
        <p:spPr>
          <a:xfrm>
            <a:off x="118889" y="3284984"/>
            <a:ext cx="8496944" cy="338554"/>
          </a:xfrm>
          <a:prstGeom prst="rect">
            <a:avLst/>
          </a:prstGeom>
        </p:spPr>
        <p:txBody>
          <a:bodyPr wrap="square">
            <a:spAutoFit/>
          </a:bodyPr>
          <a:lstStyle/>
          <a:p>
            <a:r>
              <a:rPr lang="pt-BR" sz="1600" b="1" dirty="0"/>
              <a:t>Pergunta 9) </a:t>
            </a:r>
            <a:r>
              <a:rPr lang="pt-BR" sz="1600" dirty="0"/>
              <a:t>Escreva V (Verdadeiro) ou F (Falso) para cada uma das afirmações abaixo:</a:t>
            </a:r>
          </a:p>
        </p:txBody>
      </p:sp>
      <p:graphicFrame>
        <p:nvGraphicFramePr>
          <p:cNvPr id="5" name="Tabela 4"/>
          <p:cNvGraphicFramePr>
            <a:graphicFrameLocks noGrp="1"/>
          </p:cNvGraphicFramePr>
          <p:nvPr>
            <p:extLst>
              <p:ext uri="{D42A27DB-BD31-4B8C-83A1-F6EECF244321}">
                <p14:modId xmlns:p14="http://schemas.microsoft.com/office/powerpoint/2010/main" val="4270485636"/>
              </p:ext>
            </p:extLst>
          </p:nvPr>
        </p:nvGraphicFramePr>
        <p:xfrm>
          <a:off x="1271017" y="3721184"/>
          <a:ext cx="9145016" cy="2804160"/>
        </p:xfrm>
        <a:graphic>
          <a:graphicData uri="http://schemas.openxmlformats.org/drawingml/2006/table">
            <a:tbl>
              <a:tblPr firstRow="1" firstCol="1" bandRow="1"/>
              <a:tblGrid>
                <a:gridCol w="564215">
                  <a:extLst>
                    <a:ext uri="{9D8B030D-6E8A-4147-A177-3AD203B41FA5}">
                      <a16:colId xmlns:a16="http://schemas.microsoft.com/office/drawing/2014/main" val="20000"/>
                    </a:ext>
                  </a:extLst>
                </a:gridCol>
                <a:gridCol w="8580801">
                  <a:extLst>
                    <a:ext uri="{9D8B030D-6E8A-4147-A177-3AD203B41FA5}">
                      <a16:colId xmlns:a16="http://schemas.microsoft.com/office/drawing/2014/main" val="20001"/>
                    </a:ext>
                  </a:extLst>
                </a:gridCol>
              </a:tblGrid>
              <a:tr h="0">
                <a:tc>
                  <a:txBody>
                    <a:bodyPr/>
                    <a:lstStyle/>
                    <a:p>
                      <a:pPr algn="just" hangingPunct="0">
                        <a:lnSpc>
                          <a:spcPct val="115000"/>
                        </a:lnSpc>
                        <a:spcAft>
                          <a:spcPts val="0"/>
                        </a:spcAft>
                      </a:pPr>
                      <a:r>
                        <a:rPr lang="pt-BR" sz="1600" dirty="0" smtClean="0">
                          <a:effectLst/>
                          <a:latin typeface="Arial"/>
                          <a:ea typeface="Times New Roman"/>
                        </a:rPr>
                        <a:t>(</a:t>
                      </a:r>
                      <a:r>
                        <a:rPr lang="pt-BR" sz="1600" b="1" baseline="0" dirty="0" smtClean="0">
                          <a:solidFill>
                            <a:srgbClr val="FF0000"/>
                          </a:solidFill>
                          <a:effectLst/>
                          <a:latin typeface="Arial"/>
                          <a:ea typeface="Times New Roman"/>
                        </a:rPr>
                        <a:t>   </a:t>
                      </a:r>
                      <a:r>
                        <a:rPr lang="pt-BR" sz="1600" dirty="0" smtClean="0">
                          <a:effectLst/>
                          <a:latin typeface="Arial"/>
                          <a:ea typeface="Times New Roman"/>
                        </a:rPr>
                        <a:t>)</a:t>
                      </a:r>
                      <a:endParaRPr lang="pt-BR" sz="1600" dirty="0">
                        <a:effectLst/>
                        <a:latin typeface="Times New Roman"/>
                        <a:ea typeface="Times New Roman"/>
                      </a:endParaRPr>
                    </a:p>
                  </a:txBody>
                  <a:tcPr marL="68580" marR="68580" marT="0" marB="0">
                    <a:lnL>
                      <a:noFill/>
                    </a:lnL>
                    <a:lnR>
                      <a:noFill/>
                    </a:lnR>
                    <a:lnT>
                      <a:noFill/>
                    </a:lnT>
                    <a:lnB>
                      <a:noFill/>
                    </a:lnB>
                  </a:tcPr>
                </a:tc>
                <a:tc>
                  <a:txBody>
                    <a:bodyPr/>
                    <a:lstStyle/>
                    <a:p>
                      <a:pPr algn="just" hangingPunct="0">
                        <a:lnSpc>
                          <a:spcPct val="115000"/>
                        </a:lnSpc>
                        <a:spcAft>
                          <a:spcPts val="0"/>
                        </a:spcAft>
                      </a:pPr>
                      <a:r>
                        <a:rPr lang="pt-BR" sz="1600" dirty="0">
                          <a:effectLst/>
                          <a:latin typeface="Arial"/>
                          <a:ea typeface="Times New Roman"/>
                        </a:rPr>
                        <a:t>A Lua é um satélite artificial da Terra porque foi feito pelo homem</a:t>
                      </a:r>
                      <a:r>
                        <a:rPr lang="pt-BR" sz="1600" dirty="0" smtClean="0">
                          <a:effectLst/>
                          <a:latin typeface="Arial"/>
                          <a:ea typeface="Times New Roman"/>
                        </a:rPr>
                        <a:t>.</a:t>
                      </a:r>
                    </a:p>
                    <a:p>
                      <a:pPr algn="just" hangingPunct="0">
                        <a:lnSpc>
                          <a:spcPct val="115000"/>
                        </a:lnSpc>
                        <a:spcAft>
                          <a:spcPts val="0"/>
                        </a:spcAft>
                      </a:pPr>
                      <a:endParaRPr lang="pt-BR" sz="1600" dirty="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0">
                <a:tc>
                  <a:txBody>
                    <a:bodyPr/>
                    <a:lstStyle/>
                    <a:p>
                      <a:pPr algn="just" hangingPunct="0">
                        <a:lnSpc>
                          <a:spcPct val="115000"/>
                        </a:lnSpc>
                        <a:spcAft>
                          <a:spcPts val="0"/>
                        </a:spcAft>
                      </a:pPr>
                      <a:r>
                        <a:rPr lang="pt-BR" sz="1600" dirty="0" smtClean="0">
                          <a:effectLst/>
                          <a:latin typeface="Arial"/>
                          <a:ea typeface="Times New Roman"/>
                        </a:rPr>
                        <a:t>(</a:t>
                      </a:r>
                      <a:r>
                        <a:rPr lang="pt-BR" sz="1600" b="1" baseline="0" dirty="0" smtClean="0">
                          <a:solidFill>
                            <a:srgbClr val="FF0000"/>
                          </a:solidFill>
                          <a:effectLst/>
                          <a:latin typeface="Arial"/>
                          <a:ea typeface="Times New Roman"/>
                        </a:rPr>
                        <a:t>   </a:t>
                      </a:r>
                      <a:r>
                        <a:rPr lang="pt-BR" sz="1600" dirty="0" smtClean="0">
                          <a:effectLst/>
                          <a:latin typeface="Arial"/>
                          <a:ea typeface="Times New Roman"/>
                        </a:rPr>
                        <a:t>)</a:t>
                      </a:r>
                      <a:endParaRPr lang="pt-BR" sz="1600" dirty="0">
                        <a:effectLst/>
                        <a:latin typeface="Times New Roman"/>
                        <a:ea typeface="Times New Roman"/>
                      </a:endParaRPr>
                    </a:p>
                  </a:txBody>
                  <a:tcPr marL="68580" marR="68580" marT="0" marB="0">
                    <a:lnL>
                      <a:noFill/>
                    </a:lnL>
                    <a:lnR>
                      <a:noFill/>
                    </a:lnR>
                    <a:lnT>
                      <a:noFill/>
                    </a:lnT>
                    <a:lnB>
                      <a:noFill/>
                    </a:lnB>
                  </a:tcPr>
                </a:tc>
                <a:tc>
                  <a:txBody>
                    <a:bodyPr/>
                    <a:lstStyle/>
                    <a:p>
                      <a:pPr algn="just" hangingPunct="0">
                        <a:lnSpc>
                          <a:spcPct val="115000"/>
                        </a:lnSpc>
                        <a:spcAft>
                          <a:spcPts val="0"/>
                        </a:spcAft>
                      </a:pPr>
                      <a:r>
                        <a:rPr lang="pt-BR" sz="1600" dirty="0">
                          <a:effectLst/>
                          <a:latin typeface="Arial"/>
                          <a:ea typeface="Times New Roman"/>
                        </a:rPr>
                        <a:t>A distância do satélite à superfície da Terra depende da aplicação desejada.</a:t>
                      </a:r>
                      <a:endParaRPr lang="pt-BR" sz="1600" dirty="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r h="0">
                <a:tc>
                  <a:txBody>
                    <a:bodyPr/>
                    <a:lstStyle/>
                    <a:p>
                      <a:pPr algn="just" hangingPunct="0">
                        <a:lnSpc>
                          <a:spcPct val="115000"/>
                        </a:lnSpc>
                        <a:spcAft>
                          <a:spcPts val="0"/>
                        </a:spcAft>
                      </a:pPr>
                      <a:endParaRPr lang="pt-BR" sz="1600" dirty="0" smtClean="0">
                        <a:effectLst/>
                        <a:latin typeface="Arial"/>
                        <a:ea typeface="Times New Roman"/>
                      </a:endParaRPr>
                    </a:p>
                    <a:p>
                      <a:pPr algn="just" hangingPunct="0">
                        <a:lnSpc>
                          <a:spcPct val="115000"/>
                        </a:lnSpc>
                        <a:spcAft>
                          <a:spcPts val="0"/>
                        </a:spcAft>
                      </a:pPr>
                      <a:r>
                        <a:rPr lang="pt-BR" sz="1600" dirty="0" smtClean="0">
                          <a:effectLst/>
                          <a:latin typeface="Arial"/>
                          <a:ea typeface="Times New Roman"/>
                        </a:rPr>
                        <a:t>(</a:t>
                      </a:r>
                      <a:r>
                        <a:rPr lang="pt-BR" sz="1600" b="1" baseline="0" dirty="0" smtClean="0">
                          <a:solidFill>
                            <a:srgbClr val="FF0000"/>
                          </a:solidFill>
                          <a:effectLst/>
                          <a:latin typeface="Arial"/>
                          <a:ea typeface="Times New Roman"/>
                        </a:rPr>
                        <a:t>   </a:t>
                      </a:r>
                      <a:r>
                        <a:rPr lang="pt-BR" sz="1600" dirty="0" smtClean="0">
                          <a:effectLst/>
                          <a:latin typeface="Arial"/>
                          <a:ea typeface="Times New Roman"/>
                        </a:rPr>
                        <a:t>)</a:t>
                      </a:r>
                      <a:endParaRPr lang="pt-BR" sz="1600" dirty="0">
                        <a:effectLst/>
                        <a:latin typeface="Times New Roman"/>
                        <a:ea typeface="Times New Roman"/>
                      </a:endParaRPr>
                    </a:p>
                  </a:txBody>
                  <a:tcPr marL="68580" marR="68580" marT="0" marB="0">
                    <a:lnL>
                      <a:noFill/>
                    </a:lnL>
                    <a:lnR>
                      <a:noFill/>
                    </a:lnR>
                    <a:lnT>
                      <a:noFill/>
                    </a:lnT>
                    <a:lnB>
                      <a:noFill/>
                    </a:lnB>
                  </a:tcPr>
                </a:tc>
                <a:tc>
                  <a:txBody>
                    <a:bodyPr/>
                    <a:lstStyle/>
                    <a:p>
                      <a:pPr algn="just" hangingPunct="0">
                        <a:lnSpc>
                          <a:spcPct val="115000"/>
                        </a:lnSpc>
                        <a:spcAft>
                          <a:spcPts val="0"/>
                        </a:spcAft>
                      </a:pPr>
                      <a:endParaRPr lang="pt-BR" sz="1600" dirty="0" smtClean="0">
                        <a:effectLst/>
                        <a:latin typeface="Arial"/>
                        <a:ea typeface="Times New Roman"/>
                      </a:endParaRPr>
                    </a:p>
                    <a:p>
                      <a:pPr algn="just" hangingPunct="0">
                        <a:lnSpc>
                          <a:spcPct val="115000"/>
                        </a:lnSpc>
                        <a:spcAft>
                          <a:spcPts val="0"/>
                        </a:spcAft>
                      </a:pPr>
                      <a:r>
                        <a:rPr lang="pt-BR" sz="1600" dirty="0" smtClean="0">
                          <a:effectLst/>
                          <a:latin typeface="Arial"/>
                          <a:ea typeface="Times New Roman"/>
                        </a:rPr>
                        <a:t>Quanto </a:t>
                      </a:r>
                      <a:r>
                        <a:rPr lang="pt-BR" sz="1600" dirty="0">
                          <a:effectLst/>
                          <a:latin typeface="Arial"/>
                          <a:ea typeface="Times New Roman"/>
                        </a:rPr>
                        <a:t>maior a distância do satélite à superfície terrestre maior é a sua velocidade.</a:t>
                      </a:r>
                      <a:endParaRPr lang="pt-BR" sz="1600" dirty="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0">
                <a:tc>
                  <a:txBody>
                    <a:bodyPr/>
                    <a:lstStyle/>
                    <a:p>
                      <a:pPr algn="just" hangingPunct="0">
                        <a:lnSpc>
                          <a:spcPct val="115000"/>
                        </a:lnSpc>
                        <a:spcAft>
                          <a:spcPts val="0"/>
                        </a:spcAft>
                      </a:pPr>
                      <a:endParaRPr lang="pt-BR" sz="1600" dirty="0" smtClean="0">
                        <a:effectLst/>
                        <a:latin typeface="Arial"/>
                        <a:ea typeface="Times New Roman"/>
                      </a:endParaRPr>
                    </a:p>
                    <a:p>
                      <a:pPr algn="just" hangingPunct="0">
                        <a:lnSpc>
                          <a:spcPct val="115000"/>
                        </a:lnSpc>
                        <a:spcAft>
                          <a:spcPts val="0"/>
                        </a:spcAft>
                      </a:pPr>
                      <a:r>
                        <a:rPr lang="pt-BR" sz="1600" dirty="0" smtClean="0">
                          <a:effectLst/>
                          <a:latin typeface="Arial"/>
                          <a:ea typeface="Times New Roman"/>
                        </a:rPr>
                        <a:t>(</a:t>
                      </a:r>
                      <a:r>
                        <a:rPr lang="pt-BR" sz="1600" b="1" baseline="0" dirty="0" smtClean="0">
                          <a:solidFill>
                            <a:srgbClr val="FF0000"/>
                          </a:solidFill>
                          <a:effectLst/>
                          <a:latin typeface="Arial"/>
                          <a:ea typeface="Times New Roman"/>
                        </a:rPr>
                        <a:t>   </a:t>
                      </a:r>
                      <a:r>
                        <a:rPr lang="pt-BR" sz="1600" dirty="0" smtClean="0">
                          <a:effectLst/>
                          <a:latin typeface="Arial"/>
                          <a:ea typeface="Times New Roman"/>
                        </a:rPr>
                        <a:t>)</a:t>
                      </a:r>
                      <a:endParaRPr lang="pt-BR" sz="1600" dirty="0">
                        <a:effectLst/>
                        <a:latin typeface="Times New Roman"/>
                        <a:ea typeface="Times New Roman"/>
                      </a:endParaRPr>
                    </a:p>
                  </a:txBody>
                  <a:tcPr marL="68580" marR="68580" marT="0" marB="0">
                    <a:lnL>
                      <a:noFill/>
                    </a:lnL>
                    <a:lnR>
                      <a:noFill/>
                    </a:lnR>
                    <a:lnT>
                      <a:noFill/>
                    </a:lnT>
                    <a:lnB>
                      <a:noFill/>
                    </a:lnB>
                  </a:tcPr>
                </a:tc>
                <a:tc>
                  <a:txBody>
                    <a:bodyPr/>
                    <a:lstStyle/>
                    <a:p>
                      <a:pPr algn="just" hangingPunct="0">
                        <a:lnSpc>
                          <a:spcPct val="115000"/>
                        </a:lnSpc>
                        <a:spcAft>
                          <a:spcPts val="0"/>
                        </a:spcAft>
                      </a:pPr>
                      <a:endParaRPr lang="pt-BR" sz="1600" dirty="0" smtClean="0">
                        <a:effectLst/>
                        <a:latin typeface="Arial"/>
                        <a:ea typeface="Times New Roman"/>
                      </a:endParaRPr>
                    </a:p>
                    <a:p>
                      <a:pPr algn="just" hangingPunct="0">
                        <a:lnSpc>
                          <a:spcPct val="115000"/>
                        </a:lnSpc>
                        <a:spcAft>
                          <a:spcPts val="0"/>
                        </a:spcAft>
                      </a:pPr>
                      <a:r>
                        <a:rPr lang="pt-BR" sz="1600" dirty="0" smtClean="0">
                          <a:effectLst/>
                          <a:latin typeface="Arial"/>
                          <a:ea typeface="Times New Roman"/>
                        </a:rPr>
                        <a:t>A </a:t>
                      </a:r>
                      <a:r>
                        <a:rPr lang="pt-BR" sz="1600" dirty="0">
                          <a:effectLst/>
                          <a:latin typeface="Arial"/>
                          <a:ea typeface="Times New Roman"/>
                        </a:rPr>
                        <a:t>velocidade do satélite depende da sua distância à superfície terrestre.</a:t>
                      </a:r>
                      <a:endParaRPr lang="pt-BR" sz="1600" dirty="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0">
                <a:tc>
                  <a:txBody>
                    <a:bodyPr/>
                    <a:lstStyle/>
                    <a:p>
                      <a:pPr algn="just" hangingPunct="0">
                        <a:lnSpc>
                          <a:spcPct val="115000"/>
                        </a:lnSpc>
                        <a:spcAft>
                          <a:spcPts val="0"/>
                        </a:spcAft>
                      </a:pPr>
                      <a:endParaRPr lang="pt-BR" sz="1600" dirty="0" smtClean="0">
                        <a:effectLst/>
                        <a:latin typeface="Arial"/>
                        <a:ea typeface="Times New Roman"/>
                      </a:endParaRPr>
                    </a:p>
                    <a:p>
                      <a:pPr algn="just" hangingPunct="0">
                        <a:lnSpc>
                          <a:spcPct val="115000"/>
                        </a:lnSpc>
                        <a:spcAft>
                          <a:spcPts val="0"/>
                        </a:spcAft>
                      </a:pPr>
                      <a:r>
                        <a:rPr lang="pt-BR" sz="1600" dirty="0" smtClean="0">
                          <a:effectLst/>
                          <a:latin typeface="Arial"/>
                          <a:ea typeface="Times New Roman"/>
                        </a:rPr>
                        <a:t>(</a:t>
                      </a:r>
                      <a:r>
                        <a:rPr lang="pt-BR" sz="1600" b="1" baseline="0" dirty="0" smtClean="0">
                          <a:solidFill>
                            <a:srgbClr val="FF0000"/>
                          </a:solidFill>
                          <a:effectLst/>
                          <a:latin typeface="Arial"/>
                          <a:ea typeface="Times New Roman"/>
                        </a:rPr>
                        <a:t>   </a:t>
                      </a:r>
                      <a:r>
                        <a:rPr lang="pt-BR" sz="1600" dirty="0" smtClean="0">
                          <a:effectLst/>
                          <a:latin typeface="Arial"/>
                          <a:ea typeface="Times New Roman"/>
                        </a:rPr>
                        <a:t>)</a:t>
                      </a:r>
                      <a:endParaRPr lang="pt-BR" sz="1600" dirty="0">
                        <a:effectLst/>
                        <a:latin typeface="Times New Roman"/>
                        <a:ea typeface="Times New Roman"/>
                      </a:endParaRPr>
                    </a:p>
                  </a:txBody>
                  <a:tcPr marL="68580" marR="68580" marT="0" marB="0">
                    <a:lnL>
                      <a:noFill/>
                    </a:lnL>
                    <a:lnR>
                      <a:noFill/>
                    </a:lnR>
                    <a:lnT>
                      <a:noFill/>
                    </a:lnT>
                    <a:lnB>
                      <a:noFill/>
                    </a:lnB>
                  </a:tcPr>
                </a:tc>
                <a:tc>
                  <a:txBody>
                    <a:bodyPr/>
                    <a:lstStyle/>
                    <a:p>
                      <a:pPr algn="just" hangingPunct="0">
                        <a:lnSpc>
                          <a:spcPct val="115000"/>
                        </a:lnSpc>
                        <a:spcAft>
                          <a:spcPts val="0"/>
                        </a:spcAft>
                      </a:pPr>
                      <a:endParaRPr lang="pt-BR" sz="1600" dirty="0" smtClean="0">
                        <a:effectLst/>
                        <a:latin typeface="Arial"/>
                        <a:ea typeface="Times New Roman"/>
                      </a:endParaRPr>
                    </a:p>
                    <a:p>
                      <a:pPr algn="just" hangingPunct="0">
                        <a:lnSpc>
                          <a:spcPct val="115000"/>
                        </a:lnSpc>
                        <a:spcAft>
                          <a:spcPts val="0"/>
                        </a:spcAft>
                      </a:pPr>
                      <a:r>
                        <a:rPr lang="pt-BR" sz="1600" dirty="0" smtClean="0">
                          <a:effectLst/>
                          <a:latin typeface="Arial"/>
                          <a:ea typeface="Times New Roman"/>
                        </a:rPr>
                        <a:t>Um </a:t>
                      </a:r>
                      <a:r>
                        <a:rPr lang="pt-BR" sz="1600" dirty="0">
                          <a:effectLst/>
                          <a:latin typeface="Arial"/>
                          <a:ea typeface="Times New Roman"/>
                        </a:rPr>
                        <a:t>satélite de Comunicações, situado a uma distância média de 36.000 km da superfície da Terra possui velocidade de 3.600 km/h.</a:t>
                      </a:r>
                      <a:r>
                        <a:rPr lang="pt-BR" sz="1600" b="1" dirty="0">
                          <a:effectLst/>
                          <a:latin typeface="Arial"/>
                          <a:ea typeface="Times New Roman"/>
                        </a:rPr>
                        <a:t>                                    </a:t>
                      </a:r>
                      <a:endParaRPr lang="pt-BR" sz="1600" dirty="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bl>
          </a:graphicData>
        </a:graphic>
      </p:graphicFrame>
      <p:sp>
        <p:nvSpPr>
          <p:cNvPr id="6" name="Retângulo 5"/>
          <p:cNvSpPr/>
          <p:nvPr/>
        </p:nvSpPr>
        <p:spPr>
          <a:xfrm>
            <a:off x="1343024" y="3680858"/>
            <a:ext cx="307407" cy="369332"/>
          </a:xfrm>
          <a:prstGeom prst="rect">
            <a:avLst/>
          </a:prstGeom>
        </p:spPr>
        <p:txBody>
          <a:bodyPr wrap="square">
            <a:spAutoFit/>
          </a:bodyPr>
          <a:lstStyle/>
          <a:p>
            <a:r>
              <a:rPr lang="pt-BR" b="1" dirty="0">
                <a:solidFill>
                  <a:srgbClr val="FF0000"/>
                </a:solidFill>
              </a:rPr>
              <a:t>F</a:t>
            </a:r>
            <a:endParaRPr lang="pt-BR" dirty="0">
              <a:solidFill>
                <a:srgbClr val="FF0000"/>
              </a:solidFill>
            </a:endParaRPr>
          </a:p>
        </p:txBody>
      </p:sp>
      <p:sp>
        <p:nvSpPr>
          <p:cNvPr id="7" name="Retângulo 6"/>
          <p:cNvSpPr/>
          <p:nvPr/>
        </p:nvSpPr>
        <p:spPr>
          <a:xfrm>
            <a:off x="1352089" y="4529683"/>
            <a:ext cx="339643" cy="646331"/>
          </a:xfrm>
          <a:prstGeom prst="rect">
            <a:avLst/>
          </a:prstGeom>
        </p:spPr>
        <p:txBody>
          <a:bodyPr wrap="square">
            <a:spAutoFit/>
          </a:bodyPr>
          <a:lstStyle/>
          <a:p>
            <a:endParaRPr lang="pt-BR" b="1" dirty="0" smtClean="0">
              <a:solidFill>
                <a:srgbClr val="FF0000"/>
              </a:solidFill>
            </a:endParaRPr>
          </a:p>
          <a:p>
            <a:r>
              <a:rPr lang="pt-BR" b="1" dirty="0" smtClean="0">
                <a:solidFill>
                  <a:srgbClr val="FF0000"/>
                </a:solidFill>
              </a:rPr>
              <a:t>F</a:t>
            </a:r>
            <a:endParaRPr lang="pt-BR" dirty="0">
              <a:solidFill>
                <a:srgbClr val="FF0000"/>
              </a:solidFill>
            </a:endParaRPr>
          </a:p>
        </p:txBody>
      </p:sp>
      <p:sp>
        <p:nvSpPr>
          <p:cNvPr id="8" name="Retângulo 7"/>
          <p:cNvSpPr/>
          <p:nvPr/>
        </p:nvSpPr>
        <p:spPr>
          <a:xfrm>
            <a:off x="1352791" y="5920899"/>
            <a:ext cx="307407" cy="369332"/>
          </a:xfrm>
          <a:prstGeom prst="rect">
            <a:avLst/>
          </a:prstGeom>
        </p:spPr>
        <p:txBody>
          <a:bodyPr wrap="square">
            <a:spAutoFit/>
          </a:bodyPr>
          <a:lstStyle/>
          <a:p>
            <a:r>
              <a:rPr lang="pt-BR" b="1" dirty="0" smtClean="0">
                <a:solidFill>
                  <a:srgbClr val="FF0000"/>
                </a:solidFill>
              </a:rPr>
              <a:t>F</a:t>
            </a:r>
            <a:endParaRPr lang="pt-BR" dirty="0">
              <a:solidFill>
                <a:srgbClr val="FF0000"/>
              </a:solidFill>
            </a:endParaRPr>
          </a:p>
        </p:txBody>
      </p:sp>
      <p:sp>
        <p:nvSpPr>
          <p:cNvPr id="9" name="Retângulo 8"/>
          <p:cNvSpPr/>
          <p:nvPr/>
        </p:nvSpPr>
        <p:spPr>
          <a:xfrm>
            <a:off x="1339259" y="5373216"/>
            <a:ext cx="339643" cy="369332"/>
          </a:xfrm>
          <a:prstGeom prst="rect">
            <a:avLst/>
          </a:prstGeom>
        </p:spPr>
        <p:txBody>
          <a:bodyPr wrap="square">
            <a:spAutoFit/>
          </a:bodyPr>
          <a:lstStyle/>
          <a:p>
            <a:r>
              <a:rPr lang="pt-BR" b="1" dirty="0">
                <a:solidFill>
                  <a:srgbClr val="FF0000"/>
                </a:solidFill>
              </a:rPr>
              <a:t>V</a:t>
            </a:r>
            <a:endParaRPr lang="pt-BR" dirty="0">
              <a:solidFill>
                <a:srgbClr val="FF0000"/>
              </a:solidFill>
            </a:endParaRPr>
          </a:p>
        </p:txBody>
      </p:sp>
      <p:sp>
        <p:nvSpPr>
          <p:cNvPr id="10" name="Retângulo 9"/>
          <p:cNvSpPr/>
          <p:nvPr/>
        </p:nvSpPr>
        <p:spPr>
          <a:xfrm>
            <a:off x="1340805" y="4249526"/>
            <a:ext cx="339643" cy="369332"/>
          </a:xfrm>
          <a:prstGeom prst="rect">
            <a:avLst/>
          </a:prstGeom>
        </p:spPr>
        <p:txBody>
          <a:bodyPr wrap="square">
            <a:spAutoFit/>
          </a:bodyPr>
          <a:lstStyle/>
          <a:p>
            <a:r>
              <a:rPr lang="pt-BR" b="1" dirty="0">
                <a:solidFill>
                  <a:srgbClr val="FF0000"/>
                </a:solidFill>
              </a:rPr>
              <a:t>V</a:t>
            </a:r>
            <a:endParaRPr lang="pt-BR" dirty="0">
              <a:solidFill>
                <a:srgbClr val="FF0000"/>
              </a:solidFill>
            </a:endParaRPr>
          </a:p>
        </p:txBody>
      </p:sp>
    </p:spTree>
    <p:extLst>
      <p:ext uri="{BB962C8B-B14F-4D97-AF65-F5344CB8AC3E}">
        <p14:creationId xmlns:p14="http://schemas.microsoft.com/office/powerpoint/2010/main" val="296095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188640"/>
            <a:ext cx="7632848" cy="1393074"/>
          </a:xfrm>
          <a:prstGeom prst="rect">
            <a:avLst/>
          </a:prstGeom>
        </p:spPr>
        <p:txBody>
          <a:bodyPr wrap="square">
            <a:spAutoFit/>
          </a:bodyPr>
          <a:lstStyle/>
          <a:p>
            <a:pPr algn="just">
              <a:lnSpc>
                <a:spcPct val="114000"/>
              </a:lnSpc>
            </a:pPr>
            <a:r>
              <a:rPr lang="pt-PT" sz="1500" b="1" dirty="0"/>
              <a:t>Questão 10) (1 ponto) (0,08 cada acerto)</a:t>
            </a:r>
            <a:r>
              <a:rPr lang="pt-PT" sz="1500" dirty="0"/>
              <a:t> As queimadas podem ocorrer por motivos naturais, contudo, 90% delas são causadas pelo homem.  Sensores instalados em satélites artificiais captam a energia emitida por diferentes áreas da superfície terrestre, incluindo as queimadas.  A intensidade da energia emitida pela superfície depende da sua temperatura e quanto maior a temperatura maior é a energia emitida.  Sabemos ainda que:</a:t>
            </a:r>
            <a:endParaRPr lang="pt-BR" sz="1500" dirty="0"/>
          </a:p>
        </p:txBody>
      </p:sp>
      <p:sp>
        <p:nvSpPr>
          <p:cNvPr id="4" name="Retângulo 3"/>
          <p:cNvSpPr/>
          <p:nvPr/>
        </p:nvSpPr>
        <p:spPr>
          <a:xfrm>
            <a:off x="190897" y="1628800"/>
            <a:ext cx="4448334" cy="369332"/>
          </a:xfrm>
          <a:prstGeom prst="rect">
            <a:avLst/>
          </a:prstGeom>
        </p:spPr>
        <p:txBody>
          <a:bodyPr wrap="none">
            <a:spAutoFit/>
          </a:bodyPr>
          <a:lstStyle/>
          <a:p>
            <a:r>
              <a:rPr lang="pt-PT" b="1" dirty="0"/>
              <a:t>T</a:t>
            </a:r>
            <a:r>
              <a:rPr lang="pt-PT" b="1" baseline="-25000" dirty="0"/>
              <a:t>queimada</a:t>
            </a:r>
            <a:r>
              <a:rPr lang="pt-PT" baseline="-25000" dirty="0"/>
              <a:t> &gt; </a:t>
            </a:r>
            <a:r>
              <a:rPr lang="pt-PT" b="1" dirty="0"/>
              <a:t>T</a:t>
            </a:r>
            <a:r>
              <a:rPr lang="pt-PT" b="1" baseline="-25000" dirty="0"/>
              <a:t>rodovia</a:t>
            </a:r>
            <a:r>
              <a:rPr lang="pt-PT" dirty="0"/>
              <a:t> &gt; </a:t>
            </a:r>
            <a:r>
              <a:rPr lang="pt-PT" b="1" dirty="0"/>
              <a:t>T</a:t>
            </a:r>
            <a:r>
              <a:rPr lang="pt-PT" b="1" baseline="-25000" dirty="0"/>
              <a:t>desmatamento</a:t>
            </a:r>
            <a:r>
              <a:rPr lang="pt-PT" dirty="0"/>
              <a:t> &gt; </a:t>
            </a:r>
            <a:r>
              <a:rPr lang="pt-PT" b="1" dirty="0"/>
              <a:t>T</a:t>
            </a:r>
            <a:r>
              <a:rPr lang="pt-PT" b="1" baseline="-25000" dirty="0"/>
              <a:t>floresta</a:t>
            </a:r>
            <a:r>
              <a:rPr lang="pt-PT" dirty="0"/>
              <a:t> &gt; </a:t>
            </a:r>
            <a:r>
              <a:rPr lang="pt-PT" b="1" dirty="0"/>
              <a:t>T</a:t>
            </a:r>
            <a:r>
              <a:rPr lang="pt-PT" b="1" baseline="-25000" dirty="0"/>
              <a:t>água</a:t>
            </a:r>
            <a:r>
              <a:rPr lang="pt-PT" dirty="0"/>
              <a:t>,</a:t>
            </a:r>
            <a:endParaRPr lang="pt-BR" dirty="0"/>
          </a:p>
        </p:txBody>
      </p:sp>
      <p:sp>
        <p:nvSpPr>
          <p:cNvPr id="5" name="Retângulo 4"/>
          <p:cNvSpPr/>
          <p:nvPr/>
        </p:nvSpPr>
        <p:spPr>
          <a:xfrm>
            <a:off x="190897" y="2060848"/>
            <a:ext cx="6552728" cy="323165"/>
          </a:xfrm>
          <a:prstGeom prst="rect">
            <a:avLst/>
          </a:prstGeom>
        </p:spPr>
        <p:txBody>
          <a:bodyPr wrap="square">
            <a:spAutoFit/>
          </a:bodyPr>
          <a:lstStyle/>
          <a:p>
            <a:pPr algn="just"/>
            <a:r>
              <a:rPr lang="pt-PT" sz="1500" dirty="0"/>
              <a:t>onde </a:t>
            </a:r>
            <a:r>
              <a:rPr lang="pt-PT" sz="1500" b="1" dirty="0"/>
              <a:t>T</a:t>
            </a:r>
            <a:r>
              <a:rPr lang="pt-PT" sz="1500" dirty="0"/>
              <a:t> representa a temperatura das áreas observadas pelo satélite.</a:t>
            </a:r>
            <a:endParaRPr lang="pt-BR" sz="1500" dirty="0"/>
          </a:p>
        </p:txBody>
      </p:sp>
      <p:sp>
        <p:nvSpPr>
          <p:cNvPr id="6" name="Retângulo 5"/>
          <p:cNvSpPr/>
          <p:nvPr/>
        </p:nvSpPr>
        <p:spPr>
          <a:xfrm>
            <a:off x="190897" y="2492896"/>
            <a:ext cx="11377264" cy="3093154"/>
          </a:xfrm>
          <a:prstGeom prst="rect">
            <a:avLst/>
          </a:prstGeom>
        </p:spPr>
        <p:txBody>
          <a:bodyPr wrap="square">
            <a:spAutoFit/>
          </a:bodyPr>
          <a:lstStyle/>
          <a:p>
            <a:pPr algn="just" hangingPunct="0"/>
            <a:r>
              <a:rPr lang="pt-BR" sz="1500" b="1" dirty="0"/>
              <a:t>Pergunta 10)</a:t>
            </a:r>
            <a:r>
              <a:rPr lang="pt-BR" sz="1500" dirty="0"/>
              <a:t> Como explicamos acima, cada área observada pelo satélite emite uma certa quantidade de energia, que depende da temperatura dela.  A cada temperatura o sensor do satélite associa uma cor, aqui representada pelas letras A, B, C, D e </a:t>
            </a:r>
            <a:r>
              <a:rPr lang="pt-BR" sz="1500" dirty="0" err="1"/>
              <a:t>E</a:t>
            </a:r>
            <a:r>
              <a:rPr lang="pt-BR" sz="1500" dirty="0"/>
              <a:t>, sendo a letra A para a maior temperatura e a letra E para a menor temperatura.</a:t>
            </a:r>
          </a:p>
          <a:p>
            <a:pPr algn="just" hangingPunct="0"/>
            <a:r>
              <a:rPr lang="pt-BR" sz="1500" dirty="0"/>
              <a:t> </a:t>
            </a:r>
          </a:p>
          <a:p>
            <a:pPr algn="just" hangingPunct="0"/>
            <a:r>
              <a:rPr lang="pt-BR" sz="1500" dirty="0"/>
              <a:t>Pois bem, um satélite observou uma faixa da superfície terrestre contendo 12 áreas onde sabemos que têm queimadas, rodovias, desmatamentos, águas e florestas, conforme mostrado no lado esquerdo da Tabela abaixo.</a:t>
            </a:r>
          </a:p>
          <a:p>
            <a:pPr algn="just" hangingPunct="0"/>
            <a:r>
              <a:rPr lang="pt-BR" sz="1500" dirty="0"/>
              <a:t> </a:t>
            </a:r>
          </a:p>
          <a:p>
            <a:pPr algn="just" hangingPunct="0"/>
            <a:r>
              <a:rPr lang="pt-BR" sz="1500" dirty="0"/>
              <a:t>Como explicamos, para cada área observada o sensor do satélite atribui uma cor (que, para simplificar, estamos representando por uma letra) que depende de sua temperatura.  Na Tabela da direita preencha as letras correspondentes às áreas mostradas na Tabela da esquerda.</a:t>
            </a:r>
          </a:p>
          <a:p>
            <a:pPr algn="just" hangingPunct="0"/>
            <a:r>
              <a:rPr lang="pt-BR" sz="1500" dirty="0"/>
              <a:t> </a:t>
            </a:r>
          </a:p>
          <a:p>
            <a:pPr algn="just" hangingPunct="0"/>
            <a:r>
              <a:rPr lang="pt-BR" sz="1500" dirty="0"/>
              <a:t>Como exemplo, já preenchemos as “cores” (letras) de três áreas para você. Com isso você já ganhou 0,24 ponto. </a:t>
            </a:r>
          </a:p>
          <a:p>
            <a:pPr algn="just" hangingPunct="0"/>
            <a:r>
              <a:rPr lang="pt-BR" sz="1500" dirty="0"/>
              <a:t> </a:t>
            </a:r>
          </a:p>
          <a:p>
            <a:pPr algn="just"/>
            <a:r>
              <a:rPr lang="pt-BR" sz="1500" dirty="0"/>
              <a:t>Cada letra colocada corretamente recebe 0,08 ponto, mas se acertar todas as 12 áreas ganha um bônus de 0,04 ponto.</a:t>
            </a:r>
          </a:p>
        </p:txBody>
      </p:sp>
      <p:graphicFrame>
        <p:nvGraphicFramePr>
          <p:cNvPr id="7" name="Tabela 6"/>
          <p:cNvGraphicFramePr>
            <a:graphicFrameLocks noGrp="1"/>
          </p:cNvGraphicFramePr>
          <p:nvPr>
            <p:extLst>
              <p:ext uri="{D42A27DB-BD31-4B8C-83A1-F6EECF244321}">
                <p14:modId xmlns:p14="http://schemas.microsoft.com/office/powerpoint/2010/main" val="4211080473"/>
              </p:ext>
            </p:extLst>
          </p:nvPr>
        </p:nvGraphicFramePr>
        <p:xfrm>
          <a:off x="1703065" y="5616948"/>
          <a:ext cx="4392087" cy="1143000"/>
        </p:xfrm>
        <a:graphic>
          <a:graphicData uri="http://schemas.openxmlformats.org/drawingml/2006/table">
            <a:tbl>
              <a:tblPr firstRow="1" firstCol="1" bandRow="1"/>
              <a:tblGrid>
                <a:gridCol w="1464029">
                  <a:extLst>
                    <a:ext uri="{9D8B030D-6E8A-4147-A177-3AD203B41FA5}">
                      <a16:colId xmlns:a16="http://schemas.microsoft.com/office/drawing/2014/main" val="20000"/>
                    </a:ext>
                  </a:extLst>
                </a:gridCol>
                <a:gridCol w="1464029">
                  <a:extLst>
                    <a:ext uri="{9D8B030D-6E8A-4147-A177-3AD203B41FA5}">
                      <a16:colId xmlns:a16="http://schemas.microsoft.com/office/drawing/2014/main" val="20001"/>
                    </a:ext>
                  </a:extLst>
                </a:gridCol>
                <a:gridCol w="1464029">
                  <a:extLst>
                    <a:ext uri="{9D8B030D-6E8A-4147-A177-3AD203B41FA5}">
                      <a16:colId xmlns:a16="http://schemas.microsoft.com/office/drawing/2014/main" val="20002"/>
                    </a:ext>
                  </a:extLst>
                </a:gridCol>
              </a:tblGrid>
              <a:tr h="182880">
                <a:tc gridSpan="3">
                  <a:txBody>
                    <a:bodyPr/>
                    <a:lstStyle/>
                    <a:p>
                      <a:pPr algn="ctr" hangingPunct="0">
                        <a:spcAft>
                          <a:spcPts val="0"/>
                        </a:spcAft>
                      </a:pPr>
                      <a:r>
                        <a:rPr lang="pt-BR" sz="1500" dirty="0">
                          <a:effectLst/>
                          <a:latin typeface="Arial"/>
                          <a:ea typeface="Times New Roman"/>
                        </a:rPr>
                        <a:t>Áreas observadas pelo satélite</a:t>
                      </a:r>
                      <a:endParaRPr lang="pt-BR" sz="15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82880">
                <a:tc>
                  <a:txBody>
                    <a:bodyPr/>
                    <a:lstStyle/>
                    <a:p>
                      <a:pPr algn="just" hangingPunct="0">
                        <a:spcAft>
                          <a:spcPts val="0"/>
                        </a:spcAft>
                      </a:pPr>
                      <a:r>
                        <a:rPr lang="pt-BR" sz="1500">
                          <a:effectLst/>
                          <a:latin typeface="Arial"/>
                          <a:ea typeface="Times New Roman"/>
                        </a:rPr>
                        <a:t>Água</a:t>
                      </a:r>
                      <a:endParaRPr lang="pt-BR" sz="15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pt-BR" sz="1500">
                          <a:effectLst/>
                          <a:latin typeface="Arial"/>
                          <a:ea typeface="Times New Roman"/>
                        </a:rPr>
                        <a:t>Queimada</a:t>
                      </a:r>
                      <a:endParaRPr lang="pt-BR" sz="15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pt-BR" sz="1500">
                          <a:effectLst/>
                          <a:latin typeface="Arial"/>
                          <a:ea typeface="Times New Roman"/>
                        </a:rPr>
                        <a:t>Rodovia</a:t>
                      </a:r>
                      <a:endParaRPr lang="pt-BR" sz="15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2880">
                <a:tc>
                  <a:txBody>
                    <a:bodyPr/>
                    <a:lstStyle/>
                    <a:p>
                      <a:pPr algn="just" hangingPunct="0">
                        <a:spcAft>
                          <a:spcPts val="0"/>
                        </a:spcAft>
                      </a:pPr>
                      <a:r>
                        <a:rPr lang="pt-BR" sz="1500">
                          <a:effectLst/>
                          <a:latin typeface="Arial"/>
                          <a:ea typeface="Times New Roman"/>
                        </a:rPr>
                        <a:t>Água</a:t>
                      </a:r>
                      <a:endParaRPr lang="pt-BR" sz="15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pt-BR" sz="1500">
                          <a:effectLst/>
                          <a:latin typeface="Arial"/>
                          <a:ea typeface="Times New Roman"/>
                        </a:rPr>
                        <a:t>Queimada</a:t>
                      </a:r>
                      <a:endParaRPr lang="pt-BR" sz="15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pt-BR" sz="1500">
                          <a:effectLst/>
                          <a:latin typeface="Arial"/>
                          <a:ea typeface="Times New Roman"/>
                        </a:rPr>
                        <a:t>Floresta</a:t>
                      </a:r>
                      <a:endParaRPr lang="pt-BR" sz="15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2880">
                <a:tc>
                  <a:txBody>
                    <a:bodyPr/>
                    <a:lstStyle/>
                    <a:p>
                      <a:pPr algn="just" hangingPunct="0">
                        <a:spcAft>
                          <a:spcPts val="0"/>
                        </a:spcAft>
                      </a:pPr>
                      <a:r>
                        <a:rPr lang="pt-BR" sz="1500">
                          <a:effectLst/>
                          <a:latin typeface="Arial"/>
                          <a:ea typeface="Times New Roman"/>
                        </a:rPr>
                        <a:t>Queimada</a:t>
                      </a:r>
                      <a:endParaRPr lang="pt-BR" sz="15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pt-BR" sz="1500">
                          <a:effectLst/>
                          <a:latin typeface="Arial"/>
                          <a:ea typeface="Times New Roman"/>
                        </a:rPr>
                        <a:t>Rodovia</a:t>
                      </a:r>
                      <a:endParaRPr lang="pt-BR" sz="15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pt-BR" sz="1500">
                          <a:effectLst/>
                          <a:latin typeface="Arial"/>
                          <a:ea typeface="Times New Roman"/>
                        </a:rPr>
                        <a:t>Desmatamento</a:t>
                      </a:r>
                      <a:endParaRPr lang="pt-BR" sz="15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2880">
                <a:tc>
                  <a:txBody>
                    <a:bodyPr/>
                    <a:lstStyle/>
                    <a:p>
                      <a:pPr algn="just" hangingPunct="0">
                        <a:spcAft>
                          <a:spcPts val="0"/>
                        </a:spcAft>
                      </a:pPr>
                      <a:r>
                        <a:rPr lang="pt-BR" sz="1500" dirty="0">
                          <a:effectLst/>
                          <a:latin typeface="Arial"/>
                          <a:ea typeface="Times New Roman"/>
                        </a:rPr>
                        <a:t>Desmatamento</a:t>
                      </a:r>
                      <a:endParaRPr lang="pt-BR" sz="15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pt-BR" sz="1500" dirty="0">
                          <a:effectLst/>
                          <a:latin typeface="Arial"/>
                          <a:ea typeface="Times New Roman"/>
                        </a:rPr>
                        <a:t>Floresta</a:t>
                      </a:r>
                      <a:endParaRPr lang="pt-BR" sz="15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pt-BR" sz="1500" dirty="0">
                          <a:effectLst/>
                          <a:latin typeface="Arial"/>
                          <a:ea typeface="Times New Roman"/>
                        </a:rPr>
                        <a:t>Desmatamento</a:t>
                      </a:r>
                      <a:endParaRPr lang="pt-BR" sz="15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9" name="Tabela 8"/>
          <p:cNvGraphicFramePr>
            <a:graphicFrameLocks noGrp="1"/>
          </p:cNvGraphicFramePr>
          <p:nvPr>
            <p:extLst>
              <p:ext uri="{D42A27DB-BD31-4B8C-83A1-F6EECF244321}">
                <p14:modId xmlns:p14="http://schemas.microsoft.com/office/powerpoint/2010/main" val="3906867817"/>
              </p:ext>
            </p:extLst>
          </p:nvPr>
        </p:nvGraphicFramePr>
        <p:xfrm>
          <a:off x="6311577" y="5589240"/>
          <a:ext cx="3425871" cy="1143000"/>
        </p:xfrm>
        <a:graphic>
          <a:graphicData uri="http://schemas.openxmlformats.org/drawingml/2006/table">
            <a:tbl>
              <a:tblPr firstRow="1" firstCol="1" bandRow="1"/>
              <a:tblGrid>
                <a:gridCol w="1141957">
                  <a:extLst>
                    <a:ext uri="{9D8B030D-6E8A-4147-A177-3AD203B41FA5}">
                      <a16:colId xmlns:a16="http://schemas.microsoft.com/office/drawing/2014/main" val="20000"/>
                    </a:ext>
                  </a:extLst>
                </a:gridCol>
                <a:gridCol w="1141957">
                  <a:extLst>
                    <a:ext uri="{9D8B030D-6E8A-4147-A177-3AD203B41FA5}">
                      <a16:colId xmlns:a16="http://schemas.microsoft.com/office/drawing/2014/main" val="20001"/>
                    </a:ext>
                  </a:extLst>
                </a:gridCol>
                <a:gridCol w="1141957">
                  <a:extLst>
                    <a:ext uri="{9D8B030D-6E8A-4147-A177-3AD203B41FA5}">
                      <a16:colId xmlns:a16="http://schemas.microsoft.com/office/drawing/2014/main" val="20002"/>
                    </a:ext>
                  </a:extLst>
                </a:gridCol>
              </a:tblGrid>
              <a:tr h="182880">
                <a:tc gridSpan="3">
                  <a:txBody>
                    <a:bodyPr/>
                    <a:lstStyle/>
                    <a:p>
                      <a:pPr algn="ctr" hangingPunct="0">
                        <a:spcAft>
                          <a:spcPts val="0"/>
                        </a:spcAft>
                      </a:pPr>
                      <a:r>
                        <a:rPr lang="pt-BR" sz="1500" dirty="0">
                          <a:effectLst/>
                          <a:latin typeface="Arial"/>
                          <a:ea typeface="Times New Roman"/>
                        </a:rPr>
                        <a:t>Representação das áreas observadas</a:t>
                      </a:r>
                      <a:endParaRPr lang="pt-BR" sz="15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82880">
                <a:tc>
                  <a:txBody>
                    <a:bodyPr/>
                    <a:lstStyle/>
                    <a:p>
                      <a:pPr algn="ctr" hangingPunct="0">
                        <a:spcAft>
                          <a:spcPts val="0"/>
                        </a:spcAft>
                      </a:pPr>
                      <a:endParaRPr lang="pt-BR" sz="15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pt-BR" sz="15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pt-BR" sz="15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2880">
                <a:tc>
                  <a:txBody>
                    <a:bodyPr/>
                    <a:lstStyle/>
                    <a:p>
                      <a:pPr algn="ctr" hangingPunct="0">
                        <a:spcAft>
                          <a:spcPts val="0"/>
                        </a:spcAft>
                      </a:pPr>
                      <a:endParaRPr lang="pt-BR" sz="15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pt-BR" sz="15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pt-BR" sz="15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2880">
                <a:tc>
                  <a:txBody>
                    <a:bodyPr/>
                    <a:lstStyle/>
                    <a:p>
                      <a:pPr algn="ctr" hangingPunct="0">
                        <a:spcAft>
                          <a:spcPts val="0"/>
                        </a:spcAft>
                      </a:pPr>
                      <a:endParaRPr lang="pt-BR" sz="15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pt-BR" sz="15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pt-BR" sz="15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4584">
                <a:tc>
                  <a:txBody>
                    <a:bodyPr/>
                    <a:lstStyle/>
                    <a:p>
                      <a:pPr algn="ctr" hangingPunct="0">
                        <a:spcAft>
                          <a:spcPts val="0"/>
                        </a:spcAft>
                      </a:pPr>
                      <a:endParaRPr lang="pt-BR" sz="15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pt-BR" sz="15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pt-BR" sz="15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0" name="Retângulo 9"/>
          <p:cNvSpPr/>
          <p:nvPr/>
        </p:nvSpPr>
        <p:spPr>
          <a:xfrm>
            <a:off x="6713513" y="5805264"/>
            <a:ext cx="312906" cy="323165"/>
          </a:xfrm>
          <a:prstGeom prst="rect">
            <a:avLst/>
          </a:prstGeom>
        </p:spPr>
        <p:txBody>
          <a:bodyPr wrap="none">
            <a:spAutoFit/>
          </a:bodyPr>
          <a:lstStyle/>
          <a:p>
            <a:r>
              <a:rPr lang="pt-BR" sz="1500" dirty="0" smtClean="0">
                <a:solidFill>
                  <a:srgbClr val="FF0000"/>
                </a:solidFill>
                <a:effectLst/>
                <a:latin typeface="Arial"/>
                <a:ea typeface="Times New Roman"/>
              </a:rPr>
              <a:t>E</a:t>
            </a:r>
            <a:endParaRPr lang="pt-BR" sz="1500" dirty="0"/>
          </a:p>
        </p:txBody>
      </p:sp>
      <p:sp>
        <p:nvSpPr>
          <p:cNvPr id="11" name="Retângulo 10"/>
          <p:cNvSpPr/>
          <p:nvPr/>
        </p:nvSpPr>
        <p:spPr>
          <a:xfrm>
            <a:off x="6713513" y="6021288"/>
            <a:ext cx="287258" cy="323165"/>
          </a:xfrm>
          <a:prstGeom prst="rect">
            <a:avLst/>
          </a:prstGeom>
        </p:spPr>
        <p:txBody>
          <a:bodyPr wrap="square">
            <a:spAutoFit/>
          </a:bodyPr>
          <a:lstStyle/>
          <a:p>
            <a:r>
              <a:rPr lang="pt-BR" sz="1500" dirty="0" smtClean="0">
                <a:solidFill>
                  <a:srgbClr val="FF0000"/>
                </a:solidFill>
                <a:effectLst/>
                <a:latin typeface="Arial"/>
                <a:ea typeface="Times New Roman"/>
              </a:rPr>
              <a:t>E</a:t>
            </a:r>
            <a:endParaRPr lang="pt-BR" sz="1500" dirty="0"/>
          </a:p>
        </p:txBody>
      </p:sp>
      <p:sp>
        <p:nvSpPr>
          <p:cNvPr id="12" name="Retângulo 11"/>
          <p:cNvSpPr/>
          <p:nvPr/>
        </p:nvSpPr>
        <p:spPr>
          <a:xfrm>
            <a:off x="6678695" y="6246479"/>
            <a:ext cx="355162" cy="323165"/>
          </a:xfrm>
          <a:prstGeom prst="rect">
            <a:avLst/>
          </a:prstGeom>
        </p:spPr>
        <p:txBody>
          <a:bodyPr wrap="none">
            <a:spAutoFit/>
          </a:bodyPr>
          <a:lstStyle/>
          <a:p>
            <a:r>
              <a:rPr lang="pt-BR" sz="1500" dirty="0" smtClean="0">
                <a:solidFill>
                  <a:srgbClr val="FF0000"/>
                </a:solidFill>
                <a:effectLst/>
                <a:latin typeface="Arial"/>
                <a:ea typeface="Times New Roman"/>
              </a:rPr>
              <a:t> A</a:t>
            </a:r>
            <a:endParaRPr lang="pt-BR" sz="1500" dirty="0"/>
          </a:p>
        </p:txBody>
      </p:sp>
      <p:sp>
        <p:nvSpPr>
          <p:cNvPr id="13" name="Retângulo 12"/>
          <p:cNvSpPr/>
          <p:nvPr/>
        </p:nvSpPr>
        <p:spPr>
          <a:xfrm>
            <a:off x="6705497" y="6483557"/>
            <a:ext cx="324128" cy="323165"/>
          </a:xfrm>
          <a:prstGeom prst="rect">
            <a:avLst/>
          </a:prstGeom>
        </p:spPr>
        <p:txBody>
          <a:bodyPr wrap="none">
            <a:spAutoFit/>
          </a:bodyPr>
          <a:lstStyle/>
          <a:p>
            <a:r>
              <a:rPr lang="pt-BR" sz="1500" dirty="0" smtClean="0">
                <a:solidFill>
                  <a:srgbClr val="FF0000"/>
                </a:solidFill>
                <a:effectLst/>
                <a:latin typeface="Arial"/>
                <a:ea typeface="Times New Roman"/>
              </a:rPr>
              <a:t>C</a:t>
            </a:r>
            <a:endParaRPr lang="pt-BR" sz="1500" dirty="0"/>
          </a:p>
        </p:txBody>
      </p:sp>
      <p:sp>
        <p:nvSpPr>
          <p:cNvPr id="14" name="Retângulo 13"/>
          <p:cNvSpPr/>
          <p:nvPr/>
        </p:nvSpPr>
        <p:spPr>
          <a:xfrm>
            <a:off x="7879686" y="5805264"/>
            <a:ext cx="312906" cy="323165"/>
          </a:xfrm>
          <a:prstGeom prst="rect">
            <a:avLst/>
          </a:prstGeom>
        </p:spPr>
        <p:txBody>
          <a:bodyPr wrap="none">
            <a:spAutoFit/>
          </a:bodyPr>
          <a:lstStyle/>
          <a:p>
            <a:r>
              <a:rPr lang="pt-BR" sz="1500" dirty="0" smtClean="0">
                <a:solidFill>
                  <a:srgbClr val="FF0000"/>
                </a:solidFill>
                <a:effectLst/>
                <a:latin typeface="Arial"/>
                <a:ea typeface="Times New Roman"/>
              </a:rPr>
              <a:t>A</a:t>
            </a:r>
            <a:endParaRPr lang="pt-BR" sz="1500" dirty="0"/>
          </a:p>
        </p:txBody>
      </p:sp>
      <p:sp>
        <p:nvSpPr>
          <p:cNvPr id="15" name="Retângulo 14"/>
          <p:cNvSpPr/>
          <p:nvPr/>
        </p:nvSpPr>
        <p:spPr>
          <a:xfrm>
            <a:off x="7879686" y="6021288"/>
            <a:ext cx="312906" cy="323165"/>
          </a:xfrm>
          <a:prstGeom prst="rect">
            <a:avLst/>
          </a:prstGeom>
        </p:spPr>
        <p:txBody>
          <a:bodyPr wrap="none">
            <a:spAutoFit/>
          </a:bodyPr>
          <a:lstStyle/>
          <a:p>
            <a:r>
              <a:rPr lang="pt-BR" sz="1500" dirty="0" smtClean="0">
                <a:solidFill>
                  <a:srgbClr val="FF0000"/>
                </a:solidFill>
                <a:effectLst/>
                <a:latin typeface="Arial"/>
                <a:ea typeface="Times New Roman"/>
              </a:rPr>
              <a:t>A</a:t>
            </a:r>
            <a:endParaRPr lang="pt-BR" sz="1500" dirty="0"/>
          </a:p>
        </p:txBody>
      </p:sp>
      <p:sp>
        <p:nvSpPr>
          <p:cNvPr id="16" name="Retângulo 15"/>
          <p:cNvSpPr/>
          <p:nvPr/>
        </p:nvSpPr>
        <p:spPr>
          <a:xfrm>
            <a:off x="7893282" y="6246548"/>
            <a:ext cx="312906" cy="323165"/>
          </a:xfrm>
          <a:prstGeom prst="rect">
            <a:avLst/>
          </a:prstGeom>
        </p:spPr>
        <p:txBody>
          <a:bodyPr wrap="none">
            <a:spAutoFit/>
          </a:bodyPr>
          <a:lstStyle/>
          <a:p>
            <a:r>
              <a:rPr lang="pt-BR" sz="1500" dirty="0" smtClean="0">
                <a:solidFill>
                  <a:srgbClr val="FF0000"/>
                </a:solidFill>
                <a:effectLst/>
                <a:latin typeface="Arial"/>
                <a:ea typeface="Times New Roman"/>
              </a:rPr>
              <a:t>B</a:t>
            </a:r>
            <a:endParaRPr lang="pt-BR" sz="1500" dirty="0"/>
          </a:p>
        </p:txBody>
      </p:sp>
      <p:sp>
        <p:nvSpPr>
          <p:cNvPr id="17" name="Retângulo 16"/>
          <p:cNvSpPr/>
          <p:nvPr/>
        </p:nvSpPr>
        <p:spPr>
          <a:xfrm>
            <a:off x="7893282" y="6478911"/>
            <a:ext cx="324128" cy="323165"/>
          </a:xfrm>
          <a:prstGeom prst="rect">
            <a:avLst/>
          </a:prstGeom>
        </p:spPr>
        <p:txBody>
          <a:bodyPr wrap="none">
            <a:spAutoFit/>
          </a:bodyPr>
          <a:lstStyle/>
          <a:p>
            <a:r>
              <a:rPr lang="pt-BR" sz="1500" dirty="0" smtClean="0">
                <a:solidFill>
                  <a:srgbClr val="FF0000"/>
                </a:solidFill>
                <a:effectLst/>
                <a:latin typeface="Arial"/>
                <a:ea typeface="Times New Roman"/>
              </a:rPr>
              <a:t>D</a:t>
            </a:r>
            <a:endParaRPr lang="pt-BR" sz="1500" dirty="0"/>
          </a:p>
        </p:txBody>
      </p:sp>
      <p:sp>
        <p:nvSpPr>
          <p:cNvPr id="18" name="Retângulo 17"/>
          <p:cNvSpPr/>
          <p:nvPr/>
        </p:nvSpPr>
        <p:spPr>
          <a:xfrm>
            <a:off x="9017769" y="5805264"/>
            <a:ext cx="312906" cy="323165"/>
          </a:xfrm>
          <a:prstGeom prst="rect">
            <a:avLst/>
          </a:prstGeom>
        </p:spPr>
        <p:txBody>
          <a:bodyPr wrap="none">
            <a:spAutoFit/>
          </a:bodyPr>
          <a:lstStyle/>
          <a:p>
            <a:r>
              <a:rPr lang="pt-BR" sz="1500" dirty="0" smtClean="0">
                <a:solidFill>
                  <a:srgbClr val="FF0000"/>
                </a:solidFill>
                <a:effectLst/>
                <a:latin typeface="Arial"/>
                <a:ea typeface="Times New Roman"/>
              </a:rPr>
              <a:t>B</a:t>
            </a:r>
            <a:endParaRPr lang="pt-BR" sz="1500" dirty="0"/>
          </a:p>
        </p:txBody>
      </p:sp>
      <p:sp>
        <p:nvSpPr>
          <p:cNvPr id="19" name="Retângulo 18"/>
          <p:cNvSpPr/>
          <p:nvPr/>
        </p:nvSpPr>
        <p:spPr>
          <a:xfrm>
            <a:off x="9009753" y="6021288"/>
            <a:ext cx="324128" cy="323165"/>
          </a:xfrm>
          <a:prstGeom prst="rect">
            <a:avLst/>
          </a:prstGeom>
        </p:spPr>
        <p:txBody>
          <a:bodyPr wrap="none">
            <a:spAutoFit/>
          </a:bodyPr>
          <a:lstStyle/>
          <a:p>
            <a:r>
              <a:rPr lang="pt-BR" sz="1500" dirty="0" smtClean="0">
                <a:solidFill>
                  <a:srgbClr val="FF0000"/>
                </a:solidFill>
                <a:effectLst/>
                <a:latin typeface="Arial"/>
                <a:ea typeface="Times New Roman"/>
              </a:rPr>
              <a:t>D</a:t>
            </a:r>
            <a:endParaRPr lang="pt-BR" sz="1500" dirty="0"/>
          </a:p>
        </p:txBody>
      </p:sp>
      <p:sp>
        <p:nvSpPr>
          <p:cNvPr id="20" name="Retângulo 19"/>
          <p:cNvSpPr/>
          <p:nvPr/>
        </p:nvSpPr>
        <p:spPr>
          <a:xfrm>
            <a:off x="9009753" y="6237312"/>
            <a:ext cx="324128" cy="323165"/>
          </a:xfrm>
          <a:prstGeom prst="rect">
            <a:avLst/>
          </a:prstGeom>
        </p:spPr>
        <p:txBody>
          <a:bodyPr wrap="none">
            <a:spAutoFit/>
          </a:bodyPr>
          <a:lstStyle/>
          <a:p>
            <a:r>
              <a:rPr lang="pt-BR" sz="1500" dirty="0" smtClean="0">
                <a:solidFill>
                  <a:srgbClr val="FF0000"/>
                </a:solidFill>
                <a:effectLst/>
                <a:latin typeface="Arial"/>
                <a:ea typeface="Times New Roman"/>
              </a:rPr>
              <a:t>C</a:t>
            </a:r>
            <a:endParaRPr lang="pt-BR" sz="1500" dirty="0"/>
          </a:p>
        </p:txBody>
      </p:sp>
      <p:sp>
        <p:nvSpPr>
          <p:cNvPr id="21" name="Retângulo 20"/>
          <p:cNvSpPr/>
          <p:nvPr/>
        </p:nvSpPr>
        <p:spPr>
          <a:xfrm>
            <a:off x="9009753" y="6474320"/>
            <a:ext cx="324128" cy="323165"/>
          </a:xfrm>
          <a:prstGeom prst="rect">
            <a:avLst/>
          </a:prstGeom>
        </p:spPr>
        <p:txBody>
          <a:bodyPr wrap="none">
            <a:spAutoFit/>
          </a:bodyPr>
          <a:lstStyle/>
          <a:p>
            <a:r>
              <a:rPr lang="pt-BR" sz="1500" dirty="0" smtClean="0">
                <a:solidFill>
                  <a:srgbClr val="FF0000"/>
                </a:solidFill>
                <a:effectLst/>
                <a:latin typeface="Arial"/>
                <a:ea typeface="Times New Roman"/>
              </a:rPr>
              <a:t>C</a:t>
            </a:r>
            <a:endParaRPr lang="pt-BR" sz="1500" dirty="0"/>
          </a:p>
        </p:txBody>
      </p:sp>
    </p:spTree>
    <p:extLst>
      <p:ext uri="{BB962C8B-B14F-4D97-AF65-F5344CB8AC3E}">
        <p14:creationId xmlns:p14="http://schemas.microsoft.com/office/powerpoint/2010/main" val="355107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animEffect transition="in" filter="fade">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p:cTn id="70" dur="500" fill="hold"/>
                                        <p:tgtEl>
                                          <p:spTgt spid="19"/>
                                        </p:tgtEl>
                                        <p:attrNameLst>
                                          <p:attrName>ppt_w</p:attrName>
                                        </p:attrNameLst>
                                      </p:cBhvr>
                                      <p:tavLst>
                                        <p:tav tm="0">
                                          <p:val>
                                            <p:fltVal val="0"/>
                                          </p:val>
                                        </p:tav>
                                        <p:tav tm="100000">
                                          <p:val>
                                            <p:strVal val="#ppt_w"/>
                                          </p:val>
                                        </p:tav>
                                      </p:tavLst>
                                    </p:anim>
                                    <p:anim calcmode="lin" valueType="num">
                                      <p:cBhvr>
                                        <p:cTn id="71" dur="500" fill="hold"/>
                                        <p:tgtEl>
                                          <p:spTgt spid="19"/>
                                        </p:tgtEl>
                                        <p:attrNameLst>
                                          <p:attrName>ppt_h</p:attrName>
                                        </p:attrNameLst>
                                      </p:cBhvr>
                                      <p:tavLst>
                                        <p:tav tm="0">
                                          <p:val>
                                            <p:fltVal val="0"/>
                                          </p:val>
                                        </p:tav>
                                        <p:tav tm="100000">
                                          <p:val>
                                            <p:strVal val="#ppt_h"/>
                                          </p:val>
                                        </p:tav>
                                      </p:tavLst>
                                    </p:anim>
                                    <p:animEffect transition="in" filter="fade">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p:cTn id="77" dur="500" fill="hold"/>
                                        <p:tgtEl>
                                          <p:spTgt spid="20"/>
                                        </p:tgtEl>
                                        <p:attrNameLst>
                                          <p:attrName>ppt_w</p:attrName>
                                        </p:attrNameLst>
                                      </p:cBhvr>
                                      <p:tavLst>
                                        <p:tav tm="0">
                                          <p:val>
                                            <p:fltVal val="0"/>
                                          </p:val>
                                        </p:tav>
                                        <p:tav tm="100000">
                                          <p:val>
                                            <p:strVal val="#ppt_w"/>
                                          </p:val>
                                        </p:tav>
                                      </p:tavLst>
                                    </p:anim>
                                    <p:anim calcmode="lin" valueType="num">
                                      <p:cBhvr>
                                        <p:cTn id="78" dur="500" fill="hold"/>
                                        <p:tgtEl>
                                          <p:spTgt spid="20"/>
                                        </p:tgtEl>
                                        <p:attrNameLst>
                                          <p:attrName>ppt_h</p:attrName>
                                        </p:attrNameLst>
                                      </p:cBhvr>
                                      <p:tavLst>
                                        <p:tav tm="0">
                                          <p:val>
                                            <p:fltVal val="0"/>
                                          </p:val>
                                        </p:tav>
                                        <p:tav tm="100000">
                                          <p:val>
                                            <p:strVal val="#ppt_h"/>
                                          </p:val>
                                        </p:tav>
                                      </p:tavLst>
                                    </p:anim>
                                    <p:animEffect transition="in" filter="fade">
                                      <p:cBhvr>
                                        <p:cTn id="79" dur="500"/>
                                        <p:tgtEl>
                                          <p:spTgt spid="20"/>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p:cTn id="84" dur="500" fill="hold"/>
                                        <p:tgtEl>
                                          <p:spTgt spid="21"/>
                                        </p:tgtEl>
                                        <p:attrNameLst>
                                          <p:attrName>ppt_w</p:attrName>
                                        </p:attrNameLst>
                                      </p:cBhvr>
                                      <p:tavLst>
                                        <p:tav tm="0">
                                          <p:val>
                                            <p:fltVal val="0"/>
                                          </p:val>
                                        </p:tav>
                                        <p:tav tm="100000">
                                          <p:val>
                                            <p:strVal val="#ppt_w"/>
                                          </p:val>
                                        </p:tav>
                                      </p:tavLst>
                                    </p:anim>
                                    <p:anim calcmode="lin" valueType="num">
                                      <p:cBhvr>
                                        <p:cTn id="85" dur="500" fill="hold"/>
                                        <p:tgtEl>
                                          <p:spTgt spid="21"/>
                                        </p:tgtEl>
                                        <p:attrNameLst>
                                          <p:attrName>ppt_h</p:attrName>
                                        </p:attrNameLst>
                                      </p:cBhvr>
                                      <p:tavLst>
                                        <p:tav tm="0">
                                          <p:val>
                                            <p:fltVal val="0"/>
                                          </p:val>
                                        </p:tav>
                                        <p:tav tm="100000">
                                          <p:val>
                                            <p:strVal val="#ppt_h"/>
                                          </p:val>
                                        </p:tav>
                                      </p:tavLst>
                                    </p:anim>
                                    <p:animEffect transition="in" filter="fade">
                                      <p:cBhvr>
                                        <p:cTn id="8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ela 21"/>
          <p:cNvGraphicFramePr>
            <a:graphicFrameLocks noGrp="1"/>
          </p:cNvGraphicFramePr>
          <p:nvPr>
            <p:extLst/>
          </p:nvPr>
        </p:nvGraphicFramePr>
        <p:xfrm>
          <a:off x="3858579" y="748162"/>
          <a:ext cx="4167068" cy="5442318"/>
        </p:xfrm>
        <a:graphic>
          <a:graphicData uri="http://schemas.openxmlformats.org/drawingml/2006/table">
            <a:tbl>
              <a:tblPr firstRow="1" bandRow="1">
                <a:tableStyleId>{5C22544A-7EE6-4342-B048-85BDC9FD1C3A}</a:tableStyleId>
              </a:tblPr>
              <a:tblGrid>
                <a:gridCol w="685419">
                  <a:extLst>
                    <a:ext uri="{9D8B030D-6E8A-4147-A177-3AD203B41FA5}">
                      <a16:colId xmlns:a16="http://schemas.microsoft.com/office/drawing/2014/main" val="77620037"/>
                    </a:ext>
                  </a:extLst>
                </a:gridCol>
                <a:gridCol w="3481649">
                  <a:extLst>
                    <a:ext uri="{9D8B030D-6E8A-4147-A177-3AD203B41FA5}">
                      <a16:colId xmlns:a16="http://schemas.microsoft.com/office/drawing/2014/main" val="3578718802"/>
                    </a:ext>
                  </a:extLst>
                </a:gridCol>
              </a:tblGrid>
              <a:tr h="386817">
                <a:tc gridSpan="2">
                  <a:txBody>
                    <a:bodyPr/>
                    <a:lstStyle/>
                    <a:p>
                      <a:pPr algn="ctr"/>
                      <a:r>
                        <a:rPr lang="pt-BR" sz="1800" dirty="0" smtClean="0">
                          <a:solidFill>
                            <a:schemeClr val="tx1"/>
                          </a:solidFill>
                        </a:rPr>
                        <a:t>Contatos:</a:t>
                      </a:r>
                      <a:endParaRPr lang="pt-BR" sz="1800" dirty="0">
                        <a:solidFill>
                          <a:schemeClr val="tx1"/>
                        </a:solidFill>
                      </a:endParaRPr>
                    </a:p>
                  </a:txBody>
                  <a:tcPr marL="89273" marR="89273" marT="44637" marB="44637">
                    <a:solidFill>
                      <a:schemeClr val="accent5">
                        <a:lumMod val="40000"/>
                        <a:lumOff val="60000"/>
                      </a:schemeClr>
                    </a:solidFill>
                  </a:tcPr>
                </a:tc>
                <a:tc hMerge="1">
                  <a:txBody>
                    <a:bodyPr/>
                    <a:lstStyle/>
                    <a:p>
                      <a:endParaRPr lang="pt-BR" dirty="0"/>
                    </a:p>
                  </a:txBody>
                  <a:tcPr/>
                </a:tc>
                <a:extLst>
                  <a:ext uri="{0D108BD9-81ED-4DB2-BD59-A6C34878D82A}">
                    <a16:rowId xmlns:a16="http://schemas.microsoft.com/office/drawing/2014/main" val="1427671705"/>
                  </a:ext>
                </a:extLst>
              </a:tr>
              <a:tr h="624615">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a:t>
                      </a:r>
                      <a:r>
                        <a:rPr lang="pt-BR" sz="1800" dirty="0" err="1" smtClean="0">
                          <a:latin typeface="Arial" panose="020B0604020202020204" pitchFamily="34" charset="0"/>
                          <a:cs typeface="Arial" panose="020B0604020202020204" pitchFamily="34" charset="0"/>
                        </a:rPr>
                        <a:t>obabr</a:t>
                      </a:r>
                      <a:endParaRPr lang="pt-BR" sz="1800" dirty="0" smtClean="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640790837"/>
                  </a:ext>
                </a:extLst>
              </a:tr>
              <a:tr h="607057">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a:t>
                      </a:r>
                      <a:r>
                        <a:rPr lang="pt-BR" sz="1800" dirty="0" err="1" smtClean="0">
                          <a:latin typeface="Arial" panose="020B0604020202020204" pitchFamily="34" charset="0"/>
                          <a:cs typeface="Arial" panose="020B0604020202020204" pitchFamily="34" charset="0"/>
                        </a:rPr>
                        <a:t>oba_olimpiada</a:t>
                      </a:r>
                      <a:endParaRPr lang="pt-BR" sz="1800" dirty="0" smtClean="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203746611"/>
                  </a:ext>
                </a:extLst>
              </a:tr>
              <a:tr h="562420">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smtClean="0">
                          <a:latin typeface="Arial" panose="020B0604020202020204" pitchFamily="34" charset="0"/>
                          <a:cs typeface="Arial" panose="020B0604020202020204" pitchFamily="34" charset="0"/>
                        </a:rPr>
                        <a:t>obaoficial</a:t>
                      </a:r>
                      <a:endParaRPr lang="pt-BR" sz="1800" dirty="0" smtClean="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3635729194"/>
                  </a:ext>
                </a:extLst>
              </a:tr>
              <a:tr h="624911">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smtClean="0">
                          <a:latin typeface="Arial" panose="020B0604020202020204" pitchFamily="34" charset="0"/>
                          <a:cs typeface="Arial" panose="020B0604020202020204" pitchFamily="34" charset="0"/>
                        </a:rPr>
                        <a:t>canal_oba_mobfog</a:t>
                      </a:r>
                      <a:endParaRPr lang="pt-BR" sz="1800" dirty="0" smtClean="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510419485"/>
                  </a:ext>
                </a:extLst>
              </a:tr>
              <a:tr h="553200">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oba.secretaria@gmail.com</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571587587"/>
                  </a:ext>
                </a:extLst>
              </a:tr>
              <a:tr h="601451">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(21) 98272-3810</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529904417"/>
                  </a:ext>
                </a:extLst>
              </a:tr>
              <a:tr h="1095030">
                <a:tc>
                  <a:txBody>
                    <a:bodyPr/>
                    <a:lstStyle/>
                    <a:p>
                      <a:endParaRPr lang="pt-BR" sz="1800" dirty="0"/>
                    </a:p>
                  </a:txBody>
                  <a:tcPr marL="89273" marR="89273" marT="44637" marB="44637">
                    <a:solidFill>
                      <a:schemeClr val="bg1"/>
                    </a:solidFill>
                  </a:tcPr>
                </a:tc>
                <a:tc>
                  <a:txBody>
                    <a:bodyPr/>
                    <a:lstStyle/>
                    <a:p>
                      <a:r>
                        <a:rPr lang="pt-BR" sz="1800" dirty="0" smtClean="0">
                          <a:latin typeface="Arial" panose="020B0604020202020204" pitchFamily="34" charset="0"/>
                          <a:cs typeface="Arial" panose="020B0604020202020204" pitchFamily="34" charset="0"/>
                        </a:rPr>
                        <a:t>(21) 2334-0082</a:t>
                      </a:r>
                    </a:p>
                    <a:p>
                      <a:r>
                        <a:rPr lang="pt-BR" sz="1800" dirty="0" smtClean="0">
                          <a:latin typeface="Arial" panose="020B0604020202020204" pitchFamily="34" charset="0"/>
                          <a:cs typeface="Arial" panose="020B0604020202020204" pitchFamily="34" charset="0"/>
                        </a:rPr>
                        <a:t>(21) 4104-4047</a:t>
                      </a:r>
                    </a:p>
                    <a:p>
                      <a:r>
                        <a:rPr lang="pt-BR" sz="1800" dirty="0" smtClean="0">
                          <a:latin typeface="Arial" panose="020B0604020202020204" pitchFamily="34" charset="0"/>
                          <a:cs typeface="Arial" panose="020B0604020202020204" pitchFamily="34" charset="0"/>
                        </a:rPr>
                        <a:t>(21) 2254-1139</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146621586"/>
                  </a:ext>
                </a:extLst>
              </a:tr>
              <a:tr h="38681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www.oba.org.br</a:t>
                      </a:r>
                    </a:p>
                  </a:txBody>
                  <a:tcPr marL="89273" marR="89273" marT="44637" marB="44637">
                    <a:solidFill>
                      <a:schemeClr val="accent5">
                        <a:lumMod val="40000"/>
                        <a:lumOff val="6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800" dirty="0" smtClean="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288160636"/>
                  </a:ext>
                </a:extLst>
              </a:tr>
            </a:tbl>
          </a:graphicData>
        </a:graphic>
      </p:graphicFrame>
      <p:grpSp>
        <p:nvGrpSpPr>
          <p:cNvPr id="2" name="Agrupar 1"/>
          <p:cNvGrpSpPr/>
          <p:nvPr/>
        </p:nvGrpSpPr>
        <p:grpSpPr>
          <a:xfrm>
            <a:off x="3892430" y="1221538"/>
            <a:ext cx="651692" cy="4341089"/>
            <a:chOff x="3960784" y="1167955"/>
            <a:chExt cx="667511" cy="4446461"/>
          </a:xfrm>
        </p:grpSpPr>
        <p:pic>
          <p:nvPicPr>
            <p:cNvPr id="7" name="Imagem 6"/>
            <p:cNvPicPr>
              <a:picLocks noChangeAspect="1"/>
            </p:cNvPicPr>
            <p:nvPr/>
          </p:nvPicPr>
          <p:blipFill>
            <a:blip r:embed="rId2"/>
            <a:stretch>
              <a:fillRect/>
            </a:stretch>
          </p:blipFill>
          <p:spPr>
            <a:xfrm>
              <a:off x="4009233" y="4171188"/>
              <a:ext cx="530717" cy="528828"/>
            </a:xfrm>
            <a:prstGeom prst="rect">
              <a:avLst/>
            </a:prstGeom>
          </p:spPr>
        </p:pic>
        <p:pic>
          <p:nvPicPr>
            <p:cNvPr id="8" name="Imagem 7"/>
            <p:cNvPicPr>
              <a:picLocks noChangeAspect="1"/>
            </p:cNvPicPr>
            <p:nvPr/>
          </p:nvPicPr>
          <p:blipFill>
            <a:blip r:embed="rId3"/>
            <a:stretch>
              <a:fillRect/>
            </a:stretch>
          </p:blipFill>
          <p:spPr>
            <a:xfrm>
              <a:off x="4041810" y="2391918"/>
              <a:ext cx="477018" cy="470154"/>
            </a:xfrm>
            <a:prstGeom prst="rect">
              <a:avLst/>
            </a:prstGeom>
          </p:spPr>
        </p:pic>
        <p:pic>
          <p:nvPicPr>
            <p:cNvPr id="9" name="Imagem 8"/>
            <p:cNvPicPr>
              <a:picLocks noChangeAspect="1"/>
            </p:cNvPicPr>
            <p:nvPr/>
          </p:nvPicPr>
          <p:blipFill>
            <a:blip r:embed="rId4"/>
            <a:stretch>
              <a:fillRect/>
            </a:stretch>
          </p:blipFill>
          <p:spPr>
            <a:xfrm>
              <a:off x="4035524" y="1773936"/>
              <a:ext cx="508521" cy="512064"/>
            </a:xfrm>
            <a:prstGeom prst="rect">
              <a:avLst/>
            </a:prstGeom>
          </p:spPr>
        </p:pic>
        <p:pic>
          <p:nvPicPr>
            <p:cNvPr id="10" name="Imagem 9"/>
            <p:cNvPicPr>
              <a:picLocks noChangeAspect="1"/>
            </p:cNvPicPr>
            <p:nvPr/>
          </p:nvPicPr>
          <p:blipFill>
            <a:blip r:embed="rId5"/>
            <a:stretch>
              <a:fillRect/>
            </a:stretch>
          </p:blipFill>
          <p:spPr>
            <a:xfrm>
              <a:off x="3988470" y="2969133"/>
              <a:ext cx="580515" cy="551307"/>
            </a:xfrm>
            <a:prstGeom prst="rect">
              <a:avLst/>
            </a:prstGeom>
          </p:spPr>
        </p:pic>
        <p:pic>
          <p:nvPicPr>
            <p:cNvPr id="11" name="Imagem 10"/>
            <p:cNvPicPr>
              <a:picLocks noChangeAspect="1"/>
            </p:cNvPicPr>
            <p:nvPr/>
          </p:nvPicPr>
          <p:blipFill>
            <a:blip r:embed="rId6"/>
            <a:stretch>
              <a:fillRect/>
            </a:stretch>
          </p:blipFill>
          <p:spPr>
            <a:xfrm>
              <a:off x="3997422" y="3632454"/>
              <a:ext cx="564933" cy="436626"/>
            </a:xfrm>
            <a:prstGeom prst="rect">
              <a:avLst/>
            </a:prstGeom>
          </p:spPr>
        </p:pic>
        <p:pic>
          <p:nvPicPr>
            <p:cNvPr id="1026" name="Picture 2" descr="Telefone, redondo, ícone - Baixar PNG/SVG Transparent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0784" y="4946905"/>
              <a:ext cx="667511" cy="66751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p:cNvPicPr>
              <a:picLocks noChangeAspect="1"/>
            </p:cNvPicPr>
            <p:nvPr/>
          </p:nvPicPr>
          <p:blipFill>
            <a:blip r:embed="rId8"/>
            <a:stretch>
              <a:fillRect/>
            </a:stretch>
          </p:blipFill>
          <p:spPr>
            <a:xfrm>
              <a:off x="4050954" y="1167955"/>
              <a:ext cx="470514" cy="468821"/>
            </a:xfrm>
            <a:prstGeom prst="rect">
              <a:avLst/>
            </a:prstGeom>
          </p:spPr>
        </p:pic>
      </p:grpSp>
      <p:pic>
        <p:nvPicPr>
          <p:cNvPr id="26" name="Imagem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6239" y="2164725"/>
            <a:ext cx="4022027" cy="2669263"/>
          </a:xfrm>
          <a:prstGeom prst="rect">
            <a:avLst/>
          </a:prstGeom>
        </p:spPr>
      </p:pic>
      <p:pic>
        <p:nvPicPr>
          <p:cNvPr id="27" name="Imagem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84485" y="2593994"/>
            <a:ext cx="2734749" cy="1746866"/>
          </a:xfrm>
          <a:prstGeom prst="rect">
            <a:avLst/>
          </a:prstGeom>
        </p:spPr>
      </p:pic>
    </p:spTree>
    <p:extLst>
      <p:ext uri="{BB962C8B-B14F-4D97-AF65-F5344CB8AC3E}">
        <p14:creationId xmlns:p14="http://schemas.microsoft.com/office/powerpoint/2010/main" val="233216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anim calcmode="lin" valueType="num">
                                      <p:cBhvr>
                                        <p:cTn id="8" dur="2000" fill="hold"/>
                                        <p:tgtEl>
                                          <p:spTgt spid="26"/>
                                        </p:tgtEl>
                                        <p:attrNameLst>
                                          <p:attrName>ppt_w</p:attrName>
                                        </p:attrNameLst>
                                      </p:cBhvr>
                                      <p:tavLst>
                                        <p:tav tm="0" fmla="#ppt_w*sin(2.5*pi*$)">
                                          <p:val>
                                            <p:fltVal val="0"/>
                                          </p:val>
                                        </p:tav>
                                        <p:tav tm="100000">
                                          <p:val>
                                            <p:fltVal val="1"/>
                                          </p:val>
                                        </p:tav>
                                      </p:tavLst>
                                    </p:anim>
                                    <p:anim calcmode="lin" valueType="num">
                                      <p:cBhvr>
                                        <p:cTn id="9" dur="2000" fill="hold"/>
                                        <p:tgtEl>
                                          <p:spTgt spid="2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000"/>
                                        <p:tgtEl>
                                          <p:spTgt spid="27"/>
                                        </p:tgtEl>
                                      </p:cBhvr>
                                    </p:animEffect>
                                    <p:anim calcmode="lin" valueType="num">
                                      <p:cBhvr>
                                        <p:cTn id="13" dur="2000" fill="hold"/>
                                        <p:tgtEl>
                                          <p:spTgt spid="27"/>
                                        </p:tgtEl>
                                        <p:attrNameLst>
                                          <p:attrName>ppt_w</p:attrName>
                                        </p:attrNameLst>
                                      </p:cBhvr>
                                      <p:tavLst>
                                        <p:tav tm="0" fmla="#ppt_w*sin(2.5*pi*$)">
                                          <p:val>
                                            <p:fltVal val="0"/>
                                          </p:val>
                                        </p:tav>
                                        <p:tav tm="100000">
                                          <p:val>
                                            <p:fltVal val="1"/>
                                          </p:val>
                                        </p:tav>
                                      </p:tavLst>
                                    </p:anim>
                                    <p:anim calcmode="lin" valueType="num">
                                      <p:cBhvr>
                                        <p:cTn id="14" dur="2000" fill="hold"/>
                                        <p:tgtEl>
                                          <p:spTgt spid="27"/>
                                        </p:tgtEl>
                                        <p:attrNameLst>
                                          <p:attrName>ppt_h</p:attrName>
                                        </p:attrNameLst>
                                      </p:cBhvr>
                                      <p:tavLst>
                                        <p:tav tm="0">
                                          <p:val>
                                            <p:strVal val="#ppt_h"/>
                                          </p:val>
                                        </p:tav>
                                        <p:tav tm="100000">
                                          <p:val>
                                            <p:strVal val="#ppt_h"/>
                                          </p:val>
                                        </p:tav>
                                      </p:tavLst>
                                    </p:anim>
                                  </p:childTnLst>
                                </p:cTn>
                              </p:par>
                              <p:par>
                                <p:cTn id="15" presetID="16" presetClass="entr" presetSubtype="21"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404664"/>
            <a:ext cx="7845589" cy="1295868"/>
          </a:xfrm>
          <a:prstGeom prst="rect">
            <a:avLst/>
          </a:prstGeom>
        </p:spPr>
        <p:txBody>
          <a:bodyPr wrap="square">
            <a:spAutoFit/>
          </a:bodyPr>
          <a:lstStyle/>
          <a:p>
            <a:pPr algn="just">
              <a:lnSpc>
                <a:spcPct val="150000"/>
              </a:lnSpc>
            </a:pPr>
            <a:r>
              <a:rPr lang="pt-BR" b="1" dirty="0"/>
              <a:t>Questão 1) (1 ponto) (0,25 cada acerto) </a:t>
            </a:r>
            <a:r>
              <a:rPr lang="pt-BR" dirty="0"/>
              <a:t>Escreva debaixo de cada constelação o nome dela. Para facilitar, lembramos os nomes de algumas: Leão, Cão Maior, Cão Menor, Cruzeiro do Sul, </a:t>
            </a:r>
            <a:r>
              <a:rPr lang="pt-BR" dirty="0" err="1"/>
              <a:t>Cassiopéia</a:t>
            </a:r>
            <a:r>
              <a:rPr lang="pt-BR" dirty="0"/>
              <a:t>, Triângulo Austral, Sagitário, Escorpião e Órion. </a:t>
            </a:r>
          </a:p>
        </p:txBody>
      </p:sp>
      <p:sp>
        <p:nvSpPr>
          <p:cNvPr id="5" name="Retângulo 4"/>
          <p:cNvSpPr/>
          <p:nvPr/>
        </p:nvSpPr>
        <p:spPr>
          <a:xfrm>
            <a:off x="1559049" y="5705492"/>
            <a:ext cx="2202206" cy="369332"/>
          </a:xfrm>
          <a:prstGeom prst="rect">
            <a:avLst/>
          </a:prstGeom>
        </p:spPr>
        <p:txBody>
          <a:bodyPr wrap="none">
            <a:spAutoFit/>
          </a:bodyPr>
          <a:lstStyle/>
          <a:p>
            <a:r>
              <a:rPr lang="pt-PT" dirty="0">
                <a:solidFill>
                  <a:srgbClr val="FF0000"/>
                </a:solidFill>
              </a:rPr>
              <a:t>TRIÂNGULO AUSTRAL</a:t>
            </a:r>
            <a:endParaRPr lang="pt-BR" dirty="0">
              <a:solidFill>
                <a:srgbClr val="FF0000"/>
              </a:solidFill>
            </a:endParaRPr>
          </a:p>
        </p:txBody>
      </p:sp>
      <p:sp>
        <p:nvSpPr>
          <p:cNvPr id="6" name="Retângulo 5"/>
          <p:cNvSpPr/>
          <p:nvPr/>
        </p:nvSpPr>
        <p:spPr>
          <a:xfrm>
            <a:off x="5113619" y="5723964"/>
            <a:ext cx="821059" cy="369332"/>
          </a:xfrm>
          <a:prstGeom prst="rect">
            <a:avLst/>
          </a:prstGeom>
        </p:spPr>
        <p:txBody>
          <a:bodyPr wrap="none">
            <a:spAutoFit/>
          </a:bodyPr>
          <a:lstStyle/>
          <a:p>
            <a:r>
              <a:rPr lang="pt-PT" dirty="0">
                <a:solidFill>
                  <a:srgbClr val="FF0000"/>
                </a:solidFill>
              </a:rPr>
              <a:t>ÓRION</a:t>
            </a:r>
            <a:endParaRPr lang="pt-BR" dirty="0">
              <a:solidFill>
                <a:srgbClr val="FF0000"/>
              </a:solidFill>
            </a:endParaRPr>
          </a:p>
        </p:txBody>
      </p:sp>
      <p:sp>
        <p:nvSpPr>
          <p:cNvPr id="7" name="Retângulo 6"/>
          <p:cNvSpPr/>
          <p:nvPr/>
        </p:nvSpPr>
        <p:spPr>
          <a:xfrm>
            <a:off x="7175673" y="5428632"/>
            <a:ext cx="1185902" cy="646331"/>
          </a:xfrm>
          <a:prstGeom prst="rect">
            <a:avLst/>
          </a:prstGeom>
        </p:spPr>
        <p:txBody>
          <a:bodyPr wrap="none">
            <a:spAutoFit/>
          </a:bodyPr>
          <a:lstStyle/>
          <a:p>
            <a:r>
              <a:rPr lang="pt-PT" dirty="0">
                <a:solidFill>
                  <a:srgbClr val="FF0000"/>
                </a:solidFill>
              </a:rPr>
              <a:t>CRUZEIRO </a:t>
            </a:r>
            <a:endParaRPr lang="pt-PT" dirty="0" smtClean="0">
              <a:solidFill>
                <a:srgbClr val="FF0000"/>
              </a:solidFill>
            </a:endParaRPr>
          </a:p>
          <a:p>
            <a:pPr algn="ctr"/>
            <a:r>
              <a:rPr lang="pt-PT" dirty="0" smtClean="0">
                <a:solidFill>
                  <a:srgbClr val="FF0000"/>
                </a:solidFill>
              </a:rPr>
              <a:t>DO  </a:t>
            </a:r>
            <a:r>
              <a:rPr lang="pt-PT" dirty="0">
                <a:solidFill>
                  <a:srgbClr val="FF0000"/>
                </a:solidFill>
              </a:rPr>
              <a:t>SUL</a:t>
            </a:r>
            <a:endParaRPr lang="pt-BR" dirty="0">
              <a:solidFill>
                <a:srgbClr val="FF0000"/>
              </a:solidFill>
            </a:endParaRPr>
          </a:p>
        </p:txBody>
      </p:sp>
      <p:sp>
        <p:nvSpPr>
          <p:cNvPr id="8" name="Retângulo 7"/>
          <p:cNvSpPr/>
          <p:nvPr/>
        </p:nvSpPr>
        <p:spPr>
          <a:xfrm>
            <a:off x="8759849" y="5723964"/>
            <a:ext cx="1258230" cy="369332"/>
          </a:xfrm>
          <a:prstGeom prst="rect">
            <a:avLst/>
          </a:prstGeom>
        </p:spPr>
        <p:txBody>
          <a:bodyPr wrap="none">
            <a:spAutoFit/>
          </a:bodyPr>
          <a:lstStyle/>
          <a:p>
            <a:r>
              <a:rPr lang="pt-PT" dirty="0">
                <a:solidFill>
                  <a:srgbClr val="FF0000"/>
                </a:solidFill>
              </a:rPr>
              <a:t>ESCORPIÃO</a:t>
            </a:r>
            <a:endParaRPr lang="pt-BR" dirty="0">
              <a:solidFill>
                <a:srgbClr val="FF0000"/>
              </a:solidFill>
            </a:endParaRPr>
          </a:p>
        </p:txBody>
      </p:sp>
      <p:pic>
        <p:nvPicPr>
          <p:cNvPr id="9" name="Imagem 8"/>
          <p:cNvPicPr>
            <a:picLocks noChangeAspect="1"/>
          </p:cNvPicPr>
          <p:nvPr/>
        </p:nvPicPr>
        <p:blipFill>
          <a:blip r:embed="rId2"/>
          <a:stretch>
            <a:fillRect/>
          </a:stretch>
        </p:blipFill>
        <p:spPr>
          <a:xfrm>
            <a:off x="1271017" y="2420888"/>
            <a:ext cx="8963025" cy="3086100"/>
          </a:xfrm>
          <a:prstGeom prst="rect">
            <a:avLst/>
          </a:prstGeom>
        </p:spPr>
      </p:pic>
      <p:sp>
        <p:nvSpPr>
          <p:cNvPr id="10" name="CaixaDeTexto 9"/>
          <p:cNvSpPr txBox="1"/>
          <p:nvPr/>
        </p:nvSpPr>
        <p:spPr>
          <a:xfrm>
            <a:off x="1577521" y="5796028"/>
            <a:ext cx="2141768" cy="369332"/>
          </a:xfrm>
          <a:prstGeom prst="rect">
            <a:avLst/>
          </a:prstGeom>
          <a:noFill/>
        </p:spPr>
        <p:txBody>
          <a:bodyPr wrap="square" rtlCol="0">
            <a:spAutoFit/>
          </a:bodyPr>
          <a:lstStyle/>
          <a:p>
            <a:r>
              <a:rPr lang="pt-BR" dirty="0" smtClean="0"/>
              <a:t>_ _ _ _ _ _ _ _ _ _ _ _</a:t>
            </a:r>
            <a:endParaRPr lang="pt-BR" dirty="0"/>
          </a:p>
        </p:txBody>
      </p:sp>
      <p:sp>
        <p:nvSpPr>
          <p:cNvPr id="11" name="CaixaDeTexto 10"/>
          <p:cNvSpPr txBox="1"/>
          <p:nvPr/>
        </p:nvSpPr>
        <p:spPr>
          <a:xfrm>
            <a:off x="4385833" y="5795972"/>
            <a:ext cx="2141768" cy="369332"/>
          </a:xfrm>
          <a:prstGeom prst="rect">
            <a:avLst/>
          </a:prstGeom>
          <a:noFill/>
        </p:spPr>
        <p:txBody>
          <a:bodyPr wrap="square" rtlCol="0">
            <a:spAutoFit/>
          </a:bodyPr>
          <a:lstStyle/>
          <a:p>
            <a:r>
              <a:rPr lang="pt-BR" dirty="0" smtClean="0"/>
              <a:t>_ _ _ _ _ _ _ _ _ _ _ _</a:t>
            </a:r>
            <a:endParaRPr lang="pt-BR" dirty="0"/>
          </a:p>
        </p:txBody>
      </p:sp>
      <p:sp>
        <p:nvSpPr>
          <p:cNvPr id="12" name="CaixaDeTexto 11"/>
          <p:cNvSpPr txBox="1"/>
          <p:nvPr/>
        </p:nvSpPr>
        <p:spPr>
          <a:xfrm>
            <a:off x="6887641" y="5805264"/>
            <a:ext cx="2141768" cy="369332"/>
          </a:xfrm>
          <a:prstGeom prst="rect">
            <a:avLst/>
          </a:prstGeom>
          <a:noFill/>
        </p:spPr>
        <p:txBody>
          <a:bodyPr wrap="square" rtlCol="0">
            <a:spAutoFit/>
          </a:bodyPr>
          <a:lstStyle/>
          <a:p>
            <a:r>
              <a:rPr lang="pt-BR" dirty="0" smtClean="0"/>
              <a:t>_ _ _ _ _ _ _ _ _</a:t>
            </a:r>
            <a:endParaRPr lang="pt-BR" dirty="0"/>
          </a:p>
        </p:txBody>
      </p:sp>
      <p:sp>
        <p:nvSpPr>
          <p:cNvPr id="13" name="CaixaDeTexto 12"/>
          <p:cNvSpPr txBox="1"/>
          <p:nvPr/>
        </p:nvSpPr>
        <p:spPr>
          <a:xfrm>
            <a:off x="8615833" y="5805264"/>
            <a:ext cx="2141768" cy="369332"/>
          </a:xfrm>
          <a:prstGeom prst="rect">
            <a:avLst/>
          </a:prstGeom>
          <a:noFill/>
        </p:spPr>
        <p:txBody>
          <a:bodyPr wrap="square" rtlCol="0">
            <a:spAutoFit/>
          </a:bodyPr>
          <a:lstStyle/>
          <a:p>
            <a:r>
              <a:rPr lang="pt-BR" dirty="0" smtClean="0"/>
              <a:t>_ _ _ _ _ _ _ _ _</a:t>
            </a:r>
            <a:endParaRPr lang="pt-BR" dirty="0"/>
          </a:p>
        </p:txBody>
      </p:sp>
    </p:spTree>
    <p:extLst>
      <p:ext uri="{BB962C8B-B14F-4D97-AF65-F5344CB8AC3E}">
        <p14:creationId xmlns:p14="http://schemas.microsoft.com/office/powerpoint/2010/main" val="239886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a:stretch>
            <a:fillRect/>
          </a:stretch>
        </p:blipFill>
        <p:spPr>
          <a:xfrm>
            <a:off x="1199009" y="2132856"/>
            <a:ext cx="6847334" cy="2005690"/>
          </a:xfrm>
          <a:prstGeom prst="rect">
            <a:avLst/>
          </a:prstGeom>
        </p:spPr>
      </p:pic>
      <p:sp>
        <p:nvSpPr>
          <p:cNvPr id="3" name="Retângulo 2"/>
          <p:cNvSpPr/>
          <p:nvPr/>
        </p:nvSpPr>
        <p:spPr>
          <a:xfrm>
            <a:off x="190897" y="28313"/>
            <a:ext cx="7920880" cy="2396938"/>
          </a:xfrm>
          <a:prstGeom prst="rect">
            <a:avLst/>
          </a:prstGeom>
        </p:spPr>
        <p:txBody>
          <a:bodyPr wrap="square">
            <a:spAutoFit/>
          </a:bodyPr>
          <a:lstStyle/>
          <a:p>
            <a:pPr algn="just" hangingPunct="0">
              <a:lnSpc>
                <a:spcPct val="120000"/>
              </a:lnSpc>
            </a:pPr>
            <a:r>
              <a:rPr lang="pt-BR" b="1" dirty="0"/>
              <a:t>Questão 2) (1 ponto</a:t>
            </a:r>
            <a:r>
              <a:rPr lang="pt-BR" b="1" dirty="0" smtClean="0"/>
              <a:t>)</a:t>
            </a:r>
          </a:p>
          <a:p>
            <a:pPr algn="just">
              <a:lnSpc>
                <a:spcPct val="120000"/>
              </a:lnSpc>
            </a:pPr>
            <a:r>
              <a:rPr lang="pt-BR" b="1" dirty="0" smtClean="0"/>
              <a:t>Pergunta</a:t>
            </a:r>
            <a:r>
              <a:rPr lang="pt-BR" b="1" dirty="0"/>
              <a:t> 2a) (0,5 ponto)</a:t>
            </a:r>
            <a:r>
              <a:rPr lang="pt-BR" dirty="0"/>
              <a:t> </a:t>
            </a:r>
            <a:r>
              <a:rPr lang="pt-BR" b="1" dirty="0"/>
              <a:t>(0,25 cada acerto) </a:t>
            </a:r>
            <a:r>
              <a:rPr lang="pt-PT" dirty="0"/>
              <a:t>A Lua brilha no céu porque é iluminada pelo Sol. Em alguns dias do mês, pela manhã ou à tarde, podemos ver o Sol e a Lua juntos no céu.  Nos desenhos abaixo você pode ver representações FORA DE ESCALA dessa situação, onde uma está certa e a outra está errada em relação somente à iluminação. Escreva embaixo de cada desenho se está CERTO ou ERRADO. </a:t>
            </a:r>
            <a:endParaRPr lang="pt-BR" dirty="0"/>
          </a:p>
        </p:txBody>
      </p:sp>
      <p:sp>
        <p:nvSpPr>
          <p:cNvPr id="5" name="Retângulo 4"/>
          <p:cNvSpPr/>
          <p:nvPr/>
        </p:nvSpPr>
        <p:spPr>
          <a:xfrm>
            <a:off x="8255793" y="2996952"/>
            <a:ext cx="3024336" cy="553998"/>
          </a:xfrm>
          <a:prstGeom prst="rect">
            <a:avLst/>
          </a:prstGeom>
        </p:spPr>
        <p:txBody>
          <a:bodyPr wrap="square">
            <a:spAutoFit/>
          </a:bodyPr>
          <a:lstStyle/>
          <a:p>
            <a:pPr algn="just"/>
            <a:r>
              <a:rPr lang="pt-BR" sz="1500" b="1" dirty="0">
                <a:solidFill>
                  <a:srgbClr val="FF0000"/>
                </a:solidFill>
              </a:rPr>
              <a:t>Obs. A parte iluminada da Lua precisa estar voltada para o Sol!</a:t>
            </a:r>
            <a:endParaRPr lang="pt-BR" sz="1500" dirty="0">
              <a:solidFill>
                <a:srgbClr val="FF0000"/>
              </a:solidFill>
            </a:endParaRPr>
          </a:p>
        </p:txBody>
      </p:sp>
      <p:sp>
        <p:nvSpPr>
          <p:cNvPr id="6" name="Retângulo 5"/>
          <p:cNvSpPr/>
          <p:nvPr/>
        </p:nvSpPr>
        <p:spPr>
          <a:xfrm>
            <a:off x="118889" y="4077072"/>
            <a:ext cx="11540758" cy="734945"/>
          </a:xfrm>
          <a:prstGeom prst="rect">
            <a:avLst/>
          </a:prstGeom>
        </p:spPr>
        <p:txBody>
          <a:bodyPr wrap="square">
            <a:spAutoFit/>
          </a:bodyPr>
          <a:lstStyle/>
          <a:p>
            <a:pPr algn="just">
              <a:lnSpc>
                <a:spcPct val="120000"/>
              </a:lnSpc>
            </a:pPr>
            <a:r>
              <a:rPr lang="pt-BR" b="1" dirty="0"/>
              <a:t>Pergunta 2b) (0,5 ponto) (0,25 cada acerto) </a:t>
            </a:r>
            <a:r>
              <a:rPr lang="pt-BR" dirty="0"/>
              <a:t>No desenho abaixo, da Lua e algumas estrelas, faça um CÍRCULO sobre a única </a:t>
            </a:r>
            <a:r>
              <a:rPr lang="pt-BR" dirty="0" smtClean="0"/>
              <a:t>e</a:t>
            </a:r>
            <a:r>
              <a:rPr lang="pt-BR" dirty="0"/>
              <a:t>strela de cada desenho que não poderia estar onde foi desenhada, pois nunca seria vista ali.</a:t>
            </a:r>
          </a:p>
        </p:txBody>
      </p:sp>
      <p:sp>
        <p:nvSpPr>
          <p:cNvPr id="37" name="Retângulo 36"/>
          <p:cNvSpPr/>
          <p:nvPr/>
        </p:nvSpPr>
        <p:spPr>
          <a:xfrm>
            <a:off x="8111777" y="4941168"/>
            <a:ext cx="3456384" cy="1015663"/>
          </a:xfrm>
          <a:prstGeom prst="rect">
            <a:avLst/>
          </a:prstGeom>
        </p:spPr>
        <p:txBody>
          <a:bodyPr wrap="square">
            <a:spAutoFit/>
          </a:bodyPr>
          <a:lstStyle/>
          <a:p>
            <a:pPr algn="just"/>
            <a:r>
              <a:rPr lang="pt-BR" sz="1500" b="1" dirty="0">
                <a:solidFill>
                  <a:srgbClr val="FF0000"/>
                </a:solidFill>
              </a:rPr>
              <a:t>Obs. Para estar ali onde assinalada, uma parte da Lua deveria ser transparente ou a estrela estar entre a Terra e Lua, o que é impossível.</a:t>
            </a:r>
            <a:endParaRPr lang="pt-BR" sz="1500" dirty="0">
              <a:solidFill>
                <a:srgbClr val="FF0000"/>
              </a:solidFill>
            </a:endParaRPr>
          </a:p>
        </p:txBody>
      </p:sp>
      <p:sp>
        <p:nvSpPr>
          <p:cNvPr id="38" name="Retângulo 37"/>
          <p:cNvSpPr/>
          <p:nvPr/>
        </p:nvSpPr>
        <p:spPr>
          <a:xfrm>
            <a:off x="2207121" y="3717032"/>
            <a:ext cx="809389" cy="369332"/>
          </a:xfrm>
          <a:prstGeom prst="rect">
            <a:avLst/>
          </a:prstGeom>
        </p:spPr>
        <p:txBody>
          <a:bodyPr wrap="none">
            <a:spAutoFit/>
          </a:bodyPr>
          <a:lstStyle/>
          <a:p>
            <a:r>
              <a:rPr lang="pt-BR" b="1" dirty="0">
                <a:solidFill>
                  <a:srgbClr val="FF0000"/>
                </a:solidFill>
              </a:rPr>
              <a:t>CERTO</a:t>
            </a:r>
            <a:endParaRPr lang="pt-BR" dirty="0">
              <a:solidFill>
                <a:srgbClr val="FF0000"/>
              </a:solidFill>
            </a:endParaRPr>
          </a:p>
        </p:txBody>
      </p:sp>
      <p:sp>
        <p:nvSpPr>
          <p:cNvPr id="39" name="Retângulo 38"/>
          <p:cNvSpPr/>
          <p:nvPr/>
        </p:nvSpPr>
        <p:spPr>
          <a:xfrm>
            <a:off x="6455593" y="3689324"/>
            <a:ext cx="997389" cy="369332"/>
          </a:xfrm>
          <a:prstGeom prst="rect">
            <a:avLst/>
          </a:prstGeom>
        </p:spPr>
        <p:txBody>
          <a:bodyPr wrap="none">
            <a:spAutoFit/>
          </a:bodyPr>
          <a:lstStyle/>
          <a:p>
            <a:r>
              <a:rPr lang="pt-BR" b="1" dirty="0">
                <a:solidFill>
                  <a:srgbClr val="FF0000"/>
                </a:solidFill>
              </a:rPr>
              <a:t>ERRADO</a:t>
            </a:r>
            <a:endParaRPr lang="pt-BR" dirty="0">
              <a:solidFill>
                <a:srgbClr val="FF0000"/>
              </a:solidFill>
            </a:endParaRPr>
          </a:p>
        </p:txBody>
      </p:sp>
      <p:pic>
        <p:nvPicPr>
          <p:cNvPr id="8" name="Imagem 7"/>
          <p:cNvPicPr>
            <a:picLocks noChangeAspect="1"/>
          </p:cNvPicPr>
          <p:nvPr/>
        </p:nvPicPr>
        <p:blipFill>
          <a:blip r:embed="rId3"/>
          <a:stretch>
            <a:fillRect/>
          </a:stretch>
        </p:blipFill>
        <p:spPr>
          <a:xfrm>
            <a:off x="1271017" y="4869160"/>
            <a:ext cx="6768752" cy="1875363"/>
          </a:xfrm>
          <a:prstGeom prst="rect">
            <a:avLst/>
          </a:prstGeom>
        </p:spPr>
      </p:pic>
      <p:grpSp>
        <p:nvGrpSpPr>
          <p:cNvPr id="67" name="Grupo 66"/>
          <p:cNvGrpSpPr/>
          <p:nvPr/>
        </p:nvGrpSpPr>
        <p:grpSpPr>
          <a:xfrm>
            <a:off x="2799777" y="5373216"/>
            <a:ext cx="4248472" cy="441960"/>
            <a:chOff x="0" y="0"/>
            <a:chExt cx="3366172" cy="353209"/>
          </a:xfrm>
        </p:grpSpPr>
        <p:sp>
          <p:nvSpPr>
            <p:cNvPr id="68" name="Elipse 67"/>
            <p:cNvSpPr/>
            <p:nvPr/>
          </p:nvSpPr>
          <p:spPr>
            <a:xfrm>
              <a:off x="0" y="94129"/>
              <a:ext cx="237490" cy="2590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69" name="Elipse 68"/>
            <p:cNvSpPr/>
            <p:nvPr/>
          </p:nvSpPr>
          <p:spPr>
            <a:xfrm>
              <a:off x="3128682" y="0"/>
              <a:ext cx="237490" cy="2590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grpSp>
    </p:spTree>
    <p:extLst>
      <p:ext uri="{BB962C8B-B14F-4D97-AF65-F5344CB8AC3E}">
        <p14:creationId xmlns:p14="http://schemas.microsoft.com/office/powerpoint/2010/main" val="62076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nodeType="click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circle(out)">
                                      <p:cBhvr>
                                        <p:cTn id="20" dur="2000"/>
                                        <p:tgtEl>
                                          <p:spTgt spid="67"/>
                                        </p:tgtEl>
                                      </p:cBhvr>
                                    </p:animEffect>
                                  </p:child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7" grpId="0"/>
      <p:bldP spid="38"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692696"/>
            <a:ext cx="7848872" cy="923330"/>
          </a:xfrm>
          <a:prstGeom prst="rect">
            <a:avLst/>
          </a:prstGeom>
        </p:spPr>
        <p:txBody>
          <a:bodyPr wrap="square">
            <a:spAutoFit/>
          </a:bodyPr>
          <a:lstStyle/>
          <a:p>
            <a:pPr algn="just">
              <a:lnSpc>
                <a:spcPct val="150000"/>
              </a:lnSpc>
            </a:pPr>
            <a:r>
              <a:rPr lang="pt-BR" b="1" dirty="0"/>
              <a:t>Questão 3) (1 ponto) (0,20 cada acerto)  </a:t>
            </a:r>
            <a:r>
              <a:rPr lang="pt-BR" dirty="0"/>
              <a:t>Escreva CERTO ou ERRADO na frente de cada frase abaixo.</a:t>
            </a:r>
          </a:p>
        </p:txBody>
      </p:sp>
      <p:graphicFrame>
        <p:nvGraphicFramePr>
          <p:cNvPr id="5" name="Tabela 4"/>
          <p:cNvGraphicFramePr>
            <a:graphicFrameLocks noGrp="1"/>
          </p:cNvGraphicFramePr>
          <p:nvPr>
            <p:extLst>
              <p:ext uri="{D42A27DB-BD31-4B8C-83A1-F6EECF244321}">
                <p14:modId xmlns:p14="http://schemas.microsoft.com/office/powerpoint/2010/main" val="3727307397"/>
              </p:ext>
            </p:extLst>
          </p:nvPr>
        </p:nvGraphicFramePr>
        <p:xfrm>
          <a:off x="470658" y="2461538"/>
          <a:ext cx="7281079" cy="2711262"/>
        </p:xfrm>
        <a:graphic>
          <a:graphicData uri="http://schemas.openxmlformats.org/drawingml/2006/table">
            <a:tbl>
              <a:tblPr firstRow="1" firstCol="1" bandRow="1"/>
              <a:tblGrid>
                <a:gridCol w="7281079">
                  <a:extLst>
                    <a:ext uri="{9D8B030D-6E8A-4147-A177-3AD203B41FA5}">
                      <a16:colId xmlns:a16="http://schemas.microsoft.com/office/drawing/2014/main" val="20001"/>
                    </a:ext>
                  </a:extLst>
                </a:gridCol>
              </a:tblGrid>
              <a:tr h="0">
                <a:tc>
                  <a:txBody>
                    <a:bodyPr/>
                    <a:lstStyle/>
                    <a:p>
                      <a:pPr algn="just" hangingPunct="0">
                        <a:lnSpc>
                          <a:spcPct val="115000"/>
                        </a:lnSpc>
                        <a:spcAft>
                          <a:spcPts val="0"/>
                        </a:spcAft>
                      </a:pPr>
                      <a:r>
                        <a:rPr lang="pt-BR" sz="1800" dirty="0" smtClean="0">
                          <a:effectLst/>
                          <a:latin typeface="Arial"/>
                          <a:ea typeface="Times New Roman"/>
                        </a:rPr>
                        <a:t>  _ _ _ _ _ _  As </a:t>
                      </a:r>
                      <a:r>
                        <a:rPr lang="pt-BR" sz="1800" dirty="0">
                          <a:effectLst/>
                          <a:latin typeface="Arial"/>
                          <a:ea typeface="Times New Roman"/>
                        </a:rPr>
                        <a:t>estrelas têm a forma de uma bola.</a:t>
                      </a:r>
                      <a:endParaRPr lang="pt-BR" sz="1800" dirty="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0">
                <a:tc>
                  <a:txBody>
                    <a:bodyPr/>
                    <a:lstStyle/>
                    <a:p>
                      <a:pPr algn="just" hangingPunct="0">
                        <a:lnSpc>
                          <a:spcPct val="115000"/>
                        </a:lnSpc>
                        <a:spcAft>
                          <a:spcPts val="0"/>
                        </a:spcAft>
                      </a:pPr>
                      <a:endParaRPr lang="pt-BR" sz="1800" dirty="0" smtClean="0">
                        <a:effectLst/>
                        <a:latin typeface="Arial"/>
                        <a:ea typeface="Times New Roman"/>
                      </a:endParaRPr>
                    </a:p>
                    <a:p>
                      <a:pPr algn="just" hangingPunct="0">
                        <a:lnSpc>
                          <a:spcPct val="115000"/>
                        </a:lnSpc>
                        <a:spcAft>
                          <a:spcPts val="0"/>
                        </a:spcAft>
                      </a:pPr>
                      <a:r>
                        <a:rPr lang="pt-BR" sz="1800" dirty="0" smtClean="0">
                          <a:effectLst/>
                          <a:latin typeface="Arial"/>
                          <a:ea typeface="Times New Roman"/>
                        </a:rPr>
                        <a:t>   _ _ _ _ _ _ A </a:t>
                      </a:r>
                      <a:r>
                        <a:rPr lang="pt-BR" sz="1800" dirty="0">
                          <a:effectLst/>
                          <a:latin typeface="Arial"/>
                          <a:ea typeface="Times New Roman"/>
                        </a:rPr>
                        <a:t>forma do Sol é igual à forma das outras estrelas</a:t>
                      </a:r>
                      <a:r>
                        <a:rPr lang="pt-PT" sz="1800" i="1" dirty="0">
                          <a:solidFill>
                            <a:srgbClr val="222222"/>
                          </a:solidFill>
                          <a:effectLst/>
                          <a:latin typeface="Times New Roman"/>
                          <a:ea typeface="Times New Roman"/>
                        </a:rPr>
                        <a:t> </a:t>
                      </a:r>
                      <a:endParaRPr lang="pt-BR" sz="1800" dirty="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r h="0">
                <a:tc>
                  <a:txBody>
                    <a:bodyPr/>
                    <a:lstStyle/>
                    <a:p>
                      <a:pPr algn="just" hangingPunct="0">
                        <a:lnSpc>
                          <a:spcPct val="115000"/>
                        </a:lnSpc>
                        <a:spcAft>
                          <a:spcPts val="0"/>
                        </a:spcAft>
                      </a:pPr>
                      <a:endParaRPr lang="pt-BR" sz="1800" dirty="0" smtClean="0">
                        <a:effectLst/>
                        <a:latin typeface="Arial"/>
                        <a:ea typeface="Times New Roman"/>
                      </a:endParaRPr>
                    </a:p>
                    <a:p>
                      <a:pPr algn="just" hangingPunct="0">
                        <a:lnSpc>
                          <a:spcPct val="115000"/>
                        </a:lnSpc>
                        <a:spcAft>
                          <a:spcPts val="0"/>
                        </a:spcAft>
                      </a:pPr>
                      <a:r>
                        <a:rPr lang="pt-BR" sz="1800" dirty="0" smtClean="0">
                          <a:effectLst/>
                          <a:latin typeface="Arial"/>
                          <a:ea typeface="Times New Roman"/>
                        </a:rPr>
                        <a:t>   _ _ _ _ _ _ O </a:t>
                      </a:r>
                      <a:r>
                        <a:rPr lang="pt-BR" sz="1800" dirty="0">
                          <a:effectLst/>
                          <a:latin typeface="Arial"/>
                          <a:ea typeface="Times New Roman"/>
                        </a:rPr>
                        <a:t>Sol é uma estrela.</a:t>
                      </a:r>
                      <a:endParaRPr lang="pt-BR" sz="1800" dirty="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0">
                <a:tc>
                  <a:txBody>
                    <a:bodyPr/>
                    <a:lstStyle/>
                    <a:p>
                      <a:pPr algn="just" hangingPunct="0">
                        <a:lnSpc>
                          <a:spcPct val="115000"/>
                        </a:lnSpc>
                        <a:spcAft>
                          <a:spcPts val="0"/>
                        </a:spcAft>
                      </a:pPr>
                      <a:endParaRPr lang="pt-BR" sz="1800" dirty="0" smtClean="0">
                        <a:effectLst/>
                        <a:latin typeface="Arial"/>
                        <a:ea typeface="Times New Roman"/>
                      </a:endParaRPr>
                    </a:p>
                    <a:p>
                      <a:pPr algn="just" hangingPunct="0">
                        <a:lnSpc>
                          <a:spcPct val="115000"/>
                        </a:lnSpc>
                        <a:spcAft>
                          <a:spcPts val="0"/>
                        </a:spcAft>
                      </a:pPr>
                      <a:r>
                        <a:rPr lang="pt-BR" sz="1800" dirty="0" smtClean="0">
                          <a:effectLst/>
                          <a:latin typeface="Arial"/>
                          <a:ea typeface="Times New Roman"/>
                        </a:rPr>
                        <a:t>   _ _ _ _ _ _ Estrelas </a:t>
                      </a:r>
                      <a:r>
                        <a:rPr lang="pt-BR" sz="1800" dirty="0">
                          <a:effectLst/>
                          <a:latin typeface="Arial"/>
                          <a:ea typeface="Times New Roman"/>
                        </a:rPr>
                        <a:t>só brilham de noite.</a:t>
                      </a:r>
                      <a:endParaRPr lang="pt-BR" sz="1800" dirty="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0">
                <a:tc>
                  <a:txBody>
                    <a:bodyPr/>
                    <a:lstStyle/>
                    <a:p>
                      <a:pPr algn="just" hangingPunct="0">
                        <a:lnSpc>
                          <a:spcPct val="115000"/>
                        </a:lnSpc>
                        <a:spcAft>
                          <a:spcPts val="0"/>
                        </a:spcAft>
                        <a:tabLst>
                          <a:tab pos="5692140" algn="r"/>
                          <a:tab pos="7964170" algn="r"/>
                        </a:tabLst>
                      </a:pPr>
                      <a:r>
                        <a:rPr lang="pt-BR" sz="1800" dirty="0" smtClean="0">
                          <a:effectLst/>
                          <a:latin typeface="Arial"/>
                          <a:ea typeface="Times New Roman"/>
                        </a:rPr>
                        <a:t> </a:t>
                      </a:r>
                    </a:p>
                    <a:p>
                      <a:pPr algn="just" hangingPunct="0">
                        <a:lnSpc>
                          <a:spcPct val="115000"/>
                        </a:lnSpc>
                        <a:spcAft>
                          <a:spcPts val="0"/>
                        </a:spcAft>
                        <a:tabLst>
                          <a:tab pos="5692140" algn="r"/>
                          <a:tab pos="7964170" algn="r"/>
                        </a:tabLst>
                      </a:pPr>
                      <a:r>
                        <a:rPr lang="pt-BR" sz="1800" dirty="0" smtClean="0">
                          <a:effectLst/>
                          <a:latin typeface="Arial"/>
                          <a:ea typeface="Times New Roman"/>
                        </a:rPr>
                        <a:t>  _ _ _ _ _ _  Estrelas </a:t>
                      </a:r>
                      <a:r>
                        <a:rPr lang="pt-BR" sz="1800" dirty="0">
                          <a:effectLst/>
                          <a:latin typeface="Arial"/>
                          <a:ea typeface="Times New Roman"/>
                        </a:rPr>
                        <a:t>têm pontas.</a:t>
                      </a:r>
                      <a:r>
                        <a:rPr lang="pt-PT" sz="1800" dirty="0">
                          <a:effectLst/>
                          <a:latin typeface="Arial"/>
                          <a:ea typeface="Times New Roman"/>
                        </a:rPr>
                        <a:t>                                                            </a:t>
                      </a:r>
                      <a:endParaRPr lang="pt-BR" sz="1800" dirty="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bl>
          </a:graphicData>
        </a:graphic>
      </p:graphicFrame>
      <p:sp>
        <p:nvSpPr>
          <p:cNvPr id="6" name="Retângulo 5"/>
          <p:cNvSpPr/>
          <p:nvPr/>
        </p:nvSpPr>
        <p:spPr>
          <a:xfrm>
            <a:off x="758690" y="2420888"/>
            <a:ext cx="809389" cy="369332"/>
          </a:xfrm>
          <a:prstGeom prst="rect">
            <a:avLst/>
          </a:prstGeom>
        </p:spPr>
        <p:txBody>
          <a:bodyPr wrap="none">
            <a:spAutoFit/>
          </a:bodyPr>
          <a:lstStyle/>
          <a:p>
            <a:r>
              <a:rPr lang="pt-PT" b="1" dirty="0">
                <a:solidFill>
                  <a:srgbClr val="FF0000"/>
                </a:solidFill>
              </a:rPr>
              <a:t>CERTO</a:t>
            </a:r>
            <a:endParaRPr lang="pt-BR" dirty="0">
              <a:solidFill>
                <a:srgbClr val="FF0000"/>
              </a:solidFill>
            </a:endParaRPr>
          </a:p>
        </p:txBody>
      </p:sp>
      <p:sp>
        <p:nvSpPr>
          <p:cNvPr id="7" name="Retângulo 6"/>
          <p:cNvSpPr/>
          <p:nvPr/>
        </p:nvSpPr>
        <p:spPr>
          <a:xfrm>
            <a:off x="758690" y="3037602"/>
            <a:ext cx="809389" cy="369332"/>
          </a:xfrm>
          <a:prstGeom prst="rect">
            <a:avLst/>
          </a:prstGeom>
        </p:spPr>
        <p:txBody>
          <a:bodyPr wrap="none">
            <a:spAutoFit/>
          </a:bodyPr>
          <a:lstStyle/>
          <a:p>
            <a:r>
              <a:rPr lang="pt-PT" b="1" dirty="0">
                <a:solidFill>
                  <a:srgbClr val="FF0000"/>
                </a:solidFill>
              </a:rPr>
              <a:t>CERTO</a:t>
            </a:r>
            <a:endParaRPr lang="pt-BR" dirty="0">
              <a:solidFill>
                <a:srgbClr val="FF0000"/>
              </a:solidFill>
            </a:endParaRPr>
          </a:p>
        </p:txBody>
      </p:sp>
      <p:sp>
        <p:nvSpPr>
          <p:cNvPr id="8" name="Retângulo 7"/>
          <p:cNvSpPr/>
          <p:nvPr/>
        </p:nvSpPr>
        <p:spPr>
          <a:xfrm>
            <a:off x="780659" y="3640292"/>
            <a:ext cx="809389" cy="369332"/>
          </a:xfrm>
          <a:prstGeom prst="rect">
            <a:avLst/>
          </a:prstGeom>
        </p:spPr>
        <p:txBody>
          <a:bodyPr wrap="none">
            <a:spAutoFit/>
          </a:bodyPr>
          <a:lstStyle/>
          <a:p>
            <a:r>
              <a:rPr lang="pt-PT" b="1" dirty="0">
                <a:solidFill>
                  <a:srgbClr val="FF0000"/>
                </a:solidFill>
              </a:rPr>
              <a:t>CERTO</a:t>
            </a:r>
            <a:endParaRPr lang="pt-BR" dirty="0">
              <a:solidFill>
                <a:srgbClr val="FF0000"/>
              </a:solidFill>
            </a:endParaRPr>
          </a:p>
        </p:txBody>
      </p:sp>
      <p:sp>
        <p:nvSpPr>
          <p:cNvPr id="9" name="Retângulo 8"/>
          <p:cNvSpPr/>
          <p:nvPr/>
        </p:nvSpPr>
        <p:spPr>
          <a:xfrm>
            <a:off x="723233" y="4224383"/>
            <a:ext cx="997389" cy="369332"/>
          </a:xfrm>
          <a:prstGeom prst="rect">
            <a:avLst/>
          </a:prstGeom>
        </p:spPr>
        <p:txBody>
          <a:bodyPr wrap="none">
            <a:spAutoFit/>
          </a:bodyPr>
          <a:lstStyle/>
          <a:p>
            <a:r>
              <a:rPr lang="pt-PT" b="1" dirty="0">
                <a:solidFill>
                  <a:srgbClr val="FF0000"/>
                </a:solidFill>
              </a:rPr>
              <a:t>ERRADO</a:t>
            </a:r>
            <a:endParaRPr lang="pt-BR" dirty="0">
              <a:solidFill>
                <a:srgbClr val="FF0000"/>
              </a:solidFill>
            </a:endParaRPr>
          </a:p>
        </p:txBody>
      </p:sp>
      <p:sp>
        <p:nvSpPr>
          <p:cNvPr id="10" name="Retângulo 9"/>
          <p:cNvSpPr/>
          <p:nvPr/>
        </p:nvSpPr>
        <p:spPr>
          <a:xfrm>
            <a:off x="725113" y="4837802"/>
            <a:ext cx="997389" cy="369332"/>
          </a:xfrm>
          <a:prstGeom prst="rect">
            <a:avLst/>
          </a:prstGeom>
        </p:spPr>
        <p:txBody>
          <a:bodyPr wrap="none">
            <a:spAutoFit/>
          </a:bodyPr>
          <a:lstStyle/>
          <a:p>
            <a:r>
              <a:rPr lang="pt-PT" b="1" dirty="0">
                <a:solidFill>
                  <a:srgbClr val="FF0000"/>
                </a:solidFill>
              </a:rPr>
              <a:t>ERRADO</a:t>
            </a:r>
            <a:endParaRPr lang="pt-BR" dirty="0">
              <a:solidFill>
                <a:srgbClr val="FF0000"/>
              </a:solidFill>
            </a:endParaRPr>
          </a:p>
        </p:txBody>
      </p:sp>
    </p:spTree>
    <p:extLst>
      <p:ext uri="{BB962C8B-B14F-4D97-AF65-F5344CB8AC3E}">
        <p14:creationId xmlns:p14="http://schemas.microsoft.com/office/powerpoint/2010/main" val="408817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8889" y="260648"/>
            <a:ext cx="7704856" cy="1754326"/>
          </a:xfrm>
          <a:prstGeom prst="rect">
            <a:avLst/>
          </a:prstGeom>
        </p:spPr>
        <p:txBody>
          <a:bodyPr wrap="square">
            <a:spAutoFit/>
          </a:bodyPr>
          <a:lstStyle/>
          <a:p>
            <a:pPr algn="just">
              <a:lnSpc>
                <a:spcPct val="150000"/>
              </a:lnSpc>
            </a:pPr>
            <a:r>
              <a:rPr lang="pt-BR" b="1" dirty="0"/>
              <a:t>Questão 4) (1 ponto) (0,25 cada acerto) </a:t>
            </a:r>
            <a:r>
              <a:rPr lang="pt-BR" dirty="0"/>
              <a:t>Simplificadamente dizemos que um eclipse do Sol ocorre quando a Lua passa na frente dele e o da Lua quando ela passa dentro da sombra da Terra, a qual é opaca e iluminada pelo Sol, como você sabe.</a:t>
            </a:r>
          </a:p>
        </p:txBody>
      </p:sp>
      <p:sp>
        <p:nvSpPr>
          <p:cNvPr id="4" name="Retângulo 3"/>
          <p:cNvSpPr/>
          <p:nvPr/>
        </p:nvSpPr>
        <p:spPr>
          <a:xfrm>
            <a:off x="118889" y="2204864"/>
            <a:ext cx="7200800" cy="369332"/>
          </a:xfrm>
          <a:prstGeom prst="rect">
            <a:avLst/>
          </a:prstGeom>
        </p:spPr>
        <p:txBody>
          <a:bodyPr wrap="square">
            <a:spAutoFit/>
          </a:bodyPr>
          <a:lstStyle/>
          <a:p>
            <a:r>
              <a:rPr lang="pt-BR" dirty="0"/>
              <a:t>Escreva </a:t>
            </a:r>
            <a:r>
              <a:rPr lang="pt-BR" b="1" dirty="0"/>
              <a:t>C</a:t>
            </a:r>
            <a:r>
              <a:rPr lang="pt-BR" dirty="0"/>
              <a:t> para certo ou </a:t>
            </a:r>
            <a:r>
              <a:rPr lang="pt-BR" b="1" dirty="0"/>
              <a:t>E</a:t>
            </a:r>
            <a:r>
              <a:rPr lang="pt-BR" dirty="0"/>
              <a:t> para errado na frente de cada afirmação abaixo</a:t>
            </a:r>
          </a:p>
        </p:txBody>
      </p:sp>
      <p:grpSp>
        <p:nvGrpSpPr>
          <p:cNvPr id="5" name="Grupo 4"/>
          <p:cNvGrpSpPr/>
          <p:nvPr/>
        </p:nvGrpSpPr>
        <p:grpSpPr>
          <a:xfrm>
            <a:off x="7175673" y="2905467"/>
            <a:ext cx="4392488" cy="1675661"/>
            <a:chOff x="0" y="0"/>
            <a:chExt cx="3616981" cy="1198245"/>
          </a:xfrm>
        </p:grpSpPr>
        <p:sp>
          <p:nvSpPr>
            <p:cNvPr id="6" name="Elipse 5"/>
            <p:cNvSpPr/>
            <p:nvPr/>
          </p:nvSpPr>
          <p:spPr>
            <a:xfrm>
              <a:off x="2418736" y="0"/>
              <a:ext cx="1198245" cy="1198245"/>
            </a:xfrm>
            <a:prstGeom prst="ellipse">
              <a:avLst/>
            </a:prstGeom>
            <a:noFill/>
            <a:ln w="12700" cap="flat" cmpd="sng" algn="ctr">
              <a:solidFill>
                <a:sysClr val="windowText" lastClr="000000"/>
              </a:solidFill>
              <a:prstDash val="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 name="Elipse 6"/>
            <p:cNvSpPr/>
            <p:nvPr/>
          </p:nvSpPr>
          <p:spPr>
            <a:xfrm>
              <a:off x="2831691" y="412955"/>
              <a:ext cx="370800" cy="370800"/>
            </a:xfrm>
            <a:prstGeom prst="ellipse">
              <a:avLst/>
            </a:prstGeom>
            <a:solidFill>
              <a:sysClr val="window" lastClr="FFFFFF">
                <a:lumMod val="85000"/>
              </a:sysClr>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 name="Elipse 7"/>
            <p:cNvSpPr/>
            <p:nvPr/>
          </p:nvSpPr>
          <p:spPr>
            <a:xfrm>
              <a:off x="0" y="303396"/>
              <a:ext cx="622300" cy="622300"/>
            </a:xfrm>
            <a:prstGeom prst="ellipse">
              <a:avLst/>
            </a:prstGeom>
            <a:solidFill>
              <a:sysClr val="window" lastClr="FFFFFF">
                <a:lumMod val="85000"/>
              </a:sysClr>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9" name="Conector reto 8"/>
            <p:cNvCxnSpPr/>
            <p:nvPr/>
          </p:nvCxnSpPr>
          <p:spPr>
            <a:xfrm>
              <a:off x="332892" y="299182"/>
              <a:ext cx="2494280" cy="294640"/>
            </a:xfrm>
            <a:prstGeom prst="line">
              <a:avLst/>
            </a:prstGeom>
            <a:noFill/>
            <a:ln w="9525" cap="flat" cmpd="sng" algn="ctr">
              <a:solidFill>
                <a:sysClr val="windowText" lastClr="000000">
                  <a:shade val="95000"/>
                  <a:satMod val="105000"/>
                </a:sysClr>
              </a:solidFill>
              <a:prstDash val="solid"/>
            </a:ln>
            <a:effectLst/>
          </p:spPr>
        </p:cxnSp>
        <p:cxnSp>
          <p:nvCxnSpPr>
            <p:cNvPr id="10" name="Conector reto 9"/>
            <p:cNvCxnSpPr/>
            <p:nvPr/>
          </p:nvCxnSpPr>
          <p:spPr>
            <a:xfrm flipV="1">
              <a:off x="362389" y="598363"/>
              <a:ext cx="2458720" cy="330835"/>
            </a:xfrm>
            <a:prstGeom prst="line">
              <a:avLst/>
            </a:prstGeom>
            <a:noFill/>
            <a:ln w="9525" cap="flat" cmpd="sng" algn="ctr">
              <a:solidFill>
                <a:sysClr val="windowText" lastClr="000000">
                  <a:shade val="95000"/>
                  <a:satMod val="105000"/>
                </a:sysClr>
              </a:solidFill>
              <a:prstDash val="solid"/>
            </a:ln>
            <a:effectLst/>
          </p:spPr>
        </p:cxnSp>
        <p:sp>
          <p:nvSpPr>
            <p:cNvPr id="11" name="Elipse 10"/>
            <p:cNvSpPr/>
            <p:nvPr/>
          </p:nvSpPr>
          <p:spPr>
            <a:xfrm>
              <a:off x="2363956" y="543584"/>
              <a:ext cx="107950" cy="107950"/>
            </a:xfrm>
            <a:prstGeom prst="ellipse">
              <a:avLst/>
            </a:prstGeom>
            <a:solidFill>
              <a:sysClr val="window" lastClr="FFFFFF">
                <a:lumMod val="85000"/>
              </a:sysClr>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9" name="Retângulo 18"/>
          <p:cNvSpPr/>
          <p:nvPr/>
        </p:nvSpPr>
        <p:spPr>
          <a:xfrm>
            <a:off x="7283269" y="3604227"/>
            <a:ext cx="540533" cy="369332"/>
          </a:xfrm>
          <a:prstGeom prst="rect">
            <a:avLst/>
          </a:prstGeom>
        </p:spPr>
        <p:txBody>
          <a:bodyPr wrap="none">
            <a:spAutoFit/>
          </a:bodyPr>
          <a:lstStyle/>
          <a:p>
            <a:r>
              <a:rPr lang="pt-BR" dirty="0"/>
              <a:t>SOL</a:t>
            </a:r>
          </a:p>
        </p:txBody>
      </p:sp>
      <p:sp>
        <p:nvSpPr>
          <p:cNvPr id="20" name="Retângulo 19"/>
          <p:cNvSpPr/>
          <p:nvPr/>
        </p:nvSpPr>
        <p:spPr>
          <a:xfrm>
            <a:off x="9234727" y="2967334"/>
            <a:ext cx="1170962" cy="276999"/>
          </a:xfrm>
          <a:prstGeom prst="rect">
            <a:avLst/>
          </a:prstGeom>
        </p:spPr>
        <p:txBody>
          <a:bodyPr wrap="none">
            <a:spAutoFit/>
          </a:bodyPr>
          <a:lstStyle/>
          <a:p>
            <a:pPr hangingPunct="0"/>
            <a:r>
              <a:rPr lang="pt-BR" sz="1200" b="1" dirty="0"/>
              <a:t>ÓRBITA DA LUA</a:t>
            </a:r>
            <a:endParaRPr lang="pt-BR" sz="1200" dirty="0"/>
          </a:p>
        </p:txBody>
      </p:sp>
      <p:sp>
        <p:nvSpPr>
          <p:cNvPr id="21" name="Retângulo 20"/>
          <p:cNvSpPr/>
          <p:nvPr/>
        </p:nvSpPr>
        <p:spPr>
          <a:xfrm>
            <a:off x="7823802" y="4725144"/>
            <a:ext cx="3279167" cy="307777"/>
          </a:xfrm>
          <a:prstGeom prst="rect">
            <a:avLst/>
          </a:prstGeom>
        </p:spPr>
        <p:txBody>
          <a:bodyPr wrap="none">
            <a:spAutoFit/>
          </a:bodyPr>
          <a:lstStyle/>
          <a:p>
            <a:pPr hangingPunct="0"/>
            <a:r>
              <a:rPr lang="pt-BR" sz="1400" b="1" dirty="0"/>
              <a:t>FIGURA SIMPLIFICADA E FORA DE ESCALA</a:t>
            </a:r>
            <a:endParaRPr lang="pt-BR" sz="1400" dirty="0"/>
          </a:p>
        </p:txBody>
      </p:sp>
      <p:sp>
        <p:nvSpPr>
          <p:cNvPr id="22" name="Retângulo 21"/>
          <p:cNvSpPr/>
          <p:nvPr/>
        </p:nvSpPr>
        <p:spPr>
          <a:xfrm>
            <a:off x="10539057" y="3626366"/>
            <a:ext cx="603050" cy="276999"/>
          </a:xfrm>
          <a:prstGeom prst="rect">
            <a:avLst/>
          </a:prstGeom>
        </p:spPr>
        <p:txBody>
          <a:bodyPr wrap="none">
            <a:spAutoFit/>
          </a:bodyPr>
          <a:lstStyle/>
          <a:p>
            <a:pPr hangingPunct="0"/>
            <a:r>
              <a:rPr lang="pt-BR" sz="1200" b="1" dirty="0"/>
              <a:t>TERRA</a:t>
            </a:r>
            <a:endParaRPr lang="pt-BR" sz="1200" dirty="0"/>
          </a:p>
        </p:txBody>
      </p:sp>
      <p:sp>
        <p:nvSpPr>
          <p:cNvPr id="23" name="Retângulo 22"/>
          <p:cNvSpPr/>
          <p:nvPr/>
        </p:nvSpPr>
        <p:spPr>
          <a:xfrm>
            <a:off x="9601975" y="3626366"/>
            <a:ext cx="436466" cy="276999"/>
          </a:xfrm>
          <a:prstGeom prst="rect">
            <a:avLst/>
          </a:prstGeom>
        </p:spPr>
        <p:txBody>
          <a:bodyPr wrap="none">
            <a:spAutoFit/>
          </a:bodyPr>
          <a:lstStyle/>
          <a:p>
            <a:r>
              <a:rPr lang="pt-BR" sz="1200" b="1" dirty="0"/>
              <a:t>LUA</a:t>
            </a:r>
            <a:endParaRPr lang="pt-BR" sz="1200" dirty="0"/>
          </a:p>
        </p:txBody>
      </p:sp>
      <p:graphicFrame>
        <p:nvGraphicFramePr>
          <p:cNvPr id="25" name="Tabela 24"/>
          <p:cNvGraphicFramePr>
            <a:graphicFrameLocks noGrp="1"/>
          </p:cNvGraphicFramePr>
          <p:nvPr>
            <p:extLst>
              <p:ext uri="{D42A27DB-BD31-4B8C-83A1-F6EECF244321}">
                <p14:modId xmlns:p14="http://schemas.microsoft.com/office/powerpoint/2010/main" val="1562531258"/>
              </p:ext>
            </p:extLst>
          </p:nvPr>
        </p:nvGraphicFramePr>
        <p:xfrm>
          <a:off x="190897" y="2967960"/>
          <a:ext cx="6840760" cy="2621280"/>
        </p:xfrm>
        <a:graphic>
          <a:graphicData uri="http://schemas.openxmlformats.org/drawingml/2006/table">
            <a:tbl>
              <a:tblPr firstRow="1" firstCol="1" bandRow="1"/>
              <a:tblGrid>
                <a:gridCol w="633301">
                  <a:extLst>
                    <a:ext uri="{9D8B030D-6E8A-4147-A177-3AD203B41FA5}">
                      <a16:colId xmlns:a16="http://schemas.microsoft.com/office/drawing/2014/main" val="20000"/>
                    </a:ext>
                  </a:extLst>
                </a:gridCol>
                <a:gridCol w="6207459">
                  <a:extLst>
                    <a:ext uri="{9D8B030D-6E8A-4147-A177-3AD203B41FA5}">
                      <a16:colId xmlns:a16="http://schemas.microsoft.com/office/drawing/2014/main" val="20001"/>
                    </a:ext>
                  </a:extLst>
                </a:gridCol>
              </a:tblGrid>
              <a:tr h="0">
                <a:tc>
                  <a:txBody>
                    <a:bodyPr/>
                    <a:lstStyle/>
                    <a:p>
                      <a:pPr algn="just" hangingPunct="0">
                        <a:lnSpc>
                          <a:spcPct val="115000"/>
                        </a:lnSpc>
                        <a:spcAft>
                          <a:spcPts val="0"/>
                        </a:spcAft>
                      </a:pPr>
                      <a:r>
                        <a:rPr lang="pt-BR" sz="1600" dirty="0" smtClean="0">
                          <a:effectLst/>
                          <a:latin typeface="Arial"/>
                          <a:ea typeface="Times New Roman"/>
                        </a:rPr>
                        <a:t>(</a:t>
                      </a:r>
                      <a:r>
                        <a:rPr lang="pt-BR" sz="1600" b="1" baseline="0" dirty="0" smtClean="0">
                          <a:solidFill>
                            <a:srgbClr val="FF0000"/>
                          </a:solidFill>
                          <a:effectLst/>
                          <a:latin typeface="Arial"/>
                          <a:ea typeface="Times New Roman"/>
                        </a:rPr>
                        <a:t>   </a:t>
                      </a:r>
                      <a:r>
                        <a:rPr lang="pt-BR" sz="1600" dirty="0" smtClean="0">
                          <a:effectLst/>
                          <a:latin typeface="Arial"/>
                          <a:ea typeface="Times New Roman"/>
                        </a:rPr>
                        <a:t>)</a:t>
                      </a:r>
                      <a:endParaRPr lang="pt-BR" sz="1600" dirty="0">
                        <a:effectLst/>
                        <a:latin typeface="Times New Roman"/>
                        <a:ea typeface="Times New Roman"/>
                      </a:endParaRPr>
                    </a:p>
                  </a:txBody>
                  <a:tcPr marL="68580" marR="68580" marT="0" marB="0">
                    <a:lnL>
                      <a:noFill/>
                    </a:lnL>
                    <a:lnR>
                      <a:noFill/>
                    </a:lnR>
                    <a:lnT>
                      <a:noFill/>
                    </a:lnT>
                    <a:lnB>
                      <a:noFill/>
                    </a:lnB>
                  </a:tcPr>
                </a:tc>
                <a:tc>
                  <a:txBody>
                    <a:bodyPr/>
                    <a:lstStyle/>
                    <a:p>
                      <a:pPr algn="just" hangingPunct="0">
                        <a:lnSpc>
                          <a:spcPct val="115000"/>
                        </a:lnSpc>
                        <a:spcAft>
                          <a:spcPts val="0"/>
                        </a:spcAft>
                      </a:pPr>
                      <a:r>
                        <a:rPr lang="pt-BR" sz="1600" dirty="0">
                          <a:effectLst/>
                          <a:latin typeface="Arial"/>
                          <a:ea typeface="Times New Roman"/>
                        </a:rPr>
                        <a:t>Eclipses lunares só ocorrem na Lua Cheia</a:t>
                      </a:r>
                      <a:r>
                        <a:rPr lang="pt-BR" sz="1600" dirty="0" smtClean="0">
                          <a:effectLst/>
                          <a:latin typeface="Arial"/>
                          <a:ea typeface="Times New Roman"/>
                        </a:rPr>
                        <a:t>.</a:t>
                      </a:r>
                    </a:p>
                    <a:p>
                      <a:pPr algn="just" hangingPunct="0">
                        <a:lnSpc>
                          <a:spcPct val="115000"/>
                        </a:lnSpc>
                        <a:spcAft>
                          <a:spcPts val="0"/>
                        </a:spcAft>
                      </a:pPr>
                      <a:endParaRPr lang="pt-BR" sz="1600" dirty="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0">
                <a:tc>
                  <a:txBody>
                    <a:bodyPr/>
                    <a:lstStyle/>
                    <a:p>
                      <a:pPr algn="just" hangingPunct="0">
                        <a:lnSpc>
                          <a:spcPct val="115000"/>
                        </a:lnSpc>
                        <a:spcAft>
                          <a:spcPts val="0"/>
                        </a:spcAft>
                      </a:pPr>
                      <a:r>
                        <a:rPr lang="pt-BR" sz="1600" dirty="0" smtClean="0">
                          <a:effectLst/>
                          <a:latin typeface="Arial"/>
                          <a:ea typeface="Times New Roman"/>
                        </a:rPr>
                        <a:t>(</a:t>
                      </a:r>
                      <a:r>
                        <a:rPr lang="pt-BR" sz="1600" b="1" baseline="0" dirty="0" smtClean="0">
                          <a:solidFill>
                            <a:srgbClr val="FF0000"/>
                          </a:solidFill>
                          <a:effectLst/>
                          <a:latin typeface="Arial"/>
                          <a:ea typeface="Times New Roman"/>
                        </a:rPr>
                        <a:t>   </a:t>
                      </a:r>
                      <a:r>
                        <a:rPr lang="pt-BR" sz="1600" dirty="0" smtClean="0">
                          <a:effectLst/>
                          <a:latin typeface="Arial"/>
                          <a:ea typeface="Times New Roman"/>
                        </a:rPr>
                        <a:t>)</a:t>
                      </a:r>
                      <a:r>
                        <a:rPr lang="pt-BR" sz="1600" b="1" dirty="0" smtClean="0">
                          <a:effectLst/>
                          <a:latin typeface="Arial"/>
                          <a:ea typeface="Times New Roman"/>
                        </a:rPr>
                        <a:t> </a:t>
                      </a:r>
                      <a:endParaRPr lang="pt-BR" sz="1600" dirty="0">
                        <a:effectLst/>
                        <a:latin typeface="Times New Roman"/>
                        <a:ea typeface="Times New Roman"/>
                      </a:endParaRPr>
                    </a:p>
                  </a:txBody>
                  <a:tcPr marL="68580" marR="68580" marT="0" marB="0">
                    <a:lnL>
                      <a:noFill/>
                    </a:lnL>
                    <a:lnR>
                      <a:noFill/>
                    </a:lnR>
                    <a:lnT>
                      <a:noFill/>
                    </a:lnT>
                    <a:lnB>
                      <a:noFill/>
                    </a:lnB>
                  </a:tcPr>
                </a:tc>
                <a:tc>
                  <a:txBody>
                    <a:bodyPr/>
                    <a:lstStyle/>
                    <a:p>
                      <a:pPr algn="just" hangingPunct="0">
                        <a:lnSpc>
                          <a:spcPct val="115000"/>
                        </a:lnSpc>
                        <a:spcAft>
                          <a:spcPts val="0"/>
                        </a:spcAft>
                      </a:pPr>
                      <a:r>
                        <a:rPr lang="pt-BR" sz="1600" dirty="0">
                          <a:effectLst/>
                          <a:latin typeface="Arial"/>
                          <a:ea typeface="Times New Roman"/>
                        </a:rPr>
                        <a:t>Quando os eclipses solares estão ocorrendo podem ser vistos por todos na Terra</a:t>
                      </a:r>
                      <a:r>
                        <a:rPr lang="pt-BR" sz="1600" dirty="0" smtClean="0">
                          <a:effectLst/>
                          <a:latin typeface="Arial"/>
                          <a:ea typeface="Times New Roman"/>
                        </a:rPr>
                        <a:t>.</a:t>
                      </a:r>
                    </a:p>
                    <a:p>
                      <a:pPr algn="just" hangingPunct="0">
                        <a:lnSpc>
                          <a:spcPct val="115000"/>
                        </a:lnSpc>
                        <a:spcAft>
                          <a:spcPts val="0"/>
                        </a:spcAft>
                      </a:pPr>
                      <a:endParaRPr lang="pt-BR" sz="1600" dirty="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r h="0">
                <a:tc>
                  <a:txBody>
                    <a:bodyPr/>
                    <a:lstStyle/>
                    <a:p>
                      <a:pPr algn="just" hangingPunct="0">
                        <a:spcAft>
                          <a:spcPts val="0"/>
                        </a:spcAft>
                      </a:pPr>
                      <a:r>
                        <a:rPr lang="pt-BR" sz="1600" dirty="0" smtClean="0">
                          <a:effectLst/>
                          <a:latin typeface="Arial"/>
                          <a:ea typeface="Times New Roman"/>
                        </a:rPr>
                        <a:t>(</a:t>
                      </a:r>
                      <a:r>
                        <a:rPr lang="pt-BR" sz="1600" b="1" baseline="0" dirty="0" smtClean="0">
                          <a:solidFill>
                            <a:srgbClr val="FF0000"/>
                          </a:solidFill>
                          <a:effectLst/>
                          <a:latin typeface="Arial"/>
                          <a:ea typeface="Times New Roman"/>
                        </a:rPr>
                        <a:t>   </a:t>
                      </a:r>
                      <a:r>
                        <a:rPr lang="pt-BR" sz="1600" dirty="0" smtClean="0">
                          <a:effectLst/>
                          <a:latin typeface="Arial"/>
                          <a:ea typeface="Times New Roman"/>
                        </a:rPr>
                        <a:t>)</a:t>
                      </a:r>
                      <a:endParaRPr lang="pt-BR" sz="1600" dirty="0">
                        <a:effectLst/>
                        <a:latin typeface="Times New Roman"/>
                        <a:ea typeface="Times New Roman"/>
                      </a:endParaRPr>
                    </a:p>
                  </a:txBody>
                  <a:tcPr marL="68580" marR="68580" marT="0" marB="0">
                    <a:lnL>
                      <a:noFill/>
                    </a:lnL>
                    <a:lnR>
                      <a:noFill/>
                    </a:lnR>
                    <a:lnT>
                      <a:noFill/>
                    </a:lnT>
                    <a:lnB>
                      <a:noFill/>
                    </a:lnB>
                  </a:tcPr>
                </a:tc>
                <a:tc>
                  <a:txBody>
                    <a:bodyPr/>
                    <a:lstStyle/>
                    <a:p>
                      <a:pPr algn="just" hangingPunct="0">
                        <a:spcAft>
                          <a:spcPts val="0"/>
                        </a:spcAft>
                      </a:pPr>
                      <a:r>
                        <a:rPr lang="pt-BR" sz="1600" dirty="0">
                          <a:effectLst/>
                          <a:latin typeface="Arial"/>
                          <a:ea typeface="Times New Roman"/>
                        </a:rPr>
                        <a:t>O tipo de eclipse representado esquematicamente na figura acima é um eclipse solar</a:t>
                      </a:r>
                      <a:r>
                        <a:rPr lang="pt-BR" sz="1600" dirty="0" smtClean="0">
                          <a:effectLst/>
                          <a:latin typeface="Arial"/>
                          <a:ea typeface="Times New Roman"/>
                        </a:rPr>
                        <a:t>.</a:t>
                      </a:r>
                    </a:p>
                    <a:p>
                      <a:pPr algn="just" hangingPunct="0">
                        <a:spcAft>
                          <a:spcPts val="0"/>
                        </a:spcAft>
                      </a:pPr>
                      <a:endParaRPr lang="pt-BR" sz="1600" dirty="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0">
                <a:tc>
                  <a:txBody>
                    <a:bodyPr/>
                    <a:lstStyle/>
                    <a:p>
                      <a:pPr algn="just" hangingPunct="0">
                        <a:spcAft>
                          <a:spcPts val="0"/>
                        </a:spcAft>
                      </a:pPr>
                      <a:r>
                        <a:rPr lang="pt-BR" sz="1600" dirty="0" smtClean="0">
                          <a:effectLst/>
                          <a:latin typeface="Arial"/>
                          <a:ea typeface="Times New Roman"/>
                        </a:rPr>
                        <a:t>(</a:t>
                      </a:r>
                      <a:r>
                        <a:rPr lang="pt-BR" sz="1600" b="1" baseline="0" dirty="0" smtClean="0">
                          <a:solidFill>
                            <a:srgbClr val="FF0000"/>
                          </a:solidFill>
                          <a:effectLst/>
                          <a:latin typeface="Arial"/>
                          <a:ea typeface="Times New Roman"/>
                        </a:rPr>
                        <a:t>   </a:t>
                      </a:r>
                      <a:r>
                        <a:rPr lang="pt-BR" sz="1600" dirty="0" smtClean="0">
                          <a:effectLst/>
                          <a:latin typeface="Arial"/>
                          <a:ea typeface="Times New Roman"/>
                        </a:rPr>
                        <a:t>)</a:t>
                      </a:r>
                      <a:endParaRPr lang="pt-BR" sz="1600" dirty="0">
                        <a:effectLst/>
                        <a:latin typeface="Times New Roman"/>
                        <a:ea typeface="Times New Roman"/>
                      </a:endParaRPr>
                    </a:p>
                  </a:txBody>
                  <a:tcPr marL="68580" marR="68580" marT="0" marB="0">
                    <a:lnL>
                      <a:noFill/>
                    </a:lnL>
                    <a:lnR>
                      <a:noFill/>
                    </a:lnR>
                    <a:lnT>
                      <a:noFill/>
                    </a:lnT>
                    <a:lnB>
                      <a:noFill/>
                    </a:lnB>
                  </a:tcPr>
                </a:tc>
                <a:tc>
                  <a:txBody>
                    <a:bodyPr/>
                    <a:lstStyle/>
                    <a:p>
                      <a:pPr algn="just" hangingPunct="0">
                        <a:spcAft>
                          <a:spcPts val="0"/>
                        </a:spcAft>
                      </a:pPr>
                      <a:r>
                        <a:rPr lang="pt-BR" sz="1600" dirty="0">
                          <a:effectLst/>
                          <a:latin typeface="Arial"/>
                          <a:ea typeface="Times New Roman"/>
                        </a:rPr>
                        <a:t>Os eclipses solares e lunares estão relacionados com os solstícios </a:t>
                      </a:r>
                      <a:r>
                        <a:rPr lang="pt-BR" sz="1600" dirty="0" smtClean="0">
                          <a:effectLst/>
                          <a:latin typeface="Arial"/>
                          <a:ea typeface="Times New Roman"/>
                        </a:rPr>
                        <a:t>e equinócios</a:t>
                      </a:r>
                      <a:r>
                        <a:rPr lang="pt-BR" sz="1600" dirty="0">
                          <a:effectLst/>
                          <a:latin typeface="Arial"/>
                          <a:ea typeface="Times New Roman"/>
                        </a:rPr>
                        <a:t>, respectivamente.</a:t>
                      </a:r>
                      <a:endParaRPr lang="pt-BR" sz="1600" dirty="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26" name="Retângulo 25"/>
          <p:cNvSpPr/>
          <p:nvPr/>
        </p:nvSpPr>
        <p:spPr>
          <a:xfrm>
            <a:off x="244433" y="2940196"/>
            <a:ext cx="267509" cy="369332"/>
          </a:xfrm>
          <a:prstGeom prst="rect">
            <a:avLst/>
          </a:prstGeom>
        </p:spPr>
        <p:txBody>
          <a:bodyPr wrap="square">
            <a:spAutoFit/>
          </a:bodyPr>
          <a:lstStyle/>
          <a:p>
            <a:r>
              <a:rPr lang="pt-BR" b="1" dirty="0">
                <a:solidFill>
                  <a:srgbClr val="FF0000"/>
                </a:solidFill>
              </a:rPr>
              <a:t>C</a:t>
            </a:r>
            <a:endParaRPr lang="pt-BR" dirty="0">
              <a:solidFill>
                <a:srgbClr val="FF0000"/>
              </a:solidFill>
            </a:endParaRPr>
          </a:p>
        </p:txBody>
      </p:sp>
      <p:sp>
        <p:nvSpPr>
          <p:cNvPr id="27" name="Retângulo 26"/>
          <p:cNvSpPr/>
          <p:nvPr/>
        </p:nvSpPr>
        <p:spPr>
          <a:xfrm>
            <a:off x="262905" y="4303125"/>
            <a:ext cx="306494" cy="369332"/>
          </a:xfrm>
          <a:prstGeom prst="rect">
            <a:avLst/>
          </a:prstGeom>
        </p:spPr>
        <p:txBody>
          <a:bodyPr wrap="none">
            <a:spAutoFit/>
          </a:bodyPr>
          <a:lstStyle/>
          <a:p>
            <a:r>
              <a:rPr lang="pt-BR" b="1" dirty="0" smtClean="0">
                <a:solidFill>
                  <a:srgbClr val="FF0000"/>
                </a:solidFill>
              </a:rPr>
              <a:t>C</a:t>
            </a:r>
            <a:endParaRPr lang="pt-BR" dirty="0">
              <a:solidFill>
                <a:srgbClr val="FF0000"/>
              </a:solidFill>
            </a:endParaRPr>
          </a:p>
        </p:txBody>
      </p:sp>
      <p:sp>
        <p:nvSpPr>
          <p:cNvPr id="28" name="Retângulo 27"/>
          <p:cNvSpPr/>
          <p:nvPr/>
        </p:nvSpPr>
        <p:spPr>
          <a:xfrm>
            <a:off x="262905" y="5030308"/>
            <a:ext cx="294162" cy="369332"/>
          </a:xfrm>
          <a:prstGeom prst="rect">
            <a:avLst/>
          </a:prstGeom>
        </p:spPr>
        <p:txBody>
          <a:bodyPr wrap="square">
            <a:spAutoFit/>
          </a:bodyPr>
          <a:lstStyle/>
          <a:p>
            <a:r>
              <a:rPr lang="pt-BR" b="1" dirty="0">
                <a:solidFill>
                  <a:srgbClr val="FF0000"/>
                </a:solidFill>
              </a:rPr>
              <a:t>E</a:t>
            </a:r>
            <a:endParaRPr lang="pt-BR" dirty="0">
              <a:solidFill>
                <a:srgbClr val="FF0000"/>
              </a:solidFill>
            </a:endParaRPr>
          </a:p>
        </p:txBody>
      </p:sp>
      <p:sp>
        <p:nvSpPr>
          <p:cNvPr id="29" name="Retângulo 28"/>
          <p:cNvSpPr/>
          <p:nvPr/>
        </p:nvSpPr>
        <p:spPr>
          <a:xfrm>
            <a:off x="262905" y="3485229"/>
            <a:ext cx="296876" cy="369332"/>
          </a:xfrm>
          <a:prstGeom prst="rect">
            <a:avLst/>
          </a:prstGeom>
        </p:spPr>
        <p:txBody>
          <a:bodyPr wrap="none">
            <a:spAutoFit/>
          </a:bodyPr>
          <a:lstStyle/>
          <a:p>
            <a:r>
              <a:rPr lang="pt-BR" b="1" dirty="0">
                <a:solidFill>
                  <a:srgbClr val="FF0000"/>
                </a:solidFill>
              </a:rPr>
              <a:t>E</a:t>
            </a:r>
            <a:endParaRPr lang="pt-BR" dirty="0">
              <a:solidFill>
                <a:srgbClr val="FF0000"/>
              </a:solidFill>
            </a:endParaRPr>
          </a:p>
        </p:txBody>
      </p:sp>
    </p:spTree>
    <p:extLst>
      <p:ext uri="{BB962C8B-B14F-4D97-AF65-F5344CB8AC3E}">
        <p14:creationId xmlns:p14="http://schemas.microsoft.com/office/powerpoint/2010/main" val="411984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143597"/>
            <a:ext cx="7704856" cy="2284856"/>
          </a:xfrm>
          <a:prstGeom prst="rect">
            <a:avLst/>
          </a:prstGeom>
        </p:spPr>
        <p:txBody>
          <a:bodyPr wrap="square">
            <a:spAutoFit/>
          </a:bodyPr>
          <a:lstStyle/>
          <a:p>
            <a:pPr algn="just">
              <a:lnSpc>
                <a:spcPct val="114000"/>
              </a:lnSpc>
            </a:pPr>
            <a:r>
              <a:rPr lang="pt-BR" b="1" dirty="0"/>
              <a:t>Questão 5) (1 ponto) (0,25 cada acerto)  </a:t>
            </a:r>
            <a:r>
              <a:rPr lang="pt-BR" dirty="0"/>
              <a:t>No seu movimento aparente anual, o Sol percorre a eclíptica entre os Trópicos de Câncer e Capricórnio, cruzando a linha do Equador  nos dias de Equinócio. No mapa abaixo, adaptado do site www.mapasparacolorir.com.br, está representada uma planificação do mapa </a:t>
            </a:r>
            <a:r>
              <a:rPr lang="pt-BR" dirty="0" err="1"/>
              <a:t>mundi</a:t>
            </a:r>
            <a:r>
              <a:rPr lang="pt-BR" dirty="0"/>
              <a:t>, destacando os dois polos geográficos, o Equador e os quatro paralelos de latitude determinados pelo movimento anual do Sol (círculos polares e trópicos). Eles estão identificados com as letras A, B, C, D, E, F e G à direita do mapa.</a:t>
            </a:r>
          </a:p>
        </p:txBody>
      </p:sp>
      <p:graphicFrame>
        <p:nvGraphicFramePr>
          <p:cNvPr id="4" name="Objeto 3"/>
          <p:cNvGraphicFramePr>
            <a:graphicFrameLocks noChangeAspect="1"/>
          </p:cNvGraphicFramePr>
          <p:nvPr>
            <p:extLst>
              <p:ext uri="{D42A27DB-BD31-4B8C-83A1-F6EECF244321}">
                <p14:modId xmlns:p14="http://schemas.microsoft.com/office/powerpoint/2010/main" val="3903242665"/>
              </p:ext>
            </p:extLst>
          </p:nvPr>
        </p:nvGraphicFramePr>
        <p:xfrm>
          <a:off x="-241151" y="2636912"/>
          <a:ext cx="6696744" cy="3414318"/>
        </p:xfrm>
        <a:graphic>
          <a:graphicData uri="http://schemas.openxmlformats.org/presentationml/2006/ole">
            <mc:AlternateContent xmlns:mc="http://schemas.openxmlformats.org/markup-compatibility/2006">
              <mc:Choice xmlns:v="urn:schemas-microsoft-com:vml" Requires="v">
                <p:oleObj spid="_x0000_s6159" name="Documento" r:id="rId3" imgW="6979872" imgH="3464036" progId="Word.Document.12">
                  <p:embed/>
                </p:oleObj>
              </mc:Choice>
              <mc:Fallback>
                <p:oleObj name="Documento" r:id="rId3" imgW="6979872" imgH="3464036" progId="Word.Document.12">
                  <p:embed/>
                  <p:pic>
                    <p:nvPicPr>
                      <p:cNvPr id="0" name=""/>
                      <p:cNvPicPr/>
                      <p:nvPr/>
                    </p:nvPicPr>
                    <p:blipFill>
                      <a:blip r:embed="rId4"/>
                      <a:stretch>
                        <a:fillRect/>
                      </a:stretch>
                    </p:blipFill>
                    <p:spPr>
                      <a:xfrm>
                        <a:off x="-241151" y="2636912"/>
                        <a:ext cx="6696744" cy="3414318"/>
                      </a:xfrm>
                      <a:prstGeom prst="rect">
                        <a:avLst/>
                      </a:prstGeom>
                    </p:spPr>
                  </p:pic>
                </p:oleObj>
              </mc:Fallback>
            </mc:AlternateContent>
          </a:graphicData>
        </a:graphic>
      </p:graphicFrame>
      <p:sp>
        <p:nvSpPr>
          <p:cNvPr id="5" name="Retângulo 4"/>
          <p:cNvSpPr/>
          <p:nvPr/>
        </p:nvSpPr>
        <p:spPr>
          <a:xfrm>
            <a:off x="6167561" y="2420888"/>
            <a:ext cx="5544216" cy="646331"/>
          </a:xfrm>
          <a:prstGeom prst="rect">
            <a:avLst/>
          </a:prstGeom>
        </p:spPr>
        <p:txBody>
          <a:bodyPr wrap="square">
            <a:spAutoFit/>
          </a:bodyPr>
          <a:lstStyle/>
          <a:p>
            <a:pPr algn="just"/>
            <a:r>
              <a:rPr lang="pt-BR" dirty="0"/>
              <a:t>Escreva (V) para Verdadeiro e (F) para Falso ao lado das afirmativas abaixo </a:t>
            </a:r>
          </a:p>
        </p:txBody>
      </p:sp>
      <p:graphicFrame>
        <p:nvGraphicFramePr>
          <p:cNvPr id="6" name="Tabela 5"/>
          <p:cNvGraphicFramePr>
            <a:graphicFrameLocks noGrp="1"/>
          </p:cNvGraphicFramePr>
          <p:nvPr>
            <p:extLst>
              <p:ext uri="{D42A27DB-BD31-4B8C-83A1-F6EECF244321}">
                <p14:modId xmlns:p14="http://schemas.microsoft.com/office/powerpoint/2010/main" val="3818468663"/>
              </p:ext>
            </p:extLst>
          </p:nvPr>
        </p:nvGraphicFramePr>
        <p:xfrm>
          <a:off x="6167561" y="3212976"/>
          <a:ext cx="5544616" cy="2926080"/>
        </p:xfrm>
        <a:graphic>
          <a:graphicData uri="http://schemas.openxmlformats.org/drawingml/2006/table">
            <a:tbl>
              <a:tblPr firstRow="1" firstCol="1" bandRow="1"/>
              <a:tblGrid>
                <a:gridCol w="540449">
                  <a:extLst>
                    <a:ext uri="{9D8B030D-6E8A-4147-A177-3AD203B41FA5}">
                      <a16:colId xmlns:a16="http://schemas.microsoft.com/office/drawing/2014/main" val="20000"/>
                    </a:ext>
                  </a:extLst>
                </a:gridCol>
                <a:gridCol w="5004167">
                  <a:extLst>
                    <a:ext uri="{9D8B030D-6E8A-4147-A177-3AD203B41FA5}">
                      <a16:colId xmlns:a16="http://schemas.microsoft.com/office/drawing/2014/main" val="20001"/>
                    </a:ext>
                  </a:extLst>
                </a:gridCol>
              </a:tblGrid>
              <a:tr h="0">
                <a:tc>
                  <a:txBody>
                    <a:bodyPr/>
                    <a:lstStyle/>
                    <a:p>
                      <a:pPr algn="just" hangingPunct="0">
                        <a:lnSpc>
                          <a:spcPct val="150000"/>
                        </a:lnSpc>
                        <a:spcAft>
                          <a:spcPts val="0"/>
                        </a:spcAft>
                      </a:pPr>
                      <a:r>
                        <a:rPr lang="pt-BR" sz="1600" dirty="0" smtClean="0">
                          <a:effectLst/>
                          <a:latin typeface="Arial"/>
                          <a:ea typeface="Times New Roman"/>
                        </a:rPr>
                        <a:t>(</a:t>
                      </a:r>
                      <a:r>
                        <a:rPr lang="pt-BR" sz="1600" b="1" baseline="0" dirty="0" smtClean="0">
                          <a:solidFill>
                            <a:srgbClr val="FF0000"/>
                          </a:solidFill>
                          <a:effectLst/>
                          <a:latin typeface="Arial"/>
                          <a:ea typeface="Times New Roman"/>
                        </a:rPr>
                        <a:t>    </a:t>
                      </a:r>
                      <a:r>
                        <a:rPr lang="pt-BR" sz="1600" dirty="0" smtClean="0">
                          <a:effectLst/>
                          <a:latin typeface="Arial"/>
                          <a:ea typeface="Times New Roman"/>
                        </a:rPr>
                        <a:t>)</a:t>
                      </a:r>
                      <a:endParaRPr lang="pt-BR" sz="1600" dirty="0">
                        <a:effectLst/>
                        <a:latin typeface="Times New Roman"/>
                        <a:ea typeface="Times New Roman"/>
                      </a:endParaRPr>
                    </a:p>
                  </a:txBody>
                  <a:tcPr marL="68580" marR="68580" marT="0" marB="0">
                    <a:lnL>
                      <a:noFill/>
                    </a:lnL>
                    <a:lnR>
                      <a:noFill/>
                    </a:lnR>
                    <a:lnT>
                      <a:noFill/>
                    </a:lnT>
                    <a:lnB>
                      <a:noFill/>
                    </a:lnB>
                  </a:tcPr>
                </a:tc>
                <a:tc>
                  <a:txBody>
                    <a:bodyPr/>
                    <a:lstStyle/>
                    <a:p>
                      <a:pPr algn="just" hangingPunct="0">
                        <a:lnSpc>
                          <a:spcPct val="150000"/>
                        </a:lnSpc>
                        <a:spcAft>
                          <a:spcPts val="0"/>
                        </a:spcAft>
                      </a:pPr>
                      <a:r>
                        <a:rPr lang="pt-BR" sz="1600">
                          <a:effectLst/>
                          <a:latin typeface="Arial"/>
                          <a:ea typeface="Times New Roman"/>
                        </a:rPr>
                        <a:t>No planisfério acima, A e G são os polos geográficos NORTE e SUL, respectivamente.</a:t>
                      </a:r>
                      <a:endParaRPr lang="pt-BR" sz="160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0">
                <a:tc>
                  <a:txBody>
                    <a:bodyPr/>
                    <a:lstStyle/>
                    <a:p>
                      <a:pPr algn="just" hangingPunct="0">
                        <a:spcAft>
                          <a:spcPts val="0"/>
                        </a:spcAft>
                      </a:pPr>
                      <a:r>
                        <a:rPr lang="pt-BR" sz="1600" dirty="0" smtClean="0">
                          <a:effectLst/>
                          <a:latin typeface="Arial"/>
                          <a:ea typeface="Times New Roman"/>
                        </a:rPr>
                        <a:t>(</a:t>
                      </a:r>
                      <a:r>
                        <a:rPr lang="pt-BR" sz="1600" b="1" baseline="0" dirty="0" smtClean="0">
                          <a:solidFill>
                            <a:srgbClr val="FF0000"/>
                          </a:solidFill>
                          <a:effectLst/>
                          <a:latin typeface="Arial"/>
                          <a:ea typeface="Times New Roman"/>
                        </a:rPr>
                        <a:t>    </a:t>
                      </a:r>
                      <a:r>
                        <a:rPr lang="pt-BR" sz="1600" dirty="0" smtClean="0">
                          <a:effectLst/>
                          <a:latin typeface="Arial"/>
                          <a:ea typeface="Times New Roman"/>
                        </a:rPr>
                        <a:t>)</a:t>
                      </a:r>
                      <a:endParaRPr lang="pt-BR" sz="1600" dirty="0">
                        <a:effectLst/>
                        <a:latin typeface="Times New Roman"/>
                        <a:ea typeface="Times New Roman"/>
                      </a:endParaRPr>
                    </a:p>
                  </a:txBody>
                  <a:tcPr marL="68580" marR="68580" marT="0" marB="0">
                    <a:lnL>
                      <a:noFill/>
                    </a:lnL>
                    <a:lnR>
                      <a:noFill/>
                    </a:lnR>
                    <a:lnT>
                      <a:noFill/>
                    </a:lnT>
                    <a:lnB>
                      <a:noFill/>
                    </a:lnB>
                  </a:tcPr>
                </a:tc>
                <a:tc>
                  <a:txBody>
                    <a:bodyPr/>
                    <a:lstStyle/>
                    <a:p>
                      <a:pPr algn="just" hangingPunct="0">
                        <a:lnSpc>
                          <a:spcPct val="150000"/>
                        </a:lnSpc>
                        <a:spcAft>
                          <a:spcPts val="0"/>
                        </a:spcAft>
                      </a:pPr>
                      <a:r>
                        <a:rPr lang="pt-BR" sz="1600">
                          <a:effectLst/>
                          <a:latin typeface="Arial"/>
                          <a:ea typeface="Times New Roman"/>
                        </a:rPr>
                        <a:t>No solstício de dezembro (21 ou 22 de dezembro) o Sol está sobre o paralelo E.</a:t>
                      </a:r>
                      <a:endParaRPr lang="pt-BR" sz="160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r h="0">
                <a:tc>
                  <a:txBody>
                    <a:bodyPr/>
                    <a:lstStyle/>
                    <a:p>
                      <a:pPr algn="just" hangingPunct="0">
                        <a:spcAft>
                          <a:spcPts val="0"/>
                        </a:spcAft>
                      </a:pPr>
                      <a:r>
                        <a:rPr lang="pt-BR" sz="1600" dirty="0" smtClean="0">
                          <a:effectLst/>
                          <a:latin typeface="Arial"/>
                          <a:ea typeface="Times New Roman"/>
                        </a:rPr>
                        <a:t>(</a:t>
                      </a:r>
                      <a:r>
                        <a:rPr lang="pt-BR" sz="1600" b="1" baseline="0" dirty="0" smtClean="0">
                          <a:solidFill>
                            <a:srgbClr val="FF0000"/>
                          </a:solidFill>
                          <a:effectLst/>
                          <a:latin typeface="Arial"/>
                          <a:ea typeface="Times New Roman"/>
                        </a:rPr>
                        <a:t>    </a:t>
                      </a:r>
                      <a:r>
                        <a:rPr lang="pt-BR" sz="1600" dirty="0" smtClean="0">
                          <a:effectLst/>
                          <a:latin typeface="Arial"/>
                          <a:ea typeface="Times New Roman"/>
                        </a:rPr>
                        <a:t>)</a:t>
                      </a:r>
                      <a:endParaRPr lang="pt-BR" sz="1600" dirty="0">
                        <a:effectLst/>
                        <a:latin typeface="Times New Roman"/>
                        <a:ea typeface="Times New Roman"/>
                      </a:endParaRPr>
                    </a:p>
                  </a:txBody>
                  <a:tcPr marL="68580" marR="68580" marT="0" marB="0">
                    <a:lnL>
                      <a:noFill/>
                    </a:lnL>
                    <a:lnR>
                      <a:noFill/>
                    </a:lnR>
                    <a:lnT>
                      <a:noFill/>
                    </a:lnT>
                    <a:lnB>
                      <a:noFill/>
                    </a:lnB>
                  </a:tcPr>
                </a:tc>
                <a:tc>
                  <a:txBody>
                    <a:bodyPr/>
                    <a:lstStyle/>
                    <a:p>
                      <a:pPr algn="just" hangingPunct="0">
                        <a:lnSpc>
                          <a:spcPct val="150000"/>
                        </a:lnSpc>
                        <a:spcAft>
                          <a:spcPts val="0"/>
                        </a:spcAft>
                      </a:pPr>
                      <a:r>
                        <a:rPr lang="pt-BR" sz="1600">
                          <a:effectLst/>
                          <a:latin typeface="Arial"/>
                          <a:ea typeface="Times New Roman"/>
                        </a:rPr>
                        <a:t>O Sol passa duas vezes por ano pelo zênite de um observador entre os paralelos B e F.</a:t>
                      </a:r>
                      <a:endParaRPr lang="pt-BR" sz="160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0">
                <a:tc>
                  <a:txBody>
                    <a:bodyPr/>
                    <a:lstStyle/>
                    <a:p>
                      <a:pPr algn="just" hangingPunct="0">
                        <a:spcAft>
                          <a:spcPts val="0"/>
                        </a:spcAft>
                      </a:pPr>
                      <a:r>
                        <a:rPr lang="pt-BR" sz="1600" dirty="0" smtClean="0">
                          <a:effectLst/>
                          <a:latin typeface="Arial"/>
                          <a:ea typeface="Times New Roman"/>
                        </a:rPr>
                        <a:t>(</a:t>
                      </a:r>
                      <a:r>
                        <a:rPr lang="pt-BR" sz="1600" b="1" baseline="0" dirty="0" smtClean="0">
                          <a:solidFill>
                            <a:srgbClr val="FF0000"/>
                          </a:solidFill>
                          <a:effectLst/>
                          <a:latin typeface="Arial"/>
                          <a:ea typeface="Times New Roman"/>
                        </a:rPr>
                        <a:t>    </a:t>
                      </a:r>
                      <a:r>
                        <a:rPr lang="pt-BR" sz="1600" dirty="0" smtClean="0">
                          <a:effectLst/>
                          <a:latin typeface="Arial"/>
                          <a:ea typeface="Times New Roman"/>
                        </a:rPr>
                        <a:t>)</a:t>
                      </a:r>
                      <a:endParaRPr lang="pt-BR" sz="1600" dirty="0">
                        <a:effectLst/>
                        <a:latin typeface="Times New Roman"/>
                        <a:ea typeface="Times New Roman"/>
                      </a:endParaRPr>
                    </a:p>
                  </a:txBody>
                  <a:tcPr marL="68580" marR="68580" marT="0" marB="0">
                    <a:lnL>
                      <a:noFill/>
                    </a:lnL>
                    <a:lnR>
                      <a:noFill/>
                    </a:lnR>
                    <a:lnT>
                      <a:noFill/>
                    </a:lnT>
                    <a:lnB>
                      <a:noFill/>
                    </a:lnB>
                  </a:tcPr>
                </a:tc>
                <a:tc>
                  <a:txBody>
                    <a:bodyPr/>
                    <a:lstStyle/>
                    <a:p>
                      <a:pPr algn="just" hangingPunct="0">
                        <a:lnSpc>
                          <a:spcPct val="150000"/>
                        </a:lnSpc>
                        <a:spcAft>
                          <a:spcPts val="0"/>
                        </a:spcAft>
                      </a:pPr>
                      <a:r>
                        <a:rPr lang="pt-BR" sz="1600" dirty="0">
                          <a:effectLst/>
                          <a:latin typeface="Arial"/>
                          <a:ea typeface="Times New Roman"/>
                        </a:rPr>
                        <a:t>Quando o Sol está sobre o paralelo C tem início o verão no hemisfério Sul.</a:t>
                      </a:r>
                      <a:endParaRPr lang="pt-BR" sz="1600" dirty="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7" name="Retângulo 6"/>
          <p:cNvSpPr/>
          <p:nvPr/>
        </p:nvSpPr>
        <p:spPr>
          <a:xfrm>
            <a:off x="6205607" y="3249920"/>
            <a:ext cx="456774" cy="369332"/>
          </a:xfrm>
          <a:prstGeom prst="rect">
            <a:avLst/>
          </a:prstGeom>
        </p:spPr>
        <p:txBody>
          <a:bodyPr wrap="square">
            <a:spAutoFit/>
          </a:bodyPr>
          <a:lstStyle/>
          <a:p>
            <a:r>
              <a:rPr lang="pt-BR" b="1" dirty="0" smtClean="0">
                <a:solidFill>
                  <a:srgbClr val="FF0000"/>
                </a:solidFill>
              </a:rPr>
              <a:t> V </a:t>
            </a:r>
            <a:endParaRPr lang="pt-BR" dirty="0">
              <a:solidFill>
                <a:srgbClr val="FF0000"/>
              </a:solidFill>
            </a:endParaRPr>
          </a:p>
        </p:txBody>
      </p:sp>
      <p:sp>
        <p:nvSpPr>
          <p:cNvPr id="8" name="Retângulo 7"/>
          <p:cNvSpPr/>
          <p:nvPr/>
        </p:nvSpPr>
        <p:spPr>
          <a:xfrm>
            <a:off x="6269451" y="3890636"/>
            <a:ext cx="320922" cy="369332"/>
          </a:xfrm>
          <a:prstGeom prst="rect">
            <a:avLst/>
          </a:prstGeom>
        </p:spPr>
        <p:txBody>
          <a:bodyPr wrap="none">
            <a:spAutoFit/>
          </a:bodyPr>
          <a:lstStyle/>
          <a:p>
            <a:r>
              <a:rPr lang="pt-BR" b="1" dirty="0" smtClean="0">
                <a:solidFill>
                  <a:srgbClr val="FF0000"/>
                </a:solidFill>
              </a:rPr>
              <a:t>V</a:t>
            </a:r>
            <a:endParaRPr lang="pt-BR" dirty="0">
              <a:solidFill>
                <a:srgbClr val="FF0000"/>
              </a:solidFill>
            </a:endParaRPr>
          </a:p>
        </p:txBody>
      </p:sp>
      <p:sp>
        <p:nvSpPr>
          <p:cNvPr id="9" name="Retângulo 8"/>
          <p:cNvSpPr/>
          <p:nvPr/>
        </p:nvSpPr>
        <p:spPr>
          <a:xfrm>
            <a:off x="6276513" y="4635161"/>
            <a:ext cx="338523" cy="369332"/>
          </a:xfrm>
          <a:prstGeom prst="rect">
            <a:avLst/>
          </a:prstGeom>
        </p:spPr>
        <p:txBody>
          <a:bodyPr wrap="square">
            <a:spAutoFit/>
          </a:bodyPr>
          <a:lstStyle/>
          <a:p>
            <a:r>
              <a:rPr lang="pt-BR" b="1" dirty="0">
                <a:solidFill>
                  <a:srgbClr val="FF0000"/>
                </a:solidFill>
              </a:rPr>
              <a:t>F</a:t>
            </a:r>
            <a:endParaRPr lang="pt-BR" dirty="0">
              <a:solidFill>
                <a:srgbClr val="FF0000"/>
              </a:solidFill>
            </a:endParaRPr>
          </a:p>
        </p:txBody>
      </p:sp>
      <p:sp>
        <p:nvSpPr>
          <p:cNvPr id="10" name="Retângulo 9"/>
          <p:cNvSpPr/>
          <p:nvPr/>
        </p:nvSpPr>
        <p:spPr>
          <a:xfrm>
            <a:off x="6276513" y="5336216"/>
            <a:ext cx="290464" cy="369332"/>
          </a:xfrm>
          <a:prstGeom prst="rect">
            <a:avLst/>
          </a:prstGeom>
        </p:spPr>
        <p:txBody>
          <a:bodyPr wrap="none">
            <a:spAutoFit/>
          </a:bodyPr>
          <a:lstStyle/>
          <a:p>
            <a:r>
              <a:rPr lang="pt-BR" b="1" dirty="0">
                <a:solidFill>
                  <a:srgbClr val="FF0000"/>
                </a:solidFill>
              </a:rPr>
              <a:t>F</a:t>
            </a:r>
            <a:endParaRPr lang="pt-BR" dirty="0">
              <a:solidFill>
                <a:srgbClr val="FF0000"/>
              </a:solidFill>
            </a:endParaRPr>
          </a:p>
        </p:txBody>
      </p:sp>
    </p:spTree>
    <p:extLst>
      <p:ext uri="{BB962C8B-B14F-4D97-AF65-F5344CB8AC3E}">
        <p14:creationId xmlns:p14="http://schemas.microsoft.com/office/powerpoint/2010/main" val="280408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260648"/>
            <a:ext cx="7848872" cy="1355499"/>
          </a:xfrm>
          <a:prstGeom prst="rect">
            <a:avLst/>
          </a:prstGeom>
        </p:spPr>
        <p:txBody>
          <a:bodyPr wrap="square">
            <a:spAutoFit/>
          </a:bodyPr>
          <a:lstStyle/>
          <a:p>
            <a:pPr algn="just">
              <a:lnSpc>
                <a:spcPct val="114000"/>
              </a:lnSpc>
            </a:pPr>
            <a:r>
              <a:rPr lang="pt-BR" b="1" dirty="0"/>
              <a:t>Questão 6) (1 ponto)</a:t>
            </a:r>
            <a:r>
              <a:rPr lang="pt-BR" dirty="0"/>
              <a:t> Na Astronomia frequentemente precisamos medir a separação angular de dois astros ou o tamanho angular de um astro. Suponha que na figura abaixo, L seja o diâmetro da Lua, isto é, 3.476 km e R sua distância média à Terra, que é de 384.000 km.</a:t>
            </a:r>
          </a:p>
        </p:txBody>
      </p:sp>
      <p:sp>
        <p:nvSpPr>
          <p:cNvPr id="4" name="Retângulo 3"/>
          <p:cNvSpPr/>
          <p:nvPr/>
        </p:nvSpPr>
        <p:spPr>
          <a:xfrm>
            <a:off x="118889" y="1628800"/>
            <a:ext cx="7305417" cy="369332"/>
          </a:xfrm>
          <a:prstGeom prst="rect">
            <a:avLst/>
          </a:prstGeom>
        </p:spPr>
        <p:txBody>
          <a:bodyPr wrap="square">
            <a:spAutoFit/>
          </a:bodyPr>
          <a:lstStyle/>
          <a:p>
            <a:r>
              <a:rPr lang="pt-BR" dirty="0"/>
              <a:t>Com isso o diâmetro angular compreendido pela Lua, vista da Terra, é de:</a:t>
            </a:r>
          </a:p>
        </p:txBody>
      </p:sp>
      <mc:AlternateContent xmlns:mc="http://schemas.openxmlformats.org/markup-compatibility/2006" xmlns:a14="http://schemas.microsoft.com/office/drawing/2010/main">
        <mc:Choice Requires="a14">
          <p:sp>
            <p:nvSpPr>
              <p:cNvPr id="5" name="Retângulo 4"/>
              <p:cNvSpPr/>
              <p:nvPr/>
            </p:nvSpPr>
            <p:spPr>
              <a:xfrm>
                <a:off x="118889" y="2132856"/>
                <a:ext cx="3809056" cy="496483"/>
              </a:xfrm>
              <a:prstGeom prst="rect">
                <a:avLst/>
              </a:prstGeom>
            </p:spPr>
            <p:txBody>
              <a:bodyPr wrap="none">
                <a:spAutoFit/>
              </a:bodyPr>
              <a:lstStyle/>
              <a:p>
                <a14:m>
                  <m:oMath xmlns:m="http://schemas.openxmlformats.org/officeDocument/2006/math">
                    <m:r>
                      <a:rPr lang="pt-BR" i="1">
                        <a:latin typeface="Cambria Math"/>
                      </a:rPr>
                      <m:t>𝜃</m:t>
                    </m:r>
                    <m:r>
                      <a:rPr lang="pt-BR">
                        <a:latin typeface="Cambria Math"/>
                      </a:rPr>
                      <m:t>=</m:t>
                    </m:r>
                    <m:f>
                      <m:fPr>
                        <m:ctrlPr>
                          <a:rPr lang="pt-BR" i="1">
                            <a:latin typeface="Cambria Math" panose="02040503050406030204" pitchFamily="18" charset="0"/>
                          </a:rPr>
                        </m:ctrlPr>
                      </m:fPr>
                      <m:num>
                        <m:r>
                          <m:rPr>
                            <m:sty m:val="p"/>
                          </m:rPr>
                          <a:rPr lang="pt-BR">
                            <a:latin typeface="Cambria Math"/>
                          </a:rPr>
                          <m:t>L</m:t>
                        </m:r>
                      </m:num>
                      <m:den>
                        <m:r>
                          <m:rPr>
                            <m:sty m:val="p"/>
                          </m:rPr>
                          <a:rPr lang="pt-BR">
                            <a:latin typeface="Cambria Math"/>
                          </a:rPr>
                          <m:t>R</m:t>
                        </m:r>
                      </m:den>
                    </m:f>
                    <m:r>
                      <a:rPr lang="pt-BR" i="1">
                        <a:latin typeface="Cambria Math"/>
                      </a:rPr>
                      <m:t>=</m:t>
                    </m:r>
                    <m:f>
                      <m:fPr>
                        <m:ctrlPr>
                          <a:rPr lang="pt-BR" i="1">
                            <a:latin typeface="Cambria Math" panose="02040503050406030204" pitchFamily="18" charset="0"/>
                          </a:rPr>
                        </m:ctrlPr>
                      </m:fPr>
                      <m:num>
                        <m:r>
                          <a:rPr lang="pt-BR" i="1">
                            <a:latin typeface="Cambria Math"/>
                          </a:rPr>
                          <m:t>3.476</m:t>
                        </m:r>
                        <m:r>
                          <a:rPr lang="pt-BR" i="1">
                            <a:latin typeface="Cambria Math"/>
                          </a:rPr>
                          <m:t>𝑘𝑚</m:t>
                        </m:r>
                      </m:num>
                      <m:den>
                        <m:r>
                          <a:rPr lang="pt-BR" i="1">
                            <a:latin typeface="Cambria Math"/>
                          </a:rPr>
                          <m:t>384.000</m:t>
                        </m:r>
                        <m:r>
                          <a:rPr lang="pt-BR" i="1">
                            <a:latin typeface="Cambria Math"/>
                          </a:rPr>
                          <m:t>𝑘𝑚</m:t>
                        </m:r>
                      </m:den>
                    </m:f>
                    <m:r>
                      <a:rPr lang="pt-BR" i="1">
                        <a:latin typeface="Cambria Math"/>
                      </a:rPr>
                      <m:t>=0,009 </m:t>
                    </m:r>
                    <m:r>
                      <a:rPr lang="pt-BR" i="1">
                        <a:latin typeface="Cambria Math"/>
                      </a:rPr>
                      <m:t>𝑟𝑎𝑑𝑖𝑎𝑛𝑜𝑠</m:t>
                    </m:r>
                  </m:oMath>
                </a14:m>
                <a:r>
                  <a:rPr lang="pt-BR" dirty="0"/>
                  <a:t>. </a:t>
                </a:r>
              </a:p>
            </p:txBody>
          </p:sp>
        </mc:Choice>
        <mc:Fallback xmlns="">
          <p:sp>
            <p:nvSpPr>
              <p:cNvPr id="5" name="Retângulo 4"/>
              <p:cNvSpPr>
                <a:spLocks noRot="1" noChangeAspect="1" noMove="1" noResize="1" noEditPoints="1" noAdjustHandles="1" noChangeArrowheads="1" noChangeShapeType="1" noTextEdit="1"/>
              </p:cNvSpPr>
              <p:nvPr/>
            </p:nvSpPr>
            <p:spPr>
              <a:xfrm>
                <a:off x="118889" y="2132856"/>
                <a:ext cx="3809056" cy="496483"/>
              </a:xfrm>
              <a:prstGeom prst="rect">
                <a:avLst/>
              </a:prstGeom>
              <a:blipFill>
                <a:blip r:embed="rId2"/>
                <a:stretch>
                  <a:fillRect r="-2564" b="-7407"/>
                </a:stretch>
              </a:blipFill>
            </p:spPr>
            <p:txBody>
              <a:bodyPr/>
              <a:lstStyle/>
              <a:p>
                <a:r>
                  <a:rPr lang="pt-BR">
                    <a:noFill/>
                  </a:rPr>
                  <a:t> </a:t>
                </a:r>
              </a:p>
            </p:txBody>
          </p:sp>
        </mc:Fallback>
      </mc:AlternateContent>
      <p:pic>
        <p:nvPicPr>
          <p:cNvPr id="6" name="Imagem 5"/>
          <p:cNvPicPr/>
          <p:nvPr/>
        </p:nvPicPr>
        <p:blipFill>
          <a:blip r:embed="rId3">
            <a:extLst>
              <a:ext uri="{28A0092B-C50C-407E-A947-70E740481C1C}">
                <a14:useLocalDpi xmlns:a14="http://schemas.microsoft.com/office/drawing/2010/main" val="0"/>
              </a:ext>
            </a:extLst>
          </a:blip>
          <a:srcRect/>
          <a:stretch>
            <a:fillRect/>
          </a:stretch>
        </p:blipFill>
        <p:spPr bwMode="auto">
          <a:xfrm>
            <a:off x="5519489" y="1988840"/>
            <a:ext cx="1512168" cy="1008112"/>
          </a:xfrm>
          <a:prstGeom prst="rect">
            <a:avLst/>
          </a:prstGeom>
          <a:noFill/>
          <a:ln>
            <a:noFill/>
          </a:ln>
        </p:spPr>
      </p:pic>
      <mc:AlternateContent xmlns:mc="http://schemas.openxmlformats.org/markup-compatibility/2006" xmlns:a14="http://schemas.microsoft.com/office/drawing/2010/main">
        <mc:Choice Requires="a14">
          <p:sp>
            <p:nvSpPr>
              <p:cNvPr id="7" name="Retângulo 6"/>
              <p:cNvSpPr/>
              <p:nvPr/>
            </p:nvSpPr>
            <p:spPr>
              <a:xfrm>
                <a:off x="190897" y="3068960"/>
                <a:ext cx="9504462" cy="705193"/>
              </a:xfrm>
              <a:prstGeom prst="rect">
                <a:avLst/>
              </a:prstGeom>
            </p:spPr>
            <p:txBody>
              <a:bodyPr wrap="square">
                <a:spAutoFit/>
              </a:bodyPr>
              <a:lstStyle/>
              <a:p>
                <a:pPr algn="just">
                  <a:lnSpc>
                    <a:spcPct val="114000"/>
                  </a:lnSpc>
                </a:pPr>
                <a:r>
                  <a:rPr lang="pt-BR" dirty="0"/>
                  <a:t>Mas, 1 radiano é cerca de 60 graus, logo o diâmetro angular da Lua, vista da Terra é, em graus, de </a:t>
                </a:r>
                <a14:m>
                  <m:oMath xmlns:m="http://schemas.openxmlformats.org/officeDocument/2006/math">
                    <m:r>
                      <a:rPr lang="pt-BR" i="1">
                        <a:latin typeface="Cambria Math"/>
                      </a:rPr>
                      <m:t>𝜃</m:t>
                    </m:r>
                    <m:r>
                      <a:rPr lang="pt-BR">
                        <a:latin typeface="Cambria Math"/>
                      </a:rPr>
                      <m:t>=</m:t>
                    </m:r>
                    <m:r>
                      <a:rPr lang="pt-BR" i="1">
                        <a:latin typeface="Cambria Math"/>
                      </a:rPr>
                      <m:t>0,009∗60 </m:t>
                    </m:r>
                    <m:r>
                      <a:rPr lang="pt-BR" i="1">
                        <a:latin typeface="Cambria Math"/>
                      </a:rPr>
                      <m:t>𝑔𝑟𝑎𝑢𝑠</m:t>
                    </m:r>
                    <m:r>
                      <a:rPr lang="pt-BR" i="1">
                        <a:latin typeface="Cambria Math"/>
                      </a:rPr>
                      <m:t>=0,54 </m:t>
                    </m:r>
                    <m:r>
                      <a:rPr lang="pt-BR" i="1">
                        <a:latin typeface="Cambria Math"/>
                      </a:rPr>
                      <m:t>𝑔𝑟𝑎𝑢𝑠</m:t>
                    </m:r>
                    <m:r>
                      <a:rPr lang="pt-BR" i="1">
                        <a:latin typeface="Cambria Math"/>
                      </a:rPr>
                      <m:t>.</m:t>
                    </m:r>
                  </m:oMath>
                </a14:m>
                <a:endParaRPr lang="pt-BR" dirty="0"/>
              </a:p>
            </p:txBody>
          </p:sp>
        </mc:Choice>
        <mc:Fallback xmlns="">
          <p:sp>
            <p:nvSpPr>
              <p:cNvPr id="7" name="Retângulo 6"/>
              <p:cNvSpPr>
                <a:spLocks noRot="1" noChangeAspect="1" noMove="1" noResize="1" noEditPoints="1" noAdjustHandles="1" noChangeArrowheads="1" noChangeShapeType="1" noTextEdit="1"/>
              </p:cNvSpPr>
              <p:nvPr/>
            </p:nvSpPr>
            <p:spPr>
              <a:xfrm>
                <a:off x="190897" y="3068960"/>
                <a:ext cx="9504462" cy="705193"/>
              </a:xfrm>
              <a:prstGeom prst="rect">
                <a:avLst/>
              </a:prstGeom>
              <a:blipFill>
                <a:blip r:embed="rId4"/>
                <a:stretch>
                  <a:fillRect l="-513" t="-1724" r="-577" b="-3448"/>
                </a:stretch>
              </a:blipFill>
            </p:spPr>
            <p:txBody>
              <a:bodyPr/>
              <a:lstStyle/>
              <a:p>
                <a:r>
                  <a:rPr lang="pt-BR">
                    <a:noFill/>
                  </a:rPr>
                  <a:t> </a:t>
                </a:r>
              </a:p>
            </p:txBody>
          </p:sp>
        </mc:Fallback>
      </mc:AlternateContent>
      <p:sp>
        <p:nvSpPr>
          <p:cNvPr id="8" name="Retângulo 7"/>
          <p:cNvSpPr/>
          <p:nvPr/>
        </p:nvSpPr>
        <p:spPr>
          <a:xfrm>
            <a:off x="190897" y="3861048"/>
            <a:ext cx="11520286" cy="1355499"/>
          </a:xfrm>
          <a:prstGeom prst="rect">
            <a:avLst/>
          </a:prstGeom>
        </p:spPr>
        <p:txBody>
          <a:bodyPr wrap="square">
            <a:spAutoFit/>
          </a:bodyPr>
          <a:lstStyle/>
          <a:p>
            <a:pPr algn="just">
              <a:lnSpc>
                <a:spcPct val="114000"/>
              </a:lnSpc>
            </a:pPr>
            <a:r>
              <a:rPr lang="pt-BR" b="1" dirty="0"/>
              <a:t>Pergunta 6a) (0,4 ponto)</a:t>
            </a:r>
            <a:r>
              <a:rPr lang="pt-BR" dirty="0"/>
              <a:t> Recentemente o astrônomo Dr. Marcelo Emílio, da Universidade de Ponta Grossa, PR, e outros colegas, mediram, com grande precisão, o diâmetro do Sol. Repetindo os cálculos acima, calcule o diâmetro angular do Sol, visto da Terra, em graus. Dados: Diâmetro aproximado do Sol = 1.400.000 km e distância média Terra-Sol: 150.000.000 km</a:t>
            </a:r>
          </a:p>
        </p:txBody>
      </p:sp>
      <mc:AlternateContent xmlns:mc="http://schemas.openxmlformats.org/markup-compatibility/2006" xmlns:a14="http://schemas.microsoft.com/office/drawing/2010/main">
        <mc:Choice Requires="a14">
          <p:sp>
            <p:nvSpPr>
              <p:cNvPr id="9" name="Retângulo 8"/>
              <p:cNvSpPr/>
              <p:nvPr/>
            </p:nvSpPr>
            <p:spPr>
              <a:xfrm>
                <a:off x="9443747" y="5443379"/>
                <a:ext cx="1559941"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pt-BR" i="1">
                          <a:solidFill>
                            <a:srgbClr val="FF0000"/>
                          </a:solidFill>
                          <a:latin typeface="Cambria Math"/>
                        </a:rPr>
                        <m:t>0,56 </m:t>
                      </m:r>
                      <m:r>
                        <a:rPr lang="pt-BR" i="1">
                          <a:solidFill>
                            <a:srgbClr val="FF0000"/>
                          </a:solidFill>
                          <a:latin typeface="Cambria Math"/>
                        </a:rPr>
                        <m:t>𝑔𝑟𝑎𝑢𝑠</m:t>
                      </m:r>
                      <m:r>
                        <a:rPr lang="pt-BR" i="1" smtClean="0">
                          <a:solidFill>
                            <a:srgbClr val="FF0000"/>
                          </a:solidFill>
                          <a:latin typeface="Cambria Math"/>
                        </a:rPr>
                        <m:t>.</m:t>
                      </m:r>
                    </m:oMath>
                  </m:oMathPara>
                </a14:m>
                <a:endParaRPr lang="pt-BR" dirty="0"/>
              </a:p>
            </p:txBody>
          </p:sp>
        </mc:Choice>
        <mc:Fallback xmlns="">
          <p:sp>
            <p:nvSpPr>
              <p:cNvPr id="9" name="Retângulo 8"/>
              <p:cNvSpPr>
                <a:spLocks noRot="1" noChangeAspect="1" noMove="1" noResize="1" noEditPoints="1" noAdjustHandles="1" noChangeArrowheads="1" noChangeShapeType="1" noTextEdit="1"/>
              </p:cNvSpPr>
              <p:nvPr/>
            </p:nvSpPr>
            <p:spPr>
              <a:xfrm>
                <a:off x="9443747" y="5443379"/>
                <a:ext cx="1559941" cy="369332"/>
              </a:xfrm>
              <a:prstGeom prst="rect">
                <a:avLst/>
              </a:prstGeom>
              <a:blipFill>
                <a:blip r:embed="rId5"/>
                <a:stretch>
                  <a:fillRect b="-4918"/>
                </a:stretch>
              </a:blipFill>
            </p:spPr>
            <p:txBody>
              <a:bodyPr/>
              <a:lstStyle/>
              <a:p>
                <a:r>
                  <a:rPr lang="pt-BR">
                    <a:noFill/>
                  </a:rPr>
                  <a:t> </a:t>
                </a:r>
              </a:p>
            </p:txBody>
          </p:sp>
        </mc:Fallback>
      </mc:AlternateContent>
      <p:sp>
        <p:nvSpPr>
          <p:cNvPr id="10" name="Retângulo 9"/>
          <p:cNvSpPr/>
          <p:nvPr/>
        </p:nvSpPr>
        <p:spPr>
          <a:xfrm>
            <a:off x="4511377" y="6165304"/>
            <a:ext cx="5544616" cy="553998"/>
          </a:xfrm>
          <a:prstGeom prst="rect">
            <a:avLst/>
          </a:prstGeom>
        </p:spPr>
        <p:txBody>
          <a:bodyPr wrap="square">
            <a:spAutoFit/>
          </a:bodyPr>
          <a:lstStyle/>
          <a:p>
            <a:pPr algn="just"/>
            <a:r>
              <a:rPr lang="pt-PT" sz="1500" i="1" dirty="0">
                <a:solidFill>
                  <a:srgbClr val="FF0000"/>
                </a:solidFill>
              </a:rPr>
              <a:t>Obs. Valores próximos a este são obtidos, dependendo dos arredondamentos feitos, e também devem ser aceitos como certos.</a:t>
            </a:r>
            <a:endParaRPr lang="pt-BR" sz="1500" dirty="0">
              <a:solidFill>
                <a:srgbClr val="FF0000"/>
              </a:solidFill>
            </a:endParaRPr>
          </a:p>
        </p:txBody>
      </p:sp>
      <p:sp>
        <p:nvSpPr>
          <p:cNvPr id="11" name="Retângulo 10"/>
          <p:cNvSpPr/>
          <p:nvPr/>
        </p:nvSpPr>
        <p:spPr>
          <a:xfrm>
            <a:off x="1523251" y="6372036"/>
            <a:ext cx="2988126" cy="369332"/>
          </a:xfrm>
          <a:prstGeom prst="rect">
            <a:avLst/>
          </a:prstGeom>
        </p:spPr>
        <p:txBody>
          <a:bodyPr wrap="none">
            <a:spAutoFit/>
          </a:bodyPr>
          <a:lstStyle/>
          <a:p>
            <a:r>
              <a:rPr lang="pt-PT" b="1" dirty="0"/>
              <a:t>Resposta 6a</a:t>
            </a:r>
            <a:r>
              <a:rPr lang="pt-PT" b="1" dirty="0" smtClean="0"/>
              <a:t>):.........................</a:t>
            </a:r>
            <a:endParaRPr lang="pt-BR" dirty="0"/>
          </a:p>
        </p:txBody>
      </p:sp>
      <mc:AlternateContent xmlns:mc="http://schemas.openxmlformats.org/markup-compatibility/2006" xmlns:a14="http://schemas.microsoft.com/office/drawing/2010/main">
        <mc:Choice Requires="a14">
          <p:sp>
            <p:nvSpPr>
              <p:cNvPr id="12" name="Retângulo 11"/>
              <p:cNvSpPr/>
              <p:nvPr/>
            </p:nvSpPr>
            <p:spPr>
              <a:xfrm>
                <a:off x="2904906" y="6269615"/>
                <a:ext cx="14750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1" i="1" smtClean="0">
                          <a:solidFill>
                            <a:srgbClr val="FF0000"/>
                          </a:solidFill>
                          <a:latin typeface="Cambria Math"/>
                        </a:rPr>
                        <m:t>𝟎</m:t>
                      </m:r>
                      <m:r>
                        <a:rPr lang="pt-BR" b="1" i="1" smtClean="0">
                          <a:solidFill>
                            <a:srgbClr val="FF0000"/>
                          </a:solidFill>
                          <a:latin typeface="Cambria Math"/>
                        </a:rPr>
                        <m:t>,</m:t>
                      </m:r>
                      <m:r>
                        <a:rPr lang="pt-BR" b="1" i="1" smtClean="0">
                          <a:solidFill>
                            <a:srgbClr val="FF0000"/>
                          </a:solidFill>
                          <a:latin typeface="Cambria Math"/>
                        </a:rPr>
                        <m:t>𝟓𝟔</m:t>
                      </m:r>
                      <m:r>
                        <a:rPr lang="pt-BR" b="1" i="1" smtClean="0">
                          <a:solidFill>
                            <a:srgbClr val="FF0000"/>
                          </a:solidFill>
                          <a:latin typeface="Cambria Math"/>
                        </a:rPr>
                        <m:t> </m:t>
                      </m:r>
                      <m:r>
                        <a:rPr lang="pt-BR" b="1" i="1" smtClean="0">
                          <a:solidFill>
                            <a:srgbClr val="FF0000"/>
                          </a:solidFill>
                          <a:latin typeface="Cambria Math"/>
                        </a:rPr>
                        <m:t>𝒈𝒓𝒂𝒖𝒔</m:t>
                      </m:r>
                    </m:oMath>
                  </m:oMathPara>
                </a14:m>
                <a:endParaRPr lang="pt-BR" dirty="0"/>
              </a:p>
            </p:txBody>
          </p:sp>
        </mc:Choice>
        <mc:Fallback xmlns="">
          <p:sp>
            <p:nvSpPr>
              <p:cNvPr id="12" name="Retângulo 11"/>
              <p:cNvSpPr>
                <a:spLocks noRot="1" noChangeAspect="1" noMove="1" noResize="1" noEditPoints="1" noAdjustHandles="1" noChangeArrowheads="1" noChangeShapeType="1" noTextEdit="1"/>
              </p:cNvSpPr>
              <p:nvPr/>
            </p:nvSpPr>
            <p:spPr>
              <a:xfrm>
                <a:off x="2904906" y="6269615"/>
                <a:ext cx="1475084" cy="369332"/>
              </a:xfrm>
              <a:prstGeom prst="rect">
                <a:avLst/>
              </a:prstGeom>
              <a:blipFill>
                <a:blip r:embed="rId6"/>
                <a:stretch>
                  <a:fillRect b="-655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3" name="Retângulo 12"/>
              <p:cNvSpPr/>
              <p:nvPr/>
            </p:nvSpPr>
            <p:spPr>
              <a:xfrm>
                <a:off x="426616" y="5323508"/>
                <a:ext cx="1055417"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a:solidFill>
                            <a:srgbClr val="FF0000"/>
                          </a:solidFill>
                          <a:latin typeface="Cambria Math"/>
                        </a:rPr>
                        <m:t>𝜃</m:t>
                      </m:r>
                      <m:r>
                        <a:rPr lang="pt-BR">
                          <a:solidFill>
                            <a:srgbClr val="FF0000"/>
                          </a:solidFill>
                          <a:latin typeface="Cambria Math"/>
                        </a:rPr>
                        <m:t>=</m:t>
                      </m:r>
                      <m:f>
                        <m:fPr>
                          <m:ctrlPr>
                            <a:rPr lang="pt-BR" i="1">
                              <a:solidFill>
                                <a:srgbClr val="FF0000"/>
                              </a:solidFill>
                              <a:latin typeface="Cambria Math" panose="02040503050406030204" pitchFamily="18" charset="0"/>
                            </a:rPr>
                          </m:ctrlPr>
                        </m:fPr>
                        <m:num>
                          <m:r>
                            <m:rPr>
                              <m:sty m:val="p"/>
                            </m:rPr>
                            <a:rPr lang="pt-BR">
                              <a:solidFill>
                                <a:srgbClr val="FF0000"/>
                              </a:solidFill>
                              <a:latin typeface="Cambria Math"/>
                            </a:rPr>
                            <m:t>L</m:t>
                          </m:r>
                        </m:num>
                        <m:den>
                          <m:r>
                            <m:rPr>
                              <m:sty m:val="p"/>
                            </m:rPr>
                            <a:rPr lang="pt-BR">
                              <a:solidFill>
                                <a:srgbClr val="FF0000"/>
                              </a:solidFill>
                              <a:latin typeface="Cambria Math"/>
                            </a:rPr>
                            <m:t>R</m:t>
                          </m:r>
                        </m:den>
                      </m:f>
                      <m:r>
                        <a:rPr lang="pt-BR" i="1">
                          <a:solidFill>
                            <a:srgbClr val="FF0000"/>
                          </a:solidFill>
                          <a:latin typeface="Cambria Math"/>
                        </a:rPr>
                        <m:t>=</m:t>
                      </m:r>
                    </m:oMath>
                  </m:oMathPara>
                </a14:m>
                <a:endParaRPr lang="pt-BR" dirty="0"/>
              </a:p>
            </p:txBody>
          </p:sp>
        </mc:Choice>
        <mc:Fallback xmlns="">
          <p:sp>
            <p:nvSpPr>
              <p:cNvPr id="13" name="Retângulo 12"/>
              <p:cNvSpPr>
                <a:spLocks noRot="1" noChangeAspect="1" noMove="1" noResize="1" noEditPoints="1" noAdjustHandles="1" noChangeArrowheads="1" noChangeShapeType="1" noTextEdit="1"/>
              </p:cNvSpPr>
              <p:nvPr/>
            </p:nvSpPr>
            <p:spPr>
              <a:xfrm>
                <a:off x="426616" y="5323508"/>
                <a:ext cx="1055417" cy="609077"/>
              </a:xfrm>
              <a:prstGeom prst="rect">
                <a:avLst/>
              </a:prstGeom>
              <a:blipFill>
                <a:blip r:embed="rId7"/>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4" name="Retângulo 13"/>
              <p:cNvSpPr/>
              <p:nvPr/>
            </p:nvSpPr>
            <p:spPr>
              <a:xfrm>
                <a:off x="1353388" y="5318890"/>
                <a:ext cx="1812483" cy="6183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a:solidFill>
                                <a:srgbClr val="FF0000"/>
                              </a:solidFill>
                              <a:latin typeface="Cambria Math" panose="02040503050406030204" pitchFamily="18" charset="0"/>
                            </a:rPr>
                          </m:ctrlPr>
                        </m:fPr>
                        <m:num>
                          <m:r>
                            <a:rPr lang="pt-BR" i="1">
                              <a:solidFill>
                                <a:srgbClr val="FF0000"/>
                              </a:solidFill>
                              <a:latin typeface="Cambria Math"/>
                            </a:rPr>
                            <m:t>1.400.000</m:t>
                          </m:r>
                          <m:r>
                            <a:rPr lang="pt-BR" i="1">
                              <a:solidFill>
                                <a:srgbClr val="FF0000"/>
                              </a:solidFill>
                              <a:latin typeface="Cambria Math"/>
                            </a:rPr>
                            <m:t>𝑘𝑚</m:t>
                          </m:r>
                        </m:num>
                        <m:den>
                          <m:r>
                            <a:rPr lang="pt-BR" i="1">
                              <a:solidFill>
                                <a:srgbClr val="FF0000"/>
                              </a:solidFill>
                              <a:latin typeface="Cambria Math"/>
                            </a:rPr>
                            <m:t>150.000.000</m:t>
                          </m:r>
                          <m:r>
                            <a:rPr lang="pt-BR" i="1">
                              <a:solidFill>
                                <a:srgbClr val="FF0000"/>
                              </a:solidFill>
                              <a:latin typeface="Cambria Math"/>
                            </a:rPr>
                            <m:t>𝑘𝑚</m:t>
                          </m:r>
                        </m:den>
                      </m:f>
                    </m:oMath>
                  </m:oMathPara>
                </a14:m>
                <a:endParaRPr lang="pt-BR" dirty="0"/>
              </a:p>
            </p:txBody>
          </p:sp>
        </mc:Choice>
        <mc:Fallback xmlns="">
          <p:sp>
            <p:nvSpPr>
              <p:cNvPr id="14" name="Retângulo 13"/>
              <p:cNvSpPr>
                <a:spLocks noRot="1" noChangeAspect="1" noMove="1" noResize="1" noEditPoints="1" noAdjustHandles="1" noChangeArrowheads="1" noChangeShapeType="1" noTextEdit="1"/>
              </p:cNvSpPr>
              <p:nvPr/>
            </p:nvSpPr>
            <p:spPr>
              <a:xfrm>
                <a:off x="1353388" y="5318890"/>
                <a:ext cx="1812483" cy="618311"/>
              </a:xfrm>
              <a:prstGeom prst="rect">
                <a:avLst/>
              </a:prstGeom>
              <a:blipFill>
                <a:blip r:embed="rId8"/>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5" name="Retângulo 14"/>
              <p:cNvSpPr/>
              <p:nvPr/>
            </p:nvSpPr>
            <p:spPr>
              <a:xfrm>
                <a:off x="3019847" y="5336484"/>
                <a:ext cx="987771" cy="612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a:solidFill>
                            <a:srgbClr val="FF0000"/>
                          </a:solidFill>
                          <a:latin typeface="Cambria Math"/>
                        </a:rPr>
                        <m:t>=</m:t>
                      </m:r>
                      <m:f>
                        <m:fPr>
                          <m:ctrlPr>
                            <a:rPr lang="pt-BR" i="1">
                              <a:solidFill>
                                <a:srgbClr val="FF0000"/>
                              </a:solidFill>
                              <a:latin typeface="Cambria Math" panose="02040503050406030204" pitchFamily="18" charset="0"/>
                            </a:rPr>
                          </m:ctrlPr>
                        </m:fPr>
                        <m:num>
                          <m:r>
                            <a:rPr lang="pt-BR" i="1">
                              <a:solidFill>
                                <a:srgbClr val="FF0000"/>
                              </a:solidFill>
                              <a:latin typeface="Cambria Math"/>
                            </a:rPr>
                            <m:t>14</m:t>
                          </m:r>
                        </m:num>
                        <m:den>
                          <m:r>
                            <a:rPr lang="pt-BR" i="1">
                              <a:solidFill>
                                <a:srgbClr val="FF0000"/>
                              </a:solidFill>
                              <a:latin typeface="Cambria Math"/>
                            </a:rPr>
                            <m:t>1500</m:t>
                          </m:r>
                        </m:den>
                      </m:f>
                    </m:oMath>
                  </m:oMathPara>
                </a14:m>
                <a:endParaRPr lang="pt-BR" dirty="0"/>
              </a:p>
            </p:txBody>
          </p:sp>
        </mc:Choice>
        <mc:Fallback xmlns="">
          <p:sp>
            <p:nvSpPr>
              <p:cNvPr id="15" name="Retângulo 14"/>
              <p:cNvSpPr>
                <a:spLocks noRot="1" noChangeAspect="1" noMove="1" noResize="1" noEditPoints="1" noAdjustHandles="1" noChangeArrowheads="1" noChangeShapeType="1" noTextEdit="1"/>
              </p:cNvSpPr>
              <p:nvPr/>
            </p:nvSpPr>
            <p:spPr>
              <a:xfrm>
                <a:off x="3019847" y="5336484"/>
                <a:ext cx="987771" cy="612796"/>
              </a:xfrm>
              <a:prstGeom prst="rect">
                <a:avLst/>
              </a:prstGeom>
              <a:blipFill>
                <a:blip r:embed="rId9"/>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6" name="Retângulo 15"/>
              <p:cNvSpPr/>
              <p:nvPr/>
            </p:nvSpPr>
            <p:spPr>
              <a:xfrm>
                <a:off x="3843605" y="5443379"/>
                <a:ext cx="5867568" cy="369332"/>
              </a:xfrm>
              <a:prstGeom prst="rect">
                <a:avLst/>
              </a:prstGeom>
            </p:spPr>
            <p:txBody>
              <a:bodyPr wrap="none">
                <a:spAutoFit/>
              </a:bodyPr>
              <a:lstStyle/>
              <a:p>
                <a14:m>
                  <m:oMath xmlns:m="http://schemas.openxmlformats.org/officeDocument/2006/math">
                    <m:r>
                      <a:rPr lang="pt-BR" i="1">
                        <a:solidFill>
                          <a:srgbClr val="FF0000"/>
                        </a:solidFill>
                        <a:latin typeface="Cambria Math"/>
                      </a:rPr>
                      <m:t>=0,0093 </m:t>
                    </m:r>
                    <m:r>
                      <a:rPr lang="pt-BR" i="1">
                        <a:solidFill>
                          <a:srgbClr val="FF0000"/>
                        </a:solidFill>
                        <a:latin typeface="Cambria Math"/>
                      </a:rPr>
                      <m:t>𝑟𝑎𝑑𝑖𝑎𝑛𝑜𝑠</m:t>
                    </m:r>
                  </m:oMath>
                </a14:m>
                <a:r>
                  <a:rPr lang="pt-BR" dirty="0">
                    <a:solidFill>
                      <a:srgbClr val="FF0000"/>
                    </a:solidFill>
                  </a:rPr>
                  <a:t>,</a:t>
                </a:r>
                <a:r>
                  <a:rPr lang="pt-BR" b="1" dirty="0">
                    <a:solidFill>
                      <a:srgbClr val="FF0000"/>
                    </a:solidFill>
                  </a:rPr>
                  <a:t> </a:t>
                </a:r>
                <a:r>
                  <a:rPr lang="pt-BR" dirty="0">
                    <a:solidFill>
                      <a:srgbClr val="FF0000"/>
                    </a:solidFill>
                  </a:rPr>
                  <a:t>e em graus: </a:t>
                </a:r>
                <a14:m>
                  <m:oMath xmlns:m="http://schemas.openxmlformats.org/officeDocument/2006/math">
                    <m:r>
                      <a:rPr lang="pt-BR" i="1">
                        <a:solidFill>
                          <a:srgbClr val="FF0000"/>
                        </a:solidFill>
                        <a:latin typeface="Cambria Math"/>
                      </a:rPr>
                      <m:t>𝜃</m:t>
                    </m:r>
                    <m:r>
                      <a:rPr lang="pt-BR">
                        <a:solidFill>
                          <a:srgbClr val="FF0000"/>
                        </a:solidFill>
                        <a:latin typeface="Cambria Math"/>
                      </a:rPr>
                      <m:t>=</m:t>
                    </m:r>
                    <m:r>
                      <a:rPr lang="pt-BR" i="1">
                        <a:solidFill>
                          <a:srgbClr val="FF0000"/>
                        </a:solidFill>
                        <a:latin typeface="Cambria Math"/>
                      </a:rPr>
                      <m:t>0,0093∗60 </m:t>
                    </m:r>
                    <m:r>
                      <a:rPr lang="pt-BR" i="1">
                        <a:solidFill>
                          <a:srgbClr val="FF0000"/>
                        </a:solidFill>
                        <a:latin typeface="Cambria Math"/>
                      </a:rPr>
                      <m:t>𝑔𝑟𝑎𝑢𝑠</m:t>
                    </m:r>
                    <m:r>
                      <a:rPr lang="pt-BR" i="1">
                        <a:solidFill>
                          <a:srgbClr val="FF0000"/>
                        </a:solidFill>
                        <a:latin typeface="Cambria Math"/>
                      </a:rPr>
                      <m:t>=</m:t>
                    </m:r>
                  </m:oMath>
                </a14:m>
                <a:endParaRPr lang="pt-BR" dirty="0"/>
              </a:p>
            </p:txBody>
          </p:sp>
        </mc:Choice>
        <mc:Fallback xmlns="">
          <p:sp>
            <p:nvSpPr>
              <p:cNvPr id="16" name="Retângulo 15"/>
              <p:cNvSpPr>
                <a:spLocks noRot="1" noChangeAspect="1" noMove="1" noResize="1" noEditPoints="1" noAdjustHandles="1" noChangeArrowheads="1" noChangeShapeType="1" noTextEdit="1"/>
              </p:cNvSpPr>
              <p:nvPr/>
            </p:nvSpPr>
            <p:spPr>
              <a:xfrm>
                <a:off x="3843605" y="5443379"/>
                <a:ext cx="5867568" cy="369332"/>
              </a:xfrm>
              <a:prstGeom prst="rect">
                <a:avLst/>
              </a:prstGeom>
              <a:blipFill>
                <a:blip r:embed="rId10"/>
                <a:stretch>
                  <a:fillRect t="-9836" b="-24590"/>
                </a:stretch>
              </a:blipFill>
            </p:spPr>
            <p:txBody>
              <a:bodyPr/>
              <a:lstStyle/>
              <a:p>
                <a:r>
                  <a:rPr lang="pt-BR">
                    <a:noFill/>
                  </a:rPr>
                  <a:t> </a:t>
                </a:r>
              </a:p>
            </p:txBody>
          </p:sp>
        </mc:Fallback>
      </mc:AlternateContent>
    </p:spTree>
    <p:extLst>
      <p:ext uri="{BB962C8B-B14F-4D97-AF65-F5344CB8AC3E}">
        <p14:creationId xmlns:p14="http://schemas.microsoft.com/office/powerpoint/2010/main" val="195126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out)">
                                      <p:cBhvr>
                                        <p:cTn id="32" dur="2000"/>
                                        <p:tgtEl>
                                          <p:spTgt spid="12"/>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62905" y="260648"/>
            <a:ext cx="7632848" cy="1711366"/>
          </a:xfrm>
          <a:prstGeom prst="rect">
            <a:avLst/>
          </a:prstGeom>
        </p:spPr>
        <p:txBody>
          <a:bodyPr wrap="square">
            <a:spAutoFit/>
          </a:bodyPr>
          <a:lstStyle/>
          <a:p>
            <a:pPr algn="just">
              <a:lnSpc>
                <a:spcPct val="150000"/>
              </a:lnSpc>
            </a:pPr>
            <a:r>
              <a:rPr lang="pt-BR" b="1" dirty="0"/>
              <a:t>Pergunta 6b) (0,3 ponto)</a:t>
            </a:r>
            <a:r>
              <a:rPr lang="pt-BR" dirty="0"/>
              <a:t> Suponha que você, futuro astronauta, ou o astronauta brasileiro Marcos Pontes, pouse em Mercúrio, o qual está a, aproximadamente, 60.000.000 km do Sol. Qual será o tamanho angular (em graus) com que verão o Sol? Já sabe ... é só repetir o modelo dos cálculos anteriores!</a:t>
            </a:r>
          </a:p>
        </p:txBody>
      </p:sp>
      <mc:AlternateContent xmlns:mc="http://schemas.openxmlformats.org/markup-compatibility/2006" xmlns:a14="http://schemas.microsoft.com/office/drawing/2010/main">
        <mc:Choice Requires="a14">
          <p:sp>
            <p:nvSpPr>
              <p:cNvPr id="4" name="Retângulo 3"/>
              <p:cNvSpPr/>
              <p:nvPr/>
            </p:nvSpPr>
            <p:spPr>
              <a:xfrm>
                <a:off x="8903865" y="2362910"/>
                <a:ext cx="146479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pt-BR" i="1">
                          <a:solidFill>
                            <a:srgbClr val="FF0000"/>
                          </a:solidFill>
                          <a:latin typeface="Cambria Math"/>
                        </a:rPr>
                        <m:t>1,38 </m:t>
                      </m:r>
                      <m:r>
                        <a:rPr lang="pt-BR" i="1">
                          <a:solidFill>
                            <a:srgbClr val="FF0000"/>
                          </a:solidFill>
                          <a:latin typeface="Cambria Math"/>
                        </a:rPr>
                        <m:t>𝑔𝑟𝑎𝑢𝑠</m:t>
                      </m:r>
                      <m:r>
                        <a:rPr lang="pt-BR" i="1">
                          <a:latin typeface="Cambria Math"/>
                        </a:rPr>
                        <m:t>.</m:t>
                      </m:r>
                    </m:oMath>
                  </m:oMathPara>
                </a14:m>
                <a:endParaRPr lang="pt-BR" dirty="0"/>
              </a:p>
            </p:txBody>
          </p:sp>
        </mc:Choice>
        <mc:Fallback xmlns="">
          <p:sp>
            <p:nvSpPr>
              <p:cNvPr id="4" name="Retângulo 3"/>
              <p:cNvSpPr>
                <a:spLocks noRot="1" noChangeAspect="1" noMove="1" noResize="1" noEditPoints="1" noAdjustHandles="1" noChangeArrowheads="1" noChangeShapeType="1" noTextEdit="1"/>
              </p:cNvSpPr>
              <p:nvPr/>
            </p:nvSpPr>
            <p:spPr>
              <a:xfrm>
                <a:off x="8903865" y="2362910"/>
                <a:ext cx="1464795" cy="369332"/>
              </a:xfrm>
              <a:prstGeom prst="rect">
                <a:avLst/>
              </a:prstGeom>
              <a:blipFill rotWithShape="1">
                <a:blip r:embed="rId2"/>
                <a:stretch>
                  <a:fillRect b="-6667"/>
                </a:stretch>
              </a:blipFill>
            </p:spPr>
            <p:txBody>
              <a:bodyPr/>
              <a:lstStyle/>
              <a:p>
                <a:r>
                  <a:rPr lang="pt-BR">
                    <a:noFill/>
                  </a:rPr>
                  <a:t> </a:t>
                </a:r>
              </a:p>
            </p:txBody>
          </p:sp>
        </mc:Fallback>
      </mc:AlternateContent>
      <p:sp>
        <p:nvSpPr>
          <p:cNvPr id="5" name="Retângulo 4"/>
          <p:cNvSpPr/>
          <p:nvPr/>
        </p:nvSpPr>
        <p:spPr>
          <a:xfrm>
            <a:off x="263744" y="2965040"/>
            <a:ext cx="10979440" cy="323165"/>
          </a:xfrm>
          <a:prstGeom prst="rect">
            <a:avLst/>
          </a:prstGeom>
        </p:spPr>
        <p:txBody>
          <a:bodyPr wrap="square">
            <a:spAutoFit/>
          </a:bodyPr>
          <a:lstStyle/>
          <a:p>
            <a:pPr algn="just"/>
            <a:r>
              <a:rPr lang="pt-PT" sz="1500" i="1" dirty="0">
                <a:solidFill>
                  <a:srgbClr val="FF0000"/>
                </a:solidFill>
              </a:rPr>
              <a:t>Obs. Valores próximos a este são obtidos, dependendo dos arredondamentos feitos, e também devem ser aceitos como certos</a:t>
            </a:r>
            <a:r>
              <a:rPr lang="pt-PT" sz="1500" i="1" dirty="0"/>
              <a:t>.</a:t>
            </a:r>
            <a:endParaRPr lang="pt-BR" sz="1500" dirty="0"/>
          </a:p>
        </p:txBody>
      </p:sp>
      <p:sp>
        <p:nvSpPr>
          <p:cNvPr id="6" name="Retângulo 5"/>
          <p:cNvSpPr/>
          <p:nvPr/>
        </p:nvSpPr>
        <p:spPr>
          <a:xfrm>
            <a:off x="309039" y="3386385"/>
            <a:ext cx="2875915" cy="369332"/>
          </a:xfrm>
          <a:prstGeom prst="rect">
            <a:avLst/>
          </a:prstGeom>
        </p:spPr>
        <p:txBody>
          <a:bodyPr wrap="none">
            <a:spAutoFit/>
          </a:bodyPr>
          <a:lstStyle/>
          <a:p>
            <a:r>
              <a:rPr lang="pt-PT" b="1" dirty="0"/>
              <a:t>Resposta 6b</a:t>
            </a:r>
            <a:r>
              <a:rPr lang="pt-PT" b="1" dirty="0" smtClean="0"/>
              <a:t>):.......................</a:t>
            </a:r>
            <a:endParaRPr lang="pt-BR" dirty="0"/>
          </a:p>
        </p:txBody>
      </p:sp>
      <mc:AlternateContent xmlns:mc="http://schemas.openxmlformats.org/markup-compatibility/2006" xmlns:a14="http://schemas.microsoft.com/office/drawing/2010/main">
        <mc:Choice Requires="a14">
          <p:sp>
            <p:nvSpPr>
              <p:cNvPr id="7" name="Retângulo 6"/>
              <p:cNvSpPr/>
              <p:nvPr/>
            </p:nvSpPr>
            <p:spPr>
              <a:xfrm>
                <a:off x="1746997" y="3284984"/>
                <a:ext cx="14750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1" i="1" smtClean="0">
                          <a:solidFill>
                            <a:srgbClr val="FF0000"/>
                          </a:solidFill>
                          <a:latin typeface="Cambria Math"/>
                        </a:rPr>
                        <m:t>𝟏</m:t>
                      </m:r>
                      <m:r>
                        <a:rPr lang="pt-BR" b="1" i="1" smtClean="0">
                          <a:solidFill>
                            <a:srgbClr val="FF0000"/>
                          </a:solidFill>
                          <a:latin typeface="Cambria Math"/>
                        </a:rPr>
                        <m:t>,</m:t>
                      </m:r>
                      <m:r>
                        <a:rPr lang="pt-BR" b="1" i="1" smtClean="0">
                          <a:solidFill>
                            <a:srgbClr val="FF0000"/>
                          </a:solidFill>
                          <a:latin typeface="Cambria Math"/>
                        </a:rPr>
                        <m:t>𝟑𝟖</m:t>
                      </m:r>
                      <m:r>
                        <a:rPr lang="pt-BR" b="1" i="1" smtClean="0">
                          <a:solidFill>
                            <a:srgbClr val="FF0000"/>
                          </a:solidFill>
                          <a:latin typeface="Cambria Math"/>
                        </a:rPr>
                        <m:t> </m:t>
                      </m:r>
                      <m:r>
                        <a:rPr lang="pt-BR" b="1" i="1" smtClean="0">
                          <a:solidFill>
                            <a:srgbClr val="FF0000"/>
                          </a:solidFill>
                          <a:latin typeface="Cambria Math"/>
                        </a:rPr>
                        <m:t>𝒈𝒓𝒂𝒖𝒔</m:t>
                      </m:r>
                    </m:oMath>
                  </m:oMathPara>
                </a14:m>
                <a:endParaRPr lang="pt-BR" dirty="0"/>
              </a:p>
            </p:txBody>
          </p:sp>
        </mc:Choice>
        <mc:Fallback xmlns="">
          <p:sp>
            <p:nvSpPr>
              <p:cNvPr id="7" name="Retângulo 6"/>
              <p:cNvSpPr>
                <a:spLocks noRot="1" noChangeAspect="1" noMove="1" noResize="1" noEditPoints="1" noAdjustHandles="1" noChangeArrowheads="1" noChangeShapeType="1" noTextEdit="1"/>
              </p:cNvSpPr>
              <p:nvPr/>
            </p:nvSpPr>
            <p:spPr>
              <a:xfrm>
                <a:off x="1746997" y="3284984"/>
                <a:ext cx="1475084" cy="369332"/>
              </a:xfrm>
              <a:prstGeom prst="rect">
                <a:avLst/>
              </a:prstGeom>
              <a:blipFill>
                <a:blip r:embed="rId3"/>
                <a:stretch>
                  <a:fillRect b="-6667"/>
                </a:stretch>
              </a:blipFill>
            </p:spPr>
            <p:txBody>
              <a:bodyPr/>
              <a:lstStyle/>
              <a:p>
                <a:r>
                  <a:rPr lang="pt-BR">
                    <a:noFill/>
                  </a:rPr>
                  <a:t> </a:t>
                </a:r>
              </a:p>
            </p:txBody>
          </p:sp>
        </mc:Fallback>
      </mc:AlternateContent>
      <p:sp>
        <p:nvSpPr>
          <p:cNvPr id="8" name="Retângulo 7"/>
          <p:cNvSpPr/>
          <p:nvPr/>
        </p:nvSpPr>
        <p:spPr>
          <a:xfrm>
            <a:off x="262905" y="3717032"/>
            <a:ext cx="11594036" cy="923330"/>
          </a:xfrm>
          <a:prstGeom prst="rect">
            <a:avLst/>
          </a:prstGeom>
        </p:spPr>
        <p:txBody>
          <a:bodyPr wrap="square">
            <a:spAutoFit/>
          </a:bodyPr>
          <a:lstStyle/>
          <a:p>
            <a:pPr algn="just">
              <a:lnSpc>
                <a:spcPct val="150000"/>
              </a:lnSpc>
            </a:pPr>
            <a:r>
              <a:rPr lang="pt-BR" b="1" dirty="0"/>
              <a:t>Pergunta 6c) (0,3 ponto)</a:t>
            </a:r>
            <a:r>
              <a:rPr lang="pt-BR" dirty="0"/>
              <a:t> Quantas vezes maior você veria o diâmetro angular do Sol se estivesse em Mercúrio do que vemos da Terra? Só tem que fazer uma continha de dividir! </a:t>
            </a:r>
          </a:p>
        </p:txBody>
      </p:sp>
      <mc:AlternateContent xmlns:mc="http://schemas.openxmlformats.org/markup-compatibility/2006" xmlns:a14="http://schemas.microsoft.com/office/drawing/2010/main">
        <mc:Choice Requires="a14">
          <p:sp>
            <p:nvSpPr>
              <p:cNvPr id="9" name="Retângulo 8"/>
              <p:cNvSpPr/>
              <p:nvPr/>
            </p:nvSpPr>
            <p:spPr>
              <a:xfrm>
                <a:off x="2638953" y="4869160"/>
                <a:ext cx="718466" cy="369332"/>
              </a:xfrm>
              <a:prstGeom prst="rect">
                <a:avLst/>
              </a:prstGeom>
            </p:spPr>
            <p:txBody>
              <a:bodyPr wrap="none">
                <a:spAutoFit/>
              </a:bodyPr>
              <a:lstStyle/>
              <a:p>
                <a14:m>
                  <m:oMath xmlns:m="http://schemas.openxmlformats.org/officeDocument/2006/math">
                    <m:r>
                      <a:rPr lang="pt-BR" i="1">
                        <a:solidFill>
                          <a:srgbClr val="FF0000"/>
                        </a:solidFill>
                        <a:latin typeface="Cambria Math"/>
                      </a:rPr>
                      <m:t>2,46.</m:t>
                    </m:r>
                  </m:oMath>
                </a14:m>
                <a:r>
                  <a:rPr lang="pt-BR" dirty="0">
                    <a:solidFill>
                      <a:srgbClr val="FF0000"/>
                    </a:solidFill>
                  </a:rPr>
                  <a:t> </a:t>
                </a:r>
              </a:p>
            </p:txBody>
          </p:sp>
        </mc:Choice>
        <mc:Fallback xmlns="">
          <p:sp>
            <p:nvSpPr>
              <p:cNvPr id="9" name="Retângulo 8"/>
              <p:cNvSpPr>
                <a:spLocks noRot="1" noChangeAspect="1" noMove="1" noResize="1" noEditPoints="1" noAdjustHandles="1" noChangeArrowheads="1" noChangeShapeType="1" noTextEdit="1"/>
              </p:cNvSpPr>
              <p:nvPr/>
            </p:nvSpPr>
            <p:spPr>
              <a:xfrm>
                <a:off x="2638953" y="4869160"/>
                <a:ext cx="718466" cy="369332"/>
              </a:xfrm>
              <a:prstGeom prst="rect">
                <a:avLst/>
              </a:prstGeom>
              <a:blipFill rotWithShape="1">
                <a:blip r:embed="rId4"/>
                <a:stretch>
                  <a:fillRect/>
                </a:stretch>
              </a:blipFill>
            </p:spPr>
            <p:txBody>
              <a:bodyPr/>
              <a:lstStyle/>
              <a:p>
                <a:r>
                  <a:rPr lang="pt-BR">
                    <a:noFill/>
                  </a:rPr>
                  <a:t> </a:t>
                </a:r>
              </a:p>
            </p:txBody>
          </p:sp>
        </mc:Fallback>
      </mc:AlternateContent>
      <p:sp>
        <p:nvSpPr>
          <p:cNvPr id="10" name="Retângulo 9"/>
          <p:cNvSpPr/>
          <p:nvPr/>
        </p:nvSpPr>
        <p:spPr>
          <a:xfrm>
            <a:off x="3647281" y="4869160"/>
            <a:ext cx="7992888" cy="1144929"/>
          </a:xfrm>
          <a:prstGeom prst="rect">
            <a:avLst/>
          </a:prstGeom>
        </p:spPr>
        <p:txBody>
          <a:bodyPr wrap="square">
            <a:spAutoFit/>
          </a:bodyPr>
          <a:lstStyle/>
          <a:p>
            <a:pPr algn="just" hangingPunct="0">
              <a:lnSpc>
                <a:spcPct val="114000"/>
              </a:lnSpc>
            </a:pPr>
            <a:r>
              <a:rPr lang="pt-BR" sz="1500" i="1" dirty="0">
                <a:solidFill>
                  <a:srgbClr val="FF0000"/>
                </a:solidFill>
              </a:rPr>
              <a:t>Comentário: Veríamos de Mercúrio, o Sol com mais do que o dobro do diâmetro que vemos da Terra!</a:t>
            </a:r>
            <a:endParaRPr lang="pt-BR" sz="1500" dirty="0">
              <a:solidFill>
                <a:srgbClr val="FF0000"/>
              </a:solidFill>
            </a:endParaRPr>
          </a:p>
          <a:p>
            <a:pPr algn="just" hangingPunct="0">
              <a:lnSpc>
                <a:spcPct val="114000"/>
              </a:lnSpc>
            </a:pPr>
            <a:r>
              <a:rPr lang="pt-BR" sz="1500" i="1" dirty="0">
                <a:solidFill>
                  <a:srgbClr val="FF0000"/>
                </a:solidFill>
              </a:rPr>
              <a:t>Obs. O aluno não precisa ter feito o comentário acima para ganhar os pontos se acertou o resultado.</a:t>
            </a:r>
            <a:endParaRPr lang="pt-BR" sz="1500" dirty="0">
              <a:solidFill>
                <a:srgbClr val="FF0000"/>
              </a:solidFill>
            </a:endParaRPr>
          </a:p>
          <a:p>
            <a:pPr algn="just">
              <a:lnSpc>
                <a:spcPct val="114000"/>
              </a:lnSpc>
            </a:pPr>
            <a:r>
              <a:rPr lang="pt-PT" sz="1500" i="1" dirty="0">
                <a:solidFill>
                  <a:srgbClr val="FF0000"/>
                </a:solidFill>
              </a:rPr>
              <a:t>Obs. Valores próximos a este são obtidos, dependendo dos arredondamentos feitos, e também devem ser aceitos como certos</a:t>
            </a:r>
            <a:r>
              <a:rPr lang="pt-PT" sz="1500" i="1" dirty="0"/>
              <a:t>.</a:t>
            </a:r>
            <a:endParaRPr lang="pt-BR" sz="1500" dirty="0"/>
          </a:p>
        </p:txBody>
      </p:sp>
      <p:sp>
        <p:nvSpPr>
          <p:cNvPr id="11" name="Retângulo 10"/>
          <p:cNvSpPr/>
          <p:nvPr/>
        </p:nvSpPr>
        <p:spPr>
          <a:xfrm>
            <a:off x="322192" y="5596677"/>
            <a:ext cx="2605009" cy="369332"/>
          </a:xfrm>
          <a:prstGeom prst="rect">
            <a:avLst/>
          </a:prstGeom>
        </p:spPr>
        <p:txBody>
          <a:bodyPr wrap="none">
            <a:spAutoFit/>
          </a:bodyPr>
          <a:lstStyle/>
          <a:p>
            <a:r>
              <a:rPr lang="pt-PT" b="1" dirty="0"/>
              <a:t>Resposta 6c</a:t>
            </a:r>
            <a:r>
              <a:rPr lang="pt-PT" b="1" dirty="0" smtClean="0"/>
              <a:t>):..................</a:t>
            </a:r>
            <a:endParaRPr lang="pt-BR" dirty="0"/>
          </a:p>
        </p:txBody>
      </p:sp>
      <p:sp>
        <p:nvSpPr>
          <p:cNvPr id="12" name="Retângulo 11"/>
          <p:cNvSpPr/>
          <p:nvPr/>
        </p:nvSpPr>
        <p:spPr>
          <a:xfrm>
            <a:off x="1944742" y="5517232"/>
            <a:ext cx="595035" cy="369332"/>
          </a:xfrm>
          <a:prstGeom prst="rect">
            <a:avLst/>
          </a:prstGeom>
        </p:spPr>
        <p:txBody>
          <a:bodyPr wrap="none">
            <a:spAutoFit/>
          </a:bodyPr>
          <a:lstStyle/>
          <a:p>
            <a:r>
              <a:rPr lang="pt-PT" b="1" dirty="0" smtClean="0">
                <a:solidFill>
                  <a:srgbClr val="FF0000"/>
                </a:solidFill>
              </a:rPr>
              <a:t>2,46</a:t>
            </a:r>
            <a:endParaRPr lang="pt-BR" dirty="0">
              <a:solidFill>
                <a:srgbClr val="FF0000"/>
              </a:solidFill>
            </a:endParaRPr>
          </a:p>
        </p:txBody>
      </p:sp>
      <mc:AlternateContent xmlns:mc="http://schemas.openxmlformats.org/markup-compatibility/2006" xmlns:a14="http://schemas.microsoft.com/office/drawing/2010/main">
        <mc:Choice Requires="a14">
          <p:sp>
            <p:nvSpPr>
              <p:cNvPr id="13" name="Retângulo 12"/>
              <p:cNvSpPr/>
              <p:nvPr/>
            </p:nvSpPr>
            <p:spPr>
              <a:xfrm>
                <a:off x="393913" y="2260173"/>
                <a:ext cx="2803460"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a:solidFill>
                            <a:srgbClr val="FF0000"/>
                          </a:solidFill>
                          <a:latin typeface="Cambria Math"/>
                        </a:rPr>
                        <m:t>𝜃</m:t>
                      </m:r>
                      <m:r>
                        <a:rPr lang="pt-BR">
                          <a:solidFill>
                            <a:srgbClr val="FF0000"/>
                          </a:solidFill>
                          <a:latin typeface="Cambria Math"/>
                        </a:rPr>
                        <m:t>=</m:t>
                      </m:r>
                      <m:f>
                        <m:fPr>
                          <m:ctrlPr>
                            <a:rPr lang="pt-BR" i="1">
                              <a:solidFill>
                                <a:srgbClr val="FF0000"/>
                              </a:solidFill>
                              <a:latin typeface="Cambria Math" panose="02040503050406030204" pitchFamily="18" charset="0"/>
                            </a:rPr>
                          </m:ctrlPr>
                        </m:fPr>
                        <m:num>
                          <m:r>
                            <m:rPr>
                              <m:sty m:val="p"/>
                            </m:rPr>
                            <a:rPr lang="pt-BR">
                              <a:solidFill>
                                <a:srgbClr val="FF0000"/>
                              </a:solidFill>
                              <a:latin typeface="Cambria Math"/>
                            </a:rPr>
                            <m:t>L</m:t>
                          </m:r>
                        </m:num>
                        <m:den>
                          <m:r>
                            <m:rPr>
                              <m:sty m:val="p"/>
                            </m:rPr>
                            <a:rPr lang="pt-BR">
                              <a:solidFill>
                                <a:srgbClr val="FF0000"/>
                              </a:solidFill>
                              <a:latin typeface="Cambria Math"/>
                            </a:rPr>
                            <m:t>R</m:t>
                          </m:r>
                        </m:den>
                      </m:f>
                      <m:r>
                        <a:rPr lang="pt-BR" i="1">
                          <a:solidFill>
                            <a:srgbClr val="FF0000"/>
                          </a:solidFill>
                          <a:latin typeface="Cambria Math"/>
                        </a:rPr>
                        <m:t>=</m:t>
                      </m:r>
                      <m:f>
                        <m:fPr>
                          <m:ctrlPr>
                            <a:rPr lang="pt-BR" i="1">
                              <a:solidFill>
                                <a:srgbClr val="FF0000"/>
                              </a:solidFill>
                              <a:latin typeface="Cambria Math" panose="02040503050406030204" pitchFamily="18" charset="0"/>
                            </a:rPr>
                          </m:ctrlPr>
                        </m:fPr>
                        <m:num>
                          <m:r>
                            <a:rPr lang="pt-BR" i="1">
                              <a:solidFill>
                                <a:srgbClr val="FF0000"/>
                              </a:solidFill>
                              <a:latin typeface="Cambria Math"/>
                            </a:rPr>
                            <m:t>1.400.000</m:t>
                          </m:r>
                          <m:r>
                            <a:rPr lang="pt-BR" i="1">
                              <a:solidFill>
                                <a:srgbClr val="FF0000"/>
                              </a:solidFill>
                              <a:latin typeface="Cambria Math"/>
                            </a:rPr>
                            <m:t>𝑘𝑚</m:t>
                          </m:r>
                        </m:num>
                        <m:den>
                          <m:r>
                            <a:rPr lang="pt-BR" i="1">
                              <a:solidFill>
                                <a:srgbClr val="FF0000"/>
                              </a:solidFill>
                              <a:latin typeface="Cambria Math"/>
                            </a:rPr>
                            <m:t>60.000.000</m:t>
                          </m:r>
                          <m:r>
                            <a:rPr lang="pt-BR" i="1">
                              <a:solidFill>
                                <a:srgbClr val="FF0000"/>
                              </a:solidFill>
                              <a:latin typeface="Cambria Math"/>
                            </a:rPr>
                            <m:t>𝑘𝑚</m:t>
                          </m:r>
                        </m:den>
                      </m:f>
                      <m:r>
                        <a:rPr lang="pt-BR" i="1">
                          <a:solidFill>
                            <a:srgbClr val="FF0000"/>
                          </a:solidFill>
                          <a:latin typeface="Cambria Math"/>
                        </a:rPr>
                        <m:t>=</m:t>
                      </m:r>
                    </m:oMath>
                  </m:oMathPara>
                </a14:m>
                <a:endParaRPr lang="pt-BR" dirty="0"/>
              </a:p>
            </p:txBody>
          </p:sp>
        </mc:Choice>
        <mc:Fallback xmlns="">
          <p:sp>
            <p:nvSpPr>
              <p:cNvPr id="13" name="Retângulo 12"/>
              <p:cNvSpPr>
                <a:spLocks noRot="1" noChangeAspect="1" noMove="1" noResize="1" noEditPoints="1" noAdjustHandles="1" noChangeArrowheads="1" noChangeShapeType="1" noTextEdit="1"/>
              </p:cNvSpPr>
              <p:nvPr/>
            </p:nvSpPr>
            <p:spPr>
              <a:xfrm>
                <a:off x="393913" y="2260173"/>
                <a:ext cx="2803460" cy="618246"/>
              </a:xfrm>
              <a:prstGeom prst="rect">
                <a:avLst/>
              </a:prstGeom>
              <a:blipFill rotWithShape="1">
                <a:blip r:embed="rId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4" name="Retângulo 13"/>
              <p:cNvSpPr/>
              <p:nvPr/>
            </p:nvSpPr>
            <p:spPr>
              <a:xfrm>
                <a:off x="2999209" y="2241210"/>
                <a:ext cx="859531"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a:solidFill>
                                <a:srgbClr val="FF0000"/>
                              </a:solidFill>
                              <a:latin typeface="Cambria Math" panose="02040503050406030204" pitchFamily="18" charset="0"/>
                            </a:rPr>
                          </m:ctrlPr>
                        </m:fPr>
                        <m:num>
                          <m:r>
                            <a:rPr lang="pt-BR" i="1">
                              <a:solidFill>
                                <a:srgbClr val="FF0000"/>
                              </a:solidFill>
                              <a:latin typeface="Cambria Math"/>
                            </a:rPr>
                            <m:t>14</m:t>
                          </m:r>
                        </m:num>
                        <m:den>
                          <m:r>
                            <a:rPr lang="pt-BR" i="1">
                              <a:solidFill>
                                <a:srgbClr val="FF0000"/>
                              </a:solidFill>
                              <a:latin typeface="Cambria Math"/>
                            </a:rPr>
                            <m:t>600</m:t>
                          </m:r>
                        </m:den>
                      </m:f>
                      <m:r>
                        <a:rPr lang="pt-BR" i="1">
                          <a:solidFill>
                            <a:srgbClr val="FF0000"/>
                          </a:solidFill>
                          <a:latin typeface="Cambria Math"/>
                        </a:rPr>
                        <m:t>=</m:t>
                      </m:r>
                    </m:oMath>
                  </m:oMathPara>
                </a14:m>
                <a:endParaRPr lang="pt-BR" dirty="0"/>
              </a:p>
            </p:txBody>
          </p:sp>
        </mc:Choice>
        <mc:Fallback xmlns="">
          <p:sp>
            <p:nvSpPr>
              <p:cNvPr id="14" name="Retângulo 13"/>
              <p:cNvSpPr>
                <a:spLocks noRot="1" noChangeAspect="1" noMove="1" noResize="1" noEditPoints="1" noAdjustHandles="1" noChangeArrowheads="1" noChangeShapeType="1" noTextEdit="1"/>
              </p:cNvSpPr>
              <p:nvPr/>
            </p:nvSpPr>
            <p:spPr>
              <a:xfrm>
                <a:off x="2999209" y="2241210"/>
                <a:ext cx="859531" cy="612732"/>
              </a:xfrm>
              <a:prstGeom prst="rect">
                <a:avLst/>
              </a:prstGeom>
              <a:blipFill rotWithShape="1">
                <a:blip r:embed="rId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5" name="Retângulo 14"/>
              <p:cNvSpPr/>
              <p:nvPr/>
            </p:nvSpPr>
            <p:spPr>
              <a:xfrm>
                <a:off x="3716652" y="2362910"/>
                <a:ext cx="5373843" cy="369332"/>
              </a:xfrm>
              <a:prstGeom prst="rect">
                <a:avLst/>
              </a:prstGeom>
            </p:spPr>
            <p:txBody>
              <a:bodyPr wrap="none">
                <a:spAutoFit/>
              </a:bodyPr>
              <a:lstStyle/>
              <a:p>
                <a14:m>
                  <m:oMath xmlns:m="http://schemas.openxmlformats.org/officeDocument/2006/math">
                    <m:r>
                      <a:rPr lang="pt-BR" i="1">
                        <a:solidFill>
                          <a:srgbClr val="FF0000"/>
                        </a:solidFill>
                        <a:latin typeface="Cambria Math"/>
                      </a:rPr>
                      <m:t>0,023 </m:t>
                    </m:r>
                    <m:r>
                      <a:rPr lang="pt-BR" i="1">
                        <a:solidFill>
                          <a:srgbClr val="FF0000"/>
                        </a:solidFill>
                        <a:latin typeface="Cambria Math"/>
                      </a:rPr>
                      <m:t>𝑟𝑎𝑑𝑖𝑎𝑛𝑜𝑠</m:t>
                    </m:r>
                  </m:oMath>
                </a14:m>
                <a:r>
                  <a:rPr lang="pt-BR" dirty="0">
                    <a:solidFill>
                      <a:srgbClr val="FF0000"/>
                    </a:solidFill>
                  </a:rPr>
                  <a:t>, e em graus: </a:t>
                </a:r>
                <a14:m>
                  <m:oMath xmlns:m="http://schemas.openxmlformats.org/officeDocument/2006/math">
                    <m:r>
                      <a:rPr lang="pt-BR" i="1">
                        <a:solidFill>
                          <a:srgbClr val="FF0000"/>
                        </a:solidFill>
                        <a:latin typeface="Cambria Math"/>
                      </a:rPr>
                      <m:t>𝜃</m:t>
                    </m:r>
                    <m:r>
                      <a:rPr lang="pt-BR">
                        <a:solidFill>
                          <a:srgbClr val="FF0000"/>
                        </a:solidFill>
                        <a:latin typeface="Cambria Math"/>
                      </a:rPr>
                      <m:t>=</m:t>
                    </m:r>
                    <m:r>
                      <a:rPr lang="pt-BR" i="1">
                        <a:solidFill>
                          <a:srgbClr val="FF0000"/>
                        </a:solidFill>
                        <a:latin typeface="Cambria Math"/>
                      </a:rPr>
                      <m:t>0,023∗60 </m:t>
                    </m:r>
                    <m:r>
                      <a:rPr lang="pt-BR" i="1">
                        <a:solidFill>
                          <a:srgbClr val="FF0000"/>
                        </a:solidFill>
                        <a:latin typeface="Cambria Math"/>
                      </a:rPr>
                      <m:t>𝑔𝑟𝑎𝑢𝑠</m:t>
                    </m:r>
                    <m:r>
                      <a:rPr lang="pt-BR" i="1">
                        <a:solidFill>
                          <a:srgbClr val="FF0000"/>
                        </a:solidFill>
                        <a:latin typeface="Cambria Math"/>
                      </a:rPr>
                      <m:t>=</m:t>
                    </m:r>
                  </m:oMath>
                </a14:m>
                <a:endParaRPr lang="pt-BR" dirty="0"/>
              </a:p>
            </p:txBody>
          </p:sp>
        </mc:Choice>
        <mc:Fallback xmlns="">
          <p:sp>
            <p:nvSpPr>
              <p:cNvPr id="15" name="Retângulo 14"/>
              <p:cNvSpPr>
                <a:spLocks noRot="1" noChangeAspect="1" noMove="1" noResize="1" noEditPoints="1" noAdjustHandles="1" noChangeArrowheads="1" noChangeShapeType="1" noTextEdit="1"/>
              </p:cNvSpPr>
              <p:nvPr/>
            </p:nvSpPr>
            <p:spPr>
              <a:xfrm>
                <a:off x="3716652" y="2362910"/>
                <a:ext cx="5373843" cy="369332"/>
              </a:xfrm>
              <a:prstGeom prst="rect">
                <a:avLst/>
              </a:prstGeom>
              <a:blipFill rotWithShape="1">
                <a:blip r:embed="rId7"/>
                <a:stretch>
                  <a:fillRect t="-8333" b="-2666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6" name="Retângulo 15"/>
              <p:cNvSpPr/>
              <p:nvPr/>
            </p:nvSpPr>
            <p:spPr>
              <a:xfrm>
                <a:off x="550937" y="4722902"/>
                <a:ext cx="1364797" cy="6618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a:solidFill>
                                <a:srgbClr val="FF0000"/>
                              </a:solidFill>
                              <a:latin typeface="Cambria Math" panose="02040503050406030204" pitchFamily="18" charset="0"/>
                            </a:rPr>
                          </m:ctrlPr>
                        </m:fPr>
                        <m:num>
                          <m:sSub>
                            <m:sSubPr>
                              <m:ctrlPr>
                                <a:rPr lang="pt-BR" i="1">
                                  <a:solidFill>
                                    <a:srgbClr val="FF0000"/>
                                  </a:solidFill>
                                  <a:latin typeface="Cambria Math" panose="02040503050406030204" pitchFamily="18" charset="0"/>
                                </a:rPr>
                              </m:ctrlPr>
                            </m:sSubPr>
                            <m:e>
                              <m:r>
                                <a:rPr lang="pt-BR" i="1">
                                  <a:solidFill>
                                    <a:srgbClr val="FF0000"/>
                                  </a:solidFill>
                                  <a:latin typeface="Cambria Math"/>
                                </a:rPr>
                                <m:t>𝜃</m:t>
                              </m:r>
                            </m:e>
                            <m:sub>
                              <m:r>
                                <a:rPr lang="pt-BR" i="1">
                                  <a:solidFill>
                                    <a:srgbClr val="FF0000"/>
                                  </a:solidFill>
                                  <a:latin typeface="Cambria Math"/>
                                </a:rPr>
                                <m:t>𝑀𝑒𝑟𝑐</m:t>
                              </m:r>
                              <m:r>
                                <a:rPr lang="pt-BR" i="1">
                                  <a:solidFill>
                                    <a:srgbClr val="FF0000"/>
                                  </a:solidFill>
                                  <a:latin typeface="Cambria Math"/>
                                </a:rPr>
                                <m:t>ú</m:t>
                              </m:r>
                              <m:r>
                                <a:rPr lang="pt-BR" i="1">
                                  <a:solidFill>
                                    <a:srgbClr val="FF0000"/>
                                  </a:solidFill>
                                  <a:latin typeface="Cambria Math"/>
                                </a:rPr>
                                <m:t>𝑟𝑖𝑜</m:t>
                              </m:r>
                            </m:sub>
                          </m:sSub>
                        </m:num>
                        <m:den>
                          <m:sSub>
                            <m:sSubPr>
                              <m:ctrlPr>
                                <a:rPr lang="pt-BR" i="1">
                                  <a:solidFill>
                                    <a:srgbClr val="FF0000"/>
                                  </a:solidFill>
                                  <a:latin typeface="Cambria Math" panose="02040503050406030204" pitchFamily="18" charset="0"/>
                                </a:rPr>
                              </m:ctrlPr>
                            </m:sSubPr>
                            <m:e>
                              <m:r>
                                <a:rPr lang="pt-BR" i="1">
                                  <a:solidFill>
                                    <a:srgbClr val="FF0000"/>
                                  </a:solidFill>
                                  <a:latin typeface="Cambria Math"/>
                                </a:rPr>
                                <m:t>𝜃</m:t>
                              </m:r>
                            </m:e>
                            <m:sub>
                              <m:r>
                                <a:rPr lang="pt-BR" i="1">
                                  <a:solidFill>
                                    <a:srgbClr val="FF0000"/>
                                  </a:solidFill>
                                  <a:latin typeface="Cambria Math"/>
                                </a:rPr>
                                <m:t>𝑇𝑒𝑟𝑟𝑎</m:t>
                              </m:r>
                            </m:sub>
                          </m:sSub>
                        </m:den>
                      </m:f>
                      <m:r>
                        <a:rPr lang="pt-BR" i="1">
                          <a:solidFill>
                            <a:srgbClr val="FF0000"/>
                          </a:solidFill>
                          <a:latin typeface="Cambria Math"/>
                        </a:rPr>
                        <m:t>=</m:t>
                      </m:r>
                    </m:oMath>
                  </m:oMathPara>
                </a14:m>
                <a:endParaRPr lang="pt-BR" dirty="0"/>
              </a:p>
            </p:txBody>
          </p:sp>
        </mc:Choice>
        <mc:Fallback xmlns="">
          <p:sp>
            <p:nvSpPr>
              <p:cNvPr id="16" name="Retângulo 15"/>
              <p:cNvSpPr>
                <a:spLocks noRot="1" noChangeAspect="1" noMove="1" noResize="1" noEditPoints="1" noAdjustHandles="1" noChangeArrowheads="1" noChangeShapeType="1" noTextEdit="1"/>
              </p:cNvSpPr>
              <p:nvPr/>
            </p:nvSpPr>
            <p:spPr>
              <a:xfrm>
                <a:off x="550937" y="4722902"/>
                <a:ext cx="1364797" cy="661848"/>
              </a:xfrm>
              <a:prstGeom prst="rect">
                <a:avLst/>
              </a:prstGeom>
              <a:blipFill rotWithShape="1">
                <a:blip r:embed="rId8"/>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7" name="Retângulo 16"/>
              <p:cNvSpPr/>
              <p:nvPr/>
            </p:nvSpPr>
            <p:spPr>
              <a:xfrm>
                <a:off x="1795643" y="4718338"/>
                <a:ext cx="907620" cy="6420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a:solidFill>
                                <a:srgbClr val="FF0000"/>
                              </a:solidFill>
                              <a:latin typeface="Cambria Math" panose="02040503050406030204" pitchFamily="18" charset="0"/>
                            </a:rPr>
                          </m:ctrlPr>
                        </m:fPr>
                        <m:num>
                          <m:r>
                            <a:rPr lang="pt-BR" i="1">
                              <a:solidFill>
                                <a:srgbClr val="FF0000"/>
                              </a:solidFill>
                              <a:latin typeface="Cambria Math"/>
                            </a:rPr>
                            <m:t>1,38</m:t>
                          </m:r>
                        </m:num>
                        <m:den>
                          <m:r>
                            <a:rPr lang="pt-BR" i="1">
                              <a:solidFill>
                                <a:srgbClr val="FF0000"/>
                              </a:solidFill>
                              <a:latin typeface="Cambria Math"/>
                            </a:rPr>
                            <m:t>0,56</m:t>
                          </m:r>
                        </m:den>
                      </m:f>
                      <m:r>
                        <a:rPr lang="pt-BR" i="1">
                          <a:solidFill>
                            <a:srgbClr val="FF0000"/>
                          </a:solidFill>
                          <a:latin typeface="Cambria Math"/>
                        </a:rPr>
                        <m:t>=</m:t>
                      </m:r>
                    </m:oMath>
                  </m:oMathPara>
                </a14:m>
                <a:endParaRPr lang="pt-BR" dirty="0"/>
              </a:p>
            </p:txBody>
          </p:sp>
        </mc:Choice>
        <mc:Fallback xmlns="">
          <p:sp>
            <p:nvSpPr>
              <p:cNvPr id="17" name="Retângulo 16"/>
              <p:cNvSpPr>
                <a:spLocks noRot="1" noChangeAspect="1" noMove="1" noResize="1" noEditPoints="1" noAdjustHandles="1" noChangeArrowheads="1" noChangeShapeType="1" noTextEdit="1"/>
              </p:cNvSpPr>
              <p:nvPr/>
            </p:nvSpPr>
            <p:spPr>
              <a:xfrm>
                <a:off x="1795643" y="4718338"/>
                <a:ext cx="907620" cy="642035"/>
              </a:xfrm>
              <a:prstGeom prst="rect">
                <a:avLst/>
              </a:prstGeom>
              <a:blipFill rotWithShape="1">
                <a:blip r:embed="rId9"/>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244276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1" presetClass="entr" presetSubtype="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randombar(horizontal)">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anim calcmode="lin" valueType="num">
                                      <p:cBhvr>
                                        <p:cTn id="62" dur="1000" fill="hold"/>
                                        <p:tgtEl>
                                          <p:spTgt spid="12"/>
                                        </p:tgtEl>
                                        <p:attrNameLst>
                                          <p:attrName>ppt_x</p:attrName>
                                        </p:attrNameLst>
                                      </p:cBhvr>
                                      <p:tavLst>
                                        <p:tav tm="0">
                                          <p:val>
                                            <p:strVal val="#ppt_x"/>
                                          </p:val>
                                        </p:tav>
                                        <p:tav tm="100000">
                                          <p:val>
                                            <p:strVal val="#ppt_x"/>
                                          </p:val>
                                        </p:tav>
                                      </p:tavLst>
                                    </p:anim>
                                    <p:anim calcmode="lin" valueType="num">
                                      <p:cBhvr>
                                        <p:cTn id="63" dur="1000" fill="hold"/>
                                        <p:tgtEl>
                                          <p:spTgt spid="12"/>
                                        </p:tgtEl>
                                        <p:attrNameLst>
                                          <p:attrName>ppt_y</p:attrName>
                                        </p:attrNameLst>
                                      </p:cBhvr>
                                      <p:tavLst>
                                        <p:tav tm="0">
                                          <p:val>
                                            <p:strVal val="#ppt_y+.1"/>
                                          </p:val>
                                        </p:tav>
                                        <p:tav tm="100000">
                                          <p:val>
                                            <p:strVal val="#ppt_y"/>
                                          </p:val>
                                        </p:tav>
                                      </p:tavLst>
                                    </p:anim>
                                  </p:childTnLst>
                                </p:cTn>
                              </p:par>
                            </p:childTnLst>
                          </p:cTn>
                        </p:par>
                        <p:par>
                          <p:cTn id="64" fill="hold">
                            <p:stCondLst>
                              <p:cond delay="1000"/>
                            </p:stCondLst>
                            <p:childTnLst>
                              <p:par>
                                <p:cTn id="65" presetID="1" presetClass="entr" presetSubtype="0"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10" grpId="0"/>
      <p:bldP spid="12" grpId="0"/>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46881" y="44624"/>
            <a:ext cx="7992888" cy="2338076"/>
          </a:xfrm>
          <a:prstGeom prst="rect">
            <a:avLst/>
          </a:prstGeom>
        </p:spPr>
        <p:txBody>
          <a:bodyPr wrap="square">
            <a:spAutoFit/>
          </a:bodyPr>
          <a:lstStyle/>
          <a:p>
            <a:pPr algn="just">
              <a:lnSpc>
                <a:spcPct val="114000"/>
              </a:lnSpc>
            </a:pPr>
            <a:r>
              <a:rPr lang="pt-BR" sz="1600" b="1" dirty="0"/>
              <a:t>Questão 7)  (1 ponto) (0,25 cada acerto)</a:t>
            </a:r>
            <a:r>
              <a:rPr lang="pt-BR" sz="1600" dirty="0"/>
              <a:t> </a:t>
            </a:r>
            <a:r>
              <a:rPr lang="pt-PT" sz="1600" dirty="0"/>
              <a:t>Você aprendeu a encontrar as direções cardeais segundo o método contido em muitos livros didáticos, que diz “abra seu braço direito para onde o Sol nasce e lá é a direção Leste, à sua esquerda estará o Oeste, à sua frente o Norte e atrás o Sul.” Pois bem este processo não tem nada de preciso, pois o Sol pode até nascer e se pôr no Sul, ou até não nascer em lugar algum dependendo do lugar e época onde está. Estas situações “estranhas” ocorrem para latitudes entre os polos e os círculos polares. Mas vejamos como a Juliana e sua mãe, D. Vilma, fizeram para determinar corretamente as direções cardeais no quintal da casa delas. Você pode fazer o mesmo, claro! </a:t>
            </a:r>
            <a:endParaRPr lang="pt-BR" sz="1600" dirty="0"/>
          </a:p>
        </p:txBody>
      </p:sp>
      <p:graphicFrame>
        <p:nvGraphicFramePr>
          <p:cNvPr id="5" name="Objeto 4"/>
          <p:cNvGraphicFramePr>
            <a:graphicFrameLocks noChangeAspect="1"/>
          </p:cNvGraphicFramePr>
          <p:nvPr>
            <p:extLst>
              <p:ext uri="{D42A27DB-BD31-4B8C-83A1-F6EECF244321}">
                <p14:modId xmlns:p14="http://schemas.microsoft.com/office/powerpoint/2010/main" val="2209519308"/>
              </p:ext>
            </p:extLst>
          </p:nvPr>
        </p:nvGraphicFramePr>
        <p:xfrm>
          <a:off x="1290025" y="2420648"/>
          <a:ext cx="8117896" cy="2016464"/>
        </p:xfrm>
        <a:graphic>
          <a:graphicData uri="http://schemas.openxmlformats.org/presentationml/2006/ole">
            <mc:AlternateContent xmlns:mc="http://schemas.openxmlformats.org/markup-compatibility/2006">
              <mc:Choice xmlns:v="urn:schemas-microsoft-com:vml" Requires="v">
                <p:oleObj spid="_x0000_s7234" name="Documento" r:id="rId3" imgW="6979872" imgH="1745900" progId="Word.Document.12">
                  <p:embed/>
                </p:oleObj>
              </mc:Choice>
              <mc:Fallback>
                <p:oleObj name="Documento" r:id="rId3" imgW="6979872" imgH="1745900" progId="Word.Document.12">
                  <p:embed/>
                  <p:pic>
                    <p:nvPicPr>
                      <p:cNvPr id="0" name=""/>
                      <p:cNvPicPr/>
                      <p:nvPr/>
                    </p:nvPicPr>
                    <p:blipFill>
                      <a:blip r:embed="rId4"/>
                      <a:stretch>
                        <a:fillRect/>
                      </a:stretch>
                    </p:blipFill>
                    <p:spPr>
                      <a:xfrm>
                        <a:off x="1290025" y="2420648"/>
                        <a:ext cx="8117896" cy="2016464"/>
                      </a:xfrm>
                      <a:prstGeom prst="rect">
                        <a:avLst/>
                      </a:prstGeom>
                    </p:spPr>
                  </p:pic>
                </p:oleObj>
              </mc:Fallback>
            </mc:AlternateContent>
          </a:graphicData>
        </a:graphic>
      </p:graphicFrame>
      <p:sp>
        <p:nvSpPr>
          <p:cNvPr id="6" name="Retângulo 5"/>
          <p:cNvSpPr/>
          <p:nvPr/>
        </p:nvSpPr>
        <p:spPr>
          <a:xfrm>
            <a:off x="46881" y="4221088"/>
            <a:ext cx="11593288" cy="1495922"/>
          </a:xfrm>
          <a:prstGeom prst="rect">
            <a:avLst/>
          </a:prstGeom>
        </p:spPr>
        <p:txBody>
          <a:bodyPr wrap="square">
            <a:spAutoFit/>
          </a:bodyPr>
          <a:lstStyle/>
          <a:p>
            <a:pPr algn="just">
              <a:lnSpc>
                <a:spcPct val="114000"/>
              </a:lnSpc>
            </a:pPr>
            <a:r>
              <a:rPr lang="pt-PT" sz="1600" dirty="0"/>
              <a:t>Inicialmente D. Wilma ficou de pé, de manhã, no quintal e a Juliana riscou sua sombra no chão, indo de entre os pés de sua mãe até o topo da sombra da sua cabeça (Fig. A). Em seguida a Juliana traçou um círculo no chão, com raio igual ao da sombra de sua mãe (Fig. B). Depois Juliana deixou D. Wilma de pé no mesmo lugar (mães sofrem....) até que de tarde a sombra dela atingisse novamente o círculo traçado, pois assim, claro, as duas sombras seriam do mesmo comprimento. D. Wilma, para ter certeza que Juliana estava fazendo tudo certo, neste momento, se virou para o lado onde estava sua sombra (Fig. C).</a:t>
            </a:r>
            <a:endParaRPr lang="pt-BR" sz="1600" dirty="0"/>
          </a:p>
        </p:txBody>
      </p:sp>
      <p:sp>
        <p:nvSpPr>
          <p:cNvPr id="7" name="Retângulo 6"/>
          <p:cNvSpPr/>
          <p:nvPr/>
        </p:nvSpPr>
        <p:spPr>
          <a:xfrm>
            <a:off x="1199009" y="5616948"/>
            <a:ext cx="9217024" cy="1215204"/>
          </a:xfrm>
          <a:prstGeom prst="rect">
            <a:avLst/>
          </a:prstGeom>
        </p:spPr>
        <p:txBody>
          <a:bodyPr wrap="square">
            <a:spAutoFit/>
          </a:bodyPr>
          <a:lstStyle/>
          <a:p>
            <a:pPr algn="just">
              <a:lnSpc>
                <a:spcPct val="114000"/>
              </a:lnSpc>
            </a:pPr>
            <a:r>
              <a:rPr lang="pt-BR" sz="1600" b="1" dirty="0"/>
              <a:t>Pergunta 7) (0,25 cada acerto)</a:t>
            </a:r>
            <a:r>
              <a:rPr lang="pt-BR" sz="1600" dirty="0"/>
              <a:t> Para determinar as direções cardeais Juliana traçou a bissetriz das duas sombras da sua mãe (linha tracejada) e a perpendicular a ela (linha pontilhada) (Fig. D). Escreva as direções cardeais (Norte, Sul, Leste, Oeste) dentro dos quadrinhos brancos (Fig. D) das extremidades das retas tracejada e pontilhada.</a:t>
            </a:r>
          </a:p>
        </p:txBody>
      </p:sp>
      <p:sp>
        <p:nvSpPr>
          <p:cNvPr id="8" name="CaixaDeTexto 7"/>
          <p:cNvSpPr txBox="1"/>
          <p:nvPr/>
        </p:nvSpPr>
        <p:spPr>
          <a:xfrm>
            <a:off x="8162081" y="2409393"/>
            <a:ext cx="472113" cy="307777"/>
          </a:xfrm>
          <a:prstGeom prst="rect">
            <a:avLst/>
          </a:prstGeom>
          <a:noFill/>
        </p:spPr>
        <p:txBody>
          <a:bodyPr wrap="square" rtlCol="0">
            <a:spAutoFit/>
          </a:bodyPr>
          <a:lstStyle/>
          <a:p>
            <a:r>
              <a:rPr lang="pt-BR" sz="1400" dirty="0" smtClean="0">
                <a:solidFill>
                  <a:srgbClr val="FF0000"/>
                </a:solidFill>
              </a:rPr>
              <a:t>   N</a:t>
            </a:r>
            <a:endParaRPr lang="pt-BR" sz="1400" dirty="0">
              <a:solidFill>
                <a:srgbClr val="FF0000"/>
              </a:solidFill>
            </a:endParaRPr>
          </a:p>
        </p:txBody>
      </p:sp>
      <p:sp>
        <p:nvSpPr>
          <p:cNvPr id="47" name="CaixaDeTexto 46"/>
          <p:cNvSpPr txBox="1"/>
          <p:nvPr/>
        </p:nvSpPr>
        <p:spPr>
          <a:xfrm>
            <a:off x="8230547" y="3926958"/>
            <a:ext cx="335180" cy="338554"/>
          </a:xfrm>
          <a:prstGeom prst="rect">
            <a:avLst/>
          </a:prstGeom>
          <a:noFill/>
        </p:spPr>
        <p:txBody>
          <a:bodyPr wrap="square" rtlCol="0">
            <a:spAutoFit/>
          </a:bodyPr>
          <a:lstStyle/>
          <a:p>
            <a:r>
              <a:rPr lang="pt-BR" sz="1600" dirty="0" smtClean="0">
                <a:solidFill>
                  <a:srgbClr val="FF0000"/>
                </a:solidFill>
              </a:rPr>
              <a:t> S</a:t>
            </a:r>
            <a:endParaRPr lang="pt-BR" sz="1600" dirty="0">
              <a:solidFill>
                <a:srgbClr val="FF0000"/>
              </a:solidFill>
            </a:endParaRPr>
          </a:p>
        </p:txBody>
      </p:sp>
      <p:sp>
        <p:nvSpPr>
          <p:cNvPr id="48" name="CaixaDeTexto 47"/>
          <p:cNvSpPr txBox="1"/>
          <p:nvPr/>
        </p:nvSpPr>
        <p:spPr>
          <a:xfrm>
            <a:off x="7506530" y="2995517"/>
            <a:ext cx="479703" cy="338554"/>
          </a:xfrm>
          <a:prstGeom prst="rect">
            <a:avLst/>
          </a:prstGeom>
          <a:noFill/>
        </p:spPr>
        <p:txBody>
          <a:bodyPr wrap="square" rtlCol="0">
            <a:spAutoFit/>
          </a:bodyPr>
          <a:lstStyle/>
          <a:p>
            <a:r>
              <a:rPr lang="pt-BR" sz="1600" dirty="0" smtClean="0">
                <a:solidFill>
                  <a:srgbClr val="FF0000"/>
                </a:solidFill>
              </a:rPr>
              <a:t> O</a:t>
            </a:r>
            <a:endParaRPr lang="pt-BR" sz="1600" dirty="0">
              <a:solidFill>
                <a:srgbClr val="FF0000"/>
              </a:solidFill>
            </a:endParaRPr>
          </a:p>
        </p:txBody>
      </p:sp>
      <p:sp>
        <p:nvSpPr>
          <p:cNvPr id="49" name="CaixaDeTexto 48"/>
          <p:cNvSpPr txBox="1"/>
          <p:nvPr/>
        </p:nvSpPr>
        <p:spPr>
          <a:xfrm>
            <a:off x="8819755" y="2995517"/>
            <a:ext cx="569694" cy="338554"/>
          </a:xfrm>
          <a:prstGeom prst="rect">
            <a:avLst/>
          </a:prstGeom>
          <a:noFill/>
        </p:spPr>
        <p:txBody>
          <a:bodyPr wrap="square" rtlCol="0">
            <a:spAutoFit/>
          </a:bodyPr>
          <a:lstStyle/>
          <a:p>
            <a:r>
              <a:rPr lang="pt-BR" sz="1600" dirty="0">
                <a:solidFill>
                  <a:srgbClr val="FF0000"/>
                </a:solidFill>
              </a:rPr>
              <a:t> </a:t>
            </a:r>
            <a:r>
              <a:rPr lang="pt-BR" sz="1600" dirty="0" smtClean="0">
                <a:solidFill>
                  <a:srgbClr val="FF0000"/>
                </a:solidFill>
              </a:rPr>
              <a:t>  L</a:t>
            </a:r>
            <a:endParaRPr lang="pt-BR" sz="1600" dirty="0">
              <a:solidFill>
                <a:srgbClr val="FF0000"/>
              </a:solidFill>
            </a:endParaRPr>
          </a:p>
        </p:txBody>
      </p:sp>
    </p:spTree>
    <p:extLst>
      <p:ext uri="{BB962C8B-B14F-4D97-AF65-F5344CB8AC3E}">
        <p14:creationId xmlns:p14="http://schemas.microsoft.com/office/powerpoint/2010/main" val="250634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500" fill="hold"/>
                                        <p:tgtEl>
                                          <p:spTgt spid="47"/>
                                        </p:tgtEl>
                                        <p:attrNameLst>
                                          <p:attrName>ppt_w</p:attrName>
                                        </p:attrNameLst>
                                      </p:cBhvr>
                                      <p:tavLst>
                                        <p:tav tm="0">
                                          <p:val>
                                            <p:fltVal val="0"/>
                                          </p:val>
                                        </p:tav>
                                        <p:tav tm="100000">
                                          <p:val>
                                            <p:strVal val="#ppt_w"/>
                                          </p:val>
                                        </p:tav>
                                      </p:tavLst>
                                    </p:anim>
                                    <p:anim calcmode="lin" valueType="num">
                                      <p:cBhvr>
                                        <p:cTn id="15" dur="500" fill="hold"/>
                                        <p:tgtEl>
                                          <p:spTgt spid="47"/>
                                        </p:tgtEl>
                                        <p:attrNameLst>
                                          <p:attrName>ppt_h</p:attrName>
                                        </p:attrNameLst>
                                      </p:cBhvr>
                                      <p:tavLst>
                                        <p:tav tm="0">
                                          <p:val>
                                            <p:fltVal val="0"/>
                                          </p:val>
                                        </p:tav>
                                        <p:tav tm="100000">
                                          <p:val>
                                            <p:strVal val="#ppt_h"/>
                                          </p:val>
                                        </p:tav>
                                      </p:tavLst>
                                    </p:anim>
                                    <p:animEffect transition="in" filter="fade">
                                      <p:cBhvr>
                                        <p:cTn id="16" dur="500"/>
                                        <p:tgtEl>
                                          <p:spTgt spid="4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500" fill="hold"/>
                                        <p:tgtEl>
                                          <p:spTgt spid="48"/>
                                        </p:tgtEl>
                                        <p:attrNameLst>
                                          <p:attrName>ppt_w</p:attrName>
                                        </p:attrNameLst>
                                      </p:cBhvr>
                                      <p:tavLst>
                                        <p:tav tm="0">
                                          <p:val>
                                            <p:fltVal val="0"/>
                                          </p:val>
                                        </p:tav>
                                        <p:tav tm="100000">
                                          <p:val>
                                            <p:strVal val="#ppt_w"/>
                                          </p:val>
                                        </p:tav>
                                      </p:tavLst>
                                    </p:anim>
                                    <p:anim calcmode="lin" valueType="num">
                                      <p:cBhvr>
                                        <p:cTn id="29" dur="500" fill="hold"/>
                                        <p:tgtEl>
                                          <p:spTgt spid="48"/>
                                        </p:tgtEl>
                                        <p:attrNameLst>
                                          <p:attrName>ppt_h</p:attrName>
                                        </p:attrNameLst>
                                      </p:cBhvr>
                                      <p:tavLst>
                                        <p:tav tm="0">
                                          <p:val>
                                            <p:fltVal val="0"/>
                                          </p:val>
                                        </p:tav>
                                        <p:tav tm="100000">
                                          <p:val>
                                            <p:strVal val="#ppt_h"/>
                                          </p:val>
                                        </p:tav>
                                      </p:tavLst>
                                    </p:anim>
                                    <p:animEffect transition="in" filter="fade">
                                      <p:cBhvr>
                                        <p:cTn id="3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7" grpId="0"/>
      <p:bldP spid="48" grpId="0"/>
      <p:bldP spid="49" grpId="0"/>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5028</TotalTime>
  <Words>1105</Words>
  <Application>Microsoft Office PowerPoint</Application>
  <PresentationFormat>Personalizar</PresentationFormat>
  <Paragraphs>206</Paragraphs>
  <Slides>13</Slides>
  <Notes>1</Notes>
  <HiddenSlides>0</HiddenSlides>
  <MMClips>0</MMClips>
  <ScaleCrop>false</ScaleCrop>
  <HeadingPairs>
    <vt:vector size="8" baseType="variant">
      <vt:variant>
        <vt:lpstr>Fontes usadas</vt:lpstr>
      </vt:variant>
      <vt:variant>
        <vt:i4>4</vt:i4>
      </vt:variant>
      <vt:variant>
        <vt:lpstr>Tema</vt:lpstr>
      </vt:variant>
      <vt:variant>
        <vt:i4>1</vt:i4>
      </vt:variant>
      <vt:variant>
        <vt:lpstr>Servidores OLE inseridos</vt:lpstr>
      </vt:variant>
      <vt:variant>
        <vt:i4>1</vt:i4>
      </vt:variant>
      <vt:variant>
        <vt:lpstr>Títulos de slides</vt:lpstr>
      </vt:variant>
      <vt:variant>
        <vt:i4>13</vt:i4>
      </vt:variant>
    </vt:vector>
  </HeadingPairs>
  <TitlesOfParts>
    <vt:vector size="19" baseType="lpstr">
      <vt:lpstr>Arial</vt:lpstr>
      <vt:lpstr>Calibri</vt:lpstr>
      <vt:lpstr>Cambria Math</vt:lpstr>
      <vt:lpstr>Times New Roman</vt:lpstr>
      <vt:lpstr>Tema do Office</vt:lpstr>
      <vt:lpstr>Documento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OBA</dc:creator>
  <cp:lastModifiedBy>DVM Informatica</cp:lastModifiedBy>
  <cp:revision>29</cp:revision>
  <dcterms:created xsi:type="dcterms:W3CDTF">2020-07-22T19:20:32Z</dcterms:created>
  <dcterms:modified xsi:type="dcterms:W3CDTF">2020-07-27T22:01:33Z</dcterms:modified>
</cp:coreProperties>
</file>