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0"/>
  </p:notesMasterIdLst>
  <p:handoutMasterIdLst>
    <p:handoutMasterId r:id="rId41"/>
  </p:handoutMasterIdLst>
  <p:sldIdLst>
    <p:sldId id="294" r:id="rId2"/>
    <p:sldId id="258" r:id="rId3"/>
    <p:sldId id="259" r:id="rId4"/>
    <p:sldId id="269" r:id="rId5"/>
    <p:sldId id="260" r:id="rId6"/>
    <p:sldId id="261" r:id="rId7"/>
    <p:sldId id="262" r:id="rId8"/>
    <p:sldId id="263" r:id="rId9"/>
    <p:sldId id="264" r:id="rId10"/>
    <p:sldId id="265" r:id="rId11"/>
    <p:sldId id="266" r:id="rId12"/>
    <p:sldId id="267" r:id="rId13"/>
    <p:sldId id="268" r:id="rId14"/>
    <p:sldId id="270" r:id="rId15"/>
    <p:sldId id="271" r:id="rId16"/>
    <p:sldId id="272" r:id="rId17"/>
    <p:sldId id="273" r:id="rId18"/>
    <p:sldId id="275" r:id="rId19"/>
    <p:sldId id="276" r:id="rId20"/>
    <p:sldId id="277" r:id="rId21"/>
    <p:sldId id="274" r:id="rId22"/>
    <p:sldId id="278" r:id="rId23"/>
    <p:sldId id="279" r:id="rId24"/>
    <p:sldId id="280" r:id="rId25"/>
    <p:sldId id="281" r:id="rId26"/>
    <p:sldId id="296" r:id="rId27"/>
    <p:sldId id="282" r:id="rId28"/>
    <p:sldId id="283" r:id="rId29"/>
    <p:sldId id="284" r:id="rId30"/>
    <p:sldId id="285" r:id="rId31"/>
    <p:sldId id="286" r:id="rId32"/>
    <p:sldId id="287" r:id="rId33"/>
    <p:sldId id="288" r:id="rId34"/>
    <p:sldId id="289" r:id="rId35"/>
    <p:sldId id="290" r:id="rId36"/>
    <p:sldId id="291" r:id="rId37"/>
    <p:sldId id="292" r:id="rId38"/>
    <p:sldId id="295" r:id="rId39"/>
  </p:sldIdLst>
  <p:sldSz cx="11903075"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7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734" y="19"/>
      </p:cViewPr>
      <p:guideLst>
        <p:guide orient="horz" pos="2160"/>
        <p:guide pos="3749"/>
      </p:guideLst>
    </p:cSldViewPr>
  </p:slideViewPr>
  <p:notesTextViewPr>
    <p:cViewPr>
      <p:scale>
        <a:sx n="1" d="1"/>
        <a:sy n="1" d="1"/>
      </p:scale>
      <p:origin x="0" y="0"/>
    </p:cViewPr>
  </p:notesTextViewPr>
  <p:notesViewPr>
    <p:cSldViewPr>
      <p:cViewPr varScale="1">
        <p:scale>
          <a:sx n="56" d="100"/>
          <a:sy n="56" d="100"/>
        </p:scale>
        <p:origin x="-288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image" Target="../media/image6.wmf"/><Relationship Id="rId7" Type="http://schemas.openxmlformats.org/officeDocument/2006/relationships/image" Target="../media/image10.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 Id="rId9" Type="http://schemas.openxmlformats.org/officeDocument/2006/relationships/image" Target="../media/image12.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image" Target="../media/image20.wmf"/><Relationship Id="rId7" Type="http://schemas.openxmlformats.org/officeDocument/2006/relationships/image" Target="../media/image24.wmf"/><Relationship Id="rId2" Type="http://schemas.openxmlformats.org/officeDocument/2006/relationships/image" Target="../media/image19.wmf"/><Relationship Id="rId1" Type="http://schemas.openxmlformats.org/officeDocument/2006/relationships/image" Target="../media/image18.wmf"/><Relationship Id="rId6" Type="http://schemas.openxmlformats.org/officeDocument/2006/relationships/image" Target="../media/image23.wmf"/><Relationship Id="rId5" Type="http://schemas.openxmlformats.org/officeDocument/2006/relationships/image" Target="../media/image22.wmf"/><Relationship Id="rId4" Type="http://schemas.openxmlformats.org/officeDocument/2006/relationships/image" Target="../media/image21.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35.wmf"/><Relationship Id="rId3" Type="http://schemas.openxmlformats.org/officeDocument/2006/relationships/image" Target="../media/image30.wmf"/><Relationship Id="rId7" Type="http://schemas.openxmlformats.org/officeDocument/2006/relationships/image" Target="../media/image34.wmf"/><Relationship Id="rId2" Type="http://schemas.openxmlformats.org/officeDocument/2006/relationships/image" Target="../media/image29.wmf"/><Relationship Id="rId1" Type="http://schemas.openxmlformats.org/officeDocument/2006/relationships/image" Target="../media/image28.wmf"/><Relationship Id="rId6" Type="http://schemas.openxmlformats.org/officeDocument/2006/relationships/image" Target="../media/image33.wmf"/><Relationship Id="rId5" Type="http://schemas.openxmlformats.org/officeDocument/2006/relationships/image" Target="../media/image32.wmf"/><Relationship Id="rId10" Type="http://schemas.openxmlformats.org/officeDocument/2006/relationships/image" Target="../media/image37.wmf"/><Relationship Id="rId4" Type="http://schemas.openxmlformats.org/officeDocument/2006/relationships/image" Target="../media/image31.wmf"/><Relationship Id="rId9" Type="http://schemas.openxmlformats.org/officeDocument/2006/relationships/image" Target="../media/image3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4" Type="http://schemas.openxmlformats.org/officeDocument/2006/relationships/image" Target="../media/image42.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51.emf"/><Relationship Id="rId1" Type="http://schemas.openxmlformats.org/officeDocument/2006/relationships/image" Target="../media/image50.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15DC898-50EF-4342-B173-47625473C951}" type="datetimeFigureOut">
              <a:rPr lang="pt-BR" smtClean="0"/>
              <a:t>27/08/2020</a:t>
            </a:fld>
            <a:endParaRPr lang="pt-BR"/>
          </a:p>
        </p:txBody>
      </p:sp>
      <p:sp>
        <p:nvSpPr>
          <p:cNvPr id="4" name="Espaço Reservado para Rodap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5" name="Espaço Reservado para Número de Slid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7DEDA84B-4BB3-4581-8168-9CAAB4EDFDFD}" type="slidenum">
              <a:rPr lang="pt-BR" smtClean="0"/>
              <a:t>‹nº›</a:t>
            </a:fld>
            <a:endParaRPr lang="pt-BR"/>
          </a:p>
        </p:txBody>
      </p:sp>
    </p:spTree>
    <p:extLst>
      <p:ext uri="{BB962C8B-B14F-4D97-AF65-F5344CB8AC3E}">
        <p14:creationId xmlns:p14="http://schemas.microsoft.com/office/powerpoint/2010/main" val="19239175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B84607-A070-47E4-8754-425AB9093D25}" type="datetimeFigureOut">
              <a:rPr lang="pt-BR" smtClean="0"/>
              <a:t>27/08/2020</a:t>
            </a:fld>
            <a:endParaRPr lang="pt-BR"/>
          </a:p>
        </p:txBody>
      </p:sp>
      <p:sp>
        <p:nvSpPr>
          <p:cNvPr id="4" name="Espaço Reservado para Imagem de Slide 3"/>
          <p:cNvSpPr>
            <a:spLocks noGrp="1" noRot="1" noChangeAspect="1"/>
          </p:cNvSpPr>
          <p:nvPr>
            <p:ph type="sldImg" idx="2"/>
          </p:nvPr>
        </p:nvSpPr>
        <p:spPr>
          <a:xfrm>
            <a:off x="454025" y="685800"/>
            <a:ext cx="594995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C34BB98-3536-492F-8498-BE55F04FF3D6}" type="slidenum">
              <a:rPr lang="pt-BR" smtClean="0"/>
              <a:t>‹nº›</a:t>
            </a:fld>
            <a:endParaRPr lang="pt-BR"/>
          </a:p>
        </p:txBody>
      </p:sp>
    </p:spTree>
    <p:extLst>
      <p:ext uri="{BB962C8B-B14F-4D97-AF65-F5344CB8AC3E}">
        <p14:creationId xmlns:p14="http://schemas.microsoft.com/office/powerpoint/2010/main" val="41987789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10"/>
          </p:nvPr>
        </p:nvSpPr>
        <p:spPr/>
        <p:txBody>
          <a:bodyPr/>
          <a:lstStyle/>
          <a:p>
            <a:fld id="{BC34BB98-3536-492F-8498-BE55F04FF3D6}" type="slidenum">
              <a:rPr lang="pt-BR" smtClean="0"/>
              <a:t>20</a:t>
            </a:fld>
            <a:endParaRPr lang="pt-BR"/>
          </a:p>
        </p:txBody>
      </p:sp>
    </p:spTree>
    <p:extLst>
      <p:ext uri="{BB962C8B-B14F-4D97-AF65-F5344CB8AC3E}">
        <p14:creationId xmlns:p14="http://schemas.microsoft.com/office/powerpoint/2010/main" val="42756649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892731" y="2130426"/>
            <a:ext cx="10117614" cy="1470025"/>
          </a:xfrm>
        </p:spPr>
        <p:txBody>
          <a:bodyPr/>
          <a:lstStyle/>
          <a:p>
            <a:r>
              <a:rPr lang="pt-BR" smtClean="0"/>
              <a:t>Clique para editar o título mestre</a:t>
            </a:r>
            <a:endParaRPr lang="pt-BR"/>
          </a:p>
        </p:txBody>
      </p:sp>
      <p:sp>
        <p:nvSpPr>
          <p:cNvPr id="3" name="Subtítulo 2"/>
          <p:cNvSpPr>
            <a:spLocks noGrp="1"/>
          </p:cNvSpPr>
          <p:nvPr>
            <p:ph type="subTitle" idx="1"/>
          </p:nvPr>
        </p:nvSpPr>
        <p:spPr>
          <a:xfrm>
            <a:off x="1785461" y="3886200"/>
            <a:ext cx="8332153"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5F1D4F64-BECF-4540-8B6B-58A2024B2F3A}" type="datetimeFigureOut">
              <a:rPr lang="pt-BR" smtClean="0"/>
              <a:t>27/08/2020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07FAC0F-1A03-44F0-9554-49B2A10B2E52}" type="slidenum">
              <a:rPr lang="pt-BR" smtClean="0"/>
              <a:t>‹nº›</a:t>
            </a:fld>
            <a:endParaRPr lang="pt-BR"/>
          </a:p>
        </p:txBody>
      </p:sp>
    </p:spTree>
    <p:extLst>
      <p:ext uri="{BB962C8B-B14F-4D97-AF65-F5344CB8AC3E}">
        <p14:creationId xmlns:p14="http://schemas.microsoft.com/office/powerpoint/2010/main" val="17582113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5F1D4F64-BECF-4540-8B6B-58A2024B2F3A}" type="datetimeFigureOut">
              <a:rPr lang="pt-BR" smtClean="0"/>
              <a:t>27/08/2020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07FAC0F-1A03-44F0-9554-49B2A10B2E52}" type="slidenum">
              <a:rPr lang="pt-BR" smtClean="0"/>
              <a:t>‹nº›</a:t>
            </a:fld>
            <a:endParaRPr lang="pt-BR"/>
          </a:p>
        </p:txBody>
      </p:sp>
    </p:spTree>
    <p:extLst>
      <p:ext uri="{BB962C8B-B14F-4D97-AF65-F5344CB8AC3E}">
        <p14:creationId xmlns:p14="http://schemas.microsoft.com/office/powerpoint/2010/main" val="1594138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629729" y="274639"/>
            <a:ext cx="2678192" cy="5851525"/>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595154" y="274639"/>
            <a:ext cx="7836191" cy="5851525"/>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5F1D4F64-BECF-4540-8B6B-58A2024B2F3A}" type="datetimeFigureOut">
              <a:rPr lang="pt-BR" smtClean="0"/>
              <a:t>27/08/2020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07FAC0F-1A03-44F0-9554-49B2A10B2E52}" type="slidenum">
              <a:rPr lang="pt-BR" smtClean="0"/>
              <a:t>‹nº›</a:t>
            </a:fld>
            <a:endParaRPr lang="pt-BR"/>
          </a:p>
        </p:txBody>
      </p:sp>
    </p:spTree>
    <p:extLst>
      <p:ext uri="{BB962C8B-B14F-4D97-AF65-F5344CB8AC3E}">
        <p14:creationId xmlns:p14="http://schemas.microsoft.com/office/powerpoint/2010/main" val="1819800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5F1D4F64-BECF-4540-8B6B-58A2024B2F3A}" type="datetimeFigureOut">
              <a:rPr lang="pt-BR" smtClean="0"/>
              <a:t>27/08/2020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07FAC0F-1A03-44F0-9554-49B2A10B2E52}" type="slidenum">
              <a:rPr lang="pt-BR" smtClean="0"/>
              <a:t>‹nº›</a:t>
            </a:fld>
            <a:endParaRPr lang="pt-BR"/>
          </a:p>
        </p:txBody>
      </p:sp>
    </p:spTree>
    <p:extLst>
      <p:ext uri="{BB962C8B-B14F-4D97-AF65-F5344CB8AC3E}">
        <p14:creationId xmlns:p14="http://schemas.microsoft.com/office/powerpoint/2010/main" val="41880703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940261" y="4406901"/>
            <a:ext cx="10117614" cy="1362075"/>
          </a:xfrm>
        </p:spPr>
        <p:txBody>
          <a:bodyPr anchor="t"/>
          <a:lstStyle>
            <a:lvl1pPr algn="l">
              <a:defRPr sz="4000" b="1" cap="all"/>
            </a:lvl1pPr>
          </a:lstStyle>
          <a:p>
            <a:r>
              <a:rPr lang="pt-BR" smtClean="0"/>
              <a:t>Clique para editar o título mestre</a:t>
            </a:r>
            <a:endParaRPr lang="pt-BR"/>
          </a:p>
        </p:txBody>
      </p:sp>
      <p:sp>
        <p:nvSpPr>
          <p:cNvPr id="3" name="Espaço Reservado para Texto 2"/>
          <p:cNvSpPr>
            <a:spLocks noGrp="1"/>
          </p:cNvSpPr>
          <p:nvPr>
            <p:ph type="body" idx="1"/>
          </p:nvPr>
        </p:nvSpPr>
        <p:spPr>
          <a:xfrm>
            <a:off x="940261" y="2906713"/>
            <a:ext cx="1011761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5F1D4F64-BECF-4540-8B6B-58A2024B2F3A}" type="datetimeFigureOut">
              <a:rPr lang="pt-BR" smtClean="0"/>
              <a:t>27/08/2020</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207FAC0F-1A03-44F0-9554-49B2A10B2E52}" type="slidenum">
              <a:rPr lang="pt-BR" smtClean="0"/>
              <a:t>‹nº›</a:t>
            </a:fld>
            <a:endParaRPr lang="pt-BR"/>
          </a:p>
        </p:txBody>
      </p:sp>
    </p:spTree>
    <p:extLst>
      <p:ext uri="{BB962C8B-B14F-4D97-AF65-F5344CB8AC3E}">
        <p14:creationId xmlns:p14="http://schemas.microsoft.com/office/powerpoint/2010/main" val="802088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595154" y="1600201"/>
            <a:ext cx="525719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050730" y="1600201"/>
            <a:ext cx="5257191"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5F1D4F64-BECF-4540-8B6B-58A2024B2F3A}" type="datetimeFigureOut">
              <a:rPr lang="pt-BR" smtClean="0"/>
              <a:t>27/08/2020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07FAC0F-1A03-44F0-9554-49B2A10B2E52}" type="slidenum">
              <a:rPr lang="pt-BR" smtClean="0"/>
              <a:t>‹nº›</a:t>
            </a:fld>
            <a:endParaRPr lang="pt-BR"/>
          </a:p>
        </p:txBody>
      </p:sp>
    </p:spTree>
    <p:extLst>
      <p:ext uri="{BB962C8B-B14F-4D97-AF65-F5344CB8AC3E}">
        <p14:creationId xmlns:p14="http://schemas.microsoft.com/office/powerpoint/2010/main" val="784830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BR" smtClean="0"/>
              <a:t>Clique para editar o título mestre</a:t>
            </a:r>
            <a:endParaRPr lang="pt-BR"/>
          </a:p>
        </p:txBody>
      </p:sp>
      <p:sp>
        <p:nvSpPr>
          <p:cNvPr id="3" name="Espaço Reservado para Texto 2"/>
          <p:cNvSpPr>
            <a:spLocks noGrp="1"/>
          </p:cNvSpPr>
          <p:nvPr>
            <p:ph type="body" idx="1"/>
          </p:nvPr>
        </p:nvSpPr>
        <p:spPr>
          <a:xfrm>
            <a:off x="595154" y="1535113"/>
            <a:ext cx="525925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595154" y="2174875"/>
            <a:ext cx="525925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046598" y="1535113"/>
            <a:ext cx="526132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046598" y="2174875"/>
            <a:ext cx="526132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5F1D4F64-BECF-4540-8B6B-58A2024B2F3A}" type="datetimeFigureOut">
              <a:rPr lang="pt-BR" smtClean="0"/>
              <a:t>27/08/2020</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207FAC0F-1A03-44F0-9554-49B2A10B2E52}" type="slidenum">
              <a:rPr lang="pt-BR" smtClean="0"/>
              <a:t>‹nº›</a:t>
            </a:fld>
            <a:endParaRPr lang="pt-BR"/>
          </a:p>
        </p:txBody>
      </p:sp>
    </p:spTree>
    <p:extLst>
      <p:ext uri="{BB962C8B-B14F-4D97-AF65-F5344CB8AC3E}">
        <p14:creationId xmlns:p14="http://schemas.microsoft.com/office/powerpoint/2010/main" val="2367255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5F1D4F64-BECF-4540-8B6B-58A2024B2F3A}" type="datetimeFigureOut">
              <a:rPr lang="pt-BR" smtClean="0"/>
              <a:t>27/08/2020</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207FAC0F-1A03-44F0-9554-49B2A10B2E52}" type="slidenum">
              <a:rPr lang="pt-BR" smtClean="0"/>
              <a:t>‹nº›</a:t>
            </a:fld>
            <a:endParaRPr lang="pt-BR"/>
          </a:p>
        </p:txBody>
      </p:sp>
    </p:spTree>
    <p:extLst>
      <p:ext uri="{BB962C8B-B14F-4D97-AF65-F5344CB8AC3E}">
        <p14:creationId xmlns:p14="http://schemas.microsoft.com/office/powerpoint/2010/main" val="997617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5F1D4F64-BECF-4540-8B6B-58A2024B2F3A}" type="datetimeFigureOut">
              <a:rPr lang="pt-BR" smtClean="0"/>
              <a:t>27/08/2020</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207FAC0F-1A03-44F0-9554-49B2A10B2E52}" type="slidenum">
              <a:rPr lang="pt-BR" smtClean="0"/>
              <a:t>‹nº›</a:t>
            </a:fld>
            <a:endParaRPr lang="pt-BR"/>
          </a:p>
        </p:txBody>
      </p:sp>
      <p:pic>
        <p:nvPicPr>
          <p:cNvPr id="1026" name="Picture 2" descr="C:\Users\OBA\Downloads\mobfog logo.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636" y="6080904"/>
            <a:ext cx="1152128" cy="735941"/>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C:\Users\OBA\Downloads\LOGOTIPO_OBA_png.pn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416033" y="5903272"/>
            <a:ext cx="1644219" cy="10912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4264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595154" y="273050"/>
            <a:ext cx="3916030" cy="1162050"/>
          </a:xfrm>
        </p:spPr>
        <p:txBody>
          <a:bodyPr anchor="b"/>
          <a:lstStyle>
            <a:lvl1pPr algn="l">
              <a:defRPr sz="2000" b="1"/>
            </a:lvl1pPr>
          </a:lstStyle>
          <a:p>
            <a:r>
              <a:rPr lang="pt-BR" smtClean="0"/>
              <a:t>Clique para editar o título mestre</a:t>
            </a:r>
            <a:endParaRPr lang="pt-BR"/>
          </a:p>
        </p:txBody>
      </p:sp>
      <p:sp>
        <p:nvSpPr>
          <p:cNvPr id="3" name="Espaço Reservado para Conteúdo 2"/>
          <p:cNvSpPr>
            <a:spLocks noGrp="1"/>
          </p:cNvSpPr>
          <p:nvPr>
            <p:ph idx="1"/>
          </p:nvPr>
        </p:nvSpPr>
        <p:spPr>
          <a:xfrm>
            <a:off x="4653771" y="273051"/>
            <a:ext cx="66541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595154" y="1435101"/>
            <a:ext cx="391603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5F1D4F64-BECF-4540-8B6B-58A2024B2F3A}" type="datetimeFigureOut">
              <a:rPr lang="pt-BR" smtClean="0"/>
              <a:t>27/08/2020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07FAC0F-1A03-44F0-9554-49B2A10B2E52}" type="slidenum">
              <a:rPr lang="pt-BR" smtClean="0"/>
              <a:t>‹nº›</a:t>
            </a:fld>
            <a:endParaRPr lang="pt-BR"/>
          </a:p>
        </p:txBody>
      </p:sp>
    </p:spTree>
    <p:extLst>
      <p:ext uri="{BB962C8B-B14F-4D97-AF65-F5344CB8AC3E}">
        <p14:creationId xmlns:p14="http://schemas.microsoft.com/office/powerpoint/2010/main" val="16459186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2333086" y="4800600"/>
            <a:ext cx="7141845" cy="566738"/>
          </a:xfrm>
        </p:spPr>
        <p:txBody>
          <a:bodyPr anchor="b"/>
          <a:lstStyle>
            <a:lvl1pPr algn="l">
              <a:defRPr sz="2000" b="1"/>
            </a:lvl1pPr>
          </a:lstStyle>
          <a:p>
            <a:r>
              <a:rPr lang="pt-BR" smtClean="0"/>
              <a:t>Clique para editar o título mestre</a:t>
            </a:r>
            <a:endParaRPr lang="pt-BR"/>
          </a:p>
        </p:txBody>
      </p:sp>
      <p:sp>
        <p:nvSpPr>
          <p:cNvPr id="3" name="Espaço Reservado para Imagem 2"/>
          <p:cNvSpPr>
            <a:spLocks noGrp="1"/>
          </p:cNvSpPr>
          <p:nvPr>
            <p:ph type="pic" idx="1"/>
          </p:nvPr>
        </p:nvSpPr>
        <p:spPr>
          <a:xfrm>
            <a:off x="2333086" y="612775"/>
            <a:ext cx="7141845"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2333086" y="5367338"/>
            <a:ext cx="7141845"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5F1D4F64-BECF-4540-8B6B-58A2024B2F3A}" type="datetimeFigureOut">
              <a:rPr lang="pt-BR" smtClean="0"/>
              <a:t>27/08/2020</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207FAC0F-1A03-44F0-9554-49B2A10B2E52}" type="slidenum">
              <a:rPr lang="pt-BR" smtClean="0"/>
              <a:t>‹nº›</a:t>
            </a:fld>
            <a:endParaRPr lang="pt-BR"/>
          </a:p>
        </p:txBody>
      </p:sp>
    </p:spTree>
    <p:extLst>
      <p:ext uri="{BB962C8B-B14F-4D97-AF65-F5344CB8AC3E}">
        <p14:creationId xmlns:p14="http://schemas.microsoft.com/office/powerpoint/2010/main" val="3126227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4">
                <a:lumMod val="60000"/>
                <a:lumOff val="40000"/>
              </a:schemeClr>
            </a:gs>
            <a:gs pos="14000">
              <a:schemeClr val="accent4">
                <a:lumMod val="40000"/>
                <a:lumOff val="60000"/>
              </a:schemeClr>
            </a:gs>
            <a:gs pos="100000">
              <a:schemeClr val="accent4">
                <a:lumMod val="40000"/>
                <a:lumOff val="60000"/>
              </a:schemeClr>
            </a:gs>
            <a:gs pos="50000">
              <a:schemeClr val="accent4">
                <a:lumMod val="20000"/>
                <a:lumOff val="80000"/>
              </a:schemeClr>
            </a:gs>
          </a:gsLst>
          <a:lin ang="5400000" scaled="1"/>
          <a:tileRect/>
        </a:gradFill>
        <a:effectLst/>
      </p:bgPr>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595154" y="274638"/>
            <a:ext cx="10712768" cy="1143000"/>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595154" y="1600201"/>
            <a:ext cx="10712768" cy="4525963"/>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595154" y="6356351"/>
            <a:ext cx="2777384"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1D4F64-BECF-4540-8B6B-58A2024B2F3A}" type="datetimeFigureOut">
              <a:rPr lang="pt-BR" smtClean="0"/>
              <a:t>27/08/2020</a:t>
            </a:fld>
            <a:endParaRPr lang="pt-BR"/>
          </a:p>
        </p:txBody>
      </p:sp>
      <p:sp>
        <p:nvSpPr>
          <p:cNvPr id="5" name="Espaço Reservado para Rodapé 4"/>
          <p:cNvSpPr>
            <a:spLocks noGrp="1"/>
          </p:cNvSpPr>
          <p:nvPr>
            <p:ph type="ftr" sz="quarter" idx="3"/>
          </p:nvPr>
        </p:nvSpPr>
        <p:spPr>
          <a:xfrm>
            <a:off x="4066884" y="6356351"/>
            <a:ext cx="3769307"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530537" y="6356351"/>
            <a:ext cx="2777384"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7FAC0F-1A03-44F0-9554-49B2A10B2E52}" type="slidenum">
              <a:rPr lang="pt-BR" smtClean="0"/>
              <a:t>‹nº›</a:t>
            </a:fld>
            <a:endParaRPr lang="pt-BR"/>
          </a:p>
        </p:txBody>
      </p:sp>
    </p:spTree>
    <p:extLst>
      <p:ext uri="{BB962C8B-B14F-4D97-AF65-F5344CB8AC3E}">
        <p14:creationId xmlns:p14="http://schemas.microsoft.com/office/powerpoint/2010/main" val="21071140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8" Type="http://schemas.openxmlformats.org/officeDocument/2006/relationships/image" Target="../media/image30.wmf"/><Relationship Id="rId13" Type="http://schemas.openxmlformats.org/officeDocument/2006/relationships/oleObject" Target="../embeddings/oleObject23.bin"/><Relationship Id="rId18" Type="http://schemas.openxmlformats.org/officeDocument/2006/relationships/image" Target="../media/image35.wmf"/><Relationship Id="rId3" Type="http://schemas.openxmlformats.org/officeDocument/2006/relationships/oleObject" Target="../embeddings/oleObject18.bin"/><Relationship Id="rId21" Type="http://schemas.openxmlformats.org/officeDocument/2006/relationships/oleObject" Target="../embeddings/oleObject27.bin"/><Relationship Id="rId7" Type="http://schemas.openxmlformats.org/officeDocument/2006/relationships/oleObject" Target="../embeddings/oleObject20.bin"/><Relationship Id="rId12" Type="http://schemas.openxmlformats.org/officeDocument/2006/relationships/image" Target="../media/image32.wmf"/><Relationship Id="rId17" Type="http://schemas.openxmlformats.org/officeDocument/2006/relationships/oleObject" Target="../embeddings/oleObject25.bin"/><Relationship Id="rId2" Type="http://schemas.openxmlformats.org/officeDocument/2006/relationships/slideLayout" Target="../slideLayouts/slideLayout7.xml"/><Relationship Id="rId16" Type="http://schemas.openxmlformats.org/officeDocument/2006/relationships/image" Target="../media/image34.wmf"/><Relationship Id="rId20" Type="http://schemas.openxmlformats.org/officeDocument/2006/relationships/image" Target="../media/image36.wmf"/><Relationship Id="rId1" Type="http://schemas.openxmlformats.org/officeDocument/2006/relationships/vmlDrawing" Target="../drawings/vmlDrawing3.vml"/><Relationship Id="rId6" Type="http://schemas.openxmlformats.org/officeDocument/2006/relationships/image" Target="../media/image29.wmf"/><Relationship Id="rId11" Type="http://schemas.openxmlformats.org/officeDocument/2006/relationships/oleObject" Target="../embeddings/oleObject22.bin"/><Relationship Id="rId5" Type="http://schemas.openxmlformats.org/officeDocument/2006/relationships/oleObject" Target="../embeddings/oleObject19.bin"/><Relationship Id="rId15" Type="http://schemas.openxmlformats.org/officeDocument/2006/relationships/oleObject" Target="../embeddings/oleObject24.bin"/><Relationship Id="rId10" Type="http://schemas.openxmlformats.org/officeDocument/2006/relationships/image" Target="../media/image31.wmf"/><Relationship Id="rId19" Type="http://schemas.openxmlformats.org/officeDocument/2006/relationships/oleObject" Target="../embeddings/oleObject26.bin"/><Relationship Id="rId4" Type="http://schemas.openxmlformats.org/officeDocument/2006/relationships/image" Target="../media/image28.wmf"/><Relationship Id="rId9" Type="http://schemas.openxmlformats.org/officeDocument/2006/relationships/oleObject" Target="../embeddings/oleObject21.bin"/><Relationship Id="rId14" Type="http://schemas.openxmlformats.org/officeDocument/2006/relationships/image" Target="../media/image33.wmf"/><Relationship Id="rId22" Type="http://schemas.openxmlformats.org/officeDocument/2006/relationships/image" Target="../media/image37.wmf"/></Relationships>
</file>

<file path=ppt/slides/_rels/slide18.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31.bin"/><Relationship Id="rId3" Type="http://schemas.openxmlformats.org/officeDocument/2006/relationships/image" Target="../media/image38.png"/><Relationship Id="rId7" Type="http://schemas.openxmlformats.org/officeDocument/2006/relationships/oleObject" Target="../embeddings/oleObject28.bin"/><Relationship Id="rId12" Type="http://schemas.openxmlformats.org/officeDocument/2006/relationships/image" Target="../media/image41.wmf"/><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image" Target="../media/image45.png"/><Relationship Id="rId11" Type="http://schemas.openxmlformats.org/officeDocument/2006/relationships/oleObject" Target="../embeddings/oleObject30.bin"/><Relationship Id="rId5" Type="http://schemas.openxmlformats.org/officeDocument/2006/relationships/image" Target="../media/image44.png"/><Relationship Id="rId10" Type="http://schemas.openxmlformats.org/officeDocument/2006/relationships/image" Target="../media/image40.wmf"/><Relationship Id="rId4" Type="http://schemas.openxmlformats.org/officeDocument/2006/relationships/image" Target="../media/image43.png"/><Relationship Id="rId9" Type="http://schemas.openxmlformats.org/officeDocument/2006/relationships/oleObject" Target="../embeddings/oleObject29.bin"/><Relationship Id="rId14" Type="http://schemas.openxmlformats.org/officeDocument/2006/relationships/image" Target="../media/image42.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48.png"/><Relationship Id="rId4" Type="http://schemas.openxmlformats.org/officeDocument/2006/relationships/image" Target="../media/image47.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49.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package" Target="../embeddings/Documento_do_Microsoft_Word.docx"/><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image" Target="../media/image51.emf"/><Relationship Id="rId5" Type="http://schemas.openxmlformats.org/officeDocument/2006/relationships/package" Target="../embeddings/Documento_do_Microsoft_Word1.docx"/><Relationship Id="rId4" Type="http://schemas.openxmlformats.org/officeDocument/2006/relationships/image" Target="../media/image50.emf"/></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8" Type="http://schemas.openxmlformats.org/officeDocument/2006/relationships/image" Target="../media/image58.png"/><Relationship Id="rId3" Type="http://schemas.openxmlformats.org/officeDocument/2006/relationships/image" Target="../media/image53.png"/><Relationship Id="rId7" Type="http://schemas.openxmlformats.org/officeDocument/2006/relationships/image" Target="../media/image57.png"/><Relationship Id="rId2" Type="http://schemas.openxmlformats.org/officeDocument/2006/relationships/image" Target="../media/image52.png"/><Relationship Id="rId1" Type="http://schemas.openxmlformats.org/officeDocument/2006/relationships/slideLayout" Target="../slideLayouts/slideLayout2.xml"/><Relationship Id="rId6" Type="http://schemas.openxmlformats.org/officeDocument/2006/relationships/image" Target="../media/image56.png"/><Relationship Id="rId5" Type="http://schemas.openxmlformats.org/officeDocument/2006/relationships/image" Target="../media/image55.png"/><Relationship Id="rId10" Type="http://schemas.openxmlformats.org/officeDocument/2006/relationships/image" Target="../media/image1.png"/><Relationship Id="rId4" Type="http://schemas.openxmlformats.org/officeDocument/2006/relationships/image" Target="../media/image54.png"/><Relationship Id="rId9" Type="http://schemas.openxmlformats.org/officeDocument/2006/relationships/image" Target="../media/image5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2.bin"/><Relationship Id="rId13" Type="http://schemas.openxmlformats.org/officeDocument/2006/relationships/image" Target="../media/image7.wmf"/><Relationship Id="rId18" Type="http://schemas.openxmlformats.org/officeDocument/2006/relationships/oleObject" Target="../embeddings/oleObject7.bin"/><Relationship Id="rId3" Type="http://schemas.openxmlformats.org/officeDocument/2006/relationships/image" Target="../media/image13.png"/><Relationship Id="rId21" Type="http://schemas.openxmlformats.org/officeDocument/2006/relationships/image" Target="../media/image11.wmf"/><Relationship Id="rId7" Type="http://schemas.openxmlformats.org/officeDocument/2006/relationships/image" Target="../media/image4.wmf"/><Relationship Id="rId12" Type="http://schemas.openxmlformats.org/officeDocument/2006/relationships/oleObject" Target="../embeddings/oleObject4.bin"/><Relationship Id="rId17" Type="http://schemas.openxmlformats.org/officeDocument/2006/relationships/image" Target="../media/image9.wmf"/><Relationship Id="rId2" Type="http://schemas.openxmlformats.org/officeDocument/2006/relationships/slideLayout" Target="../slideLayouts/slideLayout7.xml"/><Relationship Id="rId16" Type="http://schemas.openxmlformats.org/officeDocument/2006/relationships/oleObject" Target="../embeddings/oleObject6.bin"/><Relationship Id="rId20" Type="http://schemas.openxmlformats.org/officeDocument/2006/relationships/oleObject" Target="../embeddings/oleObject8.bin"/><Relationship Id="rId1" Type="http://schemas.openxmlformats.org/officeDocument/2006/relationships/vmlDrawing" Target="../drawings/vmlDrawing1.vml"/><Relationship Id="rId6" Type="http://schemas.openxmlformats.org/officeDocument/2006/relationships/oleObject" Target="../embeddings/oleObject1.bin"/><Relationship Id="rId11" Type="http://schemas.openxmlformats.org/officeDocument/2006/relationships/image" Target="../media/image6.wmf"/><Relationship Id="rId5" Type="http://schemas.openxmlformats.org/officeDocument/2006/relationships/image" Target="../media/image15.png"/><Relationship Id="rId15" Type="http://schemas.openxmlformats.org/officeDocument/2006/relationships/image" Target="../media/image8.wmf"/><Relationship Id="rId23" Type="http://schemas.openxmlformats.org/officeDocument/2006/relationships/image" Target="../media/image12.wmf"/><Relationship Id="rId10" Type="http://schemas.openxmlformats.org/officeDocument/2006/relationships/oleObject" Target="../embeddings/oleObject3.bin"/><Relationship Id="rId19" Type="http://schemas.openxmlformats.org/officeDocument/2006/relationships/image" Target="../media/image10.wmf"/><Relationship Id="rId4" Type="http://schemas.openxmlformats.org/officeDocument/2006/relationships/image" Target="../media/image14.png"/><Relationship Id="rId9" Type="http://schemas.openxmlformats.org/officeDocument/2006/relationships/image" Target="../media/image5.wmf"/><Relationship Id="rId14" Type="http://schemas.openxmlformats.org/officeDocument/2006/relationships/oleObject" Target="../embeddings/oleObject5.bin"/><Relationship Id="rId22" Type="http://schemas.openxmlformats.org/officeDocument/2006/relationships/oleObject" Target="../embeddings/oleObject9.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8" Type="http://schemas.openxmlformats.org/officeDocument/2006/relationships/image" Target="../media/image20.wmf"/><Relationship Id="rId13" Type="http://schemas.openxmlformats.org/officeDocument/2006/relationships/oleObject" Target="../embeddings/oleObject15.bin"/><Relationship Id="rId18" Type="http://schemas.openxmlformats.org/officeDocument/2006/relationships/image" Target="../media/image25.wmf"/><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22.wmf"/><Relationship Id="rId17" Type="http://schemas.openxmlformats.org/officeDocument/2006/relationships/oleObject" Target="../embeddings/oleObject17.bin"/><Relationship Id="rId2" Type="http://schemas.openxmlformats.org/officeDocument/2006/relationships/slideLayout" Target="../slideLayouts/slideLayout7.xml"/><Relationship Id="rId16" Type="http://schemas.openxmlformats.org/officeDocument/2006/relationships/image" Target="../media/image24.wmf"/><Relationship Id="rId1" Type="http://schemas.openxmlformats.org/officeDocument/2006/relationships/vmlDrawing" Target="../drawings/vmlDrawing2.vml"/><Relationship Id="rId6" Type="http://schemas.openxmlformats.org/officeDocument/2006/relationships/image" Target="../media/image19.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3.bin"/><Relationship Id="rId14" Type="http://schemas.openxmlformats.org/officeDocument/2006/relationships/image" Target="../media/image23.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8517" y="2614914"/>
            <a:ext cx="7083880" cy="4701294"/>
          </a:xfrm>
          <a:prstGeom prst="rect">
            <a:avLst/>
          </a:prstGeom>
        </p:spPr>
      </p:pic>
      <p:sp>
        <p:nvSpPr>
          <p:cNvPr id="6" name="CaixaDeTexto 5"/>
          <p:cNvSpPr txBox="1"/>
          <p:nvPr/>
        </p:nvSpPr>
        <p:spPr>
          <a:xfrm>
            <a:off x="2426220" y="213381"/>
            <a:ext cx="5897440" cy="2884636"/>
          </a:xfrm>
          <a:prstGeom prst="rect">
            <a:avLst/>
          </a:prstGeom>
          <a:noFill/>
        </p:spPr>
        <p:txBody>
          <a:bodyPr wrap="square" rtlCol="0">
            <a:spAutoFit/>
          </a:bodyPr>
          <a:lstStyle/>
          <a:p>
            <a:pPr algn="ctr"/>
            <a:r>
              <a:rPr lang="pt-BR" sz="4296" b="1" dirty="0">
                <a:solidFill>
                  <a:srgbClr val="0E4D3C"/>
                </a:solidFill>
                <a:effectLst>
                  <a:outerShdw blurRad="38100" dist="38100" dir="2700000" algn="tl">
                    <a:srgbClr val="000000">
                      <a:alpha val="43137"/>
                    </a:srgbClr>
                  </a:outerShdw>
                </a:effectLst>
              </a:rPr>
              <a:t>GABARITO </a:t>
            </a:r>
            <a:r>
              <a:rPr lang="pt-BR" sz="4296" b="1" dirty="0">
                <a:solidFill>
                  <a:srgbClr val="0E4D3C"/>
                </a:solidFill>
                <a:effectLst>
                  <a:outerShdw blurRad="38100" dist="38100" dir="2700000" algn="tl">
                    <a:srgbClr val="000000">
                      <a:alpha val="43137"/>
                    </a:srgbClr>
                  </a:outerShdw>
                </a:effectLst>
              </a:rPr>
              <a:t>COMENTADO </a:t>
            </a:r>
          </a:p>
          <a:p>
            <a:pPr algn="ctr"/>
            <a:r>
              <a:rPr lang="pt-BR" sz="4296" b="1" dirty="0">
                <a:solidFill>
                  <a:srgbClr val="0E4D3C"/>
                </a:solidFill>
                <a:effectLst>
                  <a:outerShdw blurRad="38100" dist="38100" dir="2700000" algn="tl">
                    <a:srgbClr val="000000">
                      <a:alpha val="43137"/>
                    </a:srgbClr>
                  </a:outerShdw>
                </a:effectLst>
              </a:rPr>
              <a:t>DA PROVA</a:t>
            </a:r>
          </a:p>
          <a:p>
            <a:pPr algn="ctr"/>
            <a:endParaRPr lang="pt-BR" sz="4296" b="1" dirty="0">
              <a:solidFill>
                <a:srgbClr val="0E4D3C"/>
              </a:solidFill>
              <a:effectLst>
                <a:outerShdw blurRad="38100" dist="38100" dir="2700000" algn="tl">
                  <a:srgbClr val="000000">
                    <a:alpha val="43137"/>
                  </a:srgbClr>
                </a:outerShdw>
              </a:effectLst>
            </a:endParaRPr>
          </a:p>
          <a:p>
            <a:pPr algn="ctr"/>
            <a:r>
              <a:rPr lang="pt-BR" sz="5272" b="1" dirty="0">
                <a:solidFill>
                  <a:srgbClr val="0E4D3C"/>
                </a:solidFill>
                <a:effectLst>
                  <a:outerShdw blurRad="38100" dist="38100" dir="2700000" algn="tl">
                    <a:srgbClr val="000000">
                      <a:alpha val="43137"/>
                    </a:srgbClr>
                  </a:outerShdw>
                </a:effectLst>
              </a:rPr>
              <a:t>OBA </a:t>
            </a:r>
            <a:r>
              <a:rPr lang="pt-BR" sz="5272" b="1" dirty="0" smtClean="0">
                <a:solidFill>
                  <a:srgbClr val="0E4D3C"/>
                </a:solidFill>
                <a:effectLst>
                  <a:outerShdw blurRad="38100" dist="38100" dir="2700000" algn="tl">
                    <a:srgbClr val="000000">
                      <a:alpha val="43137"/>
                    </a:srgbClr>
                  </a:outerShdw>
                </a:effectLst>
              </a:rPr>
              <a:t>2009 </a:t>
            </a:r>
            <a:r>
              <a:rPr lang="pt-BR" sz="5272" b="1" dirty="0">
                <a:solidFill>
                  <a:srgbClr val="0E4D3C"/>
                </a:solidFill>
                <a:effectLst>
                  <a:outerShdw blurRad="38100" dist="38100" dir="2700000" algn="tl">
                    <a:srgbClr val="000000">
                      <a:alpha val="43137"/>
                    </a:srgbClr>
                  </a:outerShdw>
                </a:effectLst>
              </a:rPr>
              <a:t>- </a:t>
            </a:r>
            <a:r>
              <a:rPr lang="pt-BR" sz="5272" b="1" dirty="0">
                <a:solidFill>
                  <a:srgbClr val="0E4D3C"/>
                </a:solidFill>
                <a:effectLst>
                  <a:outerShdw blurRad="38100" dist="38100" dir="2700000" algn="tl">
                    <a:srgbClr val="000000">
                      <a:alpha val="43137"/>
                    </a:srgbClr>
                  </a:outerShdw>
                </a:effectLst>
              </a:rPr>
              <a:t>NÍVEL </a:t>
            </a:r>
            <a:r>
              <a:rPr lang="pt-BR" sz="5272" b="1" dirty="0" smtClean="0">
                <a:solidFill>
                  <a:srgbClr val="0E4D3C"/>
                </a:solidFill>
                <a:effectLst>
                  <a:outerShdw blurRad="38100" dist="38100" dir="2700000" algn="tl">
                    <a:srgbClr val="000000">
                      <a:alpha val="43137"/>
                    </a:srgbClr>
                  </a:outerShdw>
                </a:effectLst>
              </a:rPr>
              <a:t>4</a:t>
            </a:r>
            <a:endParaRPr lang="pt-BR" sz="5272" b="1" dirty="0">
              <a:solidFill>
                <a:srgbClr val="0E4D3C"/>
              </a:solidFill>
              <a:effectLst>
                <a:outerShdw blurRad="38100" dist="38100" dir="2700000" algn="tl">
                  <a:srgbClr val="000000">
                    <a:alpha val="43137"/>
                  </a:srgbClr>
                </a:outerShdw>
              </a:effectLst>
            </a:endParaRPr>
          </a:p>
        </p:txBody>
      </p:sp>
      <p:pic>
        <p:nvPicPr>
          <p:cNvPr id="7" name="Imagem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06136" y="3720200"/>
            <a:ext cx="3848682" cy="2458411"/>
          </a:xfrm>
          <a:prstGeom prst="rect">
            <a:avLst/>
          </a:prstGeom>
        </p:spPr>
      </p:pic>
    </p:spTree>
    <p:extLst>
      <p:ext uri="{BB962C8B-B14F-4D97-AF65-F5344CB8AC3E}">
        <p14:creationId xmlns:p14="http://schemas.microsoft.com/office/powerpoint/2010/main" val="1882517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528"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anim calcmode="lin" valueType="num">
                                      <p:cBhvr>
                                        <p:cTn id="10" dur="500" fill="hold"/>
                                        <p:tgtEl>
                                          <p:spTgt spid="5"/>
                                        </p:tgtEl>
                                        <p:attrNameLst>
                                          <p:attrName>ppt_x</p:attrName>
                                        </p:attrNameLst>
                                      </p:cBhvr>
                                      <p:tavLst>
                                        <p:tav tm="0">
                                          <p:val>
                                            <p:fltVal val="0.5"/>
                                          </p:val>
                                        </p:tav>
                                        <p:tav tm="100000">
                                          <p:val>
                                            <p:strVal val="#ppt_x"/>
                                          </p:val>
                                        </p:tav>
                                      </p:tavLst>
                                    </p:anim>
                                    <p:anim calcmode="lin" valueType="num">
                                      <p:cBhvr>
                                        <p:cTn id="11" dur="500" fill="hold"/>
                                        <p:tgtEl>
                                          <p:spTgt spid="5"/>
                                        </p:tgtEl>
                                        <p:attrNameLst>
                                          <p:attrName>ppt_y</p:attrName>
                                        </p:attrNameLst>
                                      </p:cBhvr>
                                      <p:tavLst>
                                        <p:tav tm="0">
                                          <p:val>
                                            <p:fltVal val="0.5"/>
                                          </p:val>
                                        </p:tav>
                                        <p:tav tm="100000">
                                          <p:val>
                                            <p:strVal val="#ppt_y"/>
                                          </p:val>
                                        </p:tav>
                                      </p:tavLst>
                                    </p:anim>
                                  </p:childTnLst>
                                </p:cTn>
                              </p:par>
                              <p:par>
                                <p:cTn id="12" presetID="16" presetClass="entr" presetSubtype="37" fill="hold" grpId="0" nodeType="with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arn(outVertical)">
                                      <p:cBhvr>
                                        <p:cTn id="14" dur="500"/>
                                        <p:tgtEl>
                                          <p:spTgt spid="6"/>
                                        </p:tgtEl>
                                      </p:cBhvr>
                                    </p:animEffect>
                                  </p:childTnLst>
                                </p:cTn>
                              </p:par>
                              <p:par>
                                <p:cTn id="15" presetID="53" presetClass="entr" presetSubtype="16" fill="hold" nodeType="withEffect">
                                  <p:stCondLst>
                                    <p:cond delay="0"/>
                                  </p:stCondLst>
                                  <p:childTnLst>
                                    <p:set>
                                      <p:cBhvr>
                                        <p:cTn id="16" dur="1" fill="hold">
                                          <p:stCondLst>
                                            <p:cond delay="0"/>
                                          </p:stCondLst>
                                        </p:cTn>
                                        <p:tgtEl>
                                          <p:spTgt spid="7"/>
                                        </p:tgtEl>
                                        <p:attrNameLst>
                                          <p:attrName>style.visibility</p:attrName>
                                        </p:attrNameLst>
                                      </p:cBhvr>
                                      <p:to>
                                        <p:strVal val="visible"/>
                                      </p:to>
                                    </p:set>
                                    <p:anim calcmode="lin" valueType="num">
                                      <p:cBhvr>
                                        <p:cTn id="17" dur="500" fill="hold"/>
                                        <p:tgtEl>
                                          <p:spTgt spid="7"/>
                                        </p:tgtEl>
                                        <p:attrNameLst>
                                          <p:attrName>ppt_w</p:attrName>
                                        </p:attrNameLst>
                                      </p:cBhvr>
                                      <p:tavLst>
                                        <p:tav tm="0">
                                          <p:val>
                                            <p:fltVal val="0"/>
                                          </p:val>
                                        </p:tav>
                                        <p:tav tm="100000">
                                          <p:val>
                                            <p:strVal val="#ppt_w"/>
                                          </p:val>
                                        </p:tav>
                                      </p:tavLst>
                                    </p:anim>
                                    <p:anim calcmode="lin" valueType="num">
                                      <p:cBhvr>
                                        <p:cTn id="18" dur="500" fill="hold"/>
                                        <p:tgtEl>
                                          <p:spTgt spid="7"/>
                                        </p:tgtEl>
                                        <p:attrNameLst>
                                          <p:attrName>ppt_h</p:attrName>
                                        </p:attrNameLst>
                                      </p:cBhvr>
                                      <p:tavLst>
                                        <p:tav tm="0">
                                          <p:val>
                                            <p:fltVal val="0"/>
                                          </p:val>
                                        </p:tav>
                                        <p:tav tm="100000">
                                          <p:val>
                                            <p:strVal val="#ppt_h"/>
                                          </p:val>
                                        </p:tav>
                                      </p:tavLst>
                                    </p:anim>
                                    <p:animEffect transition="in" filter="fad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62905" y="197191"/>
            <a:ext cx="7776864" cy="1532727"/>
          </a:xfrm>
          <a:prstGeom prst="rect">
            <a:avLst/>
          </a:prstGeom>
        </p:spPr>
        <p:txBody>
          <a:bodyPr wrap="square">
            <a:spAutoFit/>
          </a:bodyPr>
          <a:lstStyle/>
          <a:p>
            <a:pPr algn="just">
              <a:lnSpc>
                <a:spcPct val="130000"/>
              </a:lnSpc>
            </a:pPr>
            <a:r>
              <a:rPr lang="pt-BR" b="1" dirty="0">
                <a:cs typeface="Arial" pitchFamily="34" charset="0"/>
              </a:rPr>
              <a:t>Questão</a:t>
            </a:r>
            <a:r>
              <a:rPr lang="pt-BR" b="1" dirty="0">
                <a:latin typeface="Arial" pitchFamily="34" charset="0"/>
                <a:cs typeface="Arial" pitchFamily="34" charset="0"/>
              </a:rPr>
              <a:t> </a:t>
            </a:r>
            <a:r>
              <a:rPr lang="pt-BR" b="1" dirty="0" smtClean="0"/>
              <a:t>2</a:t>
            </a:r>
            <a:r>
              <a:rPr lang="pt-BR" b="1" dirty="0"/>
              <a:t>) Sol no Centro.</a:t>
            </a:r>
            <a:r>
              <a:rPr lang="pt-BR" dirty="0"/>
              <a:t> </a:t>
            </a:r>
          </a:p>
          <a:p>
            <a:pPr algn="just">
              <a:lnSpc>
                <a:spcPct val="130000"/>
              </a:lnSpc>
            </a:pPr>
            <a:r>
              <a:rPr lang="pt-PT" dirty="0"/>
              <a:t>As observações que Galileu fez com a luneta marcam a passagem da visão geocêntrica (a Terra tida como centro do Universo), para a heliocêntrica (o Sol tido como centro do Universo). A visão geocêntrica era muito mais natural.</a:t>
            </a:r>
            <a:endParaRPr lang="pt-BR" dirty="0"/>
          </a:p>
        </p:txBody>
      </p:sp>
      <p:sp>
        <p:nvSpPr>
          <p:cNvPr id="4" name="Retângulo 3"/>
          <p:cNvSpPr/>
          <p:nvPr/>
        </p:nvSpPr>
        <p:spPr>
          <a:xfrm>
            <a:off x="262905" y="1844824"/>
            <a:ext cx="7848872" cy="783420"/>
          </a:xfrm>
          <a:prstGeom prst="rect">
            <a:avLst/>
          </a:prstGeom>
        </p:spPr>
        <p:txBody>
          <a:bodyPr wrap="square">
            <a:spAutoFit/>
          </a:bodyPr>
          <a:lstStyle/>
          <a:p>
            <a:pPr algn="just">
              <a:lnSpc>
                <a:spcPct val="130000"/>
              </a:lnSpc>
            </a:pPr>
            <a:r>
              <a:rPr lang="pt-BR" b="1" dirty="0">
                <a:cs typeface="Arial" pitchFamily="34" charset="0"/>
              </a:rPr>
              <a:t>Pergunta </a:t>
            </a:r>
            <a:r>
              <a:rPr lang="pt-PT" b="1" dirty="0" smtClean="0"/>
              <a:t>2a</a:t>
            </a:r>
            <a:r>
              <a:rPr lang="pt-PT" b="1" dirty="0"/>
              <a:t>)</a:t>
            </a:r>
            <a:r>
              <a:rPr lang="pt-PT" dirty="0"/>
              <a:t> Baseado em observações do cotidiano, cite dois motivos pelos quais o modelo geocêntrico é mais “natural”</a:t>
            </a:r>
            <a:endParaRPr lang="pt-BR" dirty="0"/>
          </a:p>
        </p:txBody>
      </p:sp>
      <p:sp>
        <p:nvSpPr>
          <p:cNvPr id="5" name="Retângulo 4"/>
          <p:cNvSpPr/>
          <p:nvPr/>
        </p:nvSpPr>
        <p:spPr>
          <a:xfrm>
            <a:off x="432749" y="2834464"/>
            <a:ext cx="11017224" cy="423321"/>
          </a:xfrm>
          <a:prstGeom prst="rect">
            <a:avLst/>
          </a:prstGeom>
        </p:spPr>
        <p:txBody>
          <a:bodyPr wrap="square">
            <a:spAutoFit/>
          </a:bodyPr>
          <a:lstStyle/>
          <a:p>
            <a:pPr algn="just">
              <a:lnSpc>
                <a:spcPct val="130000"/>
              </a:lnSpc>
            </a:pPr>
            <a:r>
              <a:rPr lang="pt-BR" dirty="0" smtClean="0"/>
              <a:t>                     </a:t>
            </a:r>
            <a:r>
              <a:rPr lang="pt-BR" dirty="0" smtClean="0">
                <a:solidFill>
                  <a:srgbClr val="FF0000"/>
                </a:solidFill>
              </a:rPr>
              <a:t>Abaixo </a:t>
            </a:r>
            <a:r>
              <a:rPr lang="pt-BR" dirty="0">
                <a:solidFill>
                  <a:srgbClr val="FF0000"/>
                </a:solidFill>
              </a:rPr>
              <a:t>damos exemplos de respostas aceitas. Cada acerto vale 0,1 ponto até, no máximo, 0,2 ponto</a:t>
            </a:r>
            <a:r>
              <a:rPr lang="pt-BR" dirty="0" smtClean="0">
                <a:solidFill>
                  <a:srgbClr val="FF0000"/>
                </a:solidFill>
              </a:rPr>
              <a:t>:</a:t>
            </a:r>
            <a:endParaRPr lang="pt-BR" dirty="0">
              <a:solidFill>
                <a:srgbClr val="FF0000"/>
              </a:solidFill>
            </a:endParaRPr>
          </a:p>
        </p:txBody>
      </p:sp>
      <p:sp>
        <p:nvSpPr>
          <p:cNvPr id="6" name="Retângulo 5"/>
          <p:cNvSpPr/>
          <p:nvPr/>
        </p:nvSpPr>
        <p:spPr>
          <a:xfrm>
            <a:off x="262905" y="2852936"/>
            <a:ext cx="1454052" cy="369332"/>
          </a:xfrm>
          <a:prstGeom prst="rect">
            <a:avLst/>
          </a:prstGeom>
        </p:spPr>
        <p:txBody>
          <a:bodyPr wrap="none">
            <a:spAutoFit/>
          </a:bodyPr>
          <a:lstStyle/>
          <a:p>
            <a:r>
              <a:rPr lang="pt-BR" b="1" dirty="0"/>
              <a:t>Resposta 2a)</a:t>
            </a:r>
            <a:r>
              <a:rPr lang="pt-BR" dirty="0"/>
              <a:t> </a:t>
            </a:r>
          </a:p>
        </p:txBody>
      </p:sp>
      <p:sp>
        <p:nvSpPr>
          <p:cNvPr id="7" name="Retângulo 6"/>
          <p:cNvSpPr/>
          <p:nvPr/>
        </p:nvSpPr>
        <p:spPr>
          <a:xfrm>
            <a:off x="622945" y="3284984"/>
            <a:ext cx="10441160" cy="783420"/>
          </a:xfrm>
          <a:prstGeom prst="rect">
            <a:avLst/>
          </a:prstGeom>
        </p:spPr>
        <p:txBody>
          <a:bodyPr wrap="square">
            <a:spAutoFit/>
          </a:bodyPr>
          <a:lstStyle/>
          <a:p>
            <a:pPr lvl="0" algn="just">
              <a:lnSpc>
                <a:spcPct val="130000"/>
              </a:lnSpc>
            </a:pPr>
            <a:r>
              <a:rPr lang="pt-BR" dirty="0" smtClean="0">
                <a:solidFill>
                  <a:srgbClr val="FF0000"/>
                </a:solidFill>
              </a:rPr>
              <a:t>	Não </a:t>
            </a:r>
            <a:r>
              <a:rPr lang="pt-BR" dirty="0">
                <a:solidFill>
                  <a:srgbClr val="FF0000"/>
                </a:solidFill>
              </a:rPr>
              <a:t>vemos a Terra se mover; pelo contrário, quando olhamos para cima, o que vemos é o Sol, a Lua e as estrelas se movendo por cima de nós</a:t>
            </a:r>
            <a:r>
              <a:rPr lang="pt-BR" dirty="0" smtClean="0">
                <a:solidFill>
                  <a:srgbClr val="FF0000"/>
                </a:solidFill>
              </a:rPr>
              <a:t>.</a:t>
            </a:r>
            <a:endParaRPr lang="pt-BR" dirty="0">
              <a:solidFill>
                <a:srgbClr val="FF0000"/>
              </a:solidFill>
            </a:endParaRPr>
          </a:p>
        </p:txBody>
      </p:sp>
      <p:sp>
        <p:nvSpPr>
          <p:cNvPr id="8" name="Retângulo 7"/>
          <p:cNvSpPr/>
          <p:nvPr/>
        </p:nvSpPr>
        <p:spPr>
          <a:xfrm>
            <a:off x="622945" y="4005064"/>
            <a:ext cx="10369152" cy="1172629"/>
          </a:xfrm>
          <a:prstGeom prst="rect">
            <a:avLst/>
          </a:prstGeom>
        </p:spPr>
        <p:txBody>
          <a:bodyPr wrap="square">
            <a:spAutoFit/>
          </a:bodyPr>
          <a:lstStyle/>
          <a:p>
            <a:pPr lvl="0" algn="just">
              <a:lnSpc>
                <a:spcPct val="130000"/>
              </a:lnSpc>
            </a:pPr>
            <a:r>
              <a:rPr lang="pt-BR" dirty="0">
                <a:solidFill>
                  <a:srgbClr val="FF0000"/>
                </a:solidFill>
              </a:rPr>
              <a:t> </a:t>
            </a:r>
            <a:r>
              <a:rPr lang="pt-BR" dirty="0" smtClean="0">
                <a:solidFill>
                  <a:srgbClr val="FF0000"/>
                </a:solidFill>
              </a:rPr>
              <a:t>	Não </a:t>
            </a:r>
            <a:r>
              <a:rPr lang="pt-BR" dirty="0">
                <a:solidFill>
                  <a:srgbClr val="FF0000"/>
                </a:solidFill>
              </a:rPr>
              <a:t>sentimos nenhum efeito físico que pareceria razoável sentir. Por exemplo, poderíamos imaginar que, se a Terra girasse muito rápido, seríamos lançados para fora dela; não conseguiríamos nos segurar nela. Mas isso não acontece. </a:t>
            </a:r>
          </a:p>
        </p:txBody>
      </p:sp>
      <p:sp>
        <p:nvSpPr>
          <p:cNvPr id="9" name="Retângulo 8"/>
          <p:cNvSpPr/>
          <p:nvPr/>
        </p:nvSpPr>
        <p:spPr>
          <a:xfrm>
            <a:off x="622945" y="5085184"/>
            <a:ext cx="10369152" cy="1172629"/>
          </a:xfrm>
          <a:prstGeom prst="rect">
            <a:avLst/>
          </a:prstGeom>
        </p:spPr>
        <p:txBody>
          <a:bodyPr wrap="square">
            <a:spAutoFit/>
          </a:bodyPr>
          <a:lstStyle/>
          <a:p>
            <a:pPr lvl="0" algn="just">
              <a:lnSpc>
                <a:spcPct val="130000"/>
              </a:lnSpc>
            </a:pPr>
            <a:r>
              <a:rPr lang="pt-BR" dirty="0">
                <a:solidFill>
                  <a:srgbClr val="FF0000"/>
                </a:solidFill>
              </a:rPr>
              <a:t> </a:t>
            </a:r>
            <a:r>
              <a:rPr lang="pt-BR" dirty="0" smtClean="0">
                <a:solidFill>
                  <a:srgbClr val="FF0000"/>
                </a:solidFill>
              </a:rPr>
              <a:t>	Se </a:t>
            </a:r>
            <a:r>
              <a:rPr lang="pt-BR" dirty="0">
                <a:solidFill>
                  <a:srgbClr val="FF0000"/>
                </a:solidFill>
              </a:rPr>
              <a:t>jogarmos uma pedra para o alto, com a Terra se movendo, poderíamos imaginar que ela cairia para trás de nós (como explicado no item 4a da prova). Mas isso não acontece.</a:t>
            </a:r>
          </a:p>
          <a:p>
            <a:pPr algn="just">
              <a:lnSpc>
                <a:spcPct val="130000"/>
              </a:lnSpc>
            </a:pPr>
            <a:r>
              <a:rPr lang="pt-BR" dirty="0">
                <a:solidFill>
                  <a:srgbClr val="FF0000"/>
                </a:solidFill>
              </a:rPr>
              <a:t>                  Haveria fortes ventos pelo fato da Terra girar e o ar não acompanhar esse movimento.</a:t>
            </a:r>
            <a:endParaRPr lang="pt-BR" dirty="0"/>
          </a:p>
        </p:txBody>
      </p:sp>
    </p:spTree>
    <p:extLst>
      <p:ext uri="{BB962C8B-B14F-4D97-AF65-F5344CB8AC3E}">
        <p14:creationId xmlns:p14="http://schemas.microsoft.com/office/powerpoint/2010/main" val="8070241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out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randombar(horizontal)">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randombar(horizontal)">
                                      <p:cBhvr>
                                        <p:cTn id="2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27582"/>
            <a:ext cx="7848872" cy="1175706"/>
          </a:xfrm>
          <a:prstGeom prst="rect">
            <a:avLst/>
          </a:prstGeom>
        </p:spPr>
        <p:txBody>
          <a:bodyPr wrap="square">
            <a:spAutoFit/>
          </a:bodyPr>
          <a:lstStyle/>
          <a:p>
            <a:pPr algn="just">
              <a:lnSpc>
                <a:spcPct val="110000"/>
              </a:lnSpc>
            </a:pPr>
            <a:r>
              <a:rPr lang="pt-BR" sz="1600" b="1" dirty="0">
                <a:cs typeface="Arial" pitchFamily="34" charset="0"/>
              </a:rPr>
              <a:t>Pergunta </a:t>
            </a:r>
            <a:r>
              <a:rPr lang="pt-PT" sz="1600" b="1" dirty="0" smtClean="0"/>
              <a:t>2</a:t>
            </a:r>
            <a:r>
              <a:rPr lang="pt-BR" sz="1600" b="1" dirty="0"/>
              <a:t>b)</a:t>
            </a:r>
            <a:r>
              <a:rPr lang="pt-BR" sz="1600" dirty="0"/>
              <a:t> As estrelas, como o Sol, nascem no lado Leste e se põe no lado Oeste. Pensando no céu como uma esfera, em que sentido essa esfera deveria girar para explicar os movimentos das estrelas: de Leste para Oeste ou de Oeste para Leste? Mas se é a Terra que gira, em que sentido ela deve girar?</a:t>
            </a:r>
          </a:p>
        </p:txBody>
      </p:sp>
      <p:sp>
        <p:nvSpPr>
          <p:cNvPr id="4" name="Retângulo 3"/>
          <p:cNvSpPr/>
          <p:nvPr/>
        </p:nvSpPr>
        <p:spPr>
          <a:xfrm>
            <a:off x="190897" y="1161717"/>
            <a:ext cx="7848872" cy="1243417"/>
          </a:xfrm>
          <a:prstGeom prst="rect">
            <a:avLst/>
          </a:prstGeom>
        </p:spPr>
        <p:txBody>
          <a:bodyPr wrap="square">
            <a:spAutoFit/>
          </a:bodyPr>
          <a:lstStyle/>
          <a:p>
            <a:pPr algn="just">
              <a:lnSpc>
                <a:spcPct val="110000"/>
              </a:lnSpc>
            </a:pPr>
            <a:r>
              <a:rPr lang="pt-BR" sz="2000" dirty="0" smtClean="0"/>
              <a:t>                     </a:t>
            </a:r>
            <a:r>
              <a:rPr lang="pt-BR" sz="1600" dirty="0" smtClean="0">
                <a:solidFill>
                  <a:srgbClr val="FF0000"/>
                </a:solidFill>
              </a:rPr>
              <a:t>Para </a:t>
            </a:r>
            <a:r>
              <a:rPr lang="pt-BR" sz="1600" dirty="0">
                <a:solidFill>
                  <a:srgbClr val="FF0000"/>
                </a:solidFill>
              </a:rPr>
              <a:t>explicar os movimentos das estrelas, a Esfera das Estrelas precisaria girar de leste para oeste, o sentido de movimento diário dos astros. Mas, considerando o céu parado e a Terra girando, ela precisa girar ao contrário para gerar o mesmo efeito, isto é, de oeste para leste. Cada sentido correto recebe 0,1 ponto.</a:t>
            </a:r>
          </a:p>
        </p:txBody>
      </p:sp>
      <p:sp>
        <p:nvSpPr>
          <p:cNvPr id="5" name="Retângulo 4"/>
          <p:cNvSpPr/>
          <p:nvPr/>
        </p:nvSpPr>
        <p:spPr>
          <a:xfrm>
            <a:off x="190897" y="1207897"/>
            <a:ext cx="1323504" cy="363176"/>
          </a:xfrm>
          <a:prstGeom prst="rect">
            <a:avLst/>
          </a:prstGeom>
        </p:spPr>
        <p:txBody>
          <a:bodyPr wrap="none">
            <a:spAutoFit/>
          </a:bodyPr>
          <a:lstStyle/>
          <a:p>
            <a:pPr algn="just">
              <a:lnSpc>
                <a:spcPct val="110000"/>
              </a:lnSpc>
            </a:pPr>
            <a:r>
              <a:rPr lang="pt-BR" sz="1600" b="1" dirty="0"/>
              <a:t>Resposta 2b)</a:t>
            </a:r>
            <a:r>
              <a:rPr lang="pt-BR" sz="1600" dirty="0"/>
              <a:t> </a:t>
            </a:r>
          </a:p>
        </p:txBody>
      </p:sp>
      <p:sp>
        <p:nvSpPr>
          <p:cNvPr id="6" name="Retângulo 5"/>
          <p:cNvSpPr/>
          <p:nvPr/>
        </p:nvSpPr>
        <p:spPr>
          <a:xfrm>
            <a:off x="190897" y="2327795"/>
            <a:ext cx="11592888" cy="634020"/>
          </a:xfrm>
          <a:prstGeom prst="rect">
            <a:avLst/>
          </a:prstGeom>
        </p:spPr>
        <p:txBody>
          <a:bodyPr wrap="square">
            <a:spAutoFit/>
          </a:bodyPr>
          <a:lstStyle/>
          <a:p>
            <a:pPr algn="just">
              <a:lnSpc>
                <a:spcPct val="110000"/>
              </a:lnSpc>
            </a:pPr>
            <a:r>
              <a:rPr lang="pt-BR" sz="1600" dirty="0"/>
              <a:t>Existiam também motivações culturais para colocar o Sol no centro do Universo, pelo seu claro destaque e importância para nós. Nicolau Copérnico (1473-1543) foi muito motivado por razões desse tipo, quando propôs seu modelo.</a:t>
            </a:r>
          </a:p>
        </p:txBody>
      </p:sp>
      <p:sp>
        <p:nvSpPr>
          <p:cNvPr id="7" name="Retângulo 6"/>
          <p:cNvSpPr/>
          <p:nvPr/>
        </p:nvSpPr>
        <p:spPr>
          <a:xfrm>
            <a:off x="190897" y="2879363"/>
            <a:ext cx="11592888" cy="904863"/>
          </a:xfrm>
          <a:prstGeom prst="rect">
            <a:avLst/>
          </a:prstGeom>
        </p:spPr>
        <p:txBody>
          <a:bodyPr wrap="square">
            <a:spAutoFit/>
          </a:bodyPr>
          <a:lstStyle/>
          <a:p>
            <a:pPr algn="just">
              <a:lnSpc>
                <a:spcPct val="110000"/>
              </a:lnSpc>
            </a:pPr>
            <a:r>
              <a:rPr lang="pt-BR" sz="1600" b="1" dirty="0">
                <a:cs typeface="Arial" pitchFamily="34" charset="0"/>
              </a:rPr>
              <a:t>Pergunta </a:t>
            </a:r>
            <a:r>
              <a:rPr lang="pt-BR" sz="1600" b="1" dirty="0" smtClean="0"/>
              <a:t>2c</a:t>
            </a:r>
            <a:r>
              <a:rPr lang="pt-BR" sz="1600" b="1" dirty="0"/>
              <a:t>)</a:t>
            </a:r>
            <a:r>
              <a:rPr lang="pt-BR" sz="1600" dirty="0"/>
              <a:t> Cite uma razão pela qual se deveria acreditar que o Sol deveria ser o centro do universo. (Não vale dar respostas envolvendo coisas que foram formuladas depois de Copérnico e por causa dele, como Leis de Kepler ou Gravitação de Newton. Argumente com motivos não tão ligados a teorias físicas). </a:t>
            </a:r>
          </a:p>
        </p:txBody>
      </p:sp>
      <p:sp>
        <p:nvSpPr>
          <p:cNvPr id="8" name="Retângulo 7"/>
          <p:cNvSpPr/>
          <p:nvPr/>
        </p:nvSpPr>
        <p:spPr>
          <a:xfrm>
            <a:off x="190897" y="3691483"/>
            <a:ext cx="9577064" cy="1717393"/>
          </a:xfrm>
          <a:prstGeom prst="rect">
            <a:avLst/>
          </a:prstGeom>
        </p:spPr>
        <p:txBody>
          <a:bodyPr wrap="square">
            <a:spAutoFit/>
          </a:bodyPr>
          <a:lstStyle/>
          <a:p>
            <a:pPr algn="just">
              <a:lnSpc>
                <a:spcPct val="110000"/>
              </a:lnSpc>
            </a:pPr>
            <a:r>
              <a:rPr lang="pt-BR" sz="1600" dirty="0" smtClean="0"/>
              <a:t>                           </a:t>
            </a:r>
            <a:r>
              <a:rPr lang="pt-BR" sz="1600" dirty="0" smtClean="0">
                <a:solidFill>
                  <a:srgbClr val="FF0000"/>
                </a:solidFill>
              </a:rPr>
              <a:t>Entre </a:t>
            </a:r>
            <a:r>
              <a:rPr lang="pt-BR" sz="1600" dirty="0">
                <a:solidFill>
                  <a:srgbClr val="FF0000"/>
                </a:solidFill>
              </a:rPr>
              <a:t>as razões culturais que podem ser citadas para se considerar o Sol no centro, temos:</a:t>
            </a:r>
          </a:p>
          <a:p>
            <a:pPr algn="just">
              <a:lnSpc>
                <a:spcPct val="110000"/>
              </a:lnSpc>
            </a:pPr>
            <a:r>
              <a:rPr lang="pt-BR" sz="1600" dirty="0">
                <a:solidFill>
                  <a:srgbClr val="FF0000"/>
                </a:solidFill>
              </a:rPr>
              <a:t>- O Sol é o astro mais brilhante do céu (ou que parece mais brilhante para nós).</a:t>
            </a:r>
          </a:p>
          <a:p>
            <a:pPr algn="just">
              <a:lnSpc>
                <a:spcPct val="110000"/>
              </a:lnSpc>
            </a:pPr>
            <a:r>
              <a:rPr lang="pt-BR" sz="1600" dirty="0">
                <a:solidFill>
                  <a:srgbClr val="FF0000"/>
                </a:solidFill>
              </a:rPr>
              <a:t>- O Sol é o único astro do Sistema Solar que emite luz própria.</a:t>
            </a:r>
          </a:p>
          <a:p>
            <a:pPr algn="just">
              <a:lnSpc>
                <a:spcPct val="110000"/>
              </a:lnSpc>
            </a:pPr>
            <a:r>
              <a:rPr lang="pt-BR" sz="1600" dirty="0">
                <a:solidFill>
                  <a:srgbClr val="FF0000"/>
                </a:solidFill>
              </a:rPr>
              <a:t>- O Sol é o maior astro do Sistema Solar.</a:t>
            </a:r>
          </a:p>
          <a:p>
            <a:pPr algn="just">
              <a:lnSpc>
                <a:spcPct val="110000"/>
              </a:lnSpc>
            </a:pPr>
            <a:r>
              <a:rPr lang="pt-BR" sz="1600" dirty="0">
                <a:solidFill>
                  <a:srgbClr val="FF0000"/>
                </a:solidFill>
              </a:rPr>
              <a:t>- O Sol é a fonte de luz e calor que mantém a vida e, portanto, é mais razoável acreditar que ele esteja no centro.</a:t>
            </a:r>
          </a:p>
          <a:p>
            <a:pPr algn="just">
              <a:lnSpc>
                <a:spcPct val="110000"/>
              </a:lnSpc>
            </a:pPr>
            <a:r>
              <a:rPr lang="pt-BR" sz="1600" dirty="0">
                <a:solidFill>
                  <a:srgbClr val="FF0000"/>
                </a:solidFill>
              </a:rPr>
              <a:t>- O modelo do Sistema Solar fica mais simples e harmonioso com o Sol no centro.</a:t>
            </a:r>
          </a:p>
        </p:txBody>
      </p:sp>
      <p:sp>
        <p:nvSpPr>
          <p:cNvPr id="9" name="Retângulo 8"/>
          <p:cNvSpPr/>
          <p:nvPr/>
        </p:nvSpPr>
        <p:spPr>
          <a:xfrm>
            <a:off x="190897" y="3635788"/>
            <a:ext cx="1310680" cy="430887"/>
          </a:xfrm>
          <a:prstGeom prst="rect">
            <a:avLst/>
          </a:prstGeom>
        </p:spPr>
        <p:txBody>
          <a:bodyPr wrap="none">
            <a:spAutoFit/>
          </a:bodyPr>
          <a:lstStyle/>
          <a:p>
            <a:pPr algn="just">
              <a:lnSpc>
                <a:spcPct val="110000"/>
              </a:lnSpc>
            </a:pPr>
            <a:r>
              <a:rPr lang="pt-BR" sz="1600" b="1" dirty="0" smtClean="0"/>
              <a:t>Resposta </a:t>
            </a:r>
            <a:r>
              <a:rPr lang="pt-BR" sz="1600" b="1" dirty="0"/>
              <a:t>2c)</a:t>
            </a:r>
            <a:r>
              <a:rPr lang="pt-BR" sz="2000" b="1" dirty="0" smtClean="0"/>
              <a:t> </a:t>
            </a:r>
            <a:endParaRPr lang="pt-BR" sz="2000" dirty="0"/>
          </a:p>
        </p:txBody>
      </p:sp>
      <p:grpSp>
        <p:nvGrpSpPr>
          <p:cNvPr id="13" name="Agrupar 12"/>
          <p:cNvGrpSpPr/>
          <p:nvPr/>
        </p:nvGrpSpPr>
        <p:grpSpPr>
          <a:xfrm>
            <a:off x="9047881" y="3666342"/>
            <a:ext cx="2736304" cy="1446550"/>
            <a:chOff x="9047881" y="3666342"/>
            <a:chExt cx="2736304" cy="1446550"/>
          </a:xfrm>
        </p:grpSpPr>
        <p:sp>
          <p:nvSpPr>
            <p:cNvPr id="12" name="Texto Explicativo em Seta para a Direita 11"/>
            <p:cNvSpPr/>
            <p:nvPr/>
          </p:nvSpPr>
          <p:spPr>
            <a:xfrm rot="10800000">
              <a:off x="9047881" y="3666342"/>
              <a:ext cx="2664296" cy="1440160"/>
            </a:xfrm>
            <a:prstGeom prst="rightArrowCallout">
              <a:avLst/>
            </a:prstGeom>
            <a:solidFill>
              <a:schemeClr val="accent5">
                <a:lumMod val="20000"/>
                <a:lumOff val="80000"/>
              </a:schemeClr>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10" name="Retângulo 9"/>
            <p:cNvSpPr/>
            <p:nvPr/>
          </p:nvSpPr>
          <p:spPr>
            <a:xfrm>
              <a:off x="9983985" y="3666342"/>
              <a:ext cx="1800200" cy="1446550"/>
            </a:xfrm>
            <a:prstGeom prst="rect">
              <a:avLst/>
            </a:prstGeom>
          </p:spPr>
          <p:txBody>
            <a:bodyPr wrap="square">
              <a:spAutoFit/>
            </a:bodyPr>
            <a:lstStyle/>
            <a:p>
              <a:pPr algn="ctr">
                <a:lnSpc>
                  <a:spcPct val="110000"/>
                </a:lnSpc>
              </a:pPr>
              <a:r>
                <a:rPr lang="pt-BR" sz="1600" dirty="0">
                  <a:solidFill>
                    <a:srgbClr val="FF0000"/>
                  </a:solidFill>
                </a:rPr>
                <a:t>Qualquer uma destas razões </a:t>
              </a:r>
              <a:r>
                <a:rPr lang="pt-BR" sz="1600" dirty="0" smtClean="0">
                  <a:solidFill>
                    <a:srgbClr val="FF0000"/>
                  </a:solidFill>
                </a:rPr>
                <a:t>deve </a:t>
              </a:r>
              <a:r>
                <a:rPr lang="pt-BR" sz="1600" dirty="0">
                  <a:solidFill>
                    <a:srgbClr val="FF0000"/>
                  </a:solidFill>
                </a:rPr>
                <a:t>ser </a:t>
              </a:r>
              <a:r>
                <a:rPr lang="pt-BR" sz="1600" dirty="0" smtClean="0">
                  <a:solidFill>
                    <a:srgbClr val="FF0000"/>
                  </a:solidFill>
                </a:rPr>
                <a:t>considerada </a:t>
              </a:r>
              <a:r>
                <a:rPr lang="pt-BR" sz="1600" dirty="0">
                  <a:solidFill>
                    <a:srgbClr val="FF0000"/>
                  </a:solidFill>
                </a:rPr>
                <a:t>correta e o aluno ganha 0,2 ponto.</a:t>
              </a:r>
            </a:p>
          </p:txBody>
        </p:sp>
      </p:grpSp>
      <p:sp>
        <p:nvSpPr>
          <p:cNvPr id="11" name="Retângulo 10"/>
          <p:cNvSpPr/>
          <p:nvPr/>
        </p:nvSpPr>
        <p:spPr>
          <a:xfrm>
            <a:off x="1127001" y="5445224"/>
            <a:ext cx="9505056" cy="1446550"/>
          </a:xfrm>
          <a:prstGeom prst="rect">
            <a:avLst/>
          </a:prstGeom>
        </p:spPr>
        <p:txBody>
          <a:bodyPr wrap="square">
            <a:spAutoFit/>
          </a:bodyPr>
          <a:lstStyle/>
          <a:p>
            <a:pPr algn="just">
              <a:lnSpc>
                <a:spcPct val="110000"/>
              </a:lnSpc>
            </a:pPr>
            <a:r>
              <a:rPr lang="pt-BR" sz="1600" u="sng" dirty="0">
                <a:solidFill>
                  <a:srgbClr val="FF0000"/>
                </a:solidFill>
              </a:rPr>
              <a:t>NÃO devem ser consideradas</a:t>
            </a:r>
            <a:r>
              <a:rPr lang="pt-BR" sz="1600" dirty="0">
                <a:solidFill>
                  <a:srgbClr val="FF0000"/>
                </a:solidFill>
              </a:rPr>
              <a:t> como certas as respostas que envolvem teorias que são posteriores a Copérnico, como “o Sol está no centro porque é ele que atrai os planetas” ou “o Sol está no centro porque é o que diz a Primeira Lei de Kepler”. O que a questão quer é que o aluno levante argumentos diversos que possam ter levado Copérnico a postular essa nova arrumação dos astros, e portanto não faz sentido dar como respostas teorias que foram criadas </a:t>
            </a:r>
            <a:r>
              <a:rPr lang="pt-BR" sz="1600" i="1" dirty="0">
                <a:solidFill>
                  <a:srgbClr val="FF0000"/>
                </a:solidFill>
              </a:rPr>
              <a:t>a partir </a:t>
            </a:r>
            <a:r>
              <a:rPr lang="pt-BR" sz="1600" dirty="0">
                <a:solidFill>
                  <a:srgbClr val="FF0000"/>
                </a:solidFill>
              </a:rPr>
              <a:t>do trabalho de Copérnico.</a:t>
            </a:r>
          </a:p>
        </p:txBody>
      </p:sp>
    </p:spTree>
    <p:extLst>
      <p:ext uri="{BB962C8B-B14F-4D97-AF65-F5344CB8AC3E}">
        <p14:creationId xmlns:p14="http://schemas.microsoft.com/office/powerpoint/2010/main" val="4198874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out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8">
                                            <p:txEl>
                                              <p:pRg st="0" end="0"/>
                                            </p:txEl>
                                          </p:spTgt>
                                        </p:tgtEl>
                                        <p:attrNameLst>
                                          <p:attrName>style.visibility</p:attrName>
                                        </p:attrNameLst>
                                      </p:cBhvr>
                                      <p:to>
                                        <p:strVal val="visible"/>
                                      </p:to>
                                    </p:set>
                                    <p:animEffect transition="in" filter="randombar(horizontal)">
                                      <p:cBhvr>
                                        <p:cTn id="12" dur="500"/>
                                        <p:tgtEl>
                                          <p:spTgt spid="8">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8">
                                            <p:txEl>
                                              <p:pRg st="1" end="1"/>
                                            </p:txEl>
                                          </p:spTgt>
                                        </p:tgtEl>
                                        <p:attrNameLst>
                                          <p:attrName>style.visibility</p:attrName>
                                        </p:attrNameLst>
                                      </p:cBhvr>
                                      <p:to>
                                        <p:strVal val="visible"/>
                                      </p:to>
                                    </p:set>
                                    <p:animEffect transition="in" filter="randombar(horizontal)">
                                      <p:cBhvr>
                                        <p:cTn id="17" dur="500"/>
                                        <p:tgtEl>
                                          <p:spTgt spid="8">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8">
                                            <p:txEl>
                                              <p:pRg st="2" end="2"/>
                                            </p:txEl>
                                          </p:spTgt>
                                        </p:tgtEl>
                                        <p:attrNameLst>
                                          <p:attrName>style.visibility</p:attrName>
                                        </p:attrNameLst>
                                      </p:cBhvr>
                                      <p:to>
                                        <p:strVal val="visible"/>
                                      </p:to>
                                    </p:set>
                                    <p:animEffect transition="in" filter="randombar(horizontal)">
                                      <p:cBhvr>
                                        <p:cTn id="22" dur="500"/>
                                        <p:tgtEl>
                                          <p:spTgt spid="8">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8">
                                            <p:txEl>
                                              <p:pRg st="3" end="3"/>
                                            </p:txEl>
                                          </p:spTgt>
                                        </p:tgtEl>
                                        <p:attrNameLst>
                                          <p:attrName>style.visibility</p:attrName>
                                        </p:attrNameLst>
                                      </p:cBhvr>
                                      <p:to>
                                        <p:strVal val="visible"/>
                                      </p:to>
                                    </p:set>
                                    <p:animEffect transition="in" filter="randombar(horizontal)">
                                      <p:cBhvr>
                                        <p:cTn id="27" dur="500"/>
                                        <p:tgtEl>
                                          <p:spTgt spid="8">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8">
                                            <p:txEl>
                                              <p:pRg st="4" end="4"/>
                                            </p:txEl>
                                          </p:spTgt>
                                        </p:tgtEl>
                                        <p:attrNameLst>
                                          <p:attrName>style.visibility</p:attrName>
                                        </p:attrNameLst>
                                      </p:cBhvr>
                                      <p:to>
                                        <p:strVal val="visible"/>
                                      </p:to>
                                    </p:set>
                                    <p:animEffect transition="in" filter="randombar(horizontal)">
                                      <p:cBhvr>
                                        <p:cTn id="32" dur="500"/>
                                        <p:tgtEl>
                                          <p:spTgt spid="8">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8">
                                            <p:txEl>
                                              <p:pRg st="5" end="5"/>
                                            </p:txEl>
                                          </p:spTgt>
                                        </p:tgtEl>
                                        <p:attrNameLst>
                                          <p:attrName>style.visibility</p:attrName>
                                        </p:attrNameLst>
                                      </p:cBhvr>
                                      <p:to>
                                        <p:strVal val="visible"/>
                                      </p:to>
                                    </p:set>
                                    <p:animEffect transition="in" filter="randombar(horizontal)">
                                      <p:cBhvr>
                                        <p:cTn id="37" dur="500"/>
                                        <p:tgtEl>
                                          <p:spTgt spid="8">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 presetClass="entr" presetSubtype="2" fill="hold" nodeType="clickEffect">
                                  <p:stCondLst>
                                    <p:cond delay="0"/>
                                  </p:stCondLst>
                                  <p:childTnLst>
                                    <p:set>
                                      <p:cBhvr>
                                        <p:cTn id="41" dur="1" fill="hold">
                                          <p:stCondLst>
                                            <p:cond delay="0"/>
                                          </p:stCondLst>
                                        </p:cTn>
                                        <p:tgtEl>
                                          <p:spTgt spid="13"/>
                                        </p:tgtEl>
                                        <p:attrNameLst>
                                          <p:attrName>style.visibility</p:attrName>
                                        </p:attrNameLst>
                                      </p:cBhvr>
                                      <p:to>
                                        <p:strVal val="visible"/>
                                      </p:to>
                                    </p:set>
                                    <p:anim calcmode="lin" valueType="num">
                                      <p:cBhvr additive="base">
                                        <p:cTn id="42" dur="500" fill="hold"/>
                                        <p:tgtEl>
                                          <p:spTgt spid="13"/>
                                        </p:tgtEl>
                                        <p:attrNameLst>
                                          <p:attrName>ppt_x</p:attrName>
                                        </p:attrNameLst>
                                      </p:cBhvr>
                                      <p:tavLst>
                                        <p:tav tm="0">
                                          <p:val>
                                            <p:strVal val="1+#ppt_w/2"/>
                                          </p:val>
                                        </p:tav>
                                        <p:tav tm="100000">
                                          <p:val>
                                            <p:strVal val="#ppt_x"/>
                                          </p:val>
                                        </p:tav>
                                      </p:tavLst>
                                    </p:anim>
                                    <p:anim calcmode="lin" valueType="num">
                                      <p:cBhvr additive="base">
                                        <p:cTn id="43" dur="500" fill="hold"/>
                                        <p:tgtEl>
                                          <p:spTgt spid="13"/>
                                        </p:tgtEl>
                                        <p:attrNameLst>
                                          <p:attrName>ppt_y</p:attrName>
                                        </p:attrNameLst>
                                      </p:cBhvr>
                                      <p:tavLst>
                                        <p:tav tm="0">
                                          <p:val>
                                            <p:strVal val="#ppt_y"/>
                                          </p:val>
                                        </p:tav>
                                        <p:tav tm="100000">
                                          <p:val>
                                            <p:strVal val="#ppt_y"/>
                                          </p:val>
                                        </p:tav>
                                      </p:tavLst>
                                    </p:anim>
                                  </p:childTnLst>
                                </p:cTn>
                              </p:par>
                            </p:childTnLst>
                          </p:cTn>
                        </p:par>
                        <p:par>
                          <p:cTn id="44" fill="hold">
                            <p:stCondLst>
                              <p:cond delay="500"/>
                            </p:stCondLst>
                            <p:childTnLst>
                              <p:par>
                                <p:cTn id="45" presetID="53" presetClass="entr" presetSubtype="16" fill="hold" grpId="0" nodeType="afterEffect">
                                  <p:stCondLst>
                                    <p:cond delay="0"/>
                                  </p:stCondLst>
                                  <p:childTnLst>
                                    <p:set>
                                      <p:cBhvr>
                                        <p:cTn id="46" dur="1" fill="hold">
                                          <p:stCondLst>
                                            <p:cond delay="0"/>
                                          </p:stCondLst>
                                        </p:cTn>
                                        <p:tgtEl>
                                          <p:spTgt spid="11"/>
                                        </p:tgtEl>
                                        <p:attrNameLst>
                                          <p:attrName>style.visibility</p:attrName>
                                        </p:attrNameLst>
                                      </p:cBhvr>
                                      <p:to>
                                        <p:strVal val="visible"/>
                                      </p:to>
                                    </p:set>
                                    <p:anim calcmode="lin" valueType="num">
                                      <p:cBhvr>
                                        <p:cTn id="47" dur="500" fill="hold"/>
                                        <p:tgtEl>
                                          <p:spTgt spid="11"/>
                                        </p:tgtEl>
                                        <p:attrNameLst>
                                          <p:attrName>ppt_w</p:attrName>
                                        </p:attrNameLst>
                                      </p:cBhvr>
                                      <p:tavLst>
                                        <p:tav tm="0">
                                          <p:val>
                                            <p:fltVal val="0"/>
                                          </p:val>
                                        </p:tav>
                                        <p:tav tm="100000">
                                          <p:val>
                                            <p:strVal val="#ppt_w"/>
                                          </p:val>
                                        </p:tav>
                                      </p:tavLst>
                                    </p:anim>
                                    <p:anim calcmode="lin" valueType="num">
                                      <p:cBhvr>
                                        <p:cTn id="48" dur="500" fill="hold"/>
                                        <p:tgtEl>
                                          <p:spTgt spid="11"/>
                                        </p:tgtEl>
                                        <p:attrNameLst>
                                          <p:attrName>ppt_h</p:attrName>
                                        </p:attrNameLst>
                                      </p:cBhvr>
                                      <p:tavLst>
                                        <p:tav tm="0">
                                          <p:val>
                                            <p:fltVal val="0"/>
                                          </p:val>
                                        </p:tav>
                                        <p:tav tm="100000">
                                          <p:val>
                                            <p:strVal val="#ppt_h"/>
                                          </p:val>
                                        </p:tav>
                                      </p:tavLst>
                                    </p:anim>
                                    <p:animEffect transition="in" filter="fade">
                                      <p:cBhvr>
                                        <p:cTn id="49"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build="p"/>
      <p:bldP spid="1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548680"/>
            <a:ext cx="7920880" cy="723916"/>
          </a:xfrm>
          <a:prstGeom prst="rect">
            <a:avLst/>
          </a:prstGeom>
        </p:spPr>
        <p:txBody>
          <a:bodyPr wrap="square">
            <a:spAutoFit/>
          </a:bodyPr>
          <a:lstStyle/>
          <a:p>
            <a:pPr algn="just">
              <a:lnSpc>
                <a:spcPct val="114000"/>
              </a:lnSpc>
            </a:pPr>
            <a:r>
              <a:rPr lang="pt-BR" i="1" dirty="0" smtClean="0">
                <a:latin typeface="Times New Roman" pitchFamily="18" charset="0"/>
                <a:cs typeface="Times New Roman" pitchFamily="18" charset="0"/>
              </a:rPr>
              <a:t>Do </a:t>
            </a:r>
            <a:r>
              <a:rPr lang="pt-BR" i="1" dirty="0">
                <a:latin typeface="Times New Roman" pitchFamily="18" charset="0"/>
                <a:cs typeface="Times New Roman" pitchFamily="18" charset="0"/>
              </a:rPr>
              <a:t>próprio livro do Copérnico, As Revoluções dos Orbes Celestes, (da tradução publicada pela Fundação </a:t>
            </a:r>
            <a:r>
              <a:rPr lang="pt-BR" i="1" dirty="0" err="1">
                <a:latin typeface="Times New Roman" pitchFamily="18" charset="0"/>
                <a:cs typeface="Times New Roman" pitchFamily="18" charset="0"/>
              </a:rPr>
              <a:t>Calouste</a:t>
            </a:r>
            <a:r>
              <a:rPr lang="pt-BR" i="1" dirty="0">
                <a:latin typeface="Times New Roman" pitchFamily="18" charset="0"/>
                <a:cs typeface="Times New Roman" pitchFamily="18" charset="0"/>
              </a:rPr>
              <a:t> </a:t>
            </a:r>
            <a:r>
              <a:rPr lang="pt-BR" i="1" dirty="0" err="1">
                <a:latin typeface="Times New Roman" pitchFamily="18" charset="0"/>
                <a:cs typeface="Times New Roman" pitchFamily="18" charset="0"/>
              </a:rPr>
              <a:t>Gulbenkian</a:t>
            </a:r>
            <a:r>
              <a:rPr lang="pt-BR" i="1" dirty="0">
                <a:latin typeface="Times New Roman" pitchFamily="18" charset="0"/>
                <a:cs typeface="Times New Roman" pitchFamily="18" charset="0"/>
              </a:rPr>
              <a:t>) tiramos a seguinte passagem:</a:t>
            </a:r>
            <a:endParaRPr lang="pt-BR" dirty="0">
              <a:latin typeface="Times New Roman" pitchFamily="18" charset="0"/>
              <a:cs typeface="Times New Roman" pitchFamily="18" charset="0"/>
            </a:endParaRPr>
          </a:p>
        </p:txBody>
      </p:sp>
      <p:sp>
        <p:nvSpPr>
          <p:cNvPr id="4" name="Retângulo 3"/>
          <p:cNvSpPr/>
          <p:nvPr/>
        </p:nvSpPr>
        <p:spPr>
          <a:xfrm>
            <a:off x="766961" y="1227361"/>
            <a:ext cx="7128792" cy="2593852"/>
          </a:xfrm>
          <a:prstGeom prst="rect">
            <a:avLst/>
          </a:prstGeom>
        </p:spPr>
        <p:txBody>
          <a:bodyPr wrap="square">
            <a:spAutoFit/>
          </a:bodyPr>
          <a:lstStyle/>
          <a:p>
            <a:pPr algn="just">
              <a:lnSpc>
                <a:spcPct val="114000"/>
              </a:lnSpc>
            </a:pPr>
            <a:r>
              <a:rPr lang="pt-BR" i="1" dirty="0">
                <a:latin typeface="Times New Roman" pitchFamily="18" charset="0"/>
                <a:cs typeface="Times New Roman" pitchFamily="18" charset="0"/>
              </a:rPr>
              <a:t>No meio de todos encontra-se o Sol. Ora quem haveria de colocar neste templo, belo entre os mais belos, um tal luzeiro em qualquer outro lugar melhor do que aquele donde ele pode alumiar todas as coisas ao mesmo tempo? Na verdade, não sem razão, foi ele chamado o farol do mundo por uns e por outros a sua mente, chegando alguns a chamar-lhe o seu Governador. Hermes </a:t>
            </a:r>
            <a:r>
              <a:rPr lang="pt-BR" i="1" dirty="0" err="1">
                <a:latin typeface="Times New Roman" pitchFamily="18" charset="0"/>
                <a:cs typeface="Times New Roman" pitchFamily="18" charset="0"/>
              </a:rPr>
              <a:t>Trismegisto</a:t>
            </a:r>
            <a:r>
              <a:rPr lang="pt-BR" i="1" dirty="0">
                <a:latin typeface="Times New Roman" pitchFamily="18" charset="0"/>
                <a:cs typeface="Times New Roman" pitchFamily="18" charset="0"/>
              </a:rPr>
              <a:t> apelidou-o de Deus visível e Sófocles em Electra, o vigia universal. Realmente o Sol está como que sentado num trono real, governando a sua família de astros, que giram à volta dele.</a:t>
            </a:r>
          </a:p>
        </p:txBody>
      </p:sp>
      <p:sp>
        <p:nvSpPr>
          <p:cNvPr id="5" name="Retângulo 4"/>
          <p:cNvSpPr/>
          <p:nvPr/>
        </p:nvSpPr>
        <p:spPr>
          <a:xfrm>
            <a:off x="190897" y="3851812"/>
            <a:ext cx="11592888" cy="2278060"/>
          </a:xfrm>
          <a:prstGeom prst="rect">
            <a:avLst/>
          </a:prstGeom>
        </p:spPr>
        <p:txBody>
          <a:bodyPr wrap="square">
            <a:spAutoFit/>
          </a:bodyPr>
          <a:lstStyle/>
          <a:p>
            <a:pPr algn="just">
              <a:lnSpc>
                <a:spcPct val="114000"/>
              </a:lnSpc>
            </a:pPr>
            <a:r>
              <a:rPr lang="pt-BR" i="1" dirty="0">
                <a:latin typeface="Times New Roman" pitchFamily="18" charset="0"/>
                <a:cs typeface="Times New Roman" pitchFamily="18" charset="0"/>
              </a:rPr>
              <a:t>Ao contrário do que talvez se possa pensar, o modelo de Copérnico estava baseado nas mesmas observações celestes que o sistema de Ptolomeu. Tudo o que Copérnico fez foi reorganizar os antigos dados, de um modo que lhe parecia melhor. A preferência pelo novo modelo era fortemente motivada pela </a:t>
            </a:r>
            <a:r>
              <a:rPr lang="pt-BR" i="1" dirty="0" err="1">
                <a:latin typeface="Times New Roman" pitchFamily="18" charset="0"/>
                <a:cs typeface="Times New Roman" pitchFamily="18" charset="0"/>
              </a:rPr>
              <a:t>idéia</a:t>
            </a:r>
            <a:r>
              <a:rPr lang="pt-BR" i="1" dirty="0">
                <a:latin typeface="Times New Roman" pitchFamily="18" charset="0"/>
                <a:cs typeface="Times New Roman" pitchFamily="18" charset="0"/>
              </a:rPr>
              <a:t> de que o sistema ficaria mais simples e mais harmônico, o que era verdade (apesar do modelo de Copérnico também usar as mesmas ferramentas geométricas de Ptolomeu, os epiciclos, </a:t>
            </a:r>
            <a:r>
              <a:rPr lang="pt-BR" i="1" dirty="0" err="1">
                <a:latin typeface="Times New Roman" pitchFamily="18" charset="0"/>
                <a:cs typeface="Times New Roman" pitchFamily="18" charset="0"/>
              </a:rPr>
              <a:t>equantes</a:t>
            </a:r>
            <a:r>
              <a:rPr lang="pt-BR" i="1" dirty="0">
                <a:latin typeface="Times New Roman" pitchFamily="18" charset="0"/>
                <a:cs typeface="Times New Roman" pitchFamily="18" charset="0"/>
              </a:rPr>
              <a:t>, </a:t>
            </a:r>
            <a:r>
              <a:rPr lang="pt-BR" i="1" dirty="0" err="1">
                <a:latin typeface="Times New Roman" pitchFamily="18" charset="0"/>
                <a:cs typeface="Times New Roman" pitchFamily="18" charset="0"/>
              </a:rPr>
              <a:t>etc</a:t>
            </a:r>
            <a:r>
              <a:rPr lang="pt-BR" i="1" dirty="0">
                <a:latin typeface="Times New Roman" pitchFamily="18" charset="0"/>
                <a:cs typeface="Times New Roman" pitchFamily="18" charset="0"/>
              </a:rPr>
              <a:t>). Mas existem muitas formas de fazer um sistema parecer mais simples; o fato de Copérnico ter escolhido esta forma e não outra para isso diz muito sobre suas inclinações filosóficas e religiosas – como é evidenciado no parágrafo acima.</a:t>
            </a:r>
            <a:endParaRPr lang="pt-BR" dirty="0">
              <a:latin typeface="Times New Roman" pitchFamily="18" charset="0"/>
              <a:cs typeface="Times New Roman" pitchFamily="18" charset="0"/>
            </a:endParaRPr>
          </a:p>
        </p:txBody>
      </p:sp>
      <p:sp>
        <p:nvSpPr>
          <p:cNvPr id="6" name="Retângulo 5"/>
          <p:cNvSpPr/>
          <p:nvPr/>
        </p:nvSpPr>
        <p:spPr>
          <a:xfrm>
            <a:off x="3431257" y="116632"/>
            <a:ext cx="1685077" cy="400110"/>
          </a:xfrm>
          <a:prstGeom prst="rect">
            <a:avLst/>
          </a:prstGeom>
        </p:spPr>
        <p:txBody>
          <a:bodyPr wrap="none">
            <a:spAutoFit/>
          </a:bodyPr>
          <a:lstStyle/>
          <a:p>
            <a:r>
              <a:rPr lang="pt-BR" sz="2000" b="1" i="1" u="sng" dirty="0">
                <a:solidFill>
                  <a:schemeClr val="accent2">
                    <a:lumMod val="75000"/>
                  </a:schemeClr>
                </a:solidFill>
                <a:latin typeface="Times New Roman" pitchFamily="18" charset="0"/>
                <a:cs typeface="Times New Roman" pitchFamily="18" charset="0"/>
              </a:rPr>
              <a:t>Comentários:</a:t>
            </a:r>
            <a:r>
              <a:rPr lang="pt-BR" sz="2000" b="1" i="1" dirty="0">
                <a:solidFill>
                  <a:schemeClr val="accent2">
                    <a:lumMod val="75000"/>
                  </a:schemeClr>
                </a:solidFill>
                <a:latin typeface="Times New Roman" pitchFamily="18" charset="0"/>
                <a:cs typeface="Times New Roman" pitchFamily="18" charset="0"/>
              </a:rPr>
              <a:t> </a:t>
            </a:r>
            <a:endParaRPr lang="pt-BR" sz="2000" b="1" dirty="0">
              <a:solidFill>
                <a:schemeClr val="accent2">
                  <a:lumMod val="75000"/>
                </a:schemeClr>
              </a:solidFill>
            </a:endParaRPr>
          </a:p>
        </p:txBody>
      </p:sp>
    </p:spTree>
    <p:extLst>
      <p:ext uri="{BB962C8B-B14F-4D97-AF65-F5344CB8AC3E}">
        <p14:creationId xmlns:p14="http://schemas.microsoft.com/office/powerpoint/2010/main" val="29638246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ângulo 1"/>
          <p:cNvSpPr/>
          <p:nvPr/>
        </p:nvSpPr>
        <p:spPr>
          <a:xfrm>
            <a:off x="104256" y="433582"/>
            <a:ext cx="7920880" cy="734945"/>
          </a:xfrm>
          <a:prstGeom prst="rect">
            <a:avLst/>
          </a:prstGeom>
        </p:spPr>
        <p:txBody>
          <a:bodyPr wrap="square">
            <a:spAutoFit/>
          </a:bodyPr>
          <a:lstStyle/>
          <a:p>
            <a:pPr algn="just">
              <a:lnSpc>
                <a:spcPct val="120000"/>
              </a:lnSpc>
            </a:pPr>
            <a:r>
              <a:rPr lang="pt-BR" dirty="0"/>
              <a:t>Além das motivações culturais, novas observações do céu trouxeram novas informações, fazendo a visão de mundo tender mais para o lado heliocêntrico.</a:t>
            </a:r>
          </a:p>
        </p:txBody>
      </p:sp>
      <p:sp>
        <p:nvSpPr>
          <p:cNvPr id="4" name="Retângulo 3"/>
          <p:cNvSpPr/>
          <p:nvPr/>
        </p:nvSpPr>
        <p:spPr>
          <a:xfrm>
            <a:off x="104256" y="1412776"/>
            <a:ext cx="7920880" cy="2064540"/>
          </a:xfrm>
          <a:prstGeom prst="rect">
            <a:avLst/>
          </a:prstGeom>
        </p:spPr>
        <p:txBody>
          <a:bodyPr wrap="square">
            <a:spAutoFit/>
          </a:bodyPr>
          <a:lstStyle/>
          <a:p>
            <a:pPr algn="just">
              <a:lnSpc>
                <a:spcPct val="120000"/>
              </a:lnSpc>
            </a:pPr>
            <a:r>
              <a:rPr lang="pt-BR" b="1" dirty="0">
                <a:cs typeface="Arial" pitchFamily="34" charset="0"/>
              </a:rPr>
              <a:t>Pergunta </a:t>
            </a:r>
            <a:r>
              <a:rPr lang="pt-BR" b="1" dirty="0" smtClean="0"/>
              <a:t>2d</a:t>
            </a:r>
            <a:r>
              <a:rPr lang="pt-BR" b="1" dirty="0"/>
              <a:t>)</a:t>
            </a:r>
            <a:r>
              <a:rPr lang="pt-BR" dirty="0"/>
              <a:t> Vimos na prova do ano passado (se você não viu, dê uma olhada nas provas dos anos anteriores para se preparar para a prova do ano que vem) que os defensores do Geocentrismo</a:t>
            </a:r>
            <a:r>
              <a:rPr lang="pt-BR" b="1" dirty="0"/>
              <a:t> </a:t>
            </a:r>
            <a:r>
              <a:rPr lang="pt-BR" dirty="0"/>
              <a:t>argumentavam que, se a Terra se movimentasse ao redor do Sol, deveriam ser observadas mudanças nas posições das estrelas no céu ao longo do ano, fenômeno conhecido como paralaxe. Explique por que Galileu e os astrônomos de seu tempo não observaram estas mudanças.</a:t>
            </a:r>
          </a:p>
        </p:txBody>
      </p:sp>
      <p:sp>
        <p:nvSpPr>
          <p:cNvPr id="5" name="Retângulo 4"/>
          <p:cNvSpPr/>
          <p:nvPr/>
        </p:nvSpPr>
        <p:spPr>
          <a:xfrm>
            <a:off x="91181" y="3861048"/>
            <a:ext cx="11677950" cy="1732141"/>
          </a:xfrm>
          <a:prstGeom prst="rect">
            <a:avLst/>
          </a:prstGeom>
        </p:spPr>
        <p:txBody>
          <a:bodyPr wrap="square">
            <a:spAutoFit/>
          </a:bodyPr>
          <a:lstStyle/>
          <a:p>
            <a:pPr algn="just">
              <a:lnSpc>
                <a:spcPct val="120000"/>
              </a:lnSpc>
            </a:pPr>
            <a:r>
              <a:rPr lang="pt-BR" dirty="0" smtClean="0">
                <a:solidFill>
                  <a:srgbClr val="FF0000"/>
                </a:solidFill>
              </a:rPr>
              <a:t>                         Esse </a:t>
            </a:r>
            <a:r>
              <a:rPr lang="pt-BR" dirty="0">
                <a:solidFill>
                  <a:srgbClr val="FF0000"/>
                </a:solidFill>
              </a:rPr>
              <a:t>item foi discutido na prova da OBA do ano anterior com mais detalhes. Serve como um forte incentivo para que os alunos e professores leiam as provas dos anos anteriores para se preparar. </a:t>
            </a:r>
          </a:p>
          <a:p>
            <a:pPr algn="just">
              <a:lnSpc>
                <a:spcPct val="120000"/>
              </a:lnSpc>
            </a:pPr>
            <a:r>
              <a:rPr lang="pt-BR" dirty="0">
                <a:solidFill>
                  <a:srgbClr val="FF0000"/>
                </a:solidFill>
              </a:rPr>
              <a:t>A resposta que esperávamos envolve dizer que as paralaxes das estrelas são muito pequenas, invisíveis portanto a olho </a:t>
            </a:r>
            <a:r>
              <a:rPr lang="pt-BR" dirty="0" err="1">
                <a:solidFill>
                  <a:srgbClr val="FF0000"/>
                </a:solidFill>
              </a:rPr>
              <a:t>nú</a:t>
            </a:r>
            <a:r>
              <a:rPr lang="pt-BR" dirty="0">
                <a:solidFill>
                  <a:srgbClr val="FF0000"/>
                </a:solidFill>
              </a:rPr>
              <a:t> – mesmo com os melhores instrumentos de medidas de ângulos no céu. Sem um instrumento como um telescópio, só era possível medir paralaxe de objetos abaixo da órbita lunar. Para esta resposta o estudante recebe 0,2 ponto.</a:t>
            </a:r>
          </a:p>
        </p:txBody>
      </p:sp>
      <p:sp>
        <p:nvSpPr>
          <p:cNvPr id="6" name="Retângulo 5"/>
          <p:cNvSpPr/>
          <p:nvPr/>
        </p:nvSpPr>
        <p:spPr>
          <a:xfrm>
            <a:off x="104256" y="3901630"/>
            <a:ext cx="1463670" cy="369332"/>
          </a:xfrm>
          <a:prstGeom prst="rect">
            <a:avLst/>
          </a:prstGeom>
        </p:spPr>
        <p:txBody>
          <a:bodyPr wrap="none">
            <a:spAutoFit/>
          </a:bodyPr>
          <a:lstStyle/>
          <a:p>
            <a:r>
              <a:rPr lang="pt-BR" b="1" dirty="0"/>
              <a:t>Resposta 2d)</a:t>
            </a:r>
            <a:r>
              <a:rPr lang="pt-BR" dirty="0"/>
              <a:t> </a:t>
            </a:r>
          </a:p>
        </p:txBody>
      </p:sp>
    </p:spTree>
    <p:extLst>
      <p:ext uri="{BB962C8B-B14F-4D97-AF65-F5344CB8AC3E}">
        <p14:creationId xmlns:p14="http://schemas.microsoft.com/office/powerpoint/2010/main" val="1916687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randombar(horizontal)">
                                      <p:cBhvr>
                                        <p:cTn id="12" dur="500"/>
                                        <p:tgtEl>
                                          <p:spTgt spid="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39241" y="395428"/>
            <a:ext cx="7848872" cy="1920526"/>
          </a:xfrm>
          <a:prstGeom prst="rect">
            <a:avLst/>
          </a:prstGeom>
        </p:spPr>
        <p:txBody>
          <a:bodyPr wrap="square">
            <a:spAutoFit/>
          </a:bodyPr>
          <a:lstStyle/>
          <a:p>
            <a:pPr algn="just">
              <a:lnSpc>
                <a:spcPct val="110000"/>
              </a:lnSpc>
            </a:pPr>
            <a:r>
              <a:rPr lang="pt-BR" i="1" dirty="0" err="1" smtClean="0">
                <a:latin typeface="Times New Roman" pitchFamily="18" charset="0"/>
                <a:cs typeface="Times New Roman" pitchFamily="18" charset="0"/>
              </a:rPr>
              <a:t>Tycho</a:t>
            </a:r>
            <a:r>
              <a:rPr lang="pt-BR" i="1" dirty="0" smtClean="0">
                <a:latin typeface="Times New Roman" pitchFamily="18" charset="0"/>
                <a:cs typeface="Times New Roman" pitchFamily="18" charset="0"/>
              </a:rPr>
              <a:t> </a:t>
            </a:r>
            <a:r>
              <a:rPr lang="pt-BR" i="1" dirty="0" err="1">
                <a:latin typeface="Times New Roman" pitchFamily="18" charset="0"/>
                <a:cs typeface="Times New Roman" pitchFamily="18" charset="0"/>
              </a:rPr>
              <a:t>Brahe</a:t>
            </a:r>
            <a:r>
              <a:rPr lang="pt-BR" i="1" dirty="0">
                <a:latin typeface="Times New Roman" pitchFamily="18" charset="0"/>
                <a:cs typeface="Times New Roman" pitchFamily="18" charset="0"/>
              </a:rPr>
              <a:t> ficou famoso por ter sido um observador do céu extremamente cuidadoso ou, nas palavras do historiador italiano Paolo Rossi, “o maior dos observadores a olho nu da história da astronomia”. Ele construiu instrumentos muito sofisticados para medir ângulos no céu, e fez tais medidas com grande esmero. Algumas de suas observações mais importantes envolviam a técnica da paralaxe.</a:t>
            </a:r>
            <a:endParaRPr lang="pt-BR" dirty="0">
              <a:latin typeface="Times New Roman" pitchFamily="18" charset="0"/>
              <a:cs typeface="Times New Roman" pitchFamily="18" charset="0"/>
            </a:endParaRPr>
          </a:p>
        </p:txBody>
      </p:sp>
      <p:sp>
        <p:nvSpPr>
          <p:cNvPr id="4" name="Retângulo 3"/>
          <p:cNvSpPr/>
          <p:nvPr/>
        </p:nvSpPr>
        <p:spPr>
          <a:xfrm>
            <a:off x="118188" y="2276872"/>
            <a:ext cx="11640169" cy="2225225"/>
          </a:xfrm>
          <a:prstGeom prst="rect">
            <a:avLst/>
          </a:prstGeom>
        </p:spPr>
        <p:txBody>
          <a:bodyPr wrap="square">
            <a:spAutoFit/>
          </a:bodyPr>
          <a:lstStyle/>
          <a:p>
            <a:pPr algn="just">
              <a:lnSpc>
                <a:spcPct val="110000"/>
              </a:lnSpc>
            </a:pPr>
            <a:r>
              <a:rPr lang="pt-BR" i="1" dirty="0">
                <a:latin typeface="Times New Roman" pitchFamily="18" charset="0"/>
                <a:cs typeface="Times New Roman" pitchFamily="18" charset="0"/>
              </a:rPr>
              <a:t>Sua fama começou com a observação, na noite de 11 de Novembro de 1572, </a:t>
            </a:r>
            <a:r>
              <a:rPr lang="pt-BR" i="1" dirty="0" smtClean="0">
                <a:latin typeface="Times New Roman" pitchFamily="18" charset="0"/>
                <a:cs typeface="Times New Roman" pitchFamily="18" charset="0"/>
              </a:rPr>
              <a:t>enquanto </a:t>
            </a:r>
            <a:r>
              <a:rPr lang="pt-BR" i="1" dirty="0">
                <a:latin typeface="Times New Roman" pitchFamily="18" charset="0"/>
                <a:cs typeface="Times New Roman" pitchFamily="18" charset="0"/>
              </a:rPr>
              <a:t>voltava para casa, de uma estrela que nunca tinha sido vista antes no céu. Essa estrela, no entanto, apareceu muito brilhante, quase tão brilhante quanto Vênus, em seu esplendor. Depois disso, seu brilho foi esmaecendo, até ela desaparecer por completo em 1574. </a:t>
            </a:r>
            <a:r>
              <a:rPr lang="pt-BR" i="1" dirty="0" err="1">
                <a:latin typeface="Times New Roman" pitchFamily="18" charset="0"/>
                <a:cs typeface="Times New Roman" pitchFamily="18" charset="0"/>
              </a:rPr>
              <a:t>Tycho</a:t>
            </a:r>
            <a:r>
              <a:rPr lang="pt-BR" i="1" dirty="0">
                <a:latin typeface="Times New Roman" pitchFamily="18" charset="0"/>
                <a:cs typeface="Times New Roman" pitchFamily="18" charset="0"/>
              </a:rPr>
              <a:t> tentou medir a paralaxe deste objeto, concluindo que ela era pequena demais para ser um fenômeno acontecido na atmosfera ou abaixo da órbita da Lua. Isso significa que aquela nova estrela tinha aparecido no céu mesmo, o que contrariava a </a:t>
            </a:r>
            <a:r>
              <a:rPr lang="pt-BR" i="1" dirty="0" err="1">
                <a:latin typeface="Times New Roman" pitchFamily="18" charset="0"/>
                <a:cs typeface="Times New Roman" pitchFamily="18" charset="0"/>
              </a:rPr>
              <a:t>idéia</a:t>
            </a:r>
            <a:r>
              <a:rPr lang="pt-BR" i="1" dirty="0">
                <a:latin typeface="Times New Roman" pitchFamily="18" charset="0"/>
                <a:cs typeface="Times New Roman" pitchFamily="18" charset="0"/>
              </a:rPr>
              <a:t> geral de céu imutável em oposição ao mundo mutável abaixo da órbita da Lua, até a Terra. Hoje, compreendemos essas “estrelas novas” como explosões de estrelas de grande massa, no fim de suas vidas.</a:t>
            </a:r>
            <a:endParaRPr lang="pt-BR" dirty="0">
              <a:latin typeface="Times New Roman" pitchFamily="18" charset="0"/>
              <a:cs typeface="Times New Roman" pitchFamily="18" charset="0"/>
            </a:endParaRPr>
          </a:p>
        </p:txBody>
      </p:sp>
      <p:sp>
        <p:nvSpPr>
          <p:cNvPr id="6" name="Retângulo 5"/>
          <p:cNvSpPr/>
          <p:nvPr/>
        </p:nvSpPr>
        <p:spPr>
          <a:xfrm>
            <a:off x="140370" y="4437112"/>
            <a:ext cx="11571808" cy="1615827"/>
          </a:xfrm>
          <a:prstGeom prst="rect">
            <a:avLst/>
          </a:prstGeom>
        </p:spPr>
        <p:txBody>
          <a:bodyPr wrap="square">
            <a:spAutoFit/>
          </a:bodyPr>
          <a:lstStyle/>
          <a:p>
            <a:pPr algn="just">
              <a:lnSpc>
                <a:spcPct val="110000"/>
              </a:lnSpc>
            </a:pPr>
            <a:r>
              <a:rPr lang="pt-BR" i="1" dirty="0" smtClean="0">
                <a:latin typeface="Times New Roman" pitchFamily="18" charset="0"/>
                <a:cs typeface="Times New Roman" pitchFamily="18" charset="0"/>
              </a:rPr>
              <a:t>Para </a:t>
            </a:r>
            <a:r>
              <a:rPr lang="pt-BR" i="1" dirty="0">
                <a:latin typeface="Times New Roman" pitchFamily="18" charset="0"/>
                <a:cs typeface="Times New Roman" pitchFamily="18" charset="0"/>
              </a:rPr>
              <a:t>confirmar sua hipótese, </a:t>
            </a:r>
            <a:r>
              <a:rPr lang="pt-BR" i="1" dirty="0" err="1">
                <a:latin typeface="Times New Roman" pitchFamily="18" charset="0"/>
                <a:cs typeface="Times New Roman" pitchFamily="18" charset="0"/>
              </a:rPr>
              <a:t>Tycho</a:t>
            </a:r>
            <a:r>
              <a:rPr lang="pt-BR" i="1" dirty="0">
                <a:latin typeface="Times New Roman" pitchFamily="18" charset="0"/>
                <a:cs typeface="Times New Roman" pitchFamily="18" charset="0"/>
              </a:rPr>
              <a:t> ainda procurou observar a paralaxe dos grandes cometas de 1577 e de 1585. Mas, para ambos, encontrou um valor muito pequeno, muito menor que o encontrado para a Lua – o que significa que deveria estar bem mais distante que nosso satélite. Vistos assim, os cometas causavam ainda mais problemas que as “estrelas novas”, pois, além de estar acima da Lua, estes se moviam pelo céu. Assim, </a:t>
            </a:r>
            <a:r>
              <a:rPr lang="pt-BR" i="1" dirty="0" err="1">
                <a:latin typeface="Times New Roman" pitchFamily="18" charset="0"/>
                <a:cs typeface="Times New Roman" pitchFamily="18" charset="0"/>
              </a:rPr>
              <a:t>Tycho</a:t>
            </a:r>
            <a:r>
              <a:rPr lang="pt-BR" i="1" dirty="0">
                <a:latin typeface="Times New Roman" pitchFamily="18" charset="0"/>
                <a:cs typeface="Times New Roman" pitchFamily="18" charset="0"/>
              </a:rPr>
              <a:t> acreditava que os cometas passavam entre os planetas no espaço. Por isso, ele desacreditava a concepção tradicional de que os planetas estavam </a:t>
            </a:r>
            <a:r>
              <a:rPr lang="pt-BR" i="1" dirty="0" smtClean="0">
                <a:latin typeface="Times New Roman" pitchFamily="18" charset="0"/>
                <a:cs typeface="Times New Roman" pitchFamily="18" charset="0"/>
              </a:rPr>
              <a:t>incrustados</a:t>
            </a:r>
            <a:endParaRPr lang="pt-BR" dirty="0">
              <a:latin typeface="Times New Roman" pitchFamily="18" charset="0"/>
              <a:cs typeface="Times New Roman" pitchFamily="18" charset="0"/>
            </a:endParaRPr>
          </a:p>
        </p:txBody>
      </p:sp>
      <p:sp>
        <p:nvSpPr>
          <p:cNvPr id="7" name="Retângulo 6"/>
          <p:cNvSpPr/>
          <p:nvPr/>
        </p:nvSpPr>
        <p:spPr>
          <a:xfrm>
            <a:off x="3359249" y="44624"/>
            <a:ext cx="1685077" cy="400110"/>
          </a:xfrm>
          <a:prstGeom prst="rect">
            <a:avLst/>
          </a:prstGeom>
        </p:spPr>
        <p:txBody>
          <a:bodyPr wrap="none">
            <a:spAutoFit/>
          </a:bodyPr>
          <a:lstStyle/>
          <a:p>
            <a:r>
              <a:rPr lang="pt-BR" sz="2000" b="1" i="1" u="sng" dirty="0">
                <a:solidFill>
                  <a:schemeClr val="accent2">
                    <a:lumMod val="75000"/>
                  </a:schemeClr>
                </a:solidFill>
                <a:latin typeface="Times New Roman" pitchFamily="18" charset="0"/>
                <a:cs typeface="Times New Roman" pitchFamily="18" charset="0"/>
              </a:rPr>
              <a:t>Comentários:</a:t>
            </a:r>
            <a:r>
              <a:rPr lang="pt-BR" sz="2000" b="1" i="1" dirty="0">
                <a:solidFill>
                  <a:schemeClr val="accent2">
                    <a:lumMod val="75000"/>
                  </a:schemeClr>
                </a:solidFill>
                <a:latin typeface="Times New Roman" pitchFamily="18" charset="0"/>
                <a:cs typeface="Times New Roman" pitchFamily="18" charset="0"/>
              </a:rPr>
              <a:t> </a:t>
            </a:r>
            <a:endParaRPr lang="pt-BR" sz="2000" b="1" dirty="0">
              <a:solidFill>
                <a:schemeClr val="accent2">
                  <a:lumMod val="75000"/>
                </a:schemeClr>
              </a:solidFill>
            </a:endParaRPr>
          </a:p>
        </p:txBody>
      </p:sp>
      <p:sp>
        <p:nvSpPr>
          <p:cNvPr id="8" name="Retângulo 7"/>
          <p:cNvSpPr/>
          <p:nvPr/>
        </p:nvSpPr>
        <p:spPr>
          <a:xfrm>
            <a:off x="1145473" y="5919691"/>
            <a:ext cx="9505056" cy="701731"/>
          </a:xfrm>
          <a:prstGeom prst="rect">
            <a:avLst/>
          </a:prstGeom>
        </p:spPr>
        <p:txBody>
          <a:bodyPr wrap="square">
            <a:spAutoFit/>
          </a:bodyPr>
          <a:lstStyle/>
          <a:p>
            <a:pPr algn="just">
              <a:lnSpc>
                <a:spcPct val="110000"/>
              </a:lnSpc>
            </a:pPr>
            <a:r>
              <a:rPr lang="pt-BR" i="1" dirty="0">
                <a:latin typeface="Times New Roman" pitchFamily="18" charset="0"/>
                <a:cs typeface="Times New Roman" pitchFamily="18" charset="0"/>
              </a:rPr>
              <a:t>em grandes esferas cristalinas que tinham a Terra como centro. Os cometas pareciam passar entre as esferas.</a:t>
            </a:r>
            <a:endParaRPr lang="pt-BR" dirty="0">
              <a:latin typeface="Times New Roman" pitchFamily="18" charset="0"/>
              <a:cs typeface="Times New Roman" pitchFamily="18" charset="0"/>
            </a:endParaRPr>
          </a:p>
        </p:txBody>
      </p:sp>
    </p:spTree>
    <p:extLst>
      <p:ext uri="{BB962C8B-B14F-4D97-AF65-F5344CB8AC3E}">
        <p14:creationId xmlns:p14="http://schemas.microsoft.com/office/powerpoint/2010/main" val="135347142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89625" y="110417"/>
            <a:ext cx="7950144" cy="1311128"/>
          </a:xfrm>
          <a:prstGeom prst="rect">
            <a:avLst/>
          </a:prstGeom>
        </p:spPr>
        <p:txBody>
          <a:bodyPr wrap="square">
            <a:spAutoFit/>
          </a:bodyPr>
          <a:lstStyle/>
          <a:p>
            <a:pPr algn="just">
              <a:lnSpc>
                <a:spcPct val="110000"/>
              </a:lnSpc>
            </a:pPr>
            <a:r>
              <a:rPr lang="pt-PT" dirty="0"/>
              <a:t>Uma observação importante de Galileu com sua luneta foi a das fases de Vênus. O modelo geocêntrico de Ptolomeu  e o modelo heliocêntrico de Copérnico faziam previsões diferentes dessas fases, conforme pode ser visto nas figuras abaixo, esquerda e direita.</a:t>
            </a:r>
            <a:endParaRPr lang="pt-BR" dirty="0"/>
          </a:p>
        </p:txBody>
      </p:sp>
      <p:sp>
        <p:nvSpPr>
          <p:cNvPr id="4" name="Retângulo 3"/>
          <p:cNvSpPr/>
          <p:nvPr/>
        </p:nvSpPr>
        <p:spPr>
          <a:xfrm>
            <a:off x="105844" y="1356743"/>
            <a:ext cx="3325414" cy="1920526"/>
          </a:xfrm>
          <a:prstGeom prst="rect">
            <a:avLst/>
          </a:prstGeom>
        </p:spPr>
        <p:txBody>
          <a:bodyPr wrap="square">
            <a:spAutoFit/>
          </a:bodyPr>
          <a:lstStyle/>
          <a:p>
            <a:pPr algn="just">
              <a:lnSpc>
                <a:spcPct val="110000"/>
              </a:lnSpc>
            </a:pPr>
            <a:r>
              <a:rPr lang="pt-PT" dirty="0"/>
              <a:t>Repare que, na primeira figura, Vênus não orbita diretamente a Terra, num círculo, mas o faz num ponto que orbita a Terra. Esses círculos dentro de círculos eram usados para deixar o </a:t>
            </a:r>
            <a:r>
              <a:rPr lang="pt-PT" dirty="0" smtClean="0"/>
              <a:t>modelo</a:t>
            </a:r>
            <a:endParaRPr lang="pt-BR"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19289" y="1061972"/>
            <a:ext cx="4289646" cy="21510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tângulo 4"/>
          <p:cNvSpPr/>
          <p:nvPr/>
        </p:nvSpPr>
        <p:spPr>
          <a:xfrm>
            <a:off x="94795" y="3870284"/>
            <a:ext cx="11563846" cy="701731"/>
          </a:xfrm>
          <a:prstGeom prst="rect">
            <a:avLst/>
          </a:prstGeom>
        </p:spPr>
        <p:txBody>
          <a:bodyPr wrap="square">
            <a:spAutoFit/>
          </a:bodyPr>
          <a:lstStyle/>
          <a:p>
            <a:pPr algn="just">
              <a:lnSpc>
                <a:spcPct val="110000"/>
              </a:lnSpc>
            </a:pPr>
            <a:r>
              <a:rPr lang="pt-BR" b="1" dirty="0">
                <a:cs typeface="Arial" pitchFamily="34" charset="0"/>
              </a:rPr>
              <a:t>Pergunta </a:t>
            </a:r>
            <a:r>
              <a:rPr lang="pt-BR" b="1" dirty="0" smtClean="0"/>
              <a:t>2e</a:t>
            </a:r>
            <a:r>
              <a:rPr lang="pt-PT" b="1" dirty="0"/>
              <a:t>)</a:t>
            </a:r>
            <a:r>
              <a:rPr lang="pt-PT" dirty="0"/>
              <a:t> Galileu observou a existência de quatro fases em Vênus. Explique como tal fato contribuía a favor do sistema heliocêntrico.</a:t>
            </a:r>
            <a:endParaRPr lang="pt-BR" dirty="0"/>
          </a:p>
        </p:txBody>
      </p:sp>
      <p:sp>
        <p:nvSpPr>
          <p:cNvPr id="6" name="Retângulo 5"/>
          <p:cNvSpPr/>
          <p:nvPr/>
        </p:nvSpPr>
        <p:spPr>
          <a:xfrm>
            <a:off x="1415034" y="4466428"/>
            <a:ext cx="9937104" cy="397032"/>
          </a:xfrm>
          <a:prstGeom prst="rect">
            <a:avLst/>
          </a:prstGeom>
        </p:spPr>
        <p:txBody>
          <a:bodyPr wrap="square">
            <a:spAutoFit/>
          </a:bodyPr>
          <a:lstStyle/>
          <a:p>
            <a:pPr algn="just">
              <a:lnSpc>
                <a:spcPct val="110000"/>
              </a:lnSpc>
            </a:pPr>
            <a:r>
              <a:rPr lang="pt-BR" dirty="0" smtClean="0">
                <a:solidFill>
                  <a:srgbClr val="FF0000"/>
                </a:solidFill>
              </a:rPr>
              <a:t>A </a:t>
            </a:r>
            <a:r>
              <a:rPr lang="pt-BR" dirty="0">
                <a:solidFill>
                  <a:srgbClr val="FF0000"/>
                </a:solidFill>
              </a:rPr>
              <a:t>questão envolve visualização espacial da situação explicada nos desenhos. Os desenhos da prova </a:t>
            </a:r>
            <a:r>
              <a:rPr lang="pt-BR" dirty="0" smtClean="0">
                <a:solidFill>
                  <a:srgbClr val="FF0000"/>
                </a:solidFill>
              </a:rPr>
              <a:t>já</a:t>
            </a:r>
            <a:endParaRPr lang="pt-BR" dirty="0">
              <a:solidFill>
                <a:srgbClr val="FF0000"/>
              </a:solidFill>
            </a:endParaRPr>
          </a:p>
        </p:txBody>
      </p:sp>
      <p:sp>
        <p:nvSpPr>
          <p:cNvPr id="7" name="Retângulo 6"/>
          <p:cNvSpPr/>
          <p:nvPr/>
        </p:nvSpPr>
        <p:spPr>
          <a:xfrm>
            <a:off x="118889" y="4493645"/>
            <a:ext cx="1455655" cy="369332"/>
          </a:xfrm>
          <a:prstGeom prst="rect">
            <a:avLst/>
          </a:prstGeom>
        </p:spPr>
        <p:txBody>
          <a:bodyPr wrap="none">
            <a:spAutoFit/>
          </a:bodyPr>
          <a:lstStyle/>
          <a:p>
            <a:r>
              <a:rPr lang="pt-BR" b="1" dirty="0"/>
              <a:t>Resposta 2e)</a:t>
            </a:r>
            <a:r>
              <a:rPr lang="pt-BR" dirty="0"/>
              <a:t> </a:t>
            </a:r>
          </a:p>
        </p:txBody>
      </p:sp>
      <p:sp>
        <p:nvSpPr>
          <p:cNvPr id="8" name="Retângulo 7"/>
          <p:cNvSpPr/>
          <p:nvPr/>
        </p:nvSpPr>
        <p:spPr>
          <a:xfrm>
            <a:off x="118889" y="4782168"/>
            <a:ext cx="11665296" cy="1311128"/>
          </a:xfrm>
          <a:prstGeom prst="rect">
            <a:avLst/>
          </a:prstGeom>
        </p:spPr>
        <p:txBody>
          <a:bodyPr wrap="square">
            <a:spAutoFit/>
          </a:bodyPr>
          <a:lstStyle/>
          <a:p>
            <a:pPr algn="just">
              <a:lnSpc>
                <a:spcPct val="110000"/>
              </a:lnSpc>
            </a:pPr>
            <a:r>
              <a:rPr lang="pt-BR" dirty="0">
                <a:solidFill>
                  <a:srgbClr val="FF0000"/>
                </a:solidFill>
              </a:rPr>
              <a:t>contêm as marcações das faces iluminadas. </a:t>
            </a:r>
          </a:p>
          <a:p>
            <a:pPr algn="just">
              <a:lnSpc>
                <a:spcPct val="110000"/>
              </a:lnSpc>
            </a:pPr>
            <a:r>
              <a:rPr lang="pt-PT" dirty="0" smtClean="0">
                <a:solidFill>
                  <a:srgbClr val="FF0000"/>
                </a:solidFill>
              </a:rPr>
              <a:t>Observe </a:t>
            </a:r>
            <a:r>
              <a:rPr lang="pt-PT" dirty="0">
                <a:solidFill>
                  <a:srgbClr val="FF0000"/>
                </a:solidFill>
              </a:rPr>
              <a:t>que, no sistema geocêntrico, alguem na Terra só vê Venus em fase nova, ou em fases minguantes ou crescentes – mas nunca mais que metade da face iluminada. Por outro lado, no sistema heliocêntrico apresentado, alguém na Terra pode distinguir claramente quatro fases: Venus cheio, em quarto crescente, novo e em quarto minguante. </a:t>
            </a:r>
            <a:endParaRPr lang="pt-BR" dirty="0">
              <a:solidFill>
                <a:srgbClr val="FF0000"/>
              </a:solidFill>
            </a:endParaRPr>
          </a:p>
        </p:txBody>
      </p:sp>
      <p:sp>
        <p:nvSpPr>
          <p:cNvPr id="9" name="Retângulo 8"/>
          <p:cNvSpPr/>
          <p:nvPr/>
        </p:nvSpPr>
        <p:spPr>
          <a:xfrm>
            <a:off x="1082701" y="6102984"/>
            <a:ext cx="9433048" cy="701731"/>
          </a:xfrm>
          <a:prstGeom prst="rect">
            <a:avLst/>
          </a:prstGeom>
        </p:spPr>
        <p:txBody>
          <a:bodyPr wrap="square">
            <a:spAutoFit/>
          </a:bodyPr>
          <a:lstStyle/>
          <a:p>
            <a:pPr algn="just">
              <a:lnSpc>
                <a:spcPct val="110000"/>
              </a:lnSpc>
            </a:pPr>
            <a:r>
              <a:rPr lang="pt-PT" dirty="0">
                <a:solidFill>
                  <a:srgbClr val="FF0000"/>
                </a:solidFill>
              </a:rPr>
              <a:t>Ou o aluno visualisou, respondeu corretamente e recebe todos os pontos,  ou errou. Não há nota intermediária.</a:t>
            </a:r>
            <a:endParaRPr lang="pt-BR" dirty="0">
              <a:solidFill>
                <a:srgbClr val="FF0000"/>
              </a:solidFill>
            </a:endParaRPr>
          </a:p>
        </p:txBody>
      </p:sp>
      <p:sp>
        <p:nvSpPr>
          <p:cNvPr id="10" name="Retângulo 9"/>
          <p:cNvSpPr/>
          <p:nvPr/>
        </p:nvSpPr>
        <p:spPr>
          <a:xfrm>
            <a:off x="118889" y="3177912"/>
            <a:ext cx="11665296" cy="701731"/>
          </a:xfrm>
          <a:prstGeom prst="rect">
            <a:avLst/>
          </a:prstGeom>
        </p:spPr>
        <p:txBody>
          <a:bodyPr wrap="square">
            <a:spAutoFit/>
          </a:bodyPr>
          <a:lstStyle/>
          <a:p>
            <a:pPr algn="just">
              <a:lnSpc>
                <a:spcPct val="110000"/>
              </a:lnSpc>
            </a:pPr>
            <a:r>
              <a:rPr lang="pt-PT" dirty="0"/>
              <a:t>matematicamente mais preciso. Na verdade, o modelo de Copérnico também usava esses sub-círculos (epiciclos), mas não os indicamos aqui (você pode reparar, se quiser, que isso não mudaria as fases vistas no modelo de Copérnico).</a:t>
            </a:r>
            <a:endParaRPr lang="pt-BR" dirty="0"/>
          </a:p>
        </p:txBody>
      </p:sp>
    </p:spTree>
    <p:extLst>
      <p:ext uri="{BB962C8B-B14F-4D97-AF65-F5344CB8AC3E}">
        <p14:creationId xmlns:p14="http://schemas.microsoft.com/office/powerpoint/2010/main" val="2152241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par>
                          <p:cTn id="11" fill="hold">
                            <p:stCondLst>
                              <p:cond delay="0"/>
                            </p:stCondLst>
                            <p:childTnLst>
                              <p:par>
                                <p:cTn id="12" presetID="2" presetClass="entr" presetSubtype="4" fill="hold" grpId="0" nodeType="afterEffect">
                                  <p:stCondLst>
                                    <p:cond delay="0"/>
                                  </p:stCondLst>
                                  <p:childTnLst>
                                    <p:set>
                                      <p:cBhvr>
                                        <p:cTn id="13" dur="1" fill="hold">
                                          <p:stCondLst>
                                            <p:cond delay="0"/>
                                          </p:stCondLst>
                                        </p:cTn>
                                        <p:tgtEl>
                                          <p:spTgt spid="9"/>
                                        </p:tgtEl>
                                        <p:attrNameLst>
                                          <p:attrName>style.visibility</p:attrName>
                                        </p:attrNameLst>
                                      </p:cBhvr>
                                      <p:to>
                                        <p:strVal val="visible"/>
                                      </p:to>
                                    </p:set>
                                    <p:anim calcmode="lin" valueType="num">
                                      <p:cBhvr additive="base">
                                        <p:cTn id="14" dur="500" fill="hold"/>
                                        <p:tgtEl>
                                          <p:spTgt spid="9"/>
                                        </p:tgtEl>
                                        <p:attrNameLst>
                                          <p:attrName>ppt_x</p:attrName>
                                        </p:attrNameLst>
                                      </p:cBhvr>
                                      <p:tavLst>
                                        <p:tav tm="0">
                                          <p:val>
                                            <p:strVal val="#ppt_x"/>
                                          </p:val>
                                        </p:tav>
                                        <p:tav tm="100000">
                                          <p:val>
                                            <p:strVal val="#ppt_x"/>
                                          </p:val>
                                        </p:tav>
                                      </p:tavLst>
                                    </p:anim>
                                    <p:anim calcmode="lin" valueType="num">
                                      <p:cBhvr additive="base">
                                        <p:cTn id="15"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8" y="110417"/>
            <a:ext cx="7848871" cy="2419124"/>
          </a:xfrm>
          <a:prstGeom prst="rect">
            <a:avLst/>
          </a:prstGeom>
        </p:spPr>
        <p:txBody>
          <a:bodyPr wrap="square">
            <a:spAutoFit/>
          </a:bodyPr>
          <a:lstStyle/>
          <a:p>
            <a:pPr algn="just">
              <a:lnSpc>
                <a:spcPct val="120000"/>
              </a:lnSpc>
            </a:pPr>
            <a:r>
              <a:rPr lang="pt-BR" b="1" dirty="0">
                <a:cs typeface="Arial" pitchFamily="34" charset="0"/>
              </a:rPr>
              <a:t>Questão </a:t>
            </a:r>
            <a:r>
              <a:rPr lang="pt-BR" b="1" dirty="0" smtClean="0"/>
              <a:t>3</a:t>
            </a:r>
            <a:r>
              <a:rPr lang="pt-BR" b="1" dirty="0"/>
              <a:t>) Leis de Kepler. </a:t>
            </a:r>
            <a:r>
              <a:rPr lang="pt-BR" dirty="0"/>
              <a:t> </a:t>
            </a:r>
            <a:r>
              <a:rPr lang="pt-BR" dirty="0" smtClean="0"/>
              <a:t>No </a:t>
            </a:r>
            <a:r>
              <a:rPr lang="pt-BR" dirty="0"/>
              <a:t>ano anterior ao que Galileu publicou o livro com suas observações, </a:t>
            </a:r>
            <a:r>
              <a:rPr lang="pt-BR" dirty="0" err="1"/>
              <a:t>Johannes</a:t>
            </a:r>
            <a:r>
              <a:rPr lang="pt-BR" dirty="0"/>
              <a:t> Kepler (1571-1630) publicou o seu primeiro grande livro, </a:t>
            </a:r>
            <a:r>
              <a:rPr lang="pt-BR" i="1" dirty="0"/>
              <a:t>Astronomia Nova</a:t>
            </a:r>
            <a:r>
              <a:rPr lang="pt-BR" dirty="0"/>
              <a:t>, com a famosa dedução de que as órbitas não são círculos, mas elipses. Junto com outras duas, essas ficaram conhecidas como as Leis de Kepler. </a:t>
            </a:r>
          </a:p>
          <a:p>
            <a:pPr algn="just">
              <a:lnSpc>
                <a:spcPct val="120000"/>
              </a:lnSpc>
            </a:pPr>
            <a:r>
              <a:rPr lang="pt-BR" dirty="0"/>
              <a:t>Trataremos aqui da 3</a:t>
            </a:r>
            <a:r>
              <a:rPr lang="pt-BR" baseline="30000" dirty="0"/>
              <a:t>a</a:t>
            </a:r>
            <a:r>
              <a:rPr lang="pt-BR" dirty="0"/>
              <a:t> Lei, que foi apresentada dez anos depois, em outro livro, </a:t>
            </a:r>
            <a:r>
              <a:rPr lang="pt-BR" i="1" dirty="0" err="1"/>
              <a:t>Harmonices</a:t>
            </a:r>
            <a:r>
              <a:rPr lang="pt-BR" i="1" dirty="0"/>
              <a:t> </a:t>
            </a:r>
            <a:r>
              <a:rPr lang="pt-BR" i="1" dirty="0" err="1"/>
              <a:t>Mundi</a:t>
            </a:r>
            <a:r>
              <a:rPr lang="pt-BR" dirty="0"/>
              <a:t>. Em outros anos falaremos das outras duas. Para deduzir </a:t>
            </a:r>
            <a:r>
              <a:rPr lang="pt-BR" dirty="0" smtClean="0"/>
              <a:t>a</a:t>
            </a:r>
            <a:endParaRPr lang="pt-BR" dirty="0"/>
          </a:p>
        </p:txBody>
      </p:sp>
      <p:pic>
        <p:nvPicPr>
          <p:cNvPr id="40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47481" y="3140968"/>
            <a:ext cx="859209" cy="781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tângulo 5"/>
          <p:cNvSpPr/>
          <p:nvPr/>
        </p:nvSpPr>
        <p:spPr>
          <a:xfrm>
            <a:off x="190897" y="4032772"/>
            <a:ext cx="11592887" cy="2064540"/>
          </a:xfrm>
          <a:prstGeom prst="rect">
            <a:avLst/>
          </a:prstGeom>
        </p:spPr>
        <p:txBody>
          <a:bodyPr wrap="square">
            <a:spAutoFit/>
          </a:bodyPr>
          <a:lstStyle/>
          <a:p>
            <a:pPr algn="just">
              <a:lnSpc>
                <a:spcPct val="120000"/>
              </a:lnSpc>
            </a:pPr>
            <a:r>
              <a:rPr lang="pt-BR" dirty="0"/>
              <a:t>onde K é uma constante, que depende somente do corpo central, em torno do qual é a órbita. Isso significa que todos os planetas que giram em torno do Sol seguem a 3</a:t>
            </a:r>
            <a:r>
              <a:rPr lang="pt-BR" baseline="30000" dirty="0"/>
              <a:t>a</a:t>
            </a:r>
            <a:r>
              <a:rPr lang="pt-BR" dirty="0"/>
              <a:t> Lei com o mesmo K, mas para a Lua, que gira em torno da Terra, o K tem um valor </a:t>
            </a:r>
            <a:r>
              <a:rPr lang="pt-BR" dirty="0" smtClean="0"/>
              <a:t>diferente. </a:t>
            </a:r>
          </a:p>
          <a:p>
            <a:pPr algn="just">
              <a:lnSpc>
                <a:spcPct val="120000"/>
              </a:lnSpc>
            </a:pPr>
            <a:r>
              <a:rPr lang="pt-BR" dirty="0" smtClean="0"/>
              <a:t>Galileu tinha então observado quatro pontos brilhantes que se alternavam em torno de Júpiter, como a Lua, que gira em torno da Terra. Essas quatro luas ficaram conhecidas como </a:t>
            </a:r>
            <a:r>
              <a:rPr lang="pt-BR" b="1" dirty="0" smtClean="0"/>
              <a:t>Luas </a:t>
            </a:r>
            <a:r>
              <a:rPr lang="pt-BR" b="1" dirty="0" err="1" smtClean="0"/>
              <a:t>Galileanas</a:t>
            </a:r>
            <a:r>
              <a:rPr lang="pt-BR" dirty="0" smtClean="0"/>
              <a:t>. Para elas também valem as três Leis de Kepler, mas a constante da 3</a:t>
            </a:r>
            <a:r>
              <a:rPr lang="pt-BR" baseline="30000" dirty="0" smtClean="0"/>
              <a:t>a</a:t>
            </a:r>
            <a:r>
              <a:rPr lang="pt-BR" dirty="0" smtClean="0"/>
              <a:t> Lei tem um valor diferente.</a:t>
            </a:r>
            <a:endParaRPr lang="pt-BR" dirty="0"/>
          </a:p>
        </p:txBody>
      </p:sp>
      <p:sp>
        <p:nvSpPr>
          <p:cNvPr id="4" name="Retângulo 3"/>
          <p:cNvSpPr/>
          <p:nvPr/>
        </p:nvSpPr>
        <p:spPr>
          <a:xfrm>
            <a:off x="190897" y="2420888"/>
            <a:ext cx="11593288" cy="757130"/>
          </a:xfrm>
          <a:prstGeom prst="rect">
            <a:avLst/>
          </a:prstGeom>
        </p:spPr>
        <p:txBody>
          <a:bodyPr wrap="square">
            <a:spAutoFit/>
          </a:bodyPr>
          <a:lstStyle/>
          <a:p>
            <a:pPr algn="just">
              <a:lnSpc>
                <a:spcPct val="120000"/>
              </a:lnSpc>
            </a:pPr>
            <a:r>
              <a:rPr lang="pt-BR" dirty="0"/>
              <a:t>Terceira Lei, Kepler observou que a distância entre um planeta e o Sol estava relacionada ao seu período de revolução em torno do Sol. Mais precisamente o período T do planeta e a distância D ao Sol obedeciam à relação</a:t>
            </a:r>
            <a:endParaRPr lang="pt-BR" dirty="0"/>
          </a:p>
        </p:txBody>
      </p:sp>
    </p:spTree>
    <p:extLst>
      <p:ext uri="{BB962C8B-B14F-4D97-AF65-F5344CB8AC3E}">
        <p14:creationId xmlns:p14="http://schemas.microsoft.com/office/powerpoint/2010/main" val="36247445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35434"/>
            <a:ext cx="7920880" cy="1569660"/>
          </a:xfrm>
          <a:prstGeom prst="rect">
            <a:avLst/>
          </a:prstGeom>
        </p:spPr>
        <p:txBody>
          <a:bodyPr wrap="square">
            <a:spAutoFit/>
          </a:bodyPr>
          <a:lstStyle/>
          <a:p>
            <a:pPr algn="just"/>
            <a:r>
              <a:rPr lang="pt-BR" sz="1600" b="1" dirty="0">
                <a:cs typeface="Arial" pitchFamily="34" charset="0"/>
              </a:rPr>
              <a:t>Pergunta </a:t>
            </a:r>
            <a:r>
              <a:rPr lang="pt-BR" sz="1600" b="1" dirty="0" smtClean="0"/>
              <a:t>3a</a:t>
            </a:r>
            <a:r>
              <a:rPr lang="pt-BR" sz="1600" b="1" dirty="0"/>
              <a:t>)</a:t>
            </a:r>
            <a:r>
              <a:rPr lang="pt-BR" sz="1600" dirty="0"/>
              <a:t> </a:t>
            </a:r>
            <a:r>
              <a:rPr lang="pt-BR" sz="1600" dirty="0" err="1"/>
              <a:t>Io</a:t>
            </a:r>
            <a:r>
              <a:rPr lang="pt-BR" sz="1600" dirty="0"/>
              <a:t> é a lua </a:t>
            </a:r>
            <a:r>
              <a:rPr lang="pt-BR" sz="1600" dirty="0" err="1"/>
              <a:t>galileana</a:t>
            </a:r>
            <a:r>
              <a:rPr lang="pt-BR" sz="1600" dirty="0"/>
              <a:t> mais próxima de Júpiter: ela leva um período curto para orbitar Júpiter. Chamaremos esse período de 1 </a:t>
            </a:r>
            <a:r>
              <a:rPr lang="pt-BR" sz="1600" i="1" dirty="0" err="1"/>
              <a:t>mêsio</a:t>
            </a:r>
            <a:r>
              <a:rPr lang="pt-BR" sz="1600" dirty="0"/>
              <a:t>. Calisto, por sua vez, é a mais distante das quatro luas e orbita Júpiter a uma distância quatro vezes maior que </a:t>
            </a:r>
            <a:r>
              <a:rPr lang="pt-BR" sz="1600" dirty="0" err="1"/>
              <a:t>Io</a:t>
            </a:r>
            <a:r>
              <a:rPr lang="pt-BR" sz="1600" dirty="0"/>
              <a:t>. Usando a 3</a:t>
            </a:r>
            <a:r>
              <a:rPr lang="pt-BR" sz="1600" baseline="30000" dirty="0"/>
              <a:t>a </a:t>
            </a:r>
            <a:r>
              <a:rPr lang="pt-BR" sz="1600" dirty="0"/>
              <a:t>Lei de Kepler, determine quantos </a:t>
            </a:r>
            <a:r>
              <a:rPr lang="pt-BR" sz="1600" i="1" dirty="0" err="1"/>
              <a:t>mêsios</a:t>
            </a:r>
            <a:r>
              <a:rPr lang="pt-BR" sz="1600" dirty="0"/>
              <a:t> Calisto leva para orbitar Júpiter.</a:t>
            </a:r>
          </a:p>
          <a:p>
            <a:pPr algn="just"/>
            <a:r>
              <a:rPr lang="pt-BR" sz="1600" i="1" dirty="0"/>
              <a:t>Curiosidade: O </a:t>
            </a:r>
            <a:r>
              <a:rPr lang="pt-BR" sz="1600" i="1" dirty="0" err="1"/>
              <a:t>mêsio</a:t>
            </a:r>
            <a:r>
              <a:rPr lang="pt-BR" sz="1600" i="1" dirty="0"/>
              <a:t> é bem mais curto que o nosso mês (baseado na Lua) e dura apenas 1 dia e 18 horas.</a:t>
            </a:r>
            <a:endParaRPr lang="pt-BR" sz="1600" dirty="0"/>
          </a:p>
        </p:txBody>
      </p:sp>
      <p:sp>
        <p:nvSpPr>
          <p:cNvPr id="4" name="Retângulo 3"/>
          <p:cNvSpPr/>
          <p:nvPr/>
        </p:nvSpPr>
        <p:spPr>
          <a:xfrm>
            <a:off x="190897" y="1731808"/>
            <a:ext cx="7992888" cy="1077218"/>
          </a:xfrm>
          <a:prstGeom prst="rect">
            <a:avLst/>
          </a:prstGeom>
        </p:spPr>
        <p:txBody>
          <a:bodyPr wrap="square">
            <a:spAutoFit/>
          </a:bodyPr>
          <a:lstStyle/>
          <a:p>
            <a:pPr algn="just"/>
            <a:r>
              <a:rPr lang="pt-PT" sz="1600" dirty="0" smtClean="0"/>
              <a:t>                        </a:t>
            </a:r>
            <a:r>
              <a:rPr lang="pt-PT" sz="1600" dirty="0" smtClean="0">
                <a:solidFill>
                  <a:srgbClr val="FF0000"/>
                </a:solidFill>
              </a:rPr>
              <a:t>Vamos </a:t>
            </a:r>
            <a:r>
              <a:rPr lang="pt-PT" sz="1600" dirty="0">
                <a:solidFill>
                  <a:srgbClr val="FF0000"/>
                </a:solidFill>
              </a:rPr>
              <a:t>considerar a distância de Io a Júpiter como  D</a:t>
            </a:r>
            <a:r>
              <a:rPr lang="pt-PT" sz="1600" baseline="-25000" dirty="0">
                <a:solidFill>
                  <a:srgbClr val="FF0000"/>
                </a:solidFill>
              </a:rPr>
              <a:t>Io</a:t>
            </a:r>
            <a:r>
              <a:rPr lang="pt-PT" sz="1600" dirty="0">
                <a:solidFill>
                  <a:srgbClr val="FF0000"/>
                </a:solidFill>
              </a:rPr>
              <a:t>. Assim, a distância de Calisto a Júpiter, D</a:t>
            </a:r>
            <a:r>
              <a:rPr lang="pt-PT" sz="1600" baseline="-25000" dirty="0">
                <a:solidFill>
                  <a:srgbClr val="FF0000"/>
                </a:solidFill>
              </a:rPr>
              <a:t>Cal</a:t>
            </a:r>
            <a:r>
              <a:rPr lang="pt-PT" sz="1600" dirty="0">
                <a:solidFill>
                  <a:srgbClr val="FF0000"/>
                </a:solidFill>
              </a:rPr>
              <a:t>, é D</a:t>
            </a:r>
            <a:r>
              <a:rPr lang="pt-PT" sz="1600" baseline="-25000" dirty="0">
                <a:solidFill>
                  <a:srgbClr val="FF0000"/>
                </a:solidFill>
              </a:rPr>
              <a:t>Cal  </a:t>
            </a:r>
            <a:r>
              <a:rPr lang="pt-PT" sz="1600" dirty="0">
                <a:solidFill>
                  <a:srgbClr val="FF0000"/>
                </a:solidFill>
              </a:rPr>
              <a:t>= 4 D</a:t>
            </a:r>
            <a:r>
              <a:rPr lang="pt-PT" sz="1600" baseline="-25000" dirty="0">
                <a:solidFill>
                  <a:srgbClr val="FF0000"/>
                </a:solidFill>
              </a:rPr>
              <a:t>Io</a:t>
            </a:r>
            <a:r>
              <a:rPr lang="pt-PT" sz="1600" dirty="0">
                <a:solidFill>
                  <a:srgbClr val="FF0000"/>
                </a:solidFill>
              </a:rPr>
              <a:t>. O período de Io é 1 mêsio (= T</a:t>
            </a:r>
            <a:r>
              <a:rPr lang="pt-PT" sz="1600" baseline="-25000" dirty="0">
                <a:solidFill>
                  <a:srgbClr val="FF0000"/>
                </a:solidFill>
              </a:rPr>
              <a:t>Io</a:t>
            </a:r>
            <a:r>
              <a:rPr lang="pt-PT" sz="1600" dirty="0">
                <a:solidFill>
                  <a:srgbClr val="FF0000"/>
                </a:solidFill>
              </a:rPr>
              <a:t>), e queremos saber de quantos mêsios é o período de Calisto (= T</a:t>
            </a:r>
            <a:r>
              <a:rPr lang="pt-PT" sz="1600" baseline="-25000" dirty="0">
                <a:solidFill>
                  <a:srgbClr val="FF0000"/>
                </a:solidFill>
              </a:rPr>
              <a:t>Cal</a:t>
            </a:r>
            <a:r>
              <a:rPr lang="pt-PT" sz="1600" dirty="0">
                <a:solidFill>
                  <a:srgbClr val="FF0000"/>
                </a:solidFill>
              </a:rPr>
              <a:t>). Usando a Terceira Lei de Kepler, podemos escrever que:</a:t>
            </a:r>
            <a:endParaRPr lang="pt-BR" sz="1600" dirty="0">
              <a:solidFill>
                <a:srgbClr val="FF0000"/>
              </a:solidFill>
            </a:endParaRPr>
          </a:p>
        </p:txBody>
      </p:sp>
      <p:sp>
        <p:nvSpPr>
          <p:cNvPr id="5" name="Retângulo 4"/>
          <p:cNvSpPr/>
          <p:nvPr/>
        </p:nvSpPr>
        <p:spPr>
          <a:xfrm>
            <a:off x="190897" y="1705094"/>
            <a:ext cx="1313886" cy="338554"/>
          </a:xfrm>
          <a:prstGeom prst="rect">
            <a:avLst/>
          </a:prstGeom>
        </p:spPr>
        <p:txBody>
          <a:bodyPr wrap="none">
            <a:spAutoFit/>
          </a:bodyPr>
          <a:lstStyle/>
          <a:p>
            <a:r>
              <a:rPr lang="pt-BR" sz="1600" b="1" dirty="0"/>
              <a:t>Resposta </a:t>
            </a:r>
            <a:r>
              <a:rPr lang="pt-PT" sz="1600" b="1" dirty="0"/>
              <a:t>3a)</a:t>
            </a:r>
            <a:r>
              <a:rPr lang="pt-PT" sz="1600" dirty="0"/>
              <a:t> </a:t>
            </a:r>
            <a:endParaRPr lang="pt-BR" sz="1600" dirty="0"/>
          </a:p>
        </p:txBody>
      </p:sp>
      <p:sp>
        <p:nvSpPr>
          <p:cNvPr id="6" name="Retângulo 5"/>
          <p:cNvSpPr/>
          <p:nvPr/>
        </p:nvSpPr>
        <p:spPr>
          <a:xfrm>
            <a:off x="4919065" y="3013220"/>
            <a:ext cx="1065420" cy="338554"/>
          </a:xfrm>
          <a:prstGeom prst="rect">
            <a:avLst/>
          </a:prstGeom>
        </p:spPr>
        <p:txBody>
          <a:bodyPr wrap="none">
            <a:spAutoFit/>
          </a:bodyPr>
          <a:lstStyle/>
          <a:p>
            <a:r>
              <a:rPr lang="pt-BR" sz="1600" dirty="0">
                <a:solidFill>
                  <a:srgbClr val="FF0000"/>
                </a:solidFill>
              </a:rPr>
              <a:t>, Portanto:</a:t>
            </a:r>
          </a:p>
        </p:txBody>
      </p:sp>
      <p:sp>
        <p:nvSpPr>
          <p:cNvPr id="9" name="Retângulo 8"/>
          <p:cNvSpPr/>
          <p:nvPr/>
        </p:nvSpPr>
        <p:spPr>
          <a:xfrm>
            <a:off x="190897" y="3528261"/>
            <a:ext cx="10945216" cy="338554"/>
          </a:xfrm>
          <a:prstGeom prst="rect">
            <a:avLst/>
          </a:prstGeom>
        </p:spPr>
        <p:txBody>
          <a:bodyPr wrap="square">
            <a:spAutoFit/>
          </a:bodyPr>
          <a:lstStyle/>
          <a:p>
            <a:r>
              <a:rPr lang="pt-BR" sz="1600" dirty="0">
                <a:solidFill>
                  <a:srgbClr val="FF0000"/>
                </a:solidFill>
              </a:rPr>
              <a:t>Logo, o período de Calisto </a:t>
            </a:r>
            <a:r>
              <a:rPr lang="pt-PT" sz="1600" dirty="0">
                <a:solidFill>
                  <a:srgbClr val="FF0000"/>
                </a:solidFill>
              </a:rPr>
              <a:t>(= T</a:t>
            </a:r>
            <a:r>
              <a:rPr lang="pt-PT" sz="1600" baseline="-25000" dirty="0">
                <a:solidFill>
                  <a:srgbClr val="FF0000"/>
                </a:solidFill>
              </a:rPr>
              <a:t>Cal</a:t>
            </a:r>
            <a:r>
              <a:rPr lang="pt-BR" sz="1600" dirty="0">
                <a:solidFill>
                  <a:srgbClr val="FF0000"/>
                </a:solidFill>
              </a:rPr>
              <a:t> ) é de 8 </a:t>
            </a:r>
            <a:r>
              <a:rPr lang="pt-BR" sz="1600" dirty="0" err="1">
                <a:solidFill>
                  <a:srgbClr val="FF0000"/>
                </a:solidFill>
              </a:rPr>
              <a:t>mêsios</a:t>
            </a:r>
            <a:r>
              <a:rPr lang="pt-BR" sz="1600" dirty="0">
                <a:solidFill>
                  <a:srgbClr val="FF0000"/>
                </a:solidFill>
              </a:rPr>
              <a:t>.  A armação correta do problema recebe 0,1. A realização correta das contas 0,15. </a:t>
            </a:r>
          </a:p>
        </p:txBody>
      </p:sp>
      <p:sp>
        <p:nvSpPr>
          <p:cNvPr id="10" name="Retângulo 9"/>
          <p:cNvSpPr/>
          <p:nvPr/>
        </p:nvSpPr>
        <p:spPr>
          <a:xfrm>
            <a:off x="190897" y="3835117"/>
            <a:ext cx="11587176" cy="2308324"/>
          </a:xfrm>
          <a:prstGeom prst="rect">
            <a:avLst/>
          </a:prstGeom>
        </p:spPr>
        <p:txBody>
          <a:bodyPr wrap="square">
            <a:spAutoFit/>
          </a:bodyPr>
          <a:lstStyle/>
          <a:p>
            <a:pPr algn="just"/>
            <a:r>
              <a:rPr lang="pt-BR" sz="1600" i="1" u="sng" dirty="0">
                <a:latin typeface="Times New Roman" pitchFamily="18" charset="0"/>
                <a:cs typeface="Times New Roman" pitchFamily="18" charset="0"/>
              </a:rPr>
              <a:t>Comentários:</a:t>
            </a:r>
            <a:r>
              <a:rPr lang="pt-BR" sz="1600" i="1" dirty="0">
                <a:latin typeface="Times New Roman" pitchFamily="18" charset="0"/>
                <a:cs typeface="Times New Roman" pitchFamily="18" charset="0"/>
              </a:rPr>
              <a:t> </a:t>
            </a:r>
            <a:r>
              <a:rPr lang="pt-BR" sz="1600" i="1" dirty="0" err="1">
                <a:latin typeface="Times New Roman" pitchFamily="18" charset="0"/>
                <a:cs typeface="Times New Roman" pitchFamily="18" charset="0"/>
              </a:rPr>
              <a:t>Ganimedes</a:t>
            </a:r>
            <a:r>
              <a:rPr lang="pt-BR" sz="1600" i="1" dirty="0">
                <a:latin typeface="Times New Roman" pitchFamily="18" charset="0"/>
                <a:cs typeface="Times New Roman" pitchFamily="18" charset="0"/>
              </a:rPr>
              <a:t>, Calisto, </a:t>
            </a:r>
            <a:r>
              <a:rPr lang="pt-BR" sz="1600" i="1" dirty="0" err="1">
                <a:latin typeface="Times New Roman" pitchFamily="18" charset="0"/>
                <a:cs typeface="Times New Roman" pitchFamily="18" charset="0"/>
              </a:rPr>
              <a:t>Io</a:t>
            </a:r>
            <a:r>
              <a:rPr lang="pt-BR" sz="1600" i="1" dirty="0">
                <a:latin typeface="Times New Roman" pitchFamily="18" charset="0"/>
                <a:cs typeface="Times New Roman" pitchFamily="18" charset="0"/>
              </a:rPr>
              <a:t>, e Europa. são maiores em raio do que qualquer  planeta anão do Sistema Solar e estão entre os maiores objetos do Sistema Solar afora os oito planetas em termos de diâmetro. Respectivamente são </a:t>
            </a:r>
            <a:r>
              <a:rPr lang="pt-BR" sz="1600" i="1" dirty="0" smtClean="0">
                <a:latin typeface="Times New Roman" pitchFamily="18" charset="0"/>
                <a:cs typeface="Times New Roman" pitchFamily="18" charset="0"/>
              </a:rPr>
              <a:t>o </a:t>
            </a:r>
            <a:r>
              <a:rPr lang="pt-BR" sz="1600" i="1" dirty="0">
                <a:latin typeface="Times New Roman" pitchFamily="18" charset="0"/>
                <a:cs typeface="Times New Roman" pitchFamily="18" charset="0"/>
              </a:rPr>
              <a:t>primeiro, terceiro, quarto e sexto maiores satélites naturais do Sistema Solar e possuem quase 99.999% da massa total dos mais de sessenta, hoje conhecidos, corpos em órbita de Júpiter. Júpiter, por sua vez, vem sofrendo lentamente uma desaceleração devido às forças de maré produzidas pelos satélites </a:t>
            </a:r>
            <a:r>
              <a:rPr lang="pt-BR" sz="1600" i="1" dirty="0" err="1">
                <a:latin typeface="Times New Roman" pitchFamily="18" charset="0"/>
                <a:cs typeface="Times New Roman" pitchFamily="18" charset="0"/>
              </a:rPr>
              <a:t>galileanos</a:t>
            </a:r>
            <a:r>
              <a:rPr lang="pt-BR" sz="1600" i="1" dirty="0">
                <a:latin typeface="Times New Roman" pitchFamily="18" charset="0"/>
                <a:cs typeface="Times New Roman" pitchFamily="18" charset="0"/>
              </a:rPr>
              <a:t>. Em contrapartida, este mesmo efeito está mudando as órbitas das luas, forçando-as a se afastarem cada vez mais do planeta. Por fim, </a:t>
            </a:r>
            <a:r>
              <a:rPr lang="pt-BR" sz="1600" i="1" dirty="0" err="1">
                <a:latin typeface="Times New Roman" pitchFamily="18" charset="0"/>
                <a:cs typeface="Times New Roman" pitchFamily="18" charset="0"/>
              </a:rPr>
              <a:t>Io</a:t>
            </a:r>
            <a:r>
              <a:rPr lang="pt-BR" sz="1600" i="1" dirty="0">
                <a:latin typeface="Times New Roman" pitchFamily="18" charset="0"/>
                <a:cs typeface="Times New Roman" pitchFamily="18" charset="0"/>
              </a:rPr>
              <a:t>, Europa e </a:t>
            </a:r>
            <a:r>
              <a:rPr lang="pt-BR" sz="1600" i="1" dirty="0" err="1">
                <a:latin typeface="Times New Roman" pitchFamily="18" charset="0"/>
                <a:cs typeface="Times New Roman" pitchFamily="18" charset="0"/>
              </a:rPr>
              <a:t>Ganimedes</a:t>
            </a:r>
            <a:r>
              <a:rPr lang="pt-BR" sz="1600" i="1" dirty="0">
                <a:latin typeface="Times New Roman" pitchFamily="18" charset="0"/>
                <a:cs typeface="Times New Roman" pitchFamily="18" charset="0"/>
              </a:rPr>
              <a:t> estão ligados entre si por forças de maré, em ressonância orbital de 1:2:4, Isto significa que, enquanto </a:t>
            </a:r>
            <a:r>
              <a:rPr lang="pt-BR" sz="1600" i="1" dirty="0" err="1">
                <a:latin typeface="Times New Roman" pitchFamily="18" charset="0"/>
                <a:cs typeface="Times New Roman" pitchFamily="18" charset="0"/>
              </a:rPr>
              <a:t>Ganimedes</a:t>
            </a:r>
            <a:r>
              <a:rPr lang="pt-BR" sz="1600" i="1" dirty="0">
                <a:latin typeface="Times New Roman" pitchFamily="18" charset="0"/>
                <a:cs typeface="Times New Roman" pitchFamily="18" charset="0"/>
              </a:rPr>
              <a:t> dá uma volta a redor de </a:t>
            </a:r>
            <a:r>
              <a:rPr lang="pt-BR" sz="1600" i="1" dirty="0" err="1">
                <a:latin typeface="Times New Roman" pitchFamily="18" charset="0"/>
                <a:cs typeface="Times New Roman" pitchFamily="18" charset="0"/>
              </a:rPr>
              <a:t>Júpiter,Europa</a:t>
            </a:r>
            <a:r>
              <a:rPr lang="pt-BR" sz="1600" i="1" dirty="0">
                <a:latin typeface="Times New Roman" pitchFamily="18" charset="0"/>
                <a:cs typeface="Times New Roman" pitchFamily="18" charset="0"/>
              </a:rPr>
              <a:t> dá duas e </a:t>
            </a:r>
            <a:r>
              <a:rPr lang="pt-BR" sz="1600" i="1" dirty="0" err="1">
                <a:latin typeface="Times New Roman" pitchFamily="18" charset="0"/>
                <a:cs typeface="Times New Roman" pitchFamily="18" charset="0"/>
              </a:rPr>
              <a:t>Io</a:t>
            </a:r>
            <a:r>
              <a:rPr lang="pt-BR" sz="1600" i="1" dirty="0">
                <a:latin typeface="Times New Roman" pitchFamily="18" charset="0"/>
                <a:cs typeface="Times New Roman" pitchFamily="18" charset="0"/>
              </a:rPr>
              <a:t> quatro. Estes números são exatos. Calisto, por sua vez, está sendo capturado para este processo.  O número calculado na questão é, portanto, aproximado. Somente daqui a algumas centenas de milhões de anos é que Calisto será capturado também, orbitando à razão exata de duas vezes o período de </a:t>
            </a:r>
            <a:r>
              <a:rPr lang="pt-BR" sz="1600" i="1" dirty="0" err="1">
                <a:latin typeface="Times New Roman" pitchFamily="18" charset="0"/>
                <a:cs typeface="Times New Roman" pitchFamily="18" charset="0"/>
              </a:rPr>
              <a:t>Ganimedes</a:t>
            </a:r>
            <a:r>
              <a:rPr lang="pt-BR" sz="1600" i="1" dirty="0">
                <a:latin typeface="Times New Roman" pitchFamily="18" charset="0"/>
                <a:cs typeface="Times New Roman" pitchFamily="18" charset="0"/>
              </a:rPr>
              <a:t> e oito vezes o período de </a:t>
            </a:r>
            <a:r>
              <a:rPr lang="pt-BR" sz="1600" i="1" dirty="0" err="1">
                <a:latin typeface="Times New Roman" pitchFamily="18" charset="0"/>
                <a:cs typeface="Times New Roman" pitchFamily="18" charset="0"/>
              </a:rPr>
              <a:t>Io</a:t>
            </a:r>
            <a:r>
              <a:rPr lang="pt-BR" sz="1600" i="1" dirty="0">
                <a:latin typeface="Times New Roman" pitchFamily="18" charset="0"/>
                <a:cs typeface="Times New Roman" pitchFamily="18" charset="0"/>
              </a:rPr>
              <a:t>.</a:t>
            </a:r>
            <a:r>
              <a:rPr lang="pt-BR" sz="1600" i="1" dirty="0" smtClean="0">
                <a:latin typeface="Times New Roman" pitchFamily="18" charset="0"/>
                <a:cs typeface="Times New Roman" pitchFamily="18" charset="0"/>
              </a:rPr>
              <a:t> </a:t>
            </a:r>
            <a:endParaRPr lang="pt-BR" sz="1600" i="1" dirty="0">
              <a:latin typeface="Times New Roman" pitchFamily="18" charset="0"/>
              <a:cs typeface="Times New Roman" pitchFamily="18" charset="0"/>
            </a:endParaRPr>
          </a:p>
        </p:txBody>
      </p:sp>
      <p:graphicFrame>
        <p:nvGraphicFramePr>
          <p:cNvPr id="7" name="Objeto 6"/>
          <p:cNvGraphicFramePr>
            <a:graphicFrameLocks noChangeAspect="1"/>
          </p:cNvGraphicFramePr>
          <p:nvPr>
            <p:extLst>
              <p:ext uri="{D42A27DB-BD31-4B8C-83A1-F6EECF244321}">
                <p14:modId xmlns:p14="http://schemas.microsoft.com/office/powerpoint/2010/main" val="3289892638"/>
              </p:ext>
            </p:extLst>
          </p:nvPr>
        </p:nvGraphicFramePr>
        <p:xfrm>
          <a:off x="284978" y="2878286"/>
          <a:ext cx="707085" cy="608422"/>
        </p:xfrm>
        <a:graphic>
          <a:graphicData uri="http://schemas.openxmlformats.org/presentationml/2006/ole">
            <mc:AlternateContent xmlns:mc="http://schemas.openxmlformats.org/markup-compatibility/2006">
              <mc:Choice xmlns:v="urn:schemas-microsoft-com:vml" Requires="v">
                <p:oleObj spid="_x0000_s6397" name="Equação" r:id="rId3" imgW="545760" imgH="469800" progId="Equation.3">
                  <p:embed/>
                </p:oleObj>
              </mc:Choice>
              <mc:Fallback>
                <p:oleObj name="Equação" r:id="rId3" imgW="545760" imgH="469800" progId="Equation.3">
                  <p:embed/>
                  <p:pic>
                    <p:nvPicPr>
                      <p:cNvPr id="0" name=""/>
                      <p:cNvPicPr/>
                      <p:nvPr/>
                    </p:nvPicPr>
                    <p:blipFill>
                      <a:blip r:embed="rId4"/>
                      <a:stretch>
                        <a:fillRect/>
                      </a:stretch>
                    </p:blipFill>
                    <p:spPr>
                      <a:xfrm>
                        <a:off x="284978" y="2878286"/>
                        <a:ext cx="707085" cy="608422"/>
                      </a:xfrm>
                      <a:prstGeom prst="rect">
                        <a:avLst/>
                      </a:prstGeom>
                    </p:spPr>
                  </p:pic>
                </p:oleObj>
              </mc:Fallback>
            </mc:AlternateContent>
          </a:graphicData>
        </a:graphic>
      </p:graphicFrame>
      <p:graphicFrame>
        <p:nvGraphicFramePr>
          <p:cNvPr id="8" name="Objeto 7"/>
          <p:cNvGraphicFramePr>
            <a:graphicFrameLocks noChangeAspect="1"/>
          </p:cNvGraphicFramePr>
          <p:nvPr>
            <p:extLst>
              <p:ext uri="{D42A27DB-BD31-4B8C-83A1-F6EECF244321}">
                <p14:modId xmlns:p14="http://schemas.microsoft.com/office/powerpoint/2010/main" val="573886528"/>
              </p:ext>
            </p:extLst>
          </p:nvPr>
        </p:nvGraphicFramePr>
        <p:xfrm>
          <a:off x="1054993" y="2875597"/>
          <a:ext cx="1901529" cy="596242"/>
        </p:xfrm>
        <a:graphic>
          <a:graphicData uri="http://schemas.openxmlformats.org/presentationml/2006/ole">
            <mc:AlternateContent xmlns:mc="http://schemas.openxmlformats.org/markup-compatibility/2006">
              <mc:Choice xmlns:v="urn:schemas-microsoft-com:vml" Requires="v">
                <p:oleObj spid="_x0000_s6398" name="Equação" r:id="rId5" imgW="1498320" imgH="469800" progId="Equation.3">
                  <p:embed/>
                </p:oleObj>
              </mc:Choice>
              <mc:Fallback>
                <p:oleObj name="Equação" r:id="rId5" imgW="1498320" imgH="469800" progId="Equation.3">
                  <p:embed/>
                  <p:pic>
                    <p:nvPicPr>
                      <p:cNvPr id="0" name=""/>
                      <p:cNvPicPr/>
                      <p:nvPr/>
                    </p:nvPicPr>
                    <p:blipFill>
                      <a:blip r:embed="rId6"/>
                      <a:stretch>
                        <a:fillRect/>
                      </a:stretch>
                    </p:blipFill>
                    <p:spPr>
                      <a:xfrm>
                        <a:off x="1054993" y="2875597"/>
                        <a:ext cx="1901529" cy="596242"/>
                      </a:xfrm>
                      <a:prstGeom prst="rect">
                        <a:avLst/>
                      </a:prstGeom>
                    </p:spPr>
                  </p:pic>
                </p:oleObj>
              </mc:Fallback>
            </mc:AlternateContent>
          </a:graphicData>
        </a:graphic>
      </p:graphicFrame>
      <p:graphicFrame>
        <p:nvGraphicFramePr>
          <p:cNvPr id="11" name="Objeto 10"/>
          <p:cNvGraphicFramePr>
            <a:graphicFrameLocks noChangeAspect="1"/>
          </p:cNvGraphicFramePr>
          <p:nvPr>
            <p:extLst>
              <p:ext uri="{D42A27DB-BD31-4B8C-83A1-F6EECF244321}">
                <p14:modId xmlns:p14="http://schemas.microsoft.com/office/powerpoint/2010/main" val="1233898269"/>
              </p:ext>
            </p:extLst>
          </p:nvPr>
        </p:nvGraphicFramePr>
        <p:xfrm>
          <a:off x="2999209" y="2881147"/>
          <a:ext cx="742034" cy="549105"/>
        </p:xfrm>
        <a:graphic>
          <a:graphicData uri="http://schemas.openxmlformats.org/presentationml/2006/ole">
            <mc:AlternateContent xmlns:mc="http://schemas.openxmlformats.org/markup-compatibility/2006">
              <mc:Choice xmlns:v="urn:schemas-microsoft-com:vml" Requires="v">
                <p:oleObj spid="_x0000_s6399" name="Equação" r:id="rId7" imgW="634680" imgH="469800" progId="Equation.3">
                  <p:embed/>
                </p:oleObj>
              </mc:Choice>
              <mc:Fallback>
                <p:oleObj name="Equação" r:id="rId7" imgW="634680" imgH="469800" progId="Equation.3">
                  <p:embed/>
                  <p:pic>
                    <p:nvPicPr>
                      <p:cNvPr id="0" name=""/>
                      <p:cNvPicPr/>
                      <p:nvPr/>
                    </p:nvPicPr>
                    <p:blipFill>
                      <a:blip r:embed="rId8"/>
                      <a:stretch>
                        <a:fillRect/>
                      </a:stretch>
                    </p:blipFill>
                    <p:spPr>
                      <a:xfrm>
                        <a:off x="2999209" y="2881147"/>
                        <a:ext cx="742034" cy="549105"/>
                      </a:xfrm>
                      <a:prstGeom prst="rect">
                        <a:avLst/>
                      </a:prstGeom>
                    </p:spPr>
                  </p:pic>
                </p:oleObj>
              </mc:Fallback>
            </mc:AlternateContent>
          </a:graphicData>
        </a:graphic>
      </p:graphicFrame>
      <p:graphicFrame>
        <p:nvGraphicFramePr>
          <p:cNvPr id="12" name="Objeto 11"/>
          <p:cNvGraphicFramePr>
            <a:graphicFrameLocks noChangeAspect="1"/>
          </p:cNvGraphicFramePr>
          <p:nvPr>
            <p:extLst>
              <p:ext uri="{D42A27DB-BD31-4B8C-83A1-F6EECF244321}">
                <p14:modId xmlns:p14="http://schemas.microsoft.com/office/powerpoint/2010/main" val="661125909"/>
              </p:ext>
            </p:extLst>
          </p:nvPr>
        </p:nvGraphicFramePr>
        <p:xfrm>
          <a:off x="3766021" y="2821205"/>
          <a:ext cx="421320" cy="687417"/>
        </p:xfrm>
        <a:graphic>
          <a:graphicData uri="http://schemas.openxmlformats.org/presentationml/2006/ole">
            <mc:AlternateContent xmlns:mc="http://schemas.openxmlformats.org/markup-compatibility/2006">
              <mc:Choice xmlns:v="urn:schemas-microsoft-com:vml" Requires="v">
                <p:oleObj spid="_x0000_s6400" name="Equação" r:id="rId9" imgW="241200" imgH="393480" progId="Equation.3">
                  <p:embed/>
                </p:oleObj>
              </mc:Choice>
              <mc:Fallback>
                <p:oleObj name="Equação" r:id="rId9" imgW="241200" imgH="393480" progId="Equation.3">
                  <p:embed/>
                  <p:pic>
                    <p:nvPicPr>
                      <p:cNvPr id="0" name=""/>
                      <p:cNvPicPr/>
                      <p:nvPr/>
                    </p:nvPicPr>
                    <p:blipFill>
                      <a:blip r:embed="rId10"/>
                      <a:stretch>
                        <a:fillRect/>
                      </a:stretch>
                    </p:blipFill>
                    <p:spPr>
                      <a:xfrm>
                        <a:off x="3766021" y="2821205"/>
                        <a:ext cx="421320" cy="687417"/>
                      </a:xfrm>
                      <a:prstGeom prst="rect">
                        <a:avLst/>
                      </a:prstGeom>
                    </p:spPr>
                  </p:pic>
                </p:oleObj>
              </mc:Fallback>
            </mc:AlternateContent>
          </a:graphicData>
        </a:graphic>
      </p:graphicFrame>
      <p:graphicFrame>
        <p:nvGraphicFramePr>
          <p:cNvPr id="13" name="Objeto 12"/>
          <p:cNvGraphicFramePr>
            <a:graphicFrameLocks noChangeAspect="1"/>
          </p:cNvGraphicFramePr>
          <p:nvPr>
            <p:extLst>
              <p:ext uri="{D42A27DB-BD31-4B8C-83A1-F6EECF244321}">
                <p14:modId xmlns:p14="http://schemas.microsoft.com/office/powerpoint/2010/main" val="3032203053"/>
              </p:ext>
            </p:extLst>
          </p:nvPr>
        </p:nvGraphicFramePr>
        <p:xfrm>
          <a:off x="4187341" y="2834034"/>
          <a:ext cx="594168" cy="577192"/>
        </p:xfrm>
        <a:graphic>
          <a:graphicData uri="http://schemas.openxmlformats.org/presentationml/2006/ole">
            <mc:AlternateContent xmlns:mc="http://schemas.openxmlformats.org/markup-compatibility/2006">
              <mc:Choice xmlns:v="urn:schemas-microsoft-com:vml" Requires="v">
                <p:oleObj spid="_x0000_s6401" name="Equação" r:id="rId11" imgW="444240" imgH="431640" progId="Equation.3">
                  <p:embed/>
                </p:oleObj>
              </mc:Choice>
              <mc:Fallback>
                <p:oleObj name="Equação" r:id="rId11" imgW="444240" imgH="431640" progId="Equation.3">
                  <p:embed/>
                  <p:pic>
                    <p:nvPicPr>
                      <p:cNvPr id="0" name=""/>
                      <p:cNvPicPr/>
                      <p:nvPr/>
                    </p:nvPicPr>
                    <p:blipFill>
                      <a:blip r:embed="rId12"/>
                      <a:stretch>
                        <a:fillRect/>
                      </a:stretch>
                    </p:blipFill>
                    <p:spPr>
                      <a:xfrm>
                        <a:off x="4187341" y="2834034"/>
                        <a:ext cx="594168" cy="577192"/>
                      </a:xfrm>
                      <a:prstGeom prst="rect">
                        <a:avLst/>
                      </a:prstGeom>
                    </p:spPr>
                  </p:pic>
                </p:oleObj>
              </mc:Fallback>
            </mc:AlternateContent>
          </a:graphicData>
        </a:graphic>
      </p:graphicFrame>
      <p:graphicFrame>
        <p:nvGraphicFramePr>
          <p:cNvPr id="14" name="Objeto 13"/>
          <p:cNvGraphicFramePr>
            <a:graphicFrameLocks noChangeAspect="1"/>
          </p:cNvGraphicFramePr>
          <p:nvPr>
            <p:extLst>
              <p:ext uri="{D42A27DB-BD31-4B8C-83A1-F6EECF244321}">
                <p14:modId xmlns:p14="http://schemas.microsoft.com/office/powerpoint/2010/main" val="1568468231"/>
              </p:ext>
            </p:extLst>
          </p:nvPr>
        </p:nvGraphicFramePr>
        <p:xfrm>
          <a:off x="6013948" y="2940299"/>
          <a:ext cx="864097" cy="411475"/>
        </p:xfrm>
        <a:graphic>
          <a:graphicData uri="http://schemas.openxmlformats.org/presentationml/2006/ole">
            <mc:AlternateContent xmlns:mc="http://schemas.openxmlformats.org/markup-compatibility/2006">
              <mc:Choice xmlns:v="urn:schemas-microsoft-com:vml" Requires="v">
                <p:oleObj spid="_x0000_s6402" name="Equação" r:id="rId13" imgW="533160" imgH="253800" progId="Equation.3">
                  <p:embed/>
                </p:oleObj>
              </mc:Choice>
              <mc:Fallback>
                <p:oleObj name="Equação" r:id="rId13" imgW="533160" imgH="253800" progId="Equation.3">
                  <p:embed/>
                  <p:pic>
                    <p:nvPicPr>
                      <p:cNvPr id="0" name=""/>
                      <p:cNvPicPr/>
                      <p:nvPr/>
                    </p:nvPicPr>
                    <p:blipFill>
                      <a:blip r:embed="rId14"/>
                      <a:stretch>
                        <a:fillRect/>
                      </a:stretch>
                    </p:blipFill>
                    <p:spPr>
                      <a:xfrm>
                        <a:off x="6013948" y="2940299"/>
                        <a:ext cx="864097" cy="411475"/>
                      </a:xfrm>
                      <a:prstGeom prst="rect">
                        <a:avLst/>
                      </a:prstGeom>
                    </p:spPr>
                  </p:pic>
                </p:oleObj>
              </mc:Fallback>
            </mc:AlternateContent>
          </a:graphicData>
        </a:graphic>
      </p:graphicFrame>
      <p:graphicFrame>
        <p:nvGraphicFramePr>
          <p:cNvPr id="15" name="Objeto 14"/>
          <p:cNvGraphicFramePr>
            <a:graphicFrameLocks noChangeAspect="1"/>
          </p:cNvGraphicFramePr>
          <p:nvPr>
            <p:extLst>
              <p:ext uri="{D42A27DB-BD31-4B8C-83A1-F6EECF244321}">
                <p14:modId xmlns:p14="http://schemas.microsoft.com/office/powerpoint/2010/main" val="3931985903"/>
              </p:ext>
            </p:extLst>
          </p:nvPr>
        </p:nvGraphicFramePr>
        <p:xfrm>
          <a:off x="6887642" y="2935866"/>
          <a:ext cx="504056" cy="328732"/>
        </p:xfrm>
        <a:graphic>
          <a:graphicData uri="http://schemas.openxmlformats.org/presentationml/2006/ole">
            <mc:AlternateContent xmlns:mc="http://schemas.openxmlformats.org/markup-compatibility/2006">
              <mc:Choice xmlns:v="urn:schemas-microsoft-com:vml" Requires="v">
                <p:oleObj spid="_x0000_s6403" name="Equação" r:id="rId15" imgW="291960" imgH="190440" progId="Equation.3">
                  <p:embed/>
                </p:oleObj>
              </mc:Choice>
              <mc:Fallback>
                <p:oleObj name="Equação" r:id="rId15" imgW="291960" imgH="190440" progId="Equation.3">
                  <p:embed/>
                  <p:pic>
                    <p:nvPicPr>
                      <p:cNvPr id="0" name=""/>
                      <p:cNvPicPr/>
                      <p:nvPr/>
                    </p:nvPicPr>
                    <p:blipFill>
                      <a:blip r:embed="rId16"/>
                      <a:stretch>
                        <a:fillRect/>
                      </a:stretch>
                    </p:blipFill>
                    <p:spPr>
                      <a:xfrm>
                        <a:off x="6887642" y="2935866"/>
                        <a:ext cx="504056" cy="328732"/>
                      </a:xfrm>
                      <a:prstGeom prst="rect">
                        <a:avLst/>
                      </a:prstGeom>
                    </p:spPr>
                  </p:pic>
                </p:oleObj>
              </mc:Fallback>
            </mc:AlternateContent>
          </a:graphicData>
        </a:graphic>
      </p:graphicFrame>
      <p:graphicFrame>
        <p:nvGraphicFramePr>
          <p:cNvPr id="16" name="Objeto 15"/>
          <p:cNvGraphicFramePr>
            <a:graphicFrameLocks noChangeAspect="1"/>
          </p:cNvGraphicFramePr>
          <p:nvPr>
            <p:extLst>
              <p:ext uri="{D42A27DB-BD31-4B8C-83A1-F6EECF244321}">
                <p14:modId xmlns:p14="http://schemas.microsoft.com/office/powerpoint/2010/main" val="2594313520"/>
              </p:ext>
            </p:extLst>
          </p:nvPr>
        </p:nvGraphicFramePr>
        <p:xfrm>
          <a:off x="7402286" y="2997840"/>
          <a:ext cx="1418982" cy="349886"/>
        </p:xfrm>
        <a:graphic>
          <a:graphicData uri="http://schemas.openxmlformats.org/presentationml/2006/ole">
            <mc:AlternateContent xmlns:mc="http://schemas.openxmlformats.org/markup-compatibility/2006">
              <mc:Choice xmlns:v="urn:schemas-microsoft-com:vml" Requires="v">
                <p:oleObj spid="_x0000_s6404" name="Equação" r:id="rId17" imgW="927000" imgH="228600" progId="Equation.3">
                  <p:embed/>
                </p:oleObj>
              </mc:Choice>
              <mc:Fallback>
                <p:oleObj name="Equação" r:id="rId17" imgW="927000" imgH="228600" progId="Equation.3">
                  <p:embed/>
                  <p:pic>
                    <p:nvPicPr>
                      <p:cNvPr id="0" name=""/>
                      <p:cNvPicPr/>
                      <p:nvPr/>
                    </p:nvPicPr>
                    <p:blipFill>
                      <a:blip r:embed="rId18"/>
                      <a:stretch>
                        <a:fillRect/>
                      </a:stretch>
                    </p:blipFill>
                    <p:spPr>
                      <a:xfrm>
                        <a:off x="7402286" y="2997840"/>
                        <a:ext cx="1418982" cy="349886"/>
                      </a:xfrm>
                      <a:prstGeom prst="rect">
                        <a:avLst/>
                      </a:prstGeom>
                    </p:spPr>
                  </p:pic>
                </p:oleObj>
              </mc:Fallback>
            </mc:AlternateContent>
          </a:graphicData>
        </a:graphic>
      </p:graphicFrame>
      <p:graphicFrame>
        <p:nvGraphicFramePr>
          <p:cNvPr id="17" name="Objeto 16"/>
          <p:cNvGraphicFramePr>
            <a:graphicFrameLocks noChangeAspect="1"/>
          </p:cNvGraphicFramePr>
          <p:nvPr>
            <p:extLst>
              <p:ext uri="{D42A27DB-BD31-4B8C-83A1-F6EECF244321}">
                <p14:modId xmlns:p14="http://schemas.microsoft.com/office/powerpoint/2010/main" val="2978010779"/>
              </p:ext>
            </p:extLst>
          </p:nvPr>
        </p:nvGraphicFramePr>
        <p:xfrm>
          <a:off x="8831857" y="3013220"/>
          <a:ext cx="665935" cy="352554"/>
        </p:xfrm>
        <a:graphic>
          <a:graphicData uri="http://schemas.openxmlformats.org/presentationml/2006/ole">
            <mc:AlternateContent xmlns:mc="http://schemas.openxmlformats.org/markup-compatibility/2006">
              <mc:Choice xmlns:v="urn:schemas-microsoft-com:vml" Requires="v">
                <p:oleObj spid="_x0000_s6405" name="Equação" r:id="rId19" imgW="431640" imgH="228600" progId="Equation.3">
                  <p:embed/>
                </p:oleObj>
              </mc:Choice>
              <mc:Fallback>
                <p:oleObj name="Equação" r:id="rId19" imgW="431640" imgH="228600" progId="Equation.3">
                  <p:embed/>
                  <p:pic>
                    <p:nvPicPr>
                      <p:cNvPr id="0" name=""/>
                      <p:cNvPicPr/>
                      <p:nvPr/>
                    </p:nvPicPr>
                    <p:blipFill>
                      <a:blip r:embed="rId20"/>
                      <a:stretch>
                        <a:fillRect/>
                      </a:stretch>
                    </p:blipFill>
                    <p:spPr>
                      <a:xfrm>
                        <a:off x="8831857" y="3013220"/>
                        <a:ext cx="665935" cy="352554"/>
                      </a:xfrm>
                      <a:prstGeom prst="rect">
                        <a:avLst/>
                      </a:prstGeom>
                    </p:spPr>
                  </p:pic>
                </p:oleObj>
              </mc:Fallback>
            </mc:AlternateContent>
          </a:graphicData>
        </a:graphic>
      </p:graphicFrame>
      <p:graphicFrame>
        <p:nvGraphicFramePr>
          <p:cNvPr id="18" name="Objeto 17"/>
          <p:cNvGraphicFramePr>
            <a:graphicFrameLocks noChangeAspect="1"/>
          </p:cNvGraphicFramePr>
          <p:nvPr>
            <p:extLst>
              <p:ext uri="{D42A27DB-BD31-4B8C-83A1-F6EECF244321}">
                <p14:modId xmlns:p14="http://schemas.microsoft.com/office/powerpoint/2010/main" val="2149514547"/>
              </p:ext>
            </p:extLst>
          </p:nvPr>
        </p:nvGraphicFramePr>
        <p:xfrm>
          <a:off x="9551937" y="3071303"/>
          <a:ext cx="144017" cy="224027"/>
        </p:xfrm>
        <a:graphic>
          <a:graphicData uri="http://schemas.openxmlformats.org/presentationml/2006/ole">
            <mc:AlternateContent xmlns:mc="http://schemas.openxmlformats.org/markup-compatibility/2006">
              <mc:Choice xmlns:v="urn:schemas-microsoft-com:vml" Requires="v">
                <p:oleObj spid="_x0000_s6406" name="Equação" r:id="rId21" imgW="114120" imgH="177480" progId="Equation.3">
                  <p:embed/>
                </p:oleObj>
              </mc:Choice>
              <mc:Fallback>
                <p:oleObj name="Equação" r:id="rId21" imgW="114120" imgH="177480" progId="Equation.3">
                  <p:embed/>
                  <p:pic>
                    <p:nvPicPr>
                      <p:cNvPr id="0" name=""/>
                      <p:cNvPicPr/>
                      <p:nvPr/>
                    </p:nvPicPr>
                    <p:blipFill>
                      <a:blip r:embed="rId22"/>
                      <a:stretch>
                        <a:fillRect/>
                      </a:stretch>
                    </p:blipFill>
                    <p:spPr>
                      <a:xfrm>
                        <a:off x="9551937" y="3071303"/>
                        <a:ext cx="144017" cy="224027"/>
                      </a:xfrm>
                      <a:prstGeom prst="rect">
                        <a:avLst/>
                      </a:prstGeom>
                    </p:spPr>
                  </p:pic>
                </p:oleObj>
              </mc:Fallback>
            </mc:AlternateContent>
          </a:graphicData>
        </a:graphic>
      </p:graphicFrame>
    </p:spTree>
    <p:extLst>
      <p:ext uri="{BB962C8B-B14F-4D97-AF65-F5344CB8AC3E}">
        <p14:creationId xmlns:p14="http://schemas.microsoft.com/office/powerpoint/2010/main" val="1998647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500" fill="hold"/>
                                        <p:tgtEl>
                                          <p:spTgt spid="8"/>
                                        </p:tgtEl>
                                        <p:attrNameLst>
                                          <p:attrName>ppt_w</p:attrName>
                                        </p:attrNameLst>
                                      </p:cBhvr>
                                      <p:tavLst>
                                        <p:tav tm="0">
                                          <p:val>
                                            <p:fltVal val="0"/>
                                          </p:val>
                                        </p:tav>
                                        <p:tav tm="100000">
                                          <p:val>
                                            <p:strVal val="#ppt_w"/>
                                          </p:val>
                                        </p:tav>
                                      </p:tavLst>
                                    </p:anim>
                                    <p:anim calcmode="lin" valueType="num">
                                      <p:cBhvr>
                                        <p:cTn id="20" dur="500" fill="hold"/>
                                        <p:tgtEl>
                                          <p:spTgt spid="8"/>
                                        </p:tgtEl>
                                        <p:attrNameLst>
                                          <p:attrName>ppt_h</p:attrName>
                                        </p:attrNameLst>
                                      </p:cBhvr>
                                      <p:tavLst>
                                        <p:tav tm="0">
                                          <p:val>
                                            <p:fltVal val="0"/>
                                          </p:val>
                                        </p:tav>
                                        <p:tav tm="100000">
                                          <p:val>
                                            <p:strVal val="#ppt_h"/>
                                          </p:val>
                                        </p:tav>
                                      </p:tavLst>
                                    </p:anim>
                                    <p:animEffect transition="in" filter="fade">
                                      <p:cBhvr>
                                        <p:cTn id="21" dur="500"/>
                                        <p:tgtEl>
                                          <p:spTgt spid="8"/>
                                        </p:tgtEl>
                                      </p:cBhvr>
                                    </p:animEffect>
                                  </p:childTnLst>
                                </p:cTn>
                              </p:par>
                            </p:childTnLst>
                          </p:cTn>
                        </p:par>
                      </p:childTnLst>
                    </p:cTn>
                  </p:par>
                  <p:par>
                    <p:cTn id="22" fill="hold">
                      <p:stCondLst>
                        <p:cond delay="indefinite"/>
                      </p:stCondLst>
                      <p:childTnLst>
                        <p:par>
                          <p:cTn id="23" fill="hold">
                            <p:stCondLst>
                              <p:cond delay="0"/>
                            </p:stCondLst>
                            <p:childTnLst>
                              <p:par>
                                <p:cTn id="24" presetID="53" presetClass="entr" presetSubtype="16" fill="hold" nodeType="clickEffect">
                                  <p:stCondLst>
                                    <p:cond delay="0"/>
                                  </p:stCondLst>
                                  <p:childTnLst>
                                    <p:set>
                                      <p:cBhvr>
                                        <p:cTn id="25" dur="1" fill="hold">
                                          <p:stCondLst>
                                            <p:cond delay="0"/>
                                          </p:stCondLst>
                                        </p:cTn>
                                        <p:tgtEl>
                                          <p:spTgt spid="11"/>
                                        </p:tgtEl>
                                        <p:attrNameLst>
                                          <p:attrName>style.visibility</p:attrName>
                                        </p:attrNameLst>
                                      </p:cBhvr>
                                      <p:to>
                                        <p:strVal val="visible"/>
                                      </p:to>
                                    </p:set>
                                    <p:anim calcmode="lin" valueType="num">
                                      <p:cBhvr>
                                        <p:cTn id="26" dur="500" fill="hold"/>
                                        <p:tgtEl>
                                          <p:spTgt spid="11"/>
                                        </p:tgtEl>
                                        <p:attrNameLst>
                                          <p:attrName>ppt_w</p:attrName>
                                        </p:attrNameLst>
                                      </p:cBhvr>
                                      <p:tavLst>
                                        <p:tav tm="0">
                                          <p:val>
                                            <p:fltVal val="0"/>
                                          </p:val>
                                        </p:tav>
                                        <p:tav tm="100000">
                                          <p:val>
                                            <p:strVal val="#ppt_w"/>
                                          </p:val>
                                        </p:tav>
                                      </p:tavLst>
                                    </p:anim>
                                    <p:anim calcmode="lin" valueType="num">
                                      <p:cBhvr>
                                        <p:cTn id="27" dur="500" fill="hold"/>
                                        <p:tgtEl>
                                          <p:spTgt spid="11"/>
                                        </p:tgtEl>
                                        <p:attrNameLst>
                                          <p:attrName>ppt_h</p:attrName>
                                        </p:attrNameLst>
                                      </p:cBhvr>
                                      <p:tavLst>
                                        <p:tav tm="0">
                                          <p:val>
                                            <p:fltVal val="0"/>
                                          </p:val>
                                        </p:tav>
                                        <p:tav tm="100000">
                                          <p:val>
                                            <p:strVal val="#ppt_h"/>
                                          </p:val>
                                        </p:tav>
                                      </p:tavLst>
                                    </p:anim>
                                    <p:animEffect transition="in" filter="fade">
                                      <p:cBhvr>
                                        <p:cTn id="28" dur="500"/>
                                        <p:tgtEl>
                                          <p:spTgt spid="11"/>
                                        </p:tgtEl>
                                      </p:cBhvr>
                                    </p:animEffect>
                                  </p:childTnLst>
                                </p:cTn>
                              </p:par>
                            </p:childTnLst>
                          </p:cTn>
                        </p:par>
                      </p:childTnLst>
                    </p:cTn>
                  </p:par>
                  <p:par>
                    <p:cTn id="29" fill="hold">
                      <p:stCondLst>
                        <p:cond delay="indefinite"/>
                      </p:stCondLst>
                      <p:childTnLst>
                        <p:par>
                          <p:cTn id="30" fill="hold">
                            <p:stCondLst>
                              <p:cond delay="0"/>
                            </p:stCondLst>
                            <p:childTnLst>
                              <p:par>
                                <p:cTn id="31" presetID="53" presetClass="entr" presetSubtype="16" fill="hold" nodeType="clickEffect">
                                  <p:stCondLst>
                                    <p:cond delay="0"/>
                                  </p:stCondLst>
                                  <p:childTnLst>
                                    <p:set>
                                      <p:cBhvr>
                                        <p:cTn id="32" dur="1" fill="hold">
                                          <p:stCondLst>
                                            <p:cond delay="0"/>
                                          </p:stCondLst>
                                        </p:cTn>
                                        <p:tgtEl>
                                          <p:spTgt spid="12"/>
                                        </p:tgtEl>
                                        <p:attrNameLst>
                                          <p:attrName>style.visibility</p:attrName>
                                        </p:attrNameLst>
                                      </p:cBhvr>
                                      <p:to>
                                        <p:strVal val="visible"/>
                                      </p:to>
                                    </p:set>
                                    <p:anim calcmode="lin" valueType="num">
                                      <p:cBhvr>
                                        <p:cTn id="33" dur="500" fill="hold"/>
                                        <p:tgtEl>
                                          <p:spTgt spid="12"/>
                                        </p:tgtEl>
                                        <p:attrNameLst>
                                          <p:attrName>ppt_w</p:attrName>
                                        </p:attrNameLst>
                                      </p:cBhvr>
                                      <p:tavLst>
                                        <p:tav tm="0">
                                          <p:val>
                                            <p:fltVal val="0"/>
                                          </p:val>
                                        </p:tav>
                                        <p:tav tm="100000">
                                          <p:val>
                                            <p:strVal val="#ppt_w"/>
                                          </p:val>
                                        </p:tav>
                                      </p:tavLst>
                                    </p:anim>
                                    <p:anim calcmode="lin" valueType="num">
                                      <p:cBhvr>
                                        <p:cTn id="34" dur="500" fill="hold"/>
                                        <p:tgtEl>
                                          <p:spTgt spid="12"/>
                                        </p:tgtEl>
                                        <p:attrNameLst>
                                          <p:attrName>ppt_h</p:attrName>
                                        </p:attrNameLst>
                                      </p:cBhvr>
                                      <p:tavLst>
                                        <p:tav tm="0">
                                          <p:val>
                                            <p:fltVal val="0"/>
                                          </p:val>
                                        </p:tav>
                                        <p:tav tm="100000">
                                          <p:val>
                                            <p:strVal val="#ppt_h"/>
                                          </p:val>
                                        </p:tav>
                                      </p:tavLst>
                                    </p:anim>
                                    <p:animEffect transition="in" filter="fade">
                                      <p:cBhvr>
                                        <p:cTn id="35" dur="500"/>
                                        <p:tgtEl>
                                          <p:spTgt spid="12"/>
                                        </p:tgtEl>
                                      </p:cBhvr>
                                    </p:animEffect>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nodeType="clickEffect">
                                  <p:stCondLst>
                                    <p:cond delay="0"/>
                                  </p:stCondLst>
                                  <p:childTnLst>
                                    <p:set>
                                      <p:cBhvr>
                                        <p:cTn id="39" dur="1" fill="hold">
                                          <p:stCondLst>
                                            <p:cond delay="0"/>
                                          </p:stCondLst>
                                        </p:cTn>
                                        <p:tgtEl>
                                          <p:spTgt spid="13"/>
                                        </p:tgtEl>
                                        <p:attrNameLst>
                                          <p:attrName>style.visibility</p:attrName>
                                        </p:attrNameLst>
                                      </p:cBhvr>
                                      <p:to>
                                        <p:strVal val="visible"/>
                                      </p:to>
                                    </p:set>
                                    <p:anim calcmode="lin" valueType="num">
                                      <p:cBhvr>
                                        <p:cTn id="40" dur="500" fill="hold"/>
                                        <p:tgtEl>
                                          <p:spTgt spid="13"/>
                                        </p:tgtEl>
                                        <p:attrNameLst>
                                          <p:attrName>ppt_w</p:attrName>
                                        </p:attrNameLst>
                                      </p:cBhvr>
                                      <p:tavLst>
                                        <p:tav tm="0">
                                          <p:val>
                                            <p:fltVal val="0"/>
                                          </p:val>
                                        </p:tav>
                                        <p:tav tm="100000">
                                          <p:val>
                                            <p:strVal val="#ppt_w"/>
                                          </p:val>
                                        </p:tav>
                                      </p:tavLst>
                                    </p:anim>
                                    <p:anim calcmode="lin" valueType="num">
                                      <p:cBhvr>
                                        <p:cTn id="41" dur="500" fill="hold"/>
                                        <p:tgtEl>
                                          <p:spTgt spid="13"/>
                                        </p:tgtEl>
                                        <p:attrNameLst>
                                          <p:attrName>ppt_h</p:attrName>
                                        </p:attrNameLst>
                                      </p:cBhvr>
                                      <p:tavLst>
                                        <p:tav tm="0">
                                          <p:val>
                                            <p:fltVal val="0"/>
                                          </p:val>
                                        </p:tav>
                                        <p:tav tm="100000">
                                          <p:val>
                                            <p:strVal val="#ppt_h"/>
                                          </p:val>
                                        </p:tav>
                                      </p:tavLst>
                                    </p:anim>
                                    <p:animEffect transition="in" filter="fad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wipe(left)">
                                      <p:cBhvr>
                                        <p:cTn id="47" dur="500"/>
                                        <p:tgtEl>
                                          <p:spTgt spid="6"/>
                                        </p:tgtEl>
                                      </p:cBhvr>
                                    </p:animEffect>
                                  </p:childTnLst>
                                </p:cTn>
                              </p:par>
                            </p:childTnLst>
                          </p:cTn>
                        </p:par>
                      </p:childTnLst>
                    </p:cTn>
                  </p:par>
                  <p:par>
                    <p:cTn id="48" fill="hold">
                      <p:stCondLst>
                        <p:cond delay="indefinite"/>
                      </p:stCondLst>
                      <p:childTnLst>
                        <p:par>
                          <p:cTn id="49" fill="hold">
                            <p:stCondLst>
                              <p:cond delay="0"/>
                            </p:stCondLst>
                            <p:childTnLst>
                              <p:par>
                                <p:cTn id="50" presetID="53" presetClass="entr" presetSubtype="16" fill="hold" nodeType="clickEffect">
                                  <p:stCondLst>
                                    <p:cond delay="0"/>
                                  </p:stCondLst>
                                  <p:childTnLst>
                                    <p:set>
                                      <p:cBhvr>
                                        <p:cTn id="51" dur="1" fill="hold">
                                          <p:stCondLst>
                                            <p:cond delay="0"/>
                                          </p:stCondLst>
                                        </p:cTn>
                                        <p:tgtEl>
                                          <p:spTgt spid="14"/>
                                        </p:tgtEl>
                                        <p:attrNameLst>
                                          <p:attrName>style.visibility</p:attrName>
                                        </p:attrNameLst>
                                      </p:cBhvr>
                                      <p:to>
                                        <p:strVal val="visible"/>
                                      </p:to>
                                    </p:set>
                                    <p:anim calcmode="lin" valueType="num">
                                      <p:cBhvr>
                                        <p:cTn id="52" dur="500" fill="hold"/>
                                        <p:tgtEl>
                                          <p:spTgt spid="14"/>
                                        </p:tgtEl>
                                        <p:attrNameLst>
                                          <p:attrName>ppt_w</p:attrName>
                                        </p:attrNameLst>
                                      </p:cBhvr>
                                      <p:tavLst>
                                        <p:tav tm="0">
                                          <p:val>
                                            <p:fltVal val="0"/>
                                          </p:val>
                                        </p:tav>
                                        <p:tav tm="100000">
                                          <p:val>
                                            <p:strVal val="#ppt_w"/>
                                          </p:val>
                                        </p:tav>
                                      </p:tavLst>
                                    </p:anim>
                                    <p:anim calcmode="lin" valueType="num">
                                      <p:cBhvr>
                                        <p:cTn id="53" dur="500" fill="hold"/>
                                        <p:tgtEl>
                                          <p:spTgt spid="14"/>
                                        </p:tgtEl>
                                        <p:attrNameLst>
                                          <p:attrName>ppt_h</p:attrName>
                                        </p:attrNameLst>
                                      </p:cBhvr>
                                      <p:tavLst>
                                        <p:tav tm="0">
                                          <p:val>
                                            <p:fltVal val="0"/>
                                          </p:val>
                                        </p:tav>
                                        <p:tav tm="100000">
                                          <p:val>
                                            <p:strVal val="#ppt_h"/>
                                          </p:val>
                                        </p:tav>
                                      </p:tavLst>
                                    </p:anim>
                                    <p:animEffect transition="in" filter="fade">
                                      <p:cBhvr>
                                        <p:cTn id="54" dur="500"/>
                                        <p:tgtEl>
                                          <p:spTgt spid="14"/>
                                        </p:tgtEl>
                                      </p:cBhvr>
                                    </p:animEffect>
                                  </p:childTnLst>
                                </p:cTn>
                              </p:par>
                            </p:childTnLst>
                          </p:cTn>
                        </p:par>
                      </p:childTnLst>
                    </p:cTn>
                  </p:par>
                  <p:par>
                    <p:cTn id="55" fill="hold">
                      <p:stCondLst>
                        <p:cond delay="indefinite"/>
                      </p:stCondLst>
                      <p:childTnLst>
                        <p:par>
                          <p:cTn id="56" fill="hold">
                            <p:stCondLst>
                              <p:cond delay="0"/>
                            </p:stCondLst>
                            <p:childTnLst>
                              <p:par>
                                <p:cTn id="57" presetID="53" presetClass="entr" presetSubtype="16" fill="hold" nodeType="clickEffect">
                                  <p:stCondLst>
                                    <p:cond delay="0"/>
                                  </p:stCondLst>
                                  <p:childTnLst>
                                    <p:set>
                                      <p:cBhvr>
                                        <p:cTn id="58" dur="1" fill="hold">
                                          <p:stCondLst>
                                            <p:cond delay="0"/>
                                          </p:stCondLst>
                                        </p:cTn>
                                        <p:tgtEl>
                                          <p:spTgt spid="15"/>
                                        </p:tgtEl>
                                        <p:attrNameLst>
                                          <p:attrName>style.visibility</p:attrName>
                                        </p:attrNameLst>
                                      </p:cBhvr>
                                      <p:to>
                                        <p:strVal val="visible"/>
                                      </p:to>
                                    </p:set>
                                    <p:anim calcmode="lin" valueType="num">
                                      <p:cBhvr>
                                        <p:cTn id="59" dur="500" fill="hold"/>
                                        <p:tgtEl>
                                          <p:spTgt spid="15"/>
                                        </p:tgtEl>
                                        <p:attrNameLst>
                                          <p:attrName>ppt_w</p:attrName>
                                        </p:attrNameLst>
                                      </p:cBhvr>
                                      <p:tavLst>
                                        <p:tav tm="0">
                                          <p:val>
                                            <p:fltVal val="0"/>
                                          </p:val>
                                        </p:tav>
                                        <p:tav tm="100000">
                                          <p:val>
                                            <p:strVal val="#ppt_w"/>
                                          </p:val>
                                        </p:tav>
                                      </p:tavLst>
                                    </p:anim>
                                    <p:anim calcmode="lin" valueType="num">
                                      <p:cBhvr>
                                        <p:cTn id="60" dur="500" fill="hold"/>
                                        <p:tgtEl>
                                          <p:spTgt spid="15"/>
                                        </p:tgtEl>
                                        <p:attrNameLst>
                                          <p:attrName>ppt_h</p:attrName>
                                        </p:attrNameLst>
                                      </p:cBhvr>
                                      <p:tavLst>
                                        <p:tav tm="0">
                                          <p:val>
                                            <p:fltVal val="0"/>
                                          </p:val>
                                        </p:tav>
                                        <p:tav tm="100000">
                                          <p:val>
                                            <p:strVal val="#ppt_h"/>
                                          </p:val>
                                        </p:tav>
                                      </p:tavLst>
                                    </p:anim>
                                    <p:animEffect transition="in" filter="fade">
                                      <p:cBhvr>
                                        <p:cTn id="61" dur="500"/>
                                        <p:tgtEl>
                                          <p:spTgt spid="15"/>
                                        </p:tgtEl>
                                      </p:cBhvr>
                                    </p:animEffect>
                                  </p:childTnLst>
                                </p:cTn>
                              </p:par>
                            </p:childTnLst>
                          </p:cTn>
                        </p:par>
                      </p:childTnLst>
                    </p:cTn>
                  </p:par>
                  <p:par>
                    <p:cTn id="62" fill="hold">
                      <p:stCondLst>
                        <p:cond delay="indefinite"/>
                      </p:stCondLst>
                      <p:childTnLst>
                        <p:par>
                          <p:cTn id="63" fill="hold">
                            <p:stCondLst>
                              <p:cond delay="0"/>
                            </p:stCondLst>
                            <p:childTnLst>
                              <p:par>
                                <p:cTn id="64" presetID="53" presetClass="entr" presetSubtype="16" fill="hold" nodeType="clickEffect">
                                  <p:stCondLst>
                                    <p:cond delay="0"/>
                                  </p:stCondLst>
                                  <p:childTnLst>
                                    <p:set>
                                      <p:cBhvr>
                                        <p:cTn id="65" dur="1" fill="hold">
                                          <p:stCondLst>
                                            <p:cond delay="0"/>
                                          </p:stCondLst>
                                        </p:cTn>
                                        <p:tgtEl>
                                          <p:spTgt spid="16"/>
                                        </p:tgtEl>
                                        <p:attrNameLst>
                                          <p:attrName>style.visibility</p:attrName>
                                        </p:attrNameLst>
                                      </p:cBhvr>
                                      <p:to>
                                        <p:strVal val="visible"/>
                                      </p:to>
                                    </p:set>
                                    <p:anim calcmode="lin" valueType="num">
                                      <p:cBhvr>
                                        <p:cTn id="66" dur="500" fill="hold"/>
                                        <p:tgtEl>
                                          <p:spTgt spid="16"/>
                                        </p:tgtEl>
                                        <p:attrNameLst>
                                          <p:attrName>ppt_w</p:attrName>
                                        </p:attrNameLst>
                                      </p:cBhvr>
                                      <p:tavLst>
                                        <p:tav tm="0">
                                          <p:val>
                                            <p:fltVal val="0"/>
                                          </p:val>
                                        </p:tav>
                                        <p:tav tm="100000">
                                          <p:val>
                                            <p:strVal val="#ppt_w"/>
                                          </p:val>
                                        </p:tav>
                                      </p:tavLst>
                                    </p:anim>
                                    <p:anim calcmode="lin" valueType="num">
                                      <p:cBhvr>
                                        <p:cTn id="67" dur="500" fill="hold"/>
                                        <p:tgtEl>
                                          <p:spTgt spid="16"/>
                                        </p:tgtEl>
                                        <p:attrNameLst>
                                          <p:attrName>ppt_h</p:attrName>
                                        </p:attrNameLst>
                                      </p:cBhvr>
                                      <p:tavLst>
                                        <p:tav tm="0">
                                          <p:val>
                                            <p:fltVal val="0"/>
                                          </p:val>
                                        </p:tav>
                                        <p:tav tm="100000">
                                          <p:val>
                                            <p:strVal val="#ppt_h"/>
                                          </p:val>
                                        </p:tav>
                                      </p:tavLst>
                                    </p:anim>
                                    <p:animEffect transition="in" filter="fade">
                                      <p:cBhvr>
                                        <p:cTn id="68" dur="500"/>
                                        <p:tgtEl>
                                          <p:spTgt spid="16"/>
                                        </p:tgtEl>
                                      </p:cBhvr>
                                    </p:animEffect>
                                  </p:childTnLst>
                                </p:cTn>
                              </p:par>
                            </p:childTnLst>
                          </p:cTn>
                        </p:par>
                      </p:childTnLst>
                    </p:cTn>
                  </p:par>
                  <p:par>
                    <p:cTn id="69" fill="hold">
                      <p:stCondLst>
                        <p:cond delay="indefinite"/>
                      </p:stCondLst>
                      <p:childTnLst>
                        <p:par>
                          <p:cTn id="70" fill="hold">
                            <p:stCondLst>
                              <p:cond delay="0"/>
                            </p:stCondLst>
                            <p:childTnLst>
                              <p:par>
                                <p:cTn id="71" presetID="53" presetClass="entr" presetSubtype="16" fill="hold" nodeType="clickEffect">
                                  <p:stCondLst>
                                    <p:cond delay="0"/>
                                  </p:stCondLst>
                                  <p:childTnLst>
                                    <p:set>
                                      <p:cBhvr>
                                        <p:cTn id="72" dur="1" fill="hold">
                                          <p:stCondLst>
                                            <p:cond delay="0"/>
                                          </p:stCondLst>
                                        </p:cTn>
                                        <p:tgtEl>
                                          <p:spTgt spid="17"/>
                                        </p:tgtEl>
                                        <p:attrNameLst>
                                          <p:attrName>style.visibility</p:attrName>
                                        </p:attrNameLst>
                                      </p:cBhvr>
                                      <p:to>
                                        <p:strVal val="visible"/>
                                      </p:to>
                                    </p:set>
                                    <p:anim calcmode="lin" valueType="num">
                                      <p:cBhvr>
                                        <p:cTn id="73" dur="500" fill="hold"/>
                                        <p:tgtEl>
                                          <p:spTgt spid="17"/>
                                        </p:tgtEl>
                                        <p:attrNameLst>
                                          <p:attrName>ppt_w</p:attrName>
                                        </p:attrNameLst>
                                      </p:cBhvr>
                                      <p:tavLst>
                                        <p:tav tm="0">
                                          <p:val>
                                            <p:fltVal val="0"/>
                                          </p:val>
                                        </p:tav>
                                        <p:tav tm="100000">
                                          <p:val>
                                            <p:strVal val="#ppt_w"/>
                                          </p:val>
                                        </p:tav>
                                      </p:tavLst>
                                    </p:anim>
                                    <p:anim calcmode="lin" valueType="num">
                                      <p:cBhvr>
                                        <p:cTn id="74" dur="500" fill="hold"/>
                                        <p:tgtEl>
                                          <p:spTgt spid="17"/>
                                        </p:tgtEl>
                                        <p:attrNameLst>
                                          <p:attrName>ppt_h</p:attrName>
                                        </p:attrNameLst>
                                      </p:cBhvr>
                                      <p:tavLst>
                                        <p:tav tm="0">
                                          <p:val>
                                            <p:fltVal val="0"/>
                                          </p:val>
                                        </p:tav>
                                        <p:tav tm="100000">
                                          <p:val>
                                            <p:strVal val="#ppt_h"/>
                                          </p:val>
                                        </p:tav>
                                      </p:tavLst>
                                    </p:anim>
                                    <p:animEffect transition="in" filter="fade">
                                      <p:cBhvr>
                                        <p:cTn id="75" dur="500"/>
                                        <p:tgtEl>
                                          <p:spTgt spid="17"/>
                                        </p:tgtEl>
                                      </p:cBhvr>
                                    </p:animEffect>
                                  </p:childTnLst>
                                </p:cTn>
                              </p:par>
                            </p:childTnLst>
                          </p:cTn>
                        </p:par>
                      </p:childTnLst>
                    </p:cTn>
                  </p:par>
                  <p:par>
                    <p:cTn id="76" fill="hold">
                      <p:stCondLst>
                        <p:cond delay="indefinite"/>
                      </p:stCondLst>
                      <p:childTnLst>
                        <p:par>
                          <p:cTn id="77" fill="hold">
                            <p:stCondLst>
                              <p:cond delay="0"/>
                            </p:stCondLst>
                            <p:childTnLst>
                              <p:par>
                                <p:cTn id="78" presetID="53" presetClass="entr" presetSubtype="16" fill="hold" nodeType="clickEffect">
                                  <p:stCondLst>
                                    <p:cond delay="0"/>
                                  </p:stCondLst>
                                  <p:childTnLst>
                                    <p:set>
                                      <p:cBhvr>
                                        <p:cTn id="79" dur="1" fill="hold">
                                          <p:stCondLst>
                                            <p:cond delay="0"/>
                                          </p:stCondLst>
                                        </p:cTn>
                                        <p:tgtEl>
                                          <p:spTgt spid="18"/>
                                        </p:tgtEl>
                                        <p:attrNameLst>
                                          <p:attrName>style.visibility</p:attrName>
                                        </p:attrNameLst>
                                      </p:cBhvr>
                                      <p:to>
                                        <p:strVal val="visible"/>
                                      </p:to>
                                    </p:set>
                                    <p:anim calcmode="lin" valueType="num">
                                      <p:cBhvr>
                                        <p:cTn id="80" dur="500" fill="hold"/>
                                        <p:tgtEl>
                                          <p:spTgt spid="18"/>
                                        </p:tgtEl>
                                        <p:attrNameLst>
                                          <p:attrName>ppt_w</p:attrName>
                                        </p:attrNameLst>
                                      </p:cBhvr>
                                      <p:tavLst>
                                        <p:tav tm="0">
                                          <p:val>
                                            <p:fltVal val="0"/>
                                          </p:val>
                                        </p:tav>
                                        <p:tav tm="100000">
                                          <p:val>
                                            <p:strVal val="#ppt_w"/>
                                          </p:val>
                                        </p:tav>
                                      </p:tavLst>
                                    </p:anim>
                                    <p:anim calcmode="lin" valueType="num">
                                      <p:cBhvr>
                                        <p:cTn id="81" dur="500" fill="hold"/>
                                        <p:tgtEl>
                                          <p:spTgt spid="18"/>
                                        </p:tgtEl>
                                        <p:attrNameLst>
                                          <p:attrName>ppt_h</p:attrName>
                                        </p:attrNameLst>
                                      </p:cBhvr>
                                      <p:tavLst>
                                        <p:tav tm="0">
                                          <p:val>
                                            <p:fltVal val="0"/>
                                          </p:val>
                                        </p:tav>
                                        <p:tav tm="100000">
                                          <p:val>
                                            <p:strVal val="#ppt_h"/>
                                          </p:val>
                                        </p:tav>
                                      </p:tavLst>
                                    </p:anim>
                                    <p:animEffect transition="in" filter="fade">
                                      <p:cBhvr>
                                        <p:cTn id="82" dur="500"/>
                                        <p:tgtEl>
                                          <p:spTgt spid="18"/>
                                        </p:tgtEl>
                                      </p:cBhvr>
                                    </p:animEffect>
                                  </p:childTnLst>
                                </p:cTn>
                              </p:par>
                            </p:childTnLst>
                          </p:cTn>
                        </p:par>
                      </p:childTnLst>
                    </p:cTn>
                  </p:par>
                  <p:par>
                    <p:cTn id="83" fill="hold">
                      <p:stCondLst>
                        <p:cond delay="indefinite"/>
                      </p:stCondLst>
                      <p:childTnLst>
                        <p:par>
                          <p:cTn id="84" fill="hold">
                            <p:stCondLst>
                              <p:cond delay="0"/>
                            </p:stCondLst>
                            <p:childTnLst>
                              <p:par>
                                <p:cTn id="85" presetID="2" presetClass="entr" presetSubtype="8" fill="hold" grpId="0" nodeType="clickEffect">
                                  <p:stCondLst>
                                    <p:cond delay="0"/>
                                  </p:stCondLst>
                                  <p:childTnLst>
                                    <p:set>
                                      <p:cBhvr>
                                        <p:cTn id="86" dur="1" fill="hold">
                                          <p:stCondLst>
                                            <p:cond delay="0"/>
                                          </p:stCondLst>
                                        </p:cTn>
                                        <p:tgtEl>
                                          <p:spTgt spid="9"/>
                                        </p:tgtEl>
                                        <p:attrNameLst>
                                          <p:attrName>style.visibility</p:attrName>
                                        </p:attrNameLst>
                                      </p:cBhvr>
                                      <p:to>
                                        <p:strVal val="visible"/>
                                      </p:to>
                                    </p:set>
                                    <p:anim calcmode="lin" valueType="num">
                                      <p:cBhvr additive="base">
                                        <p:cTn id="87" dur="500" fill="hold"/>
                                        <p:tgtEl>
                                          <p:spTgt spid="9"/>
                                        </p:tgtEl>
                                        <p:attrNameLst>
                                          <p:attrName>ppt_x</p:attrName>
                                        </p:attrNameLst>
                                      </p:cBhvr>
                                      <p:tavLst>
                                        <p:tav tm="0">
                                          <p:val>
                                            <p:strVal val="0-#ppt_w/2"/>
                                          </p:val>
                                        </p:tav>
                                        <p:tav tm="100000">
                                          <p:val>
                                            <p:strVal val="#ppt_x"/>
                                          </p:val>
                                        </p:tav>
                                      </p:tavLst>
                                    </p:anim>
                                    <p:anim calcmode="lin" valueType="num">
                                      <p:cBhvr additive="base">
                                        <p:cTn id="88" dur="500" fill="hold"/>
                                        <p:tgtEl>
                                          <p:spTgt spid="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110417"/>
            <a:ext cx="7848872" cy="1905265"/>
          </a:xfrm>
          <a:prstGeom prst="rect">
            <a:avLst/>
          </a:prstGeom>
        </p:spPr>
        <p:txBody>
          <a:bodyPr wrap="square">
            <a:spAutoFit/>
          </a:bodyPr>
          <a:lstStyle/>
          <a:p>
            <a:pPr algn="just">
              <a:lnSpc>
                <a:spcPct val="110000"/>
              </a:lnSpc>
            </a:pPr>
            <a:r>
              <a:rPr lang="pt-BR" dirty="0"/>
              <a:t>Em 1610, Galileu apontou seu telescópio para Saturno. Mas o que ele observou não foram os anéis, mas sim o que parecia ser um astro triplo (ver as Figuras ao lado). Nas palavras dele </a:t>
            </a:r>
            <a:r>
              <a:rPr lang="pt-BR" i="1" dirty="0"/>
              <a:t>“Saturno não está sozinho, mas é composto por três [corpos], que quase se tocam e nunca se movem ou mudam entre si.”</a:t>
            </a:r>
            <a:r>
              <a:rPr lang="pt-BR" dirty="0"/>
              <a:t> Na época, muitas observações diferentes de Saturno foram feitas, com várias interpretações diferentes, como podemos ver nas figuras.</a:t>
            </a:r>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21191" y="2344678"/>
            <a:ext cx="4778818" cy="17347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tângulo 3"/>
          <p:cNvSpPr/>
          <p:nvPr/>
        </p:nvSpPr>
        <p:spPr>
          <a:xfrm>
            <a:off x="118889" y="2228554"/>
            <a:ext cx="5040560" cy="1920526"/>
          </a:xfrm>
          <a:prstGeom prst="rect">
            <a:avLst/>
          </a:prstGeom>
        </p:spPr>
        <p:txBody>
          <a:bodyPr wrap="square">
            <a:spAutoFit/>
          </a:bodyPr>
          <a:lstStyle/>
          <a:p>
            <a:pPr algn="just">
              <a:lnSpc>
                <a:spcPct val="110000"/>
              </a:lnSpc>
            </a:pPr>
            <a:r>
              <a:rPr lang="pt-BR" b="1" dirty="0">
                <a:cs typeface="Arial" pitchFamily="34" charset="0"/>
              </a:rPr>
              <a:t>Pergunta </a:t>
            </a:r>
            <a:r>
              <a:rPr lang="pt-BR" b="1" dirty="0" smtClean="0"/>
              <a:t>3b</a:t>
            </a:r>
            <a:r>
              <a:rPr lang="pt-BR" b="1" dirty="0"/>
              <a:t>)</a:t>
            </a:r>
            <a:r>
              <a:rPr lang="pt-BR" dirty="0"/>
              <a:t> Pense nas luas de Júpiter. Elas mudam suas posições no céu e para obedecer às leis de Kepler, têm que girar em torno do seu planeta. Essa interpretação de Saturno (a que é ilustrada na Figura I – 1</a:t>
            </a:r>
            <a:r>
              <a:rPr lang="pt-BR" baseline="30000" dirty="0"/>
              <a:t>a</a:t>
            </a:r>
            <a:r>
              <a:rPr lang="pt-BR" dirty="0"/>
              <a:t> figura da 1</a:t>
            </a:r>
            <a:r>
              <a:rPr lang="pt-BR" baseline="30000" dirty="0"/>
              <a:t>a</a:t>
            </a:r>
            <a:r>
              <a:rPr lang="pt-BR" dirty="0"/>
              <a:t> linha), sempre do mesmo jeito no céu, contradiz as leis de Kepler? Por quê?</a:t>
            </a:r>
          </a:p>
        </p:txBody>
      </p:sp>
      <p:sp>
        <p:nvSpPr>
          <p:cNvPr id="5" name="Retângulo 4"/>
          <p:cNvSpPr/>
          <p:nvPr/>
        </p:nvSpPr>
        <p:spPr>
          <a:xfrm>
            <a:off x="146597" y="4237719"/>
            <a:ext cx="11521280" cy="1905265"/>
          </a:xfrm>
          <a:prstGeom prst="rect">
            <a:avLst/>
          </a:prstGeom>
        </p:spPr>
        <p:txBody>
          <a:bodyPr wrap="square">
            <a:spAutoFit/>
          </a:bodyPr>
          <a:lstStyle/>
          <a:p>
            <a:pPr algn="just">
              <a:lnSpc>
                <a:spcPct val="110000"/>
              </a:lnSpc>
            </a:pPr>
            <a:r>
              <a:rPr lang="pt-BR" dirty="0" smtClean="0"/>
              <a:t>                          </a:t>
            </a:r>
            <a:r>
              <a:rPr lang="pt-BR" dirty="0" smtClean="0">
                <a:solidFill>
                  <a:srgbClr val="FF0000"/>
                </a:solidFill>
              </a:rPr>
              <a:t>Os </a:t>
            </a:r>
            <a:r>
              <a:rPr lang="pt-BR" dirty="0">
                <a:solidFill>
                  <a:srgbClr val="FF0000"/>
                </a:solidFill>
              </a:rPr>
              <a:t>dois corpos supostos por Galileu a orbitar o “Saturno Central”, para que os três pudessem ser vistos sempre na mesma posição a partir da Terra, deveriam </a:t>
            </a:r>
            <a:r>
              <a:rPr lang="pt-BR" dirty="0" err="1">
                <a:solidFill>
                  <a:srgbClr val="FF0000"/>
                </a:solidFill>
              </a:rPr>
              <a:t>rotacionar</a:t>
            </a:r>
            <a:r>
              <a:rPr lang="pt-BR" dirty="0">
                <a:solidFill>
                  <a:srgbClr val="FF0000"/>
                </a:solidFill>
              </a:rPr>
              <a:t> de uma forma tal que fosse de alguma forma síncrona com a velocidade relativa entre a Terra e Saturno. Isto em nada contradiz a terceira lei de Kepler. Para que esta seja obedecida, basta que os  dois corpos tenham os </a:t>
            </a:r>
            <a:r>
              <a:rPr lang="pt-BR" dirty="0" err="1">
                <a:solidFill>
                  <a:srgbClr val="FF0000"/>
                </a:solidFill>
              </a:rPr>
              <a:t>semi-eixos</a:t>
            </a:r>
            <a:r>
              <a:rPr lang="pt-BR" dirty="0">
                <a:solidFill>
                  <a:srgbClr val="FF0000"/>
                </a:solidFill>
              </a:rPr>
              <a:t> maiores de suas órbitas iguais. Para que a questão seja considerada correta, o aluno deve, de alguma forma contemplar a sincronização entre a rotação dos dois corpos ao redor do corpo central e o movimento relativo entre Terra e Saturno, e o aluno recebe 0,25. </a:t>
            </a:r>
          </a:p>
        </p:txBody>
      </p:sp>
      <p:sp>
        <p:nvSpPr>
          <p:cNvPr id="6" name="Retângulo 5"/>
          <p:cNvSpPr/>
          <p:nvPr/>
        </p:nvSpPr>
        <p:spPr>
          <a:xfrm>
            <a:off x="154116" y="4256096"/>
            <a:ext cx="1463670" cy="369332"/>
          </a:xfrm>
          <a:prstGeom prst="rect">
            <a:avLst/>
          </a:prstGeom>
        </p:spPr>
        <p:txBody>
          <a:bodyPr wrap="none">
            <a:spAutoFit/>
          </a:bodyPr>
          <a:lstStyle/>
          <a:p>
            <a:r>
              <a:rPr lang="pt-BR" b="1" dirty="0"/>
              <a:t>Resposta </a:t>
            </a:r>
            <a:r>
              <a:rPr lang="pt-BR" b="1" dirty="0" smtClean="0"/>
              <a:t>3b</a:t>
            </a:r>
            <a:r>
              <a:rPr lang="pt-BR" b="1" dirty="0"/>
              <a:t>)</a:t>
            </a:r>
            <a:r>
              <a:rPr lang="pt-BR" dirty="0"/>
              <a:t> </a:t>
            </a:r>
          </a:p>
        </p:txBody>
      </p:sp>
    </p:spTree>
    <p:extLst>
      <p:ext uri="{BB962C8B-B14F-4D97-AF65-F5344CB8AC3E}">
        <p14:creationId xmlns:p14="http://schemas.microsoft.com/office/powerpoint/2010/main" val="3985946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out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10417"/>
            <a:ext cx="7920880" cy="2618794"/>
          </a:xfrm>
          <a:prstGeom prst="rect">
            <a:avLst/>
          </a:prstGeom>
        </p:spPr>
        <p:txBody>
          <a:bodyPr wrap="square">
            <a:spAutoFit/>
          </a:bodyPr>
          <a:lstStyle/>
          <a:p>
            <a:pPr algn="just">
              <a:lnSpc>
                <a:spcPct val="110000"/>
              </a:lnSpc>
            </a:pPr>
            <a:r>
              <a:rPr lang="pt-BR" sz="1500" dirty="0"/>
              <a:t>Muitas observações de Saturno foram feitas supondo vários formatos diferentes para o que estava sendo visto (a figura </a:t>
            </a:r>
            <a:r>
              <a:rPr lang="pt-BR" sz="1500" dirty="0" smtClean="0"/>
              <a:t>ao lado </a:t>
            </a:r>
            <a:r>
              <a:rPr lang="pt-BR" sz="1500" dirty="0"/>
              <a:t>mostra alguns). Em 1655, </a:t>
            </a:r>
            <a:r>
              <a:rPr lang="pt-BR" sz="1500" dirty="0" err="1"/>
              <a:t>Christiaan</a:t>
            </a:r>
            <a:r>
              <a:rPr lang="pt-BR" sz="1500" dirty="0"/>
              <a:t> Huygens (1629-1695), um astrônomo holandês, propôs que Saturno era na verdade cercado por um anel. Ele propôs que o anel era um único corpo rígido, como seria hoje um CD. Mas em 1675, Giovanni </a:t>
            </a:r>
            <a:r>
              <a:rPr lang="pt-BR" sz="1500" dirty="0" err="1"/>
              <a:t>Cassini</a:t>
            </a:r>
            <a:r>
              <a:rPr lang="pt-BR" sz="1500" dirty="0"/>
              <a:t> (1625-1712) observou que o anel não era único, mas compostos por anéis mais finos. Em 1859, James </a:t>
            </a:r>
            <a:r>
              <a:rPr lang="pt-BR" sz="1500" dirty="0" err="1"/>
              <a:t>Clerk</a:t>
            </a:r>
            <a:r>
              <a:rPr lang="pt-BR" sz="1500" dirty="0"/>
              <a:t> Maxwell (1831-1875) propôs que os anéis não eram rígidos, mas constituídos de numerosas partículas menores que orbitavam Saturno em órbitas quase circulares. Isso só pôde ser esclarecido em 1895, quando observações usando espectroscopia puderam medir a velocidade de rotação de cada ponto do anel. Vamos entender melhor como podemos descobrir a estrutura do anel medindo a velocidade de cada ponto dele.</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88965" y="2455299"/>
            <a:ext cx="4151338" cy="15069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tângulo 4"/>
          <p:cNvSpPr/>
          <p:nvPr/>
        </p:nvSpPr>
        <p:spPr>
          <a:xfrm>
            <a:off x="225233" y="2718936"/>
            <a:ext cx="7454496" cy="854080"/>
          </a:xfrm>
          <a:prstGeom prst="rect">
            <a:avLst/>
          </a:prstGeom>
        </p:spPr>
        <p:txBody>
          <a:bodyPr wrap="square">
            <a:spAutoFit/>
          </a:bodyPr>
          <a:lstStyle/>
          <a:p>
            <a:pPr algn="just">
              <a:lnSpc>
                <a:spcPct val="110000"/>
              </a:lnSpc>
            </a:pPr>
            <a:r>
              <a:rPr lang="pt-BR" sz="1500" b="1" dirty="0">
                <a:cs typeface="Arial" pitchFamily="34" charset="0"/>
              </a:rPr>
              <a:t>Pergunta </a:t>
            </a:r>
            <a:r>
              <a:rPr lang="pt-BR" sz="1500" b="1" dirty="0" smtClean="0"/>
              <a:t>3c</a:t>
            </a:r>
            <a:r>
              <a:rPr lang="pt-BR" sz="1500" b="1" dirty="0"/>
              <a:t>)</a:t>
            </a:r>
            <a:r>
              <a:rPr lang="pt-BR" sz="1500" dirty="0"/>
              <a:t> Suponha o modelo proposto por Maxwell. Usando a 3</a:t>
            </a:r>
            <a:r>
              <a:rPr lang="pt-BR" sz="1500" baseline="30000" dirty="0"/>
              <a:t>a</a:t>
            </a:r>
            <a:r>
              <a:rPr lang="pt-BR" sz="1500" dirty="0"/>
              <a:t> Lei de Kepler, demonstre que a velocidade (V) das partículas do anel estão relacionadas com suas distâncias (D) ao centro de Saturno  pela seguinte fórmula:</a:t>
            </a:r>
          </a:p>
        </p:txBody>
      </p:sp>
      <p:pic>
        <p:nvPicPr>
          <p:cNvPr id="7171"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44006" y="3239300"/>
            <a:ext cx="1438275" cy="6937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Retângulo 7"/>
          <p:cNvSpPr/>
          <p:nvPr/>
        </p:nvSpPr>
        <p:spPr>
          <a:xfrm>
            <a:off x="224699" y="3946847"/>
            <a:ext cx="7094990" cy="346249"/>
          </a:xfrm>
          <a:prstGeom prst="rect">
            <a:avLst/>
          </a:prstGeom>
        </p:spPr>
        <p:txBody>
          <a:bodyPr wrap="square">
            <a:spAutoFit/>
          </a:bodyPr>
          <a:lstStyle/>
          <a:p>
            <a:pPr algn="just">
              <a:lnSpc>
                <a:spcPct val="110000"/>
              </a:lnSpc>
            </a:pPr>
            <a:r>
              <a:rPr lang="pt-BR" sz="1500" dirty="0"/>
              <a:t>Repare na relação que existe entre a velocidade e a distância, segundo este modelo.</a:t>
            </a:r>
          </a:p>
        </p:txBody>
      </p:sp>
      <p:sp>
        <p:nvSpPr>
          <p:cNvPr id="9" name="Retângulo 8"/>
          <p:cNvSpPr/>
          <p:nvPr/>
        </p:nvSpPr>
        <p:spPr>
          <a:xfrm>
            <a:off x="225233" y="4312348"/>
            <a:ext cx="11558552" cy="854080"/>
          </a:xfrm>
          <a:prstGeom prst="rect">
            <a:avLst/>
          </a:prstGeom>
        </p:spPr>
        <p:txBody>
          <a:bodyPr wrap="square">
            <a:spAutoFit/>
          </a:bodyPr>
          <a:lstStyle/>
          <a:p>
            <a:pPr algn="just">
              <a:lnSpc>
                <a:spcPct val="110000"/>
              </a:lnSpc>
            </a:pPr>
            <a:r>
              <a:rPr lang="pt-BR" sz="1500" dirty="0" smtClean="0"/>
              <a:t>                          </a:t>
            </a:r>
            <a:r>
              <a:rPr lang="pt-BR" sz="1500" dirty="0" smtClean="0">
                <a:solidFill>
                  <a:srgbClr val="FF0000"/>
                </a:solidFill>
              </a:rPr>
              <a:t>Nesse </a:t>
            </a:r>
            <a:r>
              <a:rPr lang="pt-BR" sz="1500" dirty="0">
                <a:solidFill>
                  <a:srgbClr val="FF0000"/>
                </a:solidFill>
              </a:rPr>
              <a:t>modelo, cada partícula tem uma velocidade de translação V diferente em torno de Saturno. Considerando órbitas circulares, temos que a velocidade de cada partícula depende do seu período T de revolução em torno de Saturno e da sua distância D ao centro deste, na forma:</a:t>
            </a:r>
          </a:p>
        </p:txBody>
      </p:sp>
      <p:sp>
        <p:nvSpPr>
          <p:cNvPr id="10" name="Retângulo 9"/>
          <p:cNvSpPr/>
          <p:nvPr/>
        </p:nvSpPr>
        <p:spPr>
          <a:xfrm>
            <a:off x="225233" y="4300484"/>
            <a:ext cx="1186094" cy="323165"/>
          </a:xfrm>
          <a:prstGeom prst="rect">
            <a:avLst/>
          </a:prstGeom>
        </p:spPr>
        <p:txBody>
          <a:bodyPr wrap="none">
            <a:spAutoFit/>
          </a:bodyPr>
          <a:lstStyle/>
          <a:p>
            <a:r>
              <a:rPr lang="pt-BR" sz="1500" b="1" dirty="0"/>
              <a:t>Resposta 3c)</a:t>
            </a:r>
            <a:endParaRPr lang="pt-BR" sz="1500" dirty="0"/>
          </a:p>
        </p:txBody>
      </p:sp>
      <p:pic>
        <p:nvPicPr>
          <p:cNvPr id="7174" name="Picture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99409" y="4923460"/>
            <a:ext cx="824740" cy="504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Retângulo 12"/>
          <p:cNvSpPr/>
          <p:nvPr/>
        </p:nvSpPr>
        <p:spPr>
          <a:xfrm>
            <a:off x="5695491" y="5013882"/>
            <a:ext cx="386644" cy="323165"/>
          </a:xfrm>
          <a:prstGeom prst="rect">
            <a:avLst/>
          </a:prstGeom>
        </p:spPr>
        <p:txBody>
          <a:bodyPr wrap="none">
            <a:spAutoFit/>
          </a:bodyPr>
          <a:lstStyle/>
          <a:p>
            <a:r>
              <a:rPr lang="pt-BR" sz="1500" dirty="0">
                <a:solidFill>
                  <a:srgbClr val="FF0000"/>
                </a:solidFill>
              </a:rPr>
              <a:t>ou</a:t>
            </a:r>
          </a:p>
        </p:txBody>
      </p:sp>
      <p:pic>
        <p:nvPicPr>
          <p:cNvPr id="7175"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82135" y="4905706"/>
            <a:ext cx="866499" cy="5395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Retângulo 13"/>
          <p:cNvSpPr/>
          <p:nvPr/>
        </p:nvSpPr>
        <p:spPr>
          <a:xfrm>
            <a:off x="118889" y="5469184"/>
            <a:ext cx="11558552" cy="600164"/>
          </a:xfrm>
          <a:prstGeom prst="rect">
            <a:avLst/>
          </a:prstGeom>
        </p:spPr>
        <p:txBody>
          <a:bodyPr wrap="square">
            <a:spAutoFit/>
          </a:bodyPr>
          <a:lstStyle/>
          <a:p>
            <a:pPr algn="just">
              <a:lnSpc>
                <a:spcPct val="110000"/>
              </a:lnSpc>
            </a:pPr>
            <a:r>
              <a:rPr lang="pt-BR" sz="1500" dirty="0">
                <a:solidFill>
                  <a:srgbClr val="FF0000"/>
                </a:solidFill>
              </a:rPr>
              <a:t>Por outro lado, o período T e a distância D também estão relacionadas pela Terceira Lei de Kepler, dada no enunciado. Substituindo T da equação acima na Lei de Kepler, obtemos:</a:t>
            </a:r>
          </a:p>
        </p:txBody>
      </p:sp>
      <p:sp>
        <p:nvSpPr>
          <p:cNvPr id="15" name="Retângulo 14"/>
          <p:cNvSpPr/>
          <p:nvPr/>
        </p:nvSpPr>
        <p:spPr>
          <a:xfrm>
            <a:off x="2569041" y="6462572"/>
            <a:ext cx="6544377" cy="346249"/>
          </a:xfrm>
          <a:prstGeom prst="rect">
            <a:avLst/>
          </a:prstGeom>
        </p:spPr>
        <p:txBody>
          <a:bodyPr wrap="square">
            <a:spAutoFit/>
          </a:bodyPr>
          <a:lstStyle/>
          <a:p>
            <a:pPr algn="just">
              <a:lnSpc>
                <a:spcPct val="110000"/>
              </a:lnSpc>
            </a:pPr>
            <a:r>
              <a:rPr lang="pt-BR" sz="1500" dirty="0">
                <a:solidFill>
                  <a:srgbClr val="FF0000"/>
                </a:solidFill>
              </a:rPr>
              <a:t>A armação correta do problema recebe 0,15. A realização correta das contas 0,1.</a:t>
            </a:r>
          </a:p>
        </p:txBody>
      </p:sp>
      <p:graphicFrame>
        <p:nvGraphicFramePr>
          <p:cNvPr id="6" name="Objeto 5"/>
          <p:cNvGraphicFramePr>
            <a:graphicFrameLocks noChangeAspect="1"/>
          </p:cNvGraphicFramePr>
          <p:nvPr>
            <p:extLst>
              <p:ext uri="{D42A27DB-BD31-4B8C-83A1-F6EECF244321}">
                <p14:modId xmlns:p14="http://schemas.microsoft.com/office/powerpoint/2010/main" val="868366920"/>
              </p:ext>
            </p:extLst>
          </p:nvPr>
        </p:nvGraphicFramePr>
        <p:xfrm>
          <a:off x="2944529" y="5755635"/>
          <a:ext cx="1390012" cy="646062"/>
        </p:xfrm>
        <a:graphic>
          <a:graphicData uri="http://schemas.openxmlformats.org/presentationml/2006/ole">
            <mc:AlternateContent xmlns:mc="http://schemas.openxmlformats.org/markup-compatibility/2006">
              <mc:Choice xmlns:v="urn:schemas-microsoft-com:vml" Requires="v">
                <p:oleObj spid="_x0000_s7274" name="Equação" r:id="rId7" imgW="901440" imgH="419040" progId="Equation.3">
                  <p:embed/>
                </p:oleObj>
              </mc:Choice>
              <mc:Fallback>
                <p:oleObj name="Equação" r:id="rId7" imgW="901440" imgH="419040" progId="Equation.3">
                  <p:embed/>
                  <p:pic>
                    <p:nvPicPr>
                      <p:cNvPr id="0" name=""/>
                      <p:cNvPicPr/>
                      <p:nvPr/>
                    </p:nvPicPr>
                    <p:blipFill>
                      <a:blip r:embed="rId8"/>
                      <a:stretch>
                        <a:fillRect/>
                      </a:stretch>
                    </p:blipFill>
                    <p:spPr>
                      <a:xfrm>
                        <a:off x="2944529" y="5755635"/>
                        <a:ext cx="1390012" cy="646062"/>
                      </a:xfrm>
                      <a:prstGeom prst="rect">
                        <a:avLst/>
                      </a:prstGeom>
                    </p:spPr>
                  </p:pic>
                </p:oleObj>
              </mc:Fallback>
            </mc:AlternateContent>
          </a:graphicData>
        </a:graphic>
      </p:graphicFrame>
      <p:graphicFrame>
        <p:nvGraphicFramePr>
          <p:cNvPr id="7" name="Objeto 6"/>
          <p:cNvGraphicFramePr>
            <a:graphicFrameLocks noChangeAspect="1"/>
          </p:cNvGraphicFramePr>
          <p:nvPr>
            <p:extLst>
              <p:ext uri="{D42A27DB-BD31-4B8C-83A1-F6EECF244321}">
                <p14:modId xmlns:p14="http://schemas.microsoft.com/office/powerpoint/2010/main" val="77422508"/>
              </p:ext>
            </p:extLst>
          </p:nvPr>
        </p:nvGraphicFramePr>
        <p:xfrm>
          <a:off x="4370594" y="5807713"/>
          <a:ext cx="1056587" cy="566576"/>
        </p:xfrm>
        <a:graphic>
          <a:graphicData uri="http://schemas.openxmlformats.org/presentationml/2006/ole">
            <mc:AlternateContent xmlns:mc="http://schemas.openxmlformats.org/markup-compatibility/2006">
              <mc:Choice xmlns:v="urn:schemas-microsoft-com:vml" Requires="v">
                <p:oleObj spid="_x0000_s7275" name="Equação" r:id="rId9" imgW="876240" imgH="469800" progId="Equation.3">
                  <p:embed/>
                </p:oleObj>
              </mc:Choice>
              <mc:Fallback>
                <p:oleObj name="Equação" r:id="rId9" imgW="876240" imgH="469800" progId="Equation.3">
                  <p:embed/>
                  <p:pic>
                    <p:nvPicPr>
                      <p:cNvPr id="0" name=""/>
                      <p:cNvPicPr/>
                      <p:nvPr/>
                    </p:nvPicPr>
                    <p:blipFill>
                      <a:blip r:embed="rId10"/>
                      <a:stretch>
                        <a:fillRect/>
                      </a:stretch>
                    </p:blipFill>
                    <p:spPr>
                      <a:xfrm>
                        <a:off x="4370594" y="5807713"/>
                        <a:ext cx="1056587" cy="566576"/>
                      </a:xfrm>
                      <a:prstGeom prst="rect">
                        <a:avLst/>
                      </a:prstGeom>
                    </p:spPr>
                  </p:pic>
                </p:oleObj>
              </mc:Fallback>
            </mc:AlternateContent>
          </a:graphicData>
        </a:graphic>
      </p:graphicFrame>
      <p:graphicFrame>
        <p:nvGraphicFramePr>
          <p:cNvPr id="11" name="Objeto 10"/>
          <p:cNvGraphicFramePr>
            <a:graphicFrameLocks noChangeAspect="1"/>
          </p:cNvGraphicFramePr>
          <p:nvPr>
            <p:extLst>
              <p:ext uri="{D42A27DB-BD31-4B8C-83A1-F6EECF244321}">
                <p14:modId xmlns:p14="http://schemas.microsoft.com/office/powerpoint/2010/main" val="1638343799"/>
              </p:ext>
            </p:extLst>
          </p:nvPr>
        </p:nvGraphicFramePr>
        <p:xfrm>
          <a:off x="5437410" y="5769521"/>
          <a:ext cx="2388472" cy="646062"/>
        </p:xfrm>
        <a:graphic>
          <a:graphicData uri="http://schemas.openxmlformats.org/presentationml/2006/ole">
            <mc:AlternateContent xmlns:mc="http://schemas.openxmlformats.org/markup-compatibility/2006">
              <mc:Choice xmlns:v="urn:schemas-microsoft-com:vml" Requires="v">
                <p:oleObj spid="_x0000_s7276" name="Equação" r:id="rId11" imgW="1549080" imgH="419040" progId="Equation.3">
                  <p:embed/>
                </p:oleObj>
              </mc:Choice>
              <mc:Fallback>
                <p:oleObj name="Equação" r:id="rId11" imgW="1549080" imgH="419040" progId="Equation.3">
                  <p:embed/>
                  <p:pic>
                    <p:nvPicPr>
                      <p:cNvPr id="0" name=""/>
                      <p:cNvPicPr/>
                      <p:nvPr/>
                    </p:nvPicPr>
                    <p:blipFill>
                      <a:blip r:embed="rId12"/>
                      <a:stretch>
                        <a:fillRect/>
                      </a:stretch>
                    </p:blipFill>
                    <p:spPr>
                      <a:xfrm>
                        <a:off x="5437410" y="5769521"/>
                        <a:ext cx="2388472" cy="646062"/>
                      </a:xfrm>
                      <a:prstGeom prst="rect">
                        <a:avLst/>
                      </a:prstGeom>
                    </p:spPr>
                  </p:pic>
                </p:oleObj>
              </mc:Fallback>
            </mc:AlternateContent>
          </a:graphicData>
        </a:graphic>
      </p:graphicFrame>
      <p:graphicFrame>
        <p:nvGraphicFramePr>
          <p:cNvPr id="12" name="Objeto 11"/>
          <p:cNvGraphicFramePr>
            <a:graphicFrameLocks noChangeAspect="1"/>
          </p:cNvGraphicFramePr>
          <p:nvPr>
            <p:extLst>
              <p:ext uri="{D42A27DB-BD31-4B8C-83A1-F6EECF244321}">
                <p14:modId xmlns:p14="http://schemas.microsoft.com/office/powerpoint/2010/main" val="1835053830"/>
              </p:ext>
            </p:extLst>
          </p:nvPr>
        </p:nvGraphicFramePr>
        <p:xfrm>
          <a:off x="7842835" y="5728938"/>
          <a:ext cx="772998" cy="752106"/>
        </p:xfrm>
        <a:graphic>
          <a:graphicData uri="http://schemas.openxmlformats.org/presentationml/2006/ole">
            <mc:AlternateContent xmlns:mc="http://schemas.openxmlformats.org/markup-compatibility/2006">
              <mc:Choice xmlns:v="urn:schemas-microsoft-com:vml" Requires="v">
                <p:oleObj spid="_x0000_s7277" name="Equação" r:id="rId13" imgW="469800" imgH="457200" progId="Equation.3">
                  <p:embed/>
                </p:oleObj>
              </mc:Choice>
              <mc:Fallback>
                <p:oleObj name="Equação" r:id="rId13" imgW="469800" imgH="457200" progId="Equation.3">
                  <p:embed/>
                  <p:pic>
                    <p:nvPicPr>
                      <p:cNvPr id="0" name=""/>
                      <p:cNvPicPr/>
                      <p:nvPr/>
                    </p:nvPicPr>
                    <p:blipFill>
                      <a:blip r:embed="rId14"/>
                      <a:stretch>
                        <a:fillRect/>
                      </a:stretch>
                    </p:blipFill>
                    <p:spPr>
                      <a:xfrm>
                        <a:off x="7842835" y="5728938"/>
                        <a:ext cx="772998" cy="752106"/>
                      </a:xfrm>
                      <a:prstGeom prst="rect">
                        <a:avLst/>
                      </a:prstGeom>
                    </p:spPr>
                  </p:pic>
                </p:oleObj>
              </mc:Fallback>
            </mc:AlternateContent>
          </a:graphicData>
        </a:graphic>
      </p:graphicFrame>
    </p:spTree>
    <p:extLst>
      <p:ext uri="{BB962C8B-B14F-4D97-AF65-F5344CB8AC3E}">
        <p14:creationId xmlns:p14="http://schemas.microsoft.com/office/powerpoint/2010/main" val="22138334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left)">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7174"/>
                                        </p:tgtEl>
                                        <p:attrNameLst>
                                          <p:attrName>style.visibility</p:attrName>
                                        </p:attrNameLst>
                                      </p:cBhvr>
                                      <p:to>
                                        <p:strVal val="visible"/>
                                      </p:to>
                                    </p:set>
                                    <p:anim calcmode="lin" valueType="num">
                                      <p:cBhvr>
                                        <p:cTn id="12" dur="500" fill="hold"/>
                                        <p:tgtEl>
                                          <p:spTgt spid="7174"/>
                                        </p:tgtEl>
                                        <p:attrNameLst>
                                          <p:attrName>ppt_w</p:attrName>
                                        </p:attrNameLst>
                                      </p:cBhvr>
                                      <p:tavLst>
                                        <p:tav tm="0">
                                          <p:val>
                                            <p:fltVal val="0"/>
                                          </p:val>
                                        </p:tav>
                                        <p:tav tm="100000">
                                          <p:val>
                                            <p:strVal val="#ppt_w"/>
                                          </p:val>
                                        </p:tav>
                                      </p:tavLst>
                                    </p:anim>
                                    <p:anim calcmode="lin" valueType="num">
                                      <p:cBhvr>
                                        <p:cTn id="13" dur="500" fill="hold"/>
                                        <p:tgtEl>
                                          <p:spTgt spid="7174"/>
                                        </p:tgtEl>
                                        <p:attrNameLst>
                                          <p:attrName>ppt_h</p:attrName>
                                        </p:attrNameLst>
                                      </p:cBhvr>
                                      <p:tavLst>
                                        <p:tav tm="0">
                                          <p:val>
                                            <p:fltVal val="0"/>
                                          </p:val>
                                        </p:tav>
                                        <p:tav tm="100000">
                                          <p:val>
                                            <p:strVal val="#ppt_h"/>
                                          </p:val>
                                        </p:tav>
                                      </p:tavLst>
                                    </p:anim>
                                    <p:animEffect transition="in" filter="fade">
                                      <p:cBhvr>
                                        <p:cTn id="14" dur="500"/>
                                        <p:tgtEl>
                                          <p:spTgt spid="7174"/>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53" presetClass="entr" presetSubtype="16" fill="hold" nodeType="clickEffect">
                                  <p:stCondLst>
                                    <p:cond delay="0"/>
                                  </p:stCondLst>
                                  <p:childTnLst>
                                    <p:set>
                                      <p:cBhvr>
                                        <p:cTn id="22" dur="1" fill="hold">
                                          <p:stCondLst>
                                            <p:cond delay="0"/>
                                          </p:stCondLst>
                                        </p:cTn>
                                        <p:tgtEl>
                                          <p:spTgt spid="7175"/>
                                        </p:tgtEl>
                                        <p:attrNameLst>
                                          <p:attrName>style.visibility</p:attrName>
                                        </p:attrNameLst>
                                      </p:cBhvr>
                                      <p:to>
                                        <p:strVal val="visible"/>
                                      </p:to>
                                    </p:set>
                                    <p:anim calcmode="lin" valueType="num">
                                      <p:cBhvr>
                                        <p:cTn id="23" dur="500" fill="hold"/>
                                        <p:tgtEl>
                                          <p:spTgt spid="7175"/>
                                        </p:tgtEl>
                                        <p:attrNameLst>
                                          <p:attrName>ppt_w</p:attrName>
                                        </p:attrNameLst>
                                      </p:cBhvr>
                                      <p:tavLst>
                                        <p:tav tm="0">
                                          <p:val>
                                            <p:fltVal val="0"/>
                                          </p:val>
                                        </p:tav>
                                        <p:tav tm="100000">
                                          <p:val>
                                            <p:strVal val="#ppt_w"/>
                                          </p:val>
                                        </p:tav>
                                      </p:tavLst>
                                    </p:anim>
                                    <p:anim calcmode="lin" valueType="num">
                                      <p:cBhvr>
                                        <p:cTn id="24" dur="500" fill="hold"/>
                                        <p:tgtEl>
                                          <p:spTgt spid="7175"/>
                                        </p:tgtEl>
                                        <p:attrNameLst>
                                          <p:attrName>ppt_h</p:attrName>
                                        </p:attrNameLst>
                                      </p:cBhvr>
                                      <p:tavLst>
                                        <p:tav tm="0">
                                          <p:val>
                                            <p:fltVal val="0"/>
                                          </p:val>
                                        </p:tav>
                                        <p:tav tm="100000">
                                          <p:val>
                                            <p:strVal val="#ppt_h"/>
                                          </p:val>
                                        </p:tav>
                                      </p:tavLst>
                                    </p:anim>
                                    <p:animEffect transition="in" filter="fade">
                                      <p:cBhvr>
                                        <p:cTn id="25" dur="500"/>
                                        <p:tgtEl>
                                          <p:spTgt spid="7175"/>
                                        </p:tgtEl>
                                      </p:cBhvr>
                                    </p:animEffect>
                                  </p:childTnLst>
                                </p:cTn>
                              </p:par>
                            </p:childTnLst>
                          </p:cTn>
                        </p:par>
                      </p:childTnLst>
                    </p:cTn>
                  </p:par>
                  <p:par>
                    <p:cTn id="26" fill="hold">
                      <p:stCondLst>
                        <p:cond delay="indefinite"/>
                      </p:stCondLst>
                      <p:childTnLst>
                        <p:par>
                          <p:cTn id="27" fill="hold">
                            <p:stCondLst>
                              <p:cond delay="0"/>
                            </p:stCondLst>
                            <p:childTnLst>
                              <p:par>
                                <p:cTn id="28" presetID="22" presetClass="entr" presetSubtype="8" fill="hold" grpId="0" nodeType="clickEffect">
                                  <p:stCondLst>
                                    <p:cond delay="0"/>
                                  </p:stCondLst>
                                  <p:childTnLst>
                                    <p:set>
                                      <p:cBhvr>
                                        <p:cTn id="29" dur="1" fill="hold">
                                          <p:stCondLst>
                                            <p:cond delay="0"/>
                                          </p:stCondLst>
                                        </p:cTn>
                                        <p:tgtEl>
                                          <p:spTgt spid="14"/>
                                        </p:tgtEl>
                                        <p:attrNameLst>
                                          <p:attrName>style.visibility</p:attrName>
                                        </p:attrNameLst>
                                      </p:cBhvr>
                                      <p:to>
                                        <p:strVal val="visible"/>
                                      </p:to>
                                    </p:set>
                                    <p:animEffect transition="in" filter="wipe(left)">
                                      <p:cBhvr>
                                        <p:cTn id="30" dur="500"/>
                                        <p:tgtEl>
                                          <p:spTgt spid="14"/>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6"/>
                                        </p:tgtEl>
                                        <p:attrNameLst>
                                          <p:attrName>style.visibility</p:attrName>
                                        </p:attrNameLst>
                                      </p:cBhvr>
                                      <p:to>
                                        <p:strVal val="visible"/>
                                      </p:to>
                                    </p:set>
                                    <p:anim calcmode="lin" valueType="num">
                                      <p:cBhvr>
                                        <p:cTn id="35" dur="500" fill="hold"/>
                                        <p:tgtEl>
                                          <p:spTgt spid="6"/>
                                        </p:tgtEl>
                                        <p:attrNameLst>
                                          <p:attrName>ppt_w</p:attrName>
                                        </p:attrNameLst>
                                      </p:cBhvr>
                                      <p:tavLst>
                                        <p:tav tm="0">
                                          <p:val>
                                            <p:fltVal val="0"/>
                                          </p:val>
                                        </p:tav>
                                        <p:tav tm="100000">
                                          <p:val>
                                            <p:strVal val="#ppt_w"/>
                                          </p:val>
                                        </p:tav>
                                      </p:tavLst>
                                    </p:anim>
                                    <p:anim calcmode="lin" valueType="num">
                                      <p:cBhvr>
                                        <p:cTn id="36" dur="500" fill="hold"/>
                                        <p:tgtEl>
                                          <p:spTgt spid="6"/>
                                        </p:tgtEl>
                                        <p:attrNameLst>
                                          <p:attrName>ppt_h</p:attrName>
                                        </p:attrNameLst>
                                      </p:cBhvr>
                                      <p:tavLst>
                                        <p:tav tm="0">
                                          <p:val>
                                            <p:fltVal val="0"/>
                                          </p:val>
                                        </p:tav>
                                        <p:tav tm="100000">
                                          <p:val>
                                            <p:strVal val="#ppt_h"/>
                                          </p:val>
                                        </p:tav>
                                      </p:tavLst>
                                    </p:anim>
                                    <p:animEffect transition="in" filter="fade">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nodeType="clickEffect">
                                  <p:stCondLst>
                                    <p:cond delay="0"/>
                                  </p:stCondLst>
                                  <p:childTnLst>
                                    <p:set>
                                      <p:cBhvr>
                                        <p:cTn id="41" dur="1" fill="hold">
                                          <p:stCondLst>
                                            <p:cond delay="0"/>
                                          </p:stCondLst>
                                        </p:cTn>
                                        <p:tgtEl>
                                          <p:spTgt spid="7"/>
                                        </p:tgtEl>
                                        <p:attrNameLst>
                                          <p:attrName>style.visibility</p:attrName>
                                        </p:attrNameLst>
                                      </p:cBhvr>
                                      <p:to>
                                        <p:strVal val="visible"/>
                                      </p:to>
                                    </p:set>
                                    <p:anim calcmode="lin" valueType="num">
                                      <p:cBhvr>
                                        <p:cTn id="42" dur="500" fill="hold"/>
                                        <p:tgtEl>
                                          <p:spTgt spid="7"/>
                                        </p:tgtEl>
                                        <p:attrNameLst>
                                          <p:attrName>ppt_w</p:attrName>
                                        </p:attrNameLst>
                                      </p:cBhvr>
                                      <p:tavLst>
                                        <p:tav tm="0">
                                          <p:val>
                                            <p:fltVal val="0"/>
                                          </p:val>
                                        </p:tav>
                                        <p:tav tm="100000">
                                          <p:val>
                                            <p:strVal val="#ppt_w"/>
                                          </p:val>
                                        </p:tav>
                                      </p:tavLst>
                                    </p:anim>
                                    <p:anim calcmode="lin" valueType="num">
                                      <p:cBhvr>
                                        <p:cTn id="43" dur="500" fill="hold"/>
                                        <p:tgtEl>
                                          <p:spTgt spid="7"/>
                                        </p:tgtEl>
                                        <p:attrNameLst>
                                          <p:attrName>ppt_h</p:attrName>
                                        </p:attrNameLst>
                                      </p:cBhvr>
                                      <p:tavLst>
                                        <p:tav tm="0">
                                          <p:val>
                                            <p:fltVal val="0"/>
                                          </p:val>
                                        </p:tav>
                                        <p:tav tm="100000">
                                          <p:val>
                                            <p:strVal val="#ppt_h"/>
                                          </p:val>
                                        </p:tav>
                                      </p:tavLst>
                                    </p:anim>
                                    <p:animEffect transition="in" filter="fade">
                                      <p:cBhvr>
                                        <p:cTn id="44" dur="500"/>
                                        <p:tgtEl>
                                          <p:spTgt spid="7"/>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nodeType="clickEffect">
                                  <p:stCondLst>
                                    <p:cond delay="0"/>
                                  </p:stCondLst>
                                  <p:childTnLst>
                                    <p:set>
                                      <p:cBhvr>
                                        <p:cTn id="48" dur="1" fill="hold">
                                          <p:stCondLst>
                                            <p:cond delay="0"/>
                                          </p:stCondLst>
                                        </p:cTn>
                                        <p:tgtEl>
                                          <p:spTgt spid="11"/>
                                        </p:tgtEl>
                                        <p:attrNameLst>
                                          <p:attrName>style.visibility</p:attrName>
                                        </p:attrNameLst>
                                      </p:cBhvr>
                                      <p:to>
                                        <p:strVal val="visible"/>
                                      </p:to>
                                    </p:set>
                                    <p:anim calcmode="lin" valueType="num">
                                      <p:cBhvr>
                                        <p:cTn id="49" dur="500" fill="hold"/>
                                        <p:tgtEl>
                                          <p:spTgt spid="11"/>
                                        </p:tgtEl>
                                        <p:attrNameLst>
                                          <p:attrName>ppt_w</p:attrName>
                                        </p:attrNameLst>
                                      </p:cBhvr>
                                      <p:tavLst>
                                        <p:tav tm="0">
                                          <p:val>
                                            <p:fltVal val="0"/>
                                          </p:val>
                                        </p:tav>
                                        <p:tav tm="100000">
                                          <p:val>
                                            <p:strVal val="#ppt_w"/>
                                          </p:val>
                                        </p:tav>
                                      </p:tavLst>
                                    </p:anim>
                                    <p:anim calcmode="lin" valueType="num">
                                      <p:cBhvr>
                                        <p:cTn id="50" dur="500" fill="hold"/>
                                        <p:tgtEl>
                                          <p:spTgt spid="11"/>
                                        </p:tgtEl>
                                        <p:attrNameLst>
                                          <p:attrName>ppt_h</p:attrName>
                                        </p:attrNameLst>
                                      </p:cBhvr>
                                      <p:tavLst>
                                        <p:tav tm="0">
                                          <p:val>
                                            <p:fltVal val="0"/>
                                          </p:val>
                                        </p:tav>
                                        <p:tav tm="100000">
                                          <p:val>
                                            <p:strVal val="#ppt_h"/>
                                          </p:val>
                                        </p:tav>
                                      </p:tavLst>
                                    </p:anim>
                                    <p:animEffect transition="in" filter="fade">
                                      <p:cBhvr>
                                        <p:cTn id="51" dur="500"/>
                                        <p:tgtEl>
                                          <p:spTgt spid="11"/>
                                        </p:tgtEl>
                                      </p:cBhvr>
                                    </p:animEffect>
                                  </p:childTnLst>
                                </p:cTn>
                              </p:par>
                            </p:childTnLst>
                          </p:cTn>
                        </p:par>
                      </p:childTnLst>
                    </p:cTn>
                  </p:par>
                  <p:par>
                    <p:cTn id="52" fill="hold">
                      <p:stCondLst>
                        <p:cond delay="indefinite"/>
                      </p:stCondLst>
                      <p:childTnLst>
                        <p:par>
                          <p:cTn id="53" fill="hold">
                            <p:stCondLst>
                              <p:cond delay="0"/>
                            </p:stCondLst>
                            <p:childTnLst>
                              <p:par>
                                <p:cTn id="54" presetID="53" presetClass="entr" presetSubtype="16" fill="hold" nodeType="clickEffect">
                                  <p:stCondLst>
                                    <p:cond delay="0"/>
                                  </p:stCondLst>
                                  <p:childTnLst>
                                    <p:set>
                                      <p:cBhvr>
                                        <p:cTn id="55" dur="1" fill="hold">
                                          <p:stCondLst>
                                            <p:cond delay="0"/>
                                          </p:stCondLst>
                                        </p:cTn>
                                        <p:tgtEl>
                                          <p:spTgt spid="12"/>
                                        </p:tgtEl>
                                        <p:attrNameLst>
                                          <p:attrName>style.visibility</p:attrName>
                                        </p:attrNameLst>
                                      </p:cBhvr>
                                      <p:to>
                                        <p:strVal val="visible"/>
                                      </p:to>
                                    </p:set>
                                    <p:anim calcmode="lin" valueType="num">
                                      <p:cBhvr>
                                        <p:cTn id="56" dur="500" fill="hold"/>
                                        <p:tgtEl>
                                          <p:spTgt spid="12"/>
                                        </p:tgtEl>
                                        <p:attrNameLst>
                                          <p:attrName>ppt_w</p:attrName>
                                        </p:attrNameLst>
                                      </p:cBhvr>
                                      <p:tavLst>
                                        <p:tav tm="0">
                                          <p:val>
                                            <p:fltVal val="0"/>
                                          </p:val>
                                        </p:tav>
                                        <p:tav tm="100000">
                                          <p:val>
                                            <p:strVal val="#ppt_w"/>
                                          </p:val>
                                        </p:tav>
                                      </p:tavLst>
                                    </p:anim>
                                    <p:anim calcmode="lin" valueType="num">
                                      <p:cBhvr>
                                        <p:cTn id="57" dur="500" fill="hold"/>
                                        <p:tgtEl>
                                          <p:spTgt spid="12"/>
                                        </p:tgtEl>
                                        <p:attrNameLst>
                                          <p:attrName>ppt_h</p:attrName>
                                        </p:attrNameLst>
                                      </p:cBhvr>
                                      <p:tavLst>
                                        <p:tav tm="0">
                                          <p:val>
                                            <p:fltVal val="0"/>
                                          </p:val>
                                        </p:tav>
                                        <p:tav tm="100000">
                                          <p:val>
                                            <p:strVal val="#ppt_h"/>
                                          </p:val>
                                        </p:tav>
                                      </p:tavLst>
                                    </p:anim>
                                    <p:animEffect transition="in" filter="fade">
                                      <p:cBhvr>
                                        <p:cTn id="58" dur="500"/>
                                        <p:tgtEl>
                                          <p:spTgt spid="12"/>
                                        </p:tgtEl>
                                      </p:cBhvr>
                                    </p:animEffec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3" grpId="0"/>
      <p:bldP spid="14" grpId="0"/>
      <p:bldP spid="1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332656"/>
            <a:ext cx="7848872" cy="2086725"/>
          </a:xfrm>
          <a:prstGeom prst="rect">
            <a:avLst/>
          </a:prstGeom>
        </p:spPr>
        <p:txBody>
          <a:bodyPr wrap="square">
            <a:spAutoFit/>
          </a:bodyPr>
          <a:lstStyle/>
          <a:p>
            <a:pPr algn="just">
              <a:lnSpc>
                <a:spcPct val="120000"/>
              </a:lnSpc>
            </a:pPr>
            <a:r>
              <a:rPr lang="pt-BR" b="1" dirty="0">
                <a:cs typeface="Arial" pitchFamily="34" charset="0"/>
              </a:rPr>
              <a:t>Questão</a:t>
            </a:r>
            <a:r>
              <a:rPr lang="pt-BR" b="1" dirty="0">
                <a:latin typeface="Arial" pitchFamily="34" charset="0"/>
                <a:cs typeface="Arial" pitchFamily="34" charset="0"/>
              </a:rPr>
              <a:t> </a:t>
            </a:r>
            <a:r>
              <a:rPr lang="pt-BR" b="1" dirty="0" smtClean="0"/>
              <a:t>1</a:t>
            </a:r>
            <a:r>
              <a:rPr lang="pt-BR" b="1" dirty="0"/>
              <a:t>) Galileu e o Telescópio.</a:t>
            </a:r>
            <a:r>
              <a:rPr lang="pt-BR" dirty="0"/>
              <a:t>  </a:t>
            </a:r>
          </a:p>
          <a:p>
            <a:pPr algn="just">
              <a:lnSpc>
                <a:spcPct val="120000"/>
              </a:lnSpc>
            </a:pPr>
            <a:r>
              <a:rPr lang="pt-BR" dirty="0"/>
              <a:t>Galileu Galilei (1564-1642) é bastante lembrado pelo uso astronômico das lentes, que ampliava imagens e com isso via coisas nos céus que ninguém observava a olho nu, como </a:t>
            </a:r>
            <a:r>
              <a:rPr lang="pt-PT" dirty="0"/>
              <a:t>as manchas solares, as montanhas da Lua, as fases de Vênus, quatro dos satélites de Júpiter, os anéis de Saturno e as estrelas da Via Láctea. Nesta prova falaremos de cada uma dessas coisas.</a:t>
            </a:r>
            <a:endParaRPr lang="pt-BR" dirty="0"/>
          </a:p>
        </p:txBody>
      </p:sp>
      <p:sp>
        <p:nvSpPr>
          <p:cNvPr id="4" name="Retângulo 3"/>
          <p:cNvSpPr/>
          <p:nvPr/>
        </p:nvSpPr>
        <p:spPr>
          <a:xfrm>
            <a:off x="162919" y="2564904"/>
            <a:ext cx="11405242" cy="1089529"/>
          </a:xfrm>
          <a:prstGeom prst="rect">
            <a:avLst/>
          </a:prstGeom>
        </p:spPr>
        <p:txBody>
          <a:bodyPr wrap="square">
            <a:spAutoFit/>
          </a:bodyPr>
          <a:lstStyle/>
          <a:p>
            <a:pPr algn="just">
              <a:lnSpc>
                <a:spcPct val="120000"/>
              </a:lnSpc>
            </a:pPr>
            <a:r>
              <a:rPr lang="pt-BR" b="1" dirty="0">
                <a:cs typeface="Arial" pitchFamily="34" charset="0"/>
              </a:rPr>
              <a:t>Pergunta </a:t>
            </a:r>
            <a:r>
              <a:rPr lang="pt-BR" b="1" dirty="0" smtClean="0"/>
              <a:t>1a</a:t>
            </a:r>
            <a:r>
              <a:rPr lang="pt-BR" b="1" dirty="0"/>
              <a:t>)</a:t>
            </a:r>
            <a:r>
              <a:rPr lang="pt-BR" dirty="0"/>
              <a:t> O livro em que Galileu publicou suas descobertas com o telescópio, chamado </a:t>
            </a:r>
            <a:r>
              <a:rPr lang="pt-BR" i="1" dirty="0" err="1"/>
              <a:t>Sidereus</a:t>
            </a:r>
            <a:r>
              <a:rPr lang="pt-BR" i="1" dirty="0"/>
              <a:t> </a:t>
            </a:r>
            <a:r>
              <a:rPr lang="pt-BR" i="1" dirty="0" err="1"/>
              <a:t>Nuncius</a:t>
            </a:r>
            <a:r>
              <a:rPr lang="pt-BR" i="1" dirty="0"/>
              <a:t> </a:t>
            </a:r>
            <a:r>
              <a:rPr lang="pt-BR" dirty="0"/>
              <a:t>(A Mensagem das Estrelas)</a:t>
            </a:r>
            <a:r>
              <a:rPr lang="pt-BR" i="1" dirty="0"/>
              <a:t>,</a:t>
            </a:r>
            <a:r>
              <a:rPr lang="pt-BR" dirty="0"/>
              <a:t> foi publicado em março de 1610, ano seguinte às observações. Calcule quantas voltas completas a Terra realizou em torno do Sol, desde aquele ano.</a:t>
            </a:r>
          </a:p>
        </p:txBody>
      </p:sp>
      <p:sp>
        <p:nvSpPr>
          <p:cNvPr id="5" name="Retângulo 4"/>
          <p:cNvSpPr/>
          <p:nvPr/>
        </p:nvSpPr>
        <p:spPr>
          <a:xfrm>
            <a:off x="190897" y="3717032"/>
            <a:ext cx="11377264" cy="1421928"/>
          </a:xfrm>
          <a:prstGeom prst="rect">
            <a:avLst/>
          </a:prstGeom>
        </p:spPr>
        <p:txBody>
          <a:bodyPr wrap="square">
            <a:spAutoFit/>
          </a:bodyPr>
          <a:lstStyle/>
          <a:p>
            <a:pPr algn="just">
              <a:lnSpc>
                <a:spcPct val="120000"/>
              </a:lnSpc>
            </a:pPr>
            <a:r>
              <a:rPr lang="pt-BR" dirty="0" smtClean="0">
                <a:solidFill>
                  <a:srgbClr val="FF0000"/>
                </a:solidFill>
              </a:rPr>
              <a:t>                        O </a:t>
            </a:r>
            <a:r>
              <a:rPr lang="pt-BR" dirty="0">
                <a:solidFill>
                  <a:srgbClr val="FF0000"/>
                </a:solidFill>
              </a:rPr>
              <a:t>período de revolução ou translação da Terra em torno do Sol corresponde, de forma muito próxima, a um ano de nosso calendário. Como estava escrito no início da prova, este ano comemoramos 400 anos das observações de Galileu. O livro foi publicado no ano seguinte, em março – ou seja, 399 anos atrás. Alternativamente, o aluno poderia simplesmente subtrair as datas</a:t>
            </a:r>
            <a:r>
              <a:rPr lang="pt-BR" dirty="0" smtClean="0">
                <a:solidFill>
                  <a:srgbClr val="FF0000"/>
                </a:solidFill>
              </a:rPr>
              <a:t>:</a:t>
            </a:r>
            <a:endParaRPr lang="pt-BR" dirty="0">
              <a:solidFill>
                <a:srgbClr val="FF0000"/>
              </a:solidFill>
            </a:endParaRPr>
          </a:p>
        </p:txBody>
      </p:sp>
      <p:sp>
        <p:nvSpPr>
          <p:cNvPr id="6" name="Retângulo 5"/>
          <p:cNvSpPr/>
          <p:nvPr/>
        </p:nvSpPr>
        <p:spPr>
          <a:xfrm>
            <a:off x="190897" y="5661248"/>
            <a:ext cx="9765168" cy="424732"/>
          </a:xfrm>
          <a:prstGeom prst="rect">
            <a:avLst/>
          </a:prstGeom>
        </p:spPr>
        <p:txBody>
          <a:bodyPr wrap="square">
            <a:spAutoFit/>
          </a:bodyPr>
          <a:lstStyle/>
          <a:p>
            <a:pPr algn="just">
              <a:lnSpc>
                <a:spcPct val="120000"/>
              </a:lnSpc>
            </a:pPr>
            <a:r>
              <a:rPr lang="pt-BR" dirty="0" smtClean="0">
                <a:solidFill>
                  <a:srgbClr val="FF0000"/>
                </a:solidFill>
              </a:rPr>
              <a:t>Portanto</a:t>
            </a:r>
            <a:r>
              <a:rPr lang="pt-BR" dirty="0">
                <a:solidFill>
                  <a:srgbClr val="FF0000"/>
                </a:solidFill>
              </a:rPr>
              <a:t>, desde a publicação do </a:t>
            </a:r>
            <a:r>
              <a:rPr lang="pt-BR" i="1" dirty="0" err="1">
                <a:solidFill>
                  <a:srgbClr val="FF0000"/>
                </a:solidFill>
              </a:rPr>
              <a:t>Sidereus</a:t>
            </a:r>
            <a:r>
              <a:rPr lang="pt-BR" i="1" dirty="0">
                <a:solidFill>
                  <a:srgbClr val="FF0000"/>
                </a:solidFill>
              </a:rPr>
              <a:t> </a:t>
            </a:r>
            <a:r>
              <a:rPr lang="pt-BR" i="1" dirty="0" err="1">
                <a:solidFill>
                  <a:srgbClr val="FF0000"/>
                </a:solidFill>
              </a:rPr>
              <a:t>Nuncius</a:t>
            </a:r>
            <a:r>
              <a:rPr lang="pt-BR" dirty="0">
                <a:solidFill>
                  <a:srgbClr val="FF0000"/>
                </a:solidFill>
              </a:rPr>
              <a:t>, a Terra deu </a:t>
            </a:r>
            <a:r>
              <a:rPr lang="pt-BR" u="sng" dirty="0">
                <a:solidFill>
                  <a:srgbClr val="FF0000"/>
                </a:solidFill>
              </a:rPr>
              <a:t>399 voltas completas</a:t>
            </a:r>
            <a:r>
              <a:rPr lang="pt-BR" dirty="0">
                <a:solidFill>
                  <a:srgbClr val="FF0000"/>
                </a:solidFill>
              </a:rPr>
              <a:t> em torno do Sol.</a:t>
            </a:r>
          </a:p>
        </p:txBody>
      </p:sp>
      <p:sp>
        <p:nvSpPr>
          <p:cNvPr id="7" name="Retângulo 6"/>
          <p:cNvSpPr/>
          <p:nvPr/>
        </p:nvSpPr>
        <p:spPr>
          <a:xfrm>
            <a:off x="3287241" y="5157192"/>
            <a:ext cx="1710725" cy="400110"/>
          </a:xfrm>
          <a:prstGeom prst="rect">
            <a:avLst/>
          </a:prstGeom>
        </p:spPr>
        <p:txBody>
          <a:bodyPr wrap="none">
            <a:spAutoFit/>
          </a:bodyPr>
          <a:lstStyle/>
          <a:p>
            <a:r>
              <a:rPr lang="pt-BR" sz="2000" dirty="0">
                <a:solidFill>
                  <a:srgbClr val="FF0000"/>
                </a:solidFill>
              </a:rPr>
              <a:t>2009 – 1610 = </a:t>
            </a:r>
            <a:endParaRPr lang="pt-BR" sz="2000" dirty="0"/>
          </a:p>
        </p:txBody>
      </p:sp>
      <p:sp>
        <p:nvSpPr>
          <p:cNvPr id="8" name="Retângulo 7"/>
          <p:cNvSpPr/>
          <p:nvPr/>
        </p:nvSpPr>
        <p:spPr>
          <a:xfrm>
            <a:off x="4843709" y="5157192"/>
            <a:ext cx="1133644" cy="400110"/>
          </a:xfrm>
          <a:prstGeom prst="rect">
            <a:avLst/>
          </a:prstGeom>
        </p:spPr>
        <p:txBody>
          <a:bodyPr wrap="none">
            <a:spAutoFit/>
          </a:bodyPr>
          <a:lstStyle/>
          <a:p>
            <a:r>
              <a:rPr lang="pt-BR" sz="2000" dirty="0">
                <a:solidFill>
                  <a:srgbClr val="FF0000"/>
                </a:solidFill>
              </a:rPr>
              <a:t>400 – 1 =</a:t>
            </a:r>
            <a:endParaRPr lang="pt-BR" sz="2000" dirty="0"/>
          </a:p>
        </p:txBody>
      </p:sp>
      <p:sp>
        <p:nvSpPr>
          <p:cNvPr id="9" name="Retângulo 8"/>
          <p:cNvSpPr/>
          <p:nvPr/>
        </p:nvSpPr>
        <p:spPr>
          <a:xfrm>
            <a:off x="5854221" y="5157192"/>
            <a:ext cx="638316" cy="400110"/>
          </a:xfrm>
          <a:prstGeom prst="rect">
            <a:avLst/>
          </a:prstGeom>
        </p:spPr>
        <p:txBody>
          <a:bodyPr wrap="none">
            <a:spAutoFit/>
          </a:bodyPr>
          <a:lstStyle/>
          <a:p>
            <a:r>
              <a:rPr lang="pt-BR" sz="2000" dirty="0">
                <a:solidFill>
                  <a:srgbClr val="FF0000"/>
                </a:solidFill>
              </a:rPr>
              <a:t>399.</a:t>
            </a:r>
            <a:endParaRPr lang="pt-BR" sz="2000" dirty="0"/>
          </a:p>
        </p:txBody>
      </p:sp>
      <p:sp>
        <p:nvSpPr>
          <p:cNvPr id="10" name="Retângulo 9"/>
          <p:cNvSpPr/>
          <p:nvPr/>
        </p:nvSpPr>
        <p:spPr>
          <a:xfrm>
            <a:off x="190897" y="3735504"/>
            <a:ext cx="1454052" cy="369332"/>
          </a:xfrm>
          <a:prstGeom prst="rect">
            <a:avLst/>
          </a:prstGeom>
        </p:spPr>
        <p:txBody>
          <a:bodyPr wrap="none">
            <a:spAutoFit/>
          </a:bodyPr>
          <a:lstStyle/>
          <a:p>
            <a:r>
              <a:rPr lang="pt-BR" b="1" dirty="0">
                <a:cs typeface="Arial" pitchFamily="34" charset="0"/>
              </a:rPr>
              <a:t>Resposta </a:t>
            </a:r>
            <a:r>
              <a:rPr lang="pt-BR" b="1" dirty="0"/>
              <a:t>1a)</a:t>
            </a:r>
            <a:r>
              <a:rPr lang="pt-BR" dirty="0"/>
              <a:t> </a:t>
            </a:r>
          </a:p>
        </p:txBody>
      </p:sp>
    </p:spTree>
    <p:extLst>
      <p:ext uri="{BB962C8B-B14F-4D97-AF65-F5344CB8AC3E}">
        <p14:creationId xmlns:p14="http://schemas.microsoft.com/office/powerpoint/2010/main" val="2032312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53" presetClass="entr" presetSubtype="16"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p:cTn id="11" dur="500" fill="hold"/>
                                        <p:tgtEl>
                                          <p:spTgt spid="7"/>
                                        </p:tgtEl>
                                        <p:attrNameLst>
                                          <p:attrName>ppt_w</p:attrName>
                                        </p:attrNameLst>
                                      </p:cBhvr>
                                      <p:tavLst>
                                        <p:tav tm="0">
                                          <p:val>
                                            <p:fltVal val="0"/>
                                          </p:val>
                                        </p:tav>
                                        <p:tav tm="100000">
                                          <p:val>
                                            <p:strVal val="#ppt_w"/>
                                          </p:val>
                                        </p:tav>
                                      </p:tavLst>
                                    </p:anim>
                                    <p:anim calcmode="lin" valueType="num">
                                      <p:cBhvr>
                                        <p:cTn id="12" dur="500" fill="hold"/>
                                        <p:tgtEl>
                                          <p:spTgt spid="7"/>
                                        </p:tgtEl>
                                        <p:attrNameLst>
                                          <p:attrName>ppt_h</p:attrName>
                                        </p:attrNameLst>
                                      </p:cBhvr>
                                      <p:tavLst>
                                        <p:tav tm="0">
                                          <p:val>
                                            <p:fltVal val="0"/>
                                          </p:val>
                                        </p:tav>
                                        <p:tav tm="100000">
                                          <p:val>
                                            <p:strVal val="#ppt_h"/>
                                          </p:val>
                                        </p:tav>
                                      </p:tavLst>
                                    </p:anim>
                                    <p:animEffect transition="in" filter="fade">
                                      <p:cBhvr>
                                        <p:cTn id="13" dur="500"/>
                                        <p:tgtEl>
                                          <p:spTgt spid="7"/>
                                        </p:tgtEl>
                                      </p:cBhvr>
                                    </p:animEffect>
                                  </p:childTnLst>
                                </p:cTn>
                              </p:par>
                            </p:childTnLst>
                          </p:cTn>
                        </p:par>
                      </p:childTnLst>
                    </p:cTn>
                  </p:par>
                  <p:par>
                    <p:cTn id="14" fill="hold">
                      <p:stCondLst>
                        <p:cond delay="indefinite"/>
                      </p:stCondLst>
                      <p:childTnLst>
                        <p:par>
                          <p:cTn id="15" fill="hold">
                            <p:stCondLst>
                              <p:cond delay="0"/>
                            </p:stCondLst>
                            <p:childTnLst>
                              <p:par>
                                <p:cTn id="16" presetID="53" presetClass="entr" presetSubtype="16" fill="hold" grpId="0" nodeType="clickEffect">
                                  <p:stCondLst>
                                    <p:cond delay="0"/>
                                  </p:stCondLst>
                                  <p:childTnLst>
                                    <p:set>
                                      <p:cBhvr>
                                        <p:cTn id="17" dur="1" fill="hold">
                                          <p:stCondLst>
                                            <p:cond delay="0"/>
                                          </p:stCondLst>
                                        </p:cTn>
                                        <p:tgtEl>
                                          <p:spTgt spid="8"/>
                                        </p:tgtEl>
                                        <p:attrNameLst>
                                          <p:attrName>style.visibility</p:attrName>
                                        </p:attrNameLst>
                                      </p:cBhvr>
                                      <p:to>
                                        <p:strVal val="visible"/>
                                      </p:to>
                                    </p:set>
                                    <p:anim calcmode="lin" valueType="num">
                                      <p:cBhvr>
                                        <p:cTn id="18" dur="500" fill="hold"/>
                                        <p:tgtEl>
                                          <p:spTgt spid="8"/>
                                        </p:tgtEl>
                                        <p:attrNameLst>
                                          <p:attrName>ppt_w</p:attrName>
                                        </p:attrNameLst>
                                      </p:cBhvr>
                                      <p:tavLst>
                                        <p:tav tm="0">
                                          <p:val>
                                            <p:fltVal val="0"/>
                                          </p:val>
                                        </p:tav>
                                        <p:tav tm="100000">
                                          <p:val>
                                            <p:strVal val="#ppt_w"/>
                                          </p:val>
                                        </p:tav>
                                      </p:tavLst>
                                    </p:anim>
                                    <p:anim calcmode="lin" valueType="num">
                                      <p:cBhvr>
                                        <p:cTn id="19" dur="500" fill="hold"/>
                                        <p:tgtEl>
                                          <p:spTgt spid="8"/>
                                        </p:tgtEl>
                                        <p:attrNameLst>
                                          <p:attrName>ppt_h</p:attrName>
                                        </p:attrNameLst>
                                      </p:cBhvr>
                                      <p:tavLst>
                                        <p:tav tm="0">
                                          <p:val>
                                            <p:fltVal val="0"/>
                                          </p:val>
                                        </p:tav>
                                        <p:tav tm="100000">
                                          <p:val>
                                            <p:strVal val="#ppt_h"/>
                                          </p:val>
                                        </p:tav>
                                      </p:tavLst>
                                    </p:anim>
                                    <p:animEffect transition="in" filter="fade">
                                      <p:cBhvr>
                                        <p:cTn id="20" dur="500"/>
                                        <p:tgtEl>
                                          <p:spTgt spid="8"/>
                                        </p:tgtEl>
                                      </p:cBhvr>
                                    </p:animEffect>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p:cTn id="25" dur="500" fill="hold"/>
                                        <p:tgtEl>
                                          <p:spTgt spid="9"/>
                                        </p:tgtEl>
                                        <p:attrNameLst>
                                          <p:attrName>ppt_w</p:attrName>
                                        </p:attrNameLst>
                                      </p:cBhvr>
                                      <p:tavLst>
                                        <p:tav tm="0">
                                          <p:val>
                                            <p:fltVal val="0"/>
                                          </p:val>
                                        </p:tav>
                                        <p:tav tm="100000">
                                          <p:val>
                                            <p:strVal val="#ppt_w"/>
                                          </p:val>
                                        </p:tav>
                                      </p:tavLst>
                                    </p:anim>
                                    <p:anim calcmode="lin" valueType="num">
                                      <p:cBhvr>
                                        <p:cTn id="26" dur="500" fill="hold"/>
                                        <p:tgtEl>
                                          <p:spTgt spid="9"/>
                                        </p:tgtEl>
                                        <p:attrNameLst>
                                          <p:attrName>ppt_h</p:attrName>
                                        </p:attrNameLst>
                                      </p:cBhvr>
                                      <p:tavLst>
                                        <p:tav tm="0">
                                          <p:val>
                                            <p:fltVal val="0"/>
                                          </p:val>
                                        </p:tav>
                                        <p:tav tm="100000">
                                          <p:val>
                                            <p:strVal val="#ppt_h"/>
                                          </p:val>
                                        </p:tav>
                                      </p:tavLst>
                                    </p:anim>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88640"/>
            <a:ext cx="3888432" cy="2031325"/>
          </a:xfrm>
          <a:prstGeom prst="rect">
            <a:avLst/>
          </a:prstGeom>
        </p:spPr>
        <p:txBody>
          <a:bodyPr wrap="square">
            <a:spAutoFit/>
          </a:bodyPr>
          <a:lstStyle/>
          <a:p>
            <a:pPr algn="just"/>
            <a:r>
              <a:rPr lang="pt-BR" b="1" dirty="0">
                <a:cs typeface="Arial" pitchFamily="34" charset="0"/>
              </a:rPr>
              <a:t>Pergunta </a:t>
            </a:r>
            <a:r>
              <a:rPr lang="pt-BR" b="1" dirty="0" smtClean="0"/>
              <a:t>3d</a:t>
            </a:r>
            <a:r>
              <a:rPr lang="pt-BR" b="1" dirty="0"/>
              <a:t>)</a:t>
            </a:r>
            <a:r>
              <a:rPr lang="pt-BR" dirty="0"/>
              <a:t> Um dos gráficos ao lado representa a velocidade das partículas pelo modelo de Maxwell (linha cheia) e a velocidade do anel pelo modelo de Huygens (linha pontilhada). Determine o gráfico que representa corretamente os dois modelos. Justifique sua escolha.</a:t>
            </a:r>
          </a:p>
        </p:txBody>
      </p:sp>
      <p:pic>
        <p:nvPicPr>
          <p:cNvPr id="819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71239" y="110417"/>
            <a:ext cx="3953097" cy="3109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tângulo 3"/>
          <p:cNvSpPr/>
          <p:nvPr/>
        </p:nvSpPr>
        <p:spPr>
          <a:xfrm>
            <a:off x="185158" y="2219965"/>
            <a:ext cx="3986081" cy="830997"/>
          </a:xfrm>
          <a:prstGeom prst="rect">
            <a:avLst/>
          </a:prstGeom>
        </p:spPr>
        <p:txBody>
          <a:bodyPr wrap="square">
            <a:spAutoFit/>
          </a:bodyPr>
          <a:lstStyle/>
          <a:p>
            <a:pPr algn="just"/>
            <a:r>
              <a:rPr lang="pt-BR" sz="1600" i="1" dirty="0"/>
              <a:t>DICA: Pense no que deverá ocorrer com a velocidade em cada modelo, à medida que nos afastamos de Saturno.</a:t>
            </a:r>
            <a:endParaRPr lang="pt-BR" sz="1600" dirty="0"/>
          </a:p>
        </p:txBody>
      </p:sp>
      <p:sp>
        <p:nvSpPr>
          <p:cNvPr id="5" name="Retângulo 4"/>
          <p:cNvSpPr/>
          <p:nvPr/>
        </p:nvSpPr>
        <p:spPr>
          <a:xfrm>
            <a:off x="199349" y="3220059"/>
            <a:ext cx="11584435" cy="830997"/>
          </a:xfrm>
          <a:prstGeom prst="rect">
            <a:avLst/>
          </a:prstGeom>
        </p:spPr>
        <p:txBody>
          <a:bodyPr wrap="square">
            <a:spAutoFit/>
          </a:bodyPr>
          <a:lstStyle/>
          <a:p>
            <a:pPr algn="just"/>
            <a:r>
              <a:rPr lang="pt-BR" sz="1600" dirty="0" smtClean="0"/>
              <a:t>                         </a:t>
            </a:r>
            <a:r>
              <a:rPr lang="pt-BR" sz="1600" dirty="0" smtClean="0">
                <a:solidFill>
                  <a:srgbClr val="FF0000"/>
                </a:solidFill>
              </a:rPr>
              <a:t>Essa </a:t>
            </a:r>
            <a:r>
              <a:rPr lang="pt-BR" sz="1600" dirty="0">
                <a:solidFill>
                  <a:srgbClr val="FF0000"/>
                </a:solidFill>
              </a:rPr>
              <a:t>questão testa duas habilidades dos alunos: capacidade de interpretar expressões matemáticas, e capacidade de ler gráficos. A primeira envolve entender como os dois modelos propostos se comportam algebricamente; a segunda, entender como essas expressões aparecem graficamente, quando duas grandezas são relacionadas.</a:t>
            </a:r>
          </a:p>
        </p:txBody>
      </p:sp>
      <p:sp>
        <p:nvSpPr>
          <p:cNvPr id="6" name="Retângulo 5"/>
          <p:cNvSpPr/>
          <p:nvPr/>
        </p:nvSpPr>
        <p:spPr>
          <a:xfrm>
            <a:off x="190897" y="3225040"/>
            <a:ext cx="1323504" cy="338554"/>
          </a:xfrm>
          <a:prstGeom prst="rect">
            <a:avLst/>
          </a:prstGeom>
        </p:spPr>
        <p:txBody>
          <a:bodyPr wrap="none">
            <a:spAutoFit/>
          </a:bodyPr>
          <a:lstStyle/>
          <a:p>
            <a:r>
              <a:rPr lang="pt-BR" sz="1600" b="1" dirty="0"/>
              <a:t>Resposta 3d)</a:t>
            </a:r>
            <a:r>
              <a:rPr lang="pt-BR" sz="1600" dirty="0"/>
              <a:t> </a:t>
            </a:r>
          </a:p>
        </p:txBody>
      </p:sp>
      <p:sp>
        <p:nvSpPr>
          <p:cNvPr id="15" name="Retângulo 14"/>
          <p:cNvSpPr/>
          <p:nvPr/>
        </p:nvSpPr>
        <p:spPr>
          <a:xfrm>
            <a:off x="199349" y="3968120"/>
            <a:ext cx="11608945" cy="830997"/>
          </a:xfrm>
          <a:prstGeom prst="rect">
            <a:avLst/>
          </a:prstGeom>
        </p:spPr>
        <p:txBody>
          <a:bodyPr wrap="square">
            <a:spAutoFit/>
          </a:bodyPr>
          <a:lstStyle/>
          <a:p>
            <a:pPr algn="just"/>
            <a:r>
              <a:rPr lang="pt-BR" sz="1600" dirty="0">
                <a:solidFill>
                  <a:srgbClr val="FF0000"/>
                </a:solidFill>
              </a:rPr>
              <a:t>Um disco rígido gira de forma inteiriça, ou seja, todas as suas partes giram com a mesma velocidade angular </a:t>
            </a:r>
            <a:r>
              <a:rPr lang="pt-BR" sz="1600" dirty="0" smtClean="0">
                <a:solidFill>
                  <a:srgbClr val="FF0000"/>
                </a:solidFill>
              </a:rPr>
              <a:t>     . </a:t>
            </a:r>
            <a:r>
              <a:rPr lang="pt-BR" sz="1600" dirty="0">
                <a:solidFill>
                  <a:srgbClr val="FF0000"/>
                </a:solidFill>
              </a:rPr>
              <a:t>Porém, a velocidade linear de cada ponto depende de sua distância D ao centro do disco (que é o centro de Saturno), na </a:t>
            </a:r>
            <a:r>
              <a:rPr lang="pt-BR" sz="1600" dirty="0" smtClean="0">
                <a:solidFill>
                  <a:srgbClr val="FF0000"/>
                </a:solidFill>
              </a:rPr>
              <a:t>forma                 . </a:t>
            </a:r>
            <a:r>
              <a:rPr lang="pt-PT" sz="1600" dirty="0">
                <a:solidFill>
                  <a:srgbClr val="FF0000"/>
                </a:solidFill>
              </a:rPr>
              <a:t>Ou seja, no modelo de Huygens, a velocidade das partículas V crescia linearmente com a distância D ao centro.</a:t>
            </a:r>
            <a:endParaRPr lang="pt-BR" sz="1600" dirty="0">
              <a:solidFill>
                <a:srgbClr val="FF0000"/>
              </a:solidFill>
            </a:endParaRPr>
          </a:p>
        </p:txBody>
      </p:sp>
      <p:pic>
        <p:nvPicPr>
          <p:cNvPr id="8203"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68736" y="3992824"/>
            <a:ext cx="343241" cy="343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204"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200969" y="4262971"/>
            <a:ext cx="729480" cy="3104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Retângulo 15"/>
          <p:cNvSpPr/>
          <p:nvPr/>
        </p:nvSpPr>
        <p:spPr>
          <a:xfrm>
            <a:off x="199349" y="4774259"/>
            <a:ext cx="11703727" cy="1323439"/>
          </a:xfrm>
          <a:prstGeom prst="rect">
            <a:avLst/>
          </a:prstGeom>
        </p:spPr>
        <p:txBody>
          <a:bodyPr wrap="square">
            <a:spAutoFit/>
          </a:bodyPr>
          <a:lstStyle/>
          <a:p>
            <a:pPr algn="just"/>
            <a:r>
              <a:rPr lang="pt-PT" sz="1600" dirty="0">
                <a:solidFill>
                  <a:srgbClr val="FF0000"/>
                </a:solidFill>
              </a:rPr>
              <a:t>Já no modelo de Maxwell, V e D estão relacionadas pela expressão deduzida em 3c. Ela diz que o produto de V² por D é constante; isso significa que, quando V² aumenta, D tem que diminuir e vice-versa. Então o gráfico da linha cheia (Maxwell) tem que ser decrescente, ao contrário do gráfico da linha pontilhada (Huygens).  </a:t>
            </a:r>
            <a:endParaRPr lang="pt-BR" sz="1600" dirty="0">
              <a:solidFill>
                <a:srgbClr val="FF0000"/>
              </a:solidFill>
            </a:endParaRPr>
          </a:p>
          <a:p>
            <a:pPr algn="just"/>
            <a:r>
              <a:rPr lang="pt-PT" sz="1600" dirty="0">
                <a:solidFill>
                  <a:srgbClr val="FF0000"/>
                </a:solidFill>
              </a:rPr>
              <a:t>Além disso, V não decresce proporcionalmente a D. Conforme D aumenta, é V² que diminui proporcionalmente, o que corresponde a um decrescimo mais devagar de V.</a:t>
            </a:r>
            <a:endParaRPr lang="pt-BR" sz="1600" dirty="0">
              <a:solidFill>
                <a:srgbClr val="FF0000"/>
              </a:solidFill>
            </a:endParaRPr>
          </a:p>
        </p:txBody>
      </p:sp>
      <p:sp>
        <p:nvSpPr>
          <p:cNvPr id="17" name="Retângulo 16"/>
          <p:cNvSpPr/>
          <p:nvPr/>
        </p:nvSpPr>
        <p:spPr>
          <a:xfrm>
            <a:off x="1539462" y="6104786"/>
            <a:ext cx="8469384" cy="584775"/>
          </a:xfrm>
          <a:prstGeom prst="rect">
            <a:avLst/>
          </a:prstGeom>
        </p:spPr>
        <p:txBody>
          <a:bodyPr wrap="square">
            <a:spAutoFit/>
          </a:bodyPr>
          <a:lstStyle/>
          <a:p>
            <a:pPr algn="just"/>
            <a:r>
              <a:rPr lang="pt-BR" sz="1600" dirty="0">
                <a:solidFill>
                  <a:srgbClr val="FF0000"/>
                </a:solidFill>
              </a:rPr>
              <a:t>Portanto, a resposta correta é a letra c, que vale </a:t>
            </a:r>
            <a:r>
              <a:rPr lang="pt-BR" sz="1600" b="1" dirty="0">
                <a:solidFill>
                  <a:srgbClr val="FF0000"/>
                </a:solidFill>
              </a:rPr>
              <a:t>0,1 ponto.</a:t>
            </a:r>
            <a:r>
              <a:rPr lang="pt-BR" sz="1600" dirty="0">
                <a:solidFill>
                  <a:srgbClr val="FF0000"/>
                </a:solidFill>
              </a:rPr>
              <a:t> Se justificar corretamente a escolha recebe mais </a:t>
            </a:r>
            <a:r>
              <a:rPr lang="pt-BR" sz="1600" b="1" dirty="0">
                <a:solidFill>
                  <a:srgbClr val="FF0000"/>
                </a:solidFill>
              </a:rPr>
              <a:t>0,15 ponto.</a:t>
            </a:r>
            <a:endParaRPr lang="pt-BR" sz="1600" dirty="0">
              <a:solidFill>
                <a:srgbClr val="FF0000"/>
              </a:solidFill>
            </a:endParaRPr>
          </a:p>
        </p:txBody>
      </p:sp>
    </p:spTree>
    <p:extLst>
      <p:ext uri="{BB962C8B-B14F-4D97-AF65-F5344CB8AC3E}">
        <p14:creationId xmlns:p14="http://schemas.microsoft.com/office/powerpoint/2010/main" val="39452383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0-#ppt_w/2"/>
                                          </p:val>
                                        </p:tav>
                                        <p:tav tm="100000">
                                          <p:val>
                                            <p:strVal val="#ppt_x"/>
                                          </p:val>
                                        </p:tav>
                                      </p:tavLst>
                                    </p:anim>
                                    <p:anim calcmode="lin" valueType="num">
                                      <p:cBhvr additive="base">
                                        <p:cTn id="8" dur="500" fill="hold"/>
                                        <p:tgtEl>
                                          <p:spTgt spid="5"/>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barn(inVertical)">
                                      <p:cBhvr>
                                        <p:cTn id="13" dur="500"/>
                                        <p:tgtEl>
                                          <p:spTgt spid="15"/>
                                        </p:tgtEl>
                                      </p:cBhvr>
                                    </p:animEffect>
                                  </p:childTnLst>
                                </p:cTn>
                              </p:par>
                              <p:par>
                                <p:cTn id="14" presetID="16" presetClass="entr" presetSubtype="21" fill="hold" nodeType="withEffect">
                                  <p:stCondLst>
                                    <p:cond delay="0"/>
                                  </p:stCondLst>
                                  <p:childTnLst>
                                    <p:set>
                                      <p:cBhvr>
                                        <p:cTn id="15" dur="1" fill="hold">
                                          <p:stCondLst>
                                            <p:cond delay="0"/>
                                          </p:stCondLst>
                                        </p:cTn>
                                        <p:tgtEl>
                                          <p:spTgt spid="8203"/>
                                        </p:tgtEl>
                                        <p:attrNameLst>
                                          <p:attrName>style.visibility</p:attrName>
                                        </p:attrNameLst>
                                      </p:cBhvr>
                                      <p:to>
                                        <p:strVal val="visible"/>
                                      </p:to>
                                    </p:set>
                                    <p:animEffect transition="in" filter="barn(inVertical)">
                                      <p:cBhvr>
                                        <p:cTn id="16" dur="500"/>
                                        <p:tgtEl>
                                          <p:spTgt spid="8203"/>
                                        </p:tgtEl>
                                      </p:cBhvr>
                                    </p:animEffect>
                                  </p:childTnLst>
                                </p:cTn>
                              </p:par>
                              <p:par>
                                <p:cTn id="17" presetID="16" presetClass="entr" presetSubtype="21" fill="hold" nodeType="withEffect">
                                  <p:stCondLst>
                                    <p:cond delay="0"/>
                                  </p:stCondLst>
                                  <p:childTnLst>
                                    <p:set>
                                      <p:cBhvr>
                                        <p:cTn id="18" dur="1" fill="hold">
                                          <p:stCondLst>
                                            <p:cond delay="0"/>
                                          </p:stCondLst>
                                        </p:cTn>
                                        <p:tgtEl>
                                          <p:spTgt spid="8204"/>
                                        </p:tgtEl>
                                        <p:attrNameLst>
                                          <p:attrName>style.visibility</p:attrName>
                                        </p:attrNameLst>
                                      </p:cBhvr>
                                      <p:to>
                                        <p:strVal val="visible"/>
                                      </p:to>
                                    </p:set>
                                    <p:animEffect transition="in" filter="barn(inVertical)">
                                      <p:cBhvr>
                                        <p:cTn id="19" dur="500"/>
                                        <p:tgtEl>
                                          <p:spTgt spid="8204"/>
                                        </p:tgtEl>
                                      </p:cBhvr>
                                    </p:animEffect>
                                  </p:childTnLst>
                                </p:cTn>
                              </p:par>
                            </p:childTnLst>
                          </p:cTn>
                        </p:par>
                      </p:childTnLst>
                    </p:cTn>
                  </p:par>
                  <p:par>
                    <p:cTn id="20" fill="hold">
                      <p:stCondLst>
                        <p:cond delay="indefinite"/>
                      </p:stCondLst>
                      <p:childTnLst>
                        <p:par>
                          <p:cTn id="21" fill="hold">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16"/>
                                        </p:tgtEl>
                                        <p:attrNameLst>
                                          <p:attrName>style.visibility</p:attrName>
                                        </p:attrNameLst>
                                      </p:cBhvr>
                                      <p:to>
                                        <p:strVal val="visible"/>
                                      </p:to>
                                    </p:set>
                                    <p:animEffect transition="in" filter="barn(inVertical)">
                                      <p:cBhvr>
                                        <p:cTn id="24" dur="500"/>
                                        <p:tgtEl>
                                          <p:spTgt spid="16"/>
                                        </p:tgtEl>
                                      </p:cBhvr>
                                    </p:animEffect>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17"/>
                                        </p:tgtEl>
                                        <p:attrNameLst>
                                          <p:attrName>style.visibility</p:attrName>
                                        </p:attrNameLst>
                                      </p:cBhvr>
                                      <p:to>
                                        <p:strVal val="visible"/>
                                      </p:to>
                                    </p:set>
                                    <p:anim calcmode="lin" valueType="num">
                                      <p:cBhvr additive="base">
                                        <p:cTn id="29" dur="500" fill="hold"/>
                                        <p:tgtEl>
                                          <p:spTgt spid="17"/>
                                        </p:tgtEl>
                                        <p:attrNameLst>
                                          <p:attrName>ppt_x</p:attrName>
                                        </p:attrNameLst>
                                      </p:cBhvr>
                                      <p:tavLst>
                                        <p:tav tm="0">
                                          <p:val>
                                            <p:strVal val="#ppt_x"/>
                                          </p:val>
                                        </p:tav>
                                        <p:tav tm="100000">
                                          <p:val>
                                            <p:strVal val="#ppt_x"/>
                                          </p:val>
                                        </p:tav>
                                      </p:tavLst>
                                    </p:anim>
                                    <p:anim calcmode="lin" valueType="num">
                                      <p:cBhvr additive="base">
                                        <p:cTn id="30"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5" grpId="0"/>
      <p:bldP spid="16" grpId="0"/>
      <p:bldP spid="17"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241510"/>
            <a:ext cx="7848872" cy="2041328"/>
          </a:xfrm>
          <a:prstGeom prst="rect">
            <a:avLst/>
          </a:prstGeom>
        </p:spPr>
        <p:txBody>
          <a:bodyPr wrap="square">
            <a:spAutoFit/>
          </a:bodyPr>
          <a:lstStyle/>
          <a:p>
            <a:pPr algn="just">
              <a:lnSpc>
                <a:spcPct val="114000"/>
              </a:lnSpc>
            </a:pPr>
            <a:r>
              <a:rPr lang="pt-BR" sz="1600" b="1" dirty="0">
                <a:cs typeface="Arial" pitchFamily="34" charset="0"/>
              </a:rPr>
              <a:t>Questão </a:t>
            </a:r>
            <a:r>
              <a:rPr lang="pt-BR" sz="1600" b="1" dirty="0" smtClean="0"/>
              <a:t>4</a:t>
            </a:r>
            <a:r>
              <a:rPr lang="pt-BR" sz="1600" b="1" dirty="0"/>
              <a:t>) Física. </a:t>
            </a:r>
            <a:r>
              <a:rPr lang="pt-BR" sz="1600" dirty="0" smtClean="0"/>
              <a:t>Outra </a:t>
            </a:r>
            <a:r>
              <a:rPr lang="pt-BR" sz="1600" dirty="0"/>
              <a:t>mudança muito importante ocorrida na época de Galileu foi a forma de explicar como o mundo funciona, ou seja, a mudança da Física. Uma dificuldade de todas as inovações astronômicas é que a física tradicional não tinha como explicá-la. Algumas gerações de pensadores ficaram tentando construir novos princípios físicos, até que Isaac Newton (1643 - 1727) conseguiu dar uma boa forma final a isso. A Física de Newton foi tão bem sucedida que até hoje a estudamos na escola e a usamos para entender nosso mundo cotidiano.</a:t>
            </a:r>
          </a:p>
        </p:txBody>
      </p:sp>
      <p:sp>
        <p:nvSpPr>
          <p:cNvPr id="4" name="Retângulo 3"/>
          <p:cNvSpPr/>
          <p:nvPr/>
        </p:nvSpPr>
        <p:spPr>
          <a:xfrm>
            <a:off x="195742" y="2348014"/>
            <a:ext cx="11372419" cy="1215204"/>
          </a:xfrm>
          <a:prstGeom prst="rect">
            <a:avLst/>
          </a:prstGeom>
        </p:spPr>
        <p:txBody>
          <a:bodyPr wrap="square">
            <a:spAutoFit/>
          </a:bodyPr>
          <a:lstStyle/>
          <a:p>
            <a:pPr algn="just">
              <a:lnSpc>
                <a:spcPct val="114000"/>
              </a:lnSpc>
            </a:pPr>
            <a:r>
              <a:rPr lang="pt-BR" sz="1600" b="1" dirty="0">
                <a:cs typeface="Arial" pitchFamily="34" charset="0"/>
              </a:rPr>
              <a:t>Pergunta </a:t>
            </a:r>
            <a:r>
              <a:rPr lang="pt-BR" sz="1600" b="1" dirty="0" smtClean="0"/>
              <a:t>4a</a:t>
            </a:r>
            <a:r>
              <a:rPr lang="pt-BR" sz="1600" b="1" dirty="0"/>
              <a:t>)</a:t>
            </a:r>
            <a:r>
              <a:rPr lang="pt-BR" sz="1600" dirty="0"/>
              <a:t> Quando jogamos uma pedra exatamente para cima (na vertical), ela cai em cima </a:t>
            </a:r>
            <a:r>
              <a:rPr lang="pt-BR" sz="1600" dirty="0" smtClean="0"/>
              <a:t>de </a:t>
            </a:r>
            <a:r>
              <a:rPr lang="pt-BR" sz="1600" dirty="0"/>
              <a:t>nós, certo? Mas quando propuseram que a Terra girava, não foi o que disseram. Os críticos da rotação da Terra diziam que, enquanto a pedra estivesse no ar, a Terra giraria um pouco, de forma que, quando voltasse ao chão, a pedra ficaria para trás de quem jogou. Mas não é isso o que acontece! Que princípio da Física de Newton você usaria para explicar este paradoxo?</a:t>
            </a:r>
          </a:p>
        </p:txBody>
      </p:sp>
      <p:sp>
        <p:nvSpPr>
          <p:cNvPr id="5" name="Retângulo 4"/>
          <p:cNvSpPr/>
          <p:nvPr/>
        </p:nvSpPr>
        <p:spPr>
          <a:xfrm>
            <a:off x="190897" y="3573016"/>
            <a:ext cx="11449272" cy="2618794"/>
          </a:xfrm>
          <a:prstGeom prst="rect">
            <a:avLst/>
          </a:prstGeom>
        </p:spPr>
        <p:txBody>
          <a:bodyPr wrap="square">
            <a:spAutoFit/>
          </a:bodyPr>
          <a:lstStyle/>
          <a:p>
            <a:pPr algn="just">
              <a:lnSpc>
                <a:spcPct val="114000"/>
              </a:lnSpc>
            </a:pPr>
            <a:r>
              <a:rPr lang="pt-PT" sz="1600" dirty="0" smtClean="0"/>
              <a:t>                        </a:t>
            </a:r>
            <a:r>
              <a:rPr lang="pt-PT" sz="1600" dirty="0" smtClean="0">
                <a:solidFill>
                  <a:srgbClr val="FF0000"/>
                </a:solidFill>
              </a:rPr>
              <a:t>O </a:t>
            </a:r>
            <a:r>
              <a:rPr lang="pt-PT" sz="1600" dirty="0">
                <a:solidFill>
                  <a:srgbClr val="FF0000"/>
                </a:solidFill>
              </a:rPr>
              <a:t>princípio da física newtoniana que resolve esse problema é o </a:t>
            </a:r>
            <a:r>
              <a:rPr lang="pt-PT" sz="1600" u="sng" dirty="0">
                <a:solidFill>
                  <a:srgbClr val="FF0000"/>
                </a:solidFill>
              </a:rPr>
              <a:t>princípio ou lei da inércia</a:t>
            </a:r>
            <a:r>
              <a:rPr lang="pt-PT" sz="1600" dirty="0">
                <a:solidFill>
                  <a:srgbClr val="FF0000"/>
                </a:solidFill>
              </a:rPr>
              <a:t>. Basta esta resposta para que o estudante receba 0,3 ponto.</a:t>
            </a:r>
            <a:endParaRPr lang="pt-BR" sz="1600" dirty="0">
              <a:solidFill>
                <a:srgbClr val="FF0000"/>
              </a:solidFill>
            </a:endParaRPr>
          </a:p>
          <a:p>
            <a:pPr algn="just">
              <a:lnSpc>
                <a:spcPct val="114000"/>
              </a:lnSpc>
            </a:pPr>
            <a:r>
              <a:rPr lang="pt-BR" sz="1600" dirty="0" smtClean="0">
                <a:solidFill>
                  <a:srgbClr val="FF0000"/>
                </a:solidFill>
              </a:rPr>
              <a:t>Este </a:t>
            </a:r>
            <a:r>
              <a:rPr lang="pt-BR" sz="1600" dirty="0">
                <a:solidFill>
                  <a:srgbClr val="FF0000"/>
                </a:solidFill>
              </a:rPr>
              <a:t>princípio afirma que corpos em movimento constante (isto é, com velocidade constante e em linha reta) permanecem em movimento se nada externo interfere, do mesmo modo que corpos parados permanecem parados se nada age sobre eles.  Assim, a pedra, enquanto está na Terra, se move junto com a Terra. Os críticos supunham que, quando perde contato com a Terra, a pedra tenderia a parar, enquanto aquela continuaria se movendo. </a:t>
            </a:r>
            <a:endParaRPr lang="pt-BR" sz="1600" dirty="0" smtClean="0">
              <a:solidFill>
                <a:srgbClr val="FF0000"/>
              </a:solidFill>
            </a:endParaRPr>
          </a:p>
          <a:p>
            <a:pPr algn="just">
              <a:lnSpc>
                <a:spcPct val="114000"/>
              </a:lnSpc>
            </a:pPr>
            <a:r>
              <a:rPr lang="pt-BR" sz="1600" dirty="0" smtClean="0">
                <a:solidFill>
                  <a:srgbClr val="FF0000"/>
                </a:solidFill>
              </a:rPr>
              <a:t>Mas</a:t>
            </a:r>
            <a:r>
              <a:rPr lang="pt-BR" sz="1600" dirty="0">
                <a:solidFill>
                  <a:srgbClr val="FF0000"/>
                </a:solidFill>
              </a:rPr>
              <a:t>, se acreditamos que os corpos se movem segundo a inércia de Newton, então a pedra, quando lançada para cima, mantém sua velocidade horizontal ao mesmo tempo em que sobe e desce. Assim, quando cai de volta, ela cai no ponto de onde saiu, pois andou tanto quanto a Terra.</a:t>
            </a:r>
          </a:p>
        </p:txBody>
      </p:sp>
      <p:sp>
        <p:nvSpPr>
          <p:cNvPr id="6" name="Retângulo 5"/>
          <p:cNvSpPr/>
          <p:nvPr/>
        </p:nvSpPr>
        <p:spPr>
          <a:xfrm>
            <a:off x="195742" y="3573016"/>
            <a:ext cx="1267398" cy="338554"/>
          </a:xfrm>
          <a:prstGeom prst="rect">
            <a:avLst/>
          </a:prstGeom>
        </p:spPr>
        <p:txBody>
          <a:bodyPr wrap="none">
            <a:spAutoFit/>
          </a:bodyPr>
          <a:lstStyle/>
          <a:p>
            <a:r>
              <a:rPr lang="pt-BR" sz="1600" b="1" dirty="0"/>
              <a:t>Resposta </a:t>
            </a:r>
            <a:r>
              <a:rPr lang="pt-PT" sz="1600" b="1" dirty="0"/>
              <a:t>4a)</a:t>
            </a:r>
            <a:endParaRPr lang="pt-BR" sz="1600" dirty="0"/>
          </a:p>
        </p:txBody>
      </p:sp>
    </p:spTree>
    <p:extLst>
      <p:ext uri="{BB962C8B-B14F-4D97-AF65-F5344CB8AC3E}">
        <p14:creationId xmlns:p14="http://schemas.microsoft.com/office/powerpoint/2010/main" val="1877645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randombar(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randombar(horizontal)">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535426"/>
            <a:ext cx="7848872" cy="1920526"/>
          </a:xfrm>
          <a:prstGeom prst="rect">
            <a:avLst/>
          </a:prstGeom>
        </p:spPr>
        <p:txBody>
          <a:bodyPr wrap="square">
            <a:spAutoFit/>
          </a:bodyPr>
          <a:lstStyle/>
          <a:p>
            <a:pPr algn="just">
              <a:lnSpc>
                <a:spcPct val="110000"/>
              </a:lnSpc>
            </a:pPr>
            <a:r>
              <a:rPr lang="pt-BR" i="1" dirty="0" smtClean="0">
                <a:latin typeface="Times New Roman" pitchFamily="18" charset="0"/>
                <a:cs typeface="Times New Roman" pitchFamily="18" charset="0"/>
              </a:rPr>
              <a:t>Galileu </a:t>
            </a:r>
            <a:r>
              <a:rPr lang="pt-BR" i="1" dirty="0">
                <a:latin typeface="Times New Roman" pitchFamily="18" charset="0"/>
                <a:cs typeface="Times New Roman" pitchFamily="18" charset="0"/>
              </a:rPr>
              <a:t>poderia ter usado esse argumento do jeito que foi posto aqui, pois ele mesmo formulou o princípio de inércia. Mas a inércia do Galileu era circular: o movimento circular é que era o movimento natural dos corpos. </a:t>
            </a:r>
            <a:endParaRPr lang="pt-BR" dirty="0">
              <a:latin typeface="Times New Roman" pitchFamily="18" charset="0"/>
              <a:cs typeface="Times New Roman" pitchFamily="18" charset="0"/>
            </a:endParaRPr>
          </a:p>
          <a:p>
            <a:pPr algn="just">
              <a:lnSpc>
                <a:spcPct val="110000"/>
              </a:lnSpc>
            </a:pPr>
            <a:r>
              <a:rPr lang="pt-BR" i="1" dirty="0">
                <a:latin typeface="Times New Roman" pitchFamily="18" charset="0"/>
                <a:cs typeface="Times New Roman" pitchFamily="18" charset="0"/>
              </a:rPr>
              <a:t>Um exemplo clássico que Galileu usa (em seu livro </a:t>
            </a:r>
            <a:r>
              <a:rPr lang="pt-BR" dirty="0">
                <a:latin typeface="Times New Roman" pitchFamily="18" charset="0"/>
                <a:cs typeface="Times New Roman" pitchFamily="18" charset="0"/>
              </a:rPr>
              <a:t>Diálogo entre os Dois Máximos Sistemas de Mundo</a:t>
            </a:r>
            <a:r>
              <a:rPr lang="pt-BR" i="1" dirty="0">
                <a:latin typeface="Times New Roman" pitchFamily="18" charset="0"/>
                <a:cs typeface="Times New Roman" pitchFamily="18" charset="0"/>
              </a:rPr>
              <a:t>) é o seguinte: coloquemos uma esfera lisa sobre um plano liso e inclinado, e façamo-la se movimentar. Enquanto a esfera se </a:t>
            </a:r>
            <a:r>
              <a:rPr lang="pt-BR" i="1" dirty="0" smtClean="0">
                <a:latin typeface="Times New Roman" pitchFamily="18" charset="0"/>
                <a:cs typeface="Times New Roman" pitchFamily="18" charset="0"/>
              </a:rPr>
              <a:t>move</a:t>
            </a:r>
            <a:endParaRPr lang="pt-BR" dirty="0">
              <a:latin typeface="Times New Roman" pitchFamily="18" charset="0"/>
              <a:cs typeface="Times New Roman" pitchFamily="18" charset="0"/>
            </a:endParaRPr>
          </a:p>
        </p:txBody>
      </p:sp>
      <p:sp>
        <p:nvSpPr>
          <p:cNvPr id="4" name="Retângulo 3"/>
          <p:cNvSpPr/>
          <p:nvPr/>
        </p:nvSpPr>
        <p:spPr>
          <a:xfrm>
            <a:off x="118889" y="3596756"/>
            <a:ext cx="11592888" cy="1006429"/>
          </a:xfrm>
          <a:prstGeom prst="rect">
            <a:avLst/>
          </a:prstGeom>
        </p:spPr>
        <p:txBody>
          <a:bodyPr wrap="square">
            <a:spAutoFit/>
          </a:bodyPr>
          <a:lstStyle/>
          <a:p>
            <a:pPr algn="just">
              <a:lnSpc>
                <a:spcPct val="110000"/>
              </a:lnSpc>
            </a:pPr>
            <a:r>
              <a:rPr lang="pt-BR" i="1" dirty="0" smtClean="0">
                <a:latin typeface="Times New Roman" pitchFamily="18" charset="0"/>
                <a:cs typeface="Times New Roman" pitchFamily="18" charset="0"/>
              </a:rPr>
              <a:t>Galileu </a:t>
            </a:r>
            <a:r>
              <a:rPr lang="pt-BR" i="1" dirty="0">
                <a:latin typeface="Times New Roman" pitchFamily="18" charset="0"/>
                <a:cs typeface="Times New Roman" pitchFamily="18" charset="0"/>
              </a:rPr>
              <a:t>vai ainda mais longe: a Terra é esférica; então, se este plano for longo o suficiente, a bolinha continuaria rolando pela superfície terrestre, estável em seu movimento circular e constante. Da mesma forma, os planetas se movem em trajetórias circulares, estáveis, por sua própria inércia.</a:t>
            </a:r>
            <a:endParaRPr lang="pt-BR" dirty="0">
              <a:latin typeface="Times New Roman" pitchFamily="18" charset="0"/>
              <a:cs typeface="Times New Roman" pitchFamily="18" charset="0"/>
            </a:endParaRPr>
          </a:p>
        </p:txBody>
      </p:sp>
      <p:sp>
        <p:nvSpPr>
          <p:cNvPr id="7" name="Retângulo 6"/>
          <p:cNvSpPr/>
          <p:nvPr/>
        </p:nvSpPr>
        <p:spPr>
          <a:xfrm>
            <a:off x="118889" y="4544184"/>
            <a:ext cx="11592888" cy="1615827"/>
          </a:xfrm>
          <a:prstGeom prst="rect">
            <a:avLst/>
          </a:prstGeom>
        </p:spPr>
        <p:txBody>
          <a:bodyPr wrap="square">
            <a:spAutoFit/>
          </a:bodyPr>
          <a:lstStyle/>
          <a:p>
            <a:pPr algn="just">
              <a:lnSpc>
                <a:spcPct val="110000"/>
              </a:lnSpc>
            </a:pPr>
            <a:r>
              <a:rPr lang="pt-BR" i="1" dirty="0" smtClean="0">
                <a:latin typeface="Times New Roman" pitchFamily="18" charset="0"/>
                <a:cs typeface="Times New Roman" pitchFamily="18" charset="0"/>
              </a:rPr>
              <a:t>Embora </a:t>
            </a:r>
            <a:r>
              <a:rPr lang="pt-BR" i="1" dirty="0">
                <a:latin typeface="Times New Roman" pitchFamily="18" charset="0"/>
                <a:cs typeface="Times New Roman" pitchFamily="18" charset="0"/>
              </a:rPr>
              <a:t>as imagens que Galileu usou para explicar sua inércia ainda sejam muito úteis hoje para compreendermos esse princípio, a nossa inércia é diferente. É a inércia de Newton, que diz que o movimento natural é o movimento feito em linha reta. Assim, pensar em um plano na superfície da Terra é insuficiente; precisamos de uma imagem mais abstrata. Um corpo solto no espaço, livre de qualquer outra influência. Este corpo, espera-se, uma vez tendo movimento, permanecerá neste movimento com a mesma velocidade e em linha reta, indefinidamente.  </a:t>
            </a:r>
            <a:endParaRPr lang="pt-BR" dirty="0">
              <a:latin typeface="Times New Roman" pitchFamily="18" charset="0"/>
              <a:cs typeface="Times New Roman" pitchFamily="18" charset="0"/>
            </a:endParaRPr>
          </a:p>
        </p:txBody>
      </p:sp>
      <p:sp>
        <p:nvSpPr>
          <p:cNvPr id="5" name="Retângulo 4"/>
          <p:cNvSpPr/>
          <p:nvPr/>
        </p:nvSpPr>
        <p:spPr>
          <a:xfrm>
            <a:off x="3503265" y="116632"/>
            <a:ext cx="1685077" cy="400110"/>
          </a:xfrm>
          <a:prstGeom prst="rect">
            <a:avLst/>
          </a:prstGeom>
        </p:spPr>
        <p:txBody>
          <a:bodyPr wrap="none">
            <a:spAutoFit/>
          </a:bodyPr>
          <a:lstStyle/>
          <a:p>
            <a:r>
              <a:rPr lang="pt-BR" sz="2000" b="1" i="1" u="sng" dirty="0" smtClean="0">
                <a:solidFill>
                  <a:schemeClr val="accent2">
                    <a:lumMod val="75000"/>
                  </a:schemeClr>
                </a:solidFill>
                <a:latin typeface="Times New Roman" pitchFamily="18" charset="0"/>
                <a:cs typeface="Times New Roman" pitchFamily="18" charset="0"/>
              </a:rPr>
              <a:t>Comentários: </a:t>
            </a:r>
            <a:endParaRPr lang="pt-BR" sz="2000" b="1" dirty="0">
              <a:solidFill>
                <a:schemeClr val="accent2">
                  <a:lumMod val="75000"/>
                </a:schemeClr>
              </a:solidFill>
            </a:endParaRPr>
          </a:p>
        </p:txBody>
      </p:sp>
      <p:sp>
        <p:nvSpPr>
          <p:cNvPr id="6" name="Retângulo 5"/>
          <p:cNvSpPr/>
          <p:nvPr/>
        </p:nvSpPr>
        <p:spPr>
          <a:xfrm>
            <a:off x="145603" y="2333896"/>
            <a:ext cx="11566574" cy="1311128"/>
          </a:xfrm>
          <a:prstGeom prst="rect">
            <a:avLst/>
          </a:prstGeom>
        </p:spPr>
        <p:txBody>
          <a:bodyPr wrap="square">
            <a:spAutoFit/>
          </a:bodyPr>
          <a:lstStyle/>
          <a:p>
            <a:pPr algn="just">
              <a:lnSpc>
                <a:spcPct val="110000"/>
              </a:lnSpc>
            </a:pPr>
            <a:r>
              <a:rPr lang="pt-BR" i="1" dirty="0">
                <a:latin typeface="Times New Roman" pitchFamily="18" charset="0"/>
                <a:cs typeface="Times New Roman" pitchFamily="18" charset="0"/>
              </a:rPr>
              <a:t>contra a inclinação do plano, subindo, ela desacelera, rolando cada vez mais devagar. Por outro lado, se invertermos a inclinação do plano, de forma que a esfera passe a descer, então ela acelera, indo cada vez mais rápido. Portanto, deve haver uma inclinação intermediária (que podemos chamar de horizontal) em que a bolinha, ao se mover, não acelera nem desacelera, mas se mantém em movimento constante. </a:t>
            </a:r>
            <a:endParaRPr lang="pt-BR" dirty="0">
              <a:latin typeface="Times New Roman" pitchFamily="18" charset="0"/>
              <a:cs typeface="Times New Roman" pitchFamily="18" charset="0"/>
            </a:endParaRPr>
          </a:p>
        </p:txBody>
      </p:sp>
    </p:spTree>
    <p:extLst>
      <p:ext uri="{BB962C8B-B14F-4D97-AF65-F5344CB8AC3E}">
        <p14:creationId xmlns:p14="http://schemas.microsoft.com/office/powerpoint/2010/main" val="99359171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62905" y="2452354"/>
            <a:ext cx="11449272" cy="3541226"/>
          </a:xfrm>
          <a:prstGeom prst="rect">
            <a:avLst/>
          </a:prstGeom>
        </p:spPr>
        <p:txBody>
          <a:bodyPr wrap="square">
            <a:spAutoFit/>
          </a:bodyPr>
          <a:lstStyle/>
          <a:p>
            <a:pPr algn="just">
              <a:lnSpc>
                <a:spcPct val="114000"/>
              </a:lnSpc>
            </a:pPr>
            <a:r>
              <a:rPr lang="pt-BR" i="1" dirty="0" smtClean="0">
                <a:latin typeface="Times New Roman" pitchFamily="18" charset="0"/>
                <a:cs typeface="Times New Roman" pitchFamily="18" charset="0"/>
              </a:rPr>
              <a:t>Ao </a:t>
            </a:r>
            <a:r>
              <a:rPr lang="pt-BR" i="1" dirty="0">
                <a:latin typeface="Times New Roman" pitchFamily="18" charset="0"/>
                <a:cs typeface="Times New Roman" pitchFamily="18" charset="0"/>
              </a:rPr>
              <a:t>resolver o problema da pedra lançada para cima, portanto, pode parecer que usamos a inércia de Galileu (circular) para argumentar. Na verdade, usamos a inércia de Newton (linear), nos aproveitando de uma aproximação: para deslocamentos curtos (muito mais curtos que as dimensões da esfera terrestre) podemos aproximar o movimento circular da Terra por um movimento linear. É o mesmo motivo pelo qual, no nosso cotidiano, vemos os objetos à nossa volta como se estivessem dispostos num plano horizontal (mesmo sabendo que a Terra é esférica). Se fôssemos considerar lançamentos maiores, teríamos que considerar que, na verdade, tanto os objetos na superfície da Terra quanto a pedra acima dela estão sendo continuamente acelerados, pela força gravitacional da Terra, que a cada instante tira a todos da reta que seguiríamos naturalmente, se estivéssemos livres. Esse movimento circular gera efeitos nos movimentos que só podemos notar em escalas maiores. Um deles é a força de </a:t>
            </a:r>
            <a:r>
              <a:rPr lang="pt-BR" i="1" dirty="0" err="1">
                <a:latin typeface="Times New Roman" pitchFamily="18" charset="0"/>
                <a:cs typeface="Times New Roman" pitchFamily="18" charset="0"/>
              </a:rPr>
              <a:t>Coriolis</a:t>
            </a:r>
            <a:r>
              <a:rPr lang="pt-BR" i="1" dirty="0">
                <a:latin typeface="Times New Roman" pitchFamily="18" charset="0"/>
                <a:cs typeface="Times New Roman" pitchFamily="18" charset="0"/>
              </a:rPr>
              <a:t>, que dá o padrão dos furacões e grandes tempestades na Terra. Se a pedra tivesse sido lançada muito alto, esses efeitos não-inerciais, como a força de </a:t>
            </a:r>
            <a:r>
              <a:rPr lang="pt-BR" i="1" dirty="0" err="1">
                <a:latin typeface="Times New Roman" pitchFamily="18" charset="0"/>
                <a:cs typeface="Times New Roman" pitchFamily="18" charset="0"/>
              </a:rPr>
              <a:t>Coriolis</a:t>
            </a:r>
            <a:r>
              <a:rPr lang="pt-BR" i="1" dirty="0">
                <a:latin typeface="Times New Roman" pitchFamily="18" charset="0"/>
                <a:cs typeface="Times New Roman" pitchFamily="18" charset="0"/>
              </a:rPr>
              <a:t>, seriam notados nela, e ela não cairia exatamente no lugar de onde foi lançada.</a:t>
            </a:r>
            <a:endParaRPr lang="pt-BR" dirty="0">
              <a:latin typeface="Times New Roman" pitchFamily="18" charset="0"/>
              <a:cs typeface="Times New Roman" pitchFamily="18" charset="0"/>
            </a:endParaRPr>
          </a:p>
        </p:txBody>
      </p:sp>
      <p:sp>
        <p:nvSpPr>
          <p:cNvPr id="4" name="Retângulo 3"/>
          <p:cNvSpPr/>
          <p:nvPr/>
        </p:nvSpPr>
        <p:spPr>
          <a:xfrm>
            <a:off x="262905" y="404664"/>
            <a:ext cx="7560840" cy="1962268"/>
          </a:xfrm>
          <a:prstGeom prst="rect">
            <a:avLst/>
          </a:prstGeom>
        </p:spPr>
        <p:txBody>
          <a:bodyPr wrap="square">
            <a:spAutoFit/>
          </a:bodyPr>
          <a:lstStyle/>
          <a:p>
            <a:pPr algn="just">
              <a:lnSpc>
                <a:spcPct val="114000"/>
              </a:lnSpc>
            </a:pPr>
            <a:r>
              <a:rPr lang="pt-BR" i="1" dirty="0" smtClean="0">
                <a:latin typeface="Times New Roman" pitchFamily="18" charset="0"/>
                <a:cs typeface="Times New Roman" pitchFamily="18" charset="0"/>
              </a:rPr>
              <a:t>Assim</a:t>
            </a:r>
            <a:r>
              <a:rPr lang="pt-BR" i="1" dirty="0">
                <a:latin typeface="Times New Roman" pitchFamily="18" charset="0"/>
                <a:cs typeface="Times New Roman" pitchFamily="18" charset="0"/>
              </a:rPr>
              <a:t>, o movimento dos planetas não é inercial, espontâneo. Se fossem deixados livres, eles se afastariam indefinidamente, vagando pelo universo, sempre à frente. Na física de Newton, é preciso que algo “prenda” os planetas em suas órbitas fechadas, contrabalance sua tendência natural de permanecer em linha reta e se afastar. Esse algo foi o que Newton definiu como sua Força da Gravitação Universal.</a:t>
            </a:r>
            <a:endParaRPr lang="pt-BR" dirty="0">
              <a:latin typeface="Times New Roman" pitchFamily="18" charset="0"/>
              <a:cs typeface="Times New Roman" pitchFamily="18" charset="0"/>
            </a:endParaRPr>
          </a:p>
        </p:txBody>
      </p:sp>
    </p:spTree>
    <p:extLst>
      <p:ext uri="{BB962C8B-B14F-4D97-AF65-F5344CB8AC3E}">
        <p14:creationId xmlns:p14="http://schemas.microsoft.com/office/powerpoint/2010/main" val="349075610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62905" y="476672"/>
            <a:ext cx="7776864" cy="1089529"/>
          </a:xfrm>
          <a:prstGeom prst="rect">
            <a:avLst/>
          </a:prstGeom>
        </p:spPr>
        <p:txBody>
          <a:bodyPr wrap="square">
            <a:spAutoFit/>
          </a:bodyPr>
          <a:lstStyle/>
          <a:p>
            <a:pPr algn="just">
              <a:lnSpc>
                <a:spcPct val="120000"/>
              </a:lnSpc>
            </a:pPr>
            <a:r>
              <a:rPr lang="pt-BR" b="1" dirty="0">
                <a:cs typeface="Arial" pitchFamily="34" charset="0"/>
              </a:rPr>
              <a:t>Pergunta </a:t>
            </a:r>
            <a:r>
              <a:rPr lang="pt-BR" b="1" dirty="0" smtClean="0"/>
              <a:t>4b</a:t>
            </a:r>
            <a:r>
              <a:rPr lang="pt-BR" b="1" dirty="0"/>
              <a:t>)</a:t>
            </a:r>
            <a:r>
              <a:rPr lang="pt-BR" dirty="0"/>
              <a:t> Supondo que isso realmente acontecesse, da pedra atingir a Terra em outro lugar, devido à rotação, em que pontos da Terra a rotação não influenciaria na queda da pedra?</a:t>
            </a:r>
          </a:p>
        </p:txBody>
      </p:sp>
      <p:sp>
        <p:nvSpPr>
          <p:cNvPr id="4" name="Retângulo 3"/>
          <p:cNvSpPr/>
          <p:nvPr/>
        </p:nvSpPr>
        <p:spPr>
          <a:xfrm>
            <a:off x="215602" y="2500212"/>
            <a:ext cx="10632479" cy="424732"/>
          </a:xfrm>
          <a:prstGeom prst="rect">
            <a:avLst/>
          </a:prstGeom>
        </p:spPr>
        <p:txBody>
          <a:bodyPr wrap="square">
            <a:spAutoFit/>
          </a:bodyPr>
          <a:lstStyle/>
          <a:p>
            <a:pPr algn="just">
              <a:lnSpc>
                <a:spcPct val="120000"/>
              </a:lnSpc>
            </a:pPr>
            <a:r>
              <a:rPr lang="pt-BR" dirty="0" smtClean="0"/>
              <a:t>                         </a:t>
            </a:r>
            <a:r>
              <a:rPr lang="pt-BR" dirty="0" smtClean="0">
                <a:solidFill>
                  <a:srgbClr val="FF0000"/>
                </a:solidFill>
              </a:rPr>
              <a:t>Resposta</a:t>
            </a:r>
            <a:r>
              <a:rPr lang="pt-BR" dirty="0">
                <a:solidFill>
                  <a:srgbClr val="FF0000"/>
                </a:solidFill>
              </a:rPr>
              <a:t>: </a:t>
            </a:r>
            <a:r>
              <a:rPr lang="pt-BR" dirty="0" err="1">
                <a:solidFill>
                  <a:srgbClr val="FF0000"/>
                </a:solidFill>
              </a:rPr>
              <a:t>Pólo</a:t>
            </a:r>
            <a:r>
              <a:rPr lang="pt-BR" dirty="0">
                <a:solidFill>
                  <a:srgbClr val="FF0000"/>
                </a:solidFill>
              </a:rPr>
              <a:t> Norte ou Sul (0,1 ponto se respondeu só um lugar e 0,3 se mencionou os dois). </a:t>
            </a:r>
          </a:p>
        </p:txBody>
      </p:sp>
      <p:sp>
        <p:nvSpPr>
          <p:cNvPr id="5" name="Retângulo 4"/>
          <p:cNvSpPr/>
          <p:nvPr/>
        </p:nvSpPr>
        <p:spPr>
          <a:xfrm>
            <a:off x="236975" y="2502994"/>
            <a:ext cx="1463670" cy="402546"/>
          </a:xfrm>
          <a:prstGeom prst="rect">
            <a:avLst/>
          </a:prstGeom>
        </p:spPr>
        <p:txBody>
          <a:bodyPr wrap="none">
            <a:spAutoFit/>
          </a:bodyPr>
          <a:lstStyle/>
          <a:p>
            <a:pPr algn="just">
              <a:lnSpc>
                <a:spcPct val="120000"/>
              </a:lnSpc>
            </a:pPr>
            <a:r>
              <a:rPr lang="pt-BR" b="1" dirty="0"/>
              <a:t>Resposta 4b)</a:t>
            </a:r>
            <a:r>
              <a:rPr lang="pt-BR" dirty="0"/>
              <a:t> </a:t>
            </a:r>
          </a:p>
        </p:txBody>
      </p:sp>
      <p:sp>
        <p:nvSpPr>
          <p:cNvPr id="6" name="Retângulo 5"/>
          <p:cNvSpPr/>
          <p:nvPr/>
        </p:nvSpPr>
        <p:spPr>
          <a:xfrm>
            <a:off x="334892" y="3356992"/>
            <a:ext cx="11305277" cy="1754326"/>
          </a:xfrm>
          <a:prstGeom prst="rect">
            <a:avLst/>
          </a:prstGeom>
        </p:spPr>
        <p:txBody>
          <a:bodyPr wrap="square">
            <a:spAutoFit/>
          </a:bodyPr>
          <a:lstStyle/>
          <a:p>
            <a:pPr algn="just">
              <a:lnSpc>
                <a:spcPct val="120000"/>
              </a:lnSpc>
            </a:pPr>
            <a:r>
              <a:rPr lang="pt-BR" i="1" dirty="0">
                <a:latin typeface="Times New Roman" pitchFamily="18" charset="0"/>
                <a:cs typeface="Times New Roman" pitchFamily="18" charset="0"/>
              </a:rPr>
              <a:t>Essa questão exigia mais um pouco de visão espacial dos alunos. Bastava visualizar que, na superfície de uma esfera em rotação, existem dois pontos que não se movem: os pontos por onde passa o eixo de rotação, chamados </a:t>
            </a:r>
            <a:r>
              <a:rPr lang="pt-BR" i="1" dirty="0" err="1">
                <a:latin typeface="Times New Roman" pitchFamily="18" charset="0"/>
                <a:cs typeface="Times New Roman" pitchFamily="18" charset="0"/>
              </a:rPr>
              <a:t>pólos</a:t>
            </a:r>
            <a:r>
              <a:rPr lang="pt-BR" i="1" dirty="0">
                <a:latin typeface="Times New Roman" pitchFamily="18" charset="0"/>
                <a:cs typeface="Times New Roman" pitchFamily="18" charset="0"/>
              </a:rPr>
              <a:t>. Assim, na Terra, o </a:t>
            </a:r>
            <a:r>
              <a:rPr lang="pt-BR" i="1" dirty="0" err="1">
                <a:latin typeface="Times New Roman" pitchFamily="18" charset="0"/>
                <a:cs typeface="Times New Roman" pitchFamily="18" charset="0"/>
              </a:rPr>
              <a:t>Pólo</a:t>
            </a:r>
            <a:r>
              <a:rPr lang="pt-BR" i="1" dirty="0">
                <a:latin typeface="Times New Roman" pitchFamily="18" charset="0"/>
                <a:cs typeface="Times New Roman" pitchFamily="18" charset="0"/>
              </a:rPr>
              <a:t> Sul e o </a:t>
            </a:r>
            <a:r>
              <a:rPr lang="pt-BR" i="1" dirty="0" err="1">
                <a:latin typeface="Times New Roman" pitchFamily="18" charset="0"/>
                <a:cs typeface="Times New Roman" pitchFamily="18" charset="0"/>
              </a:rPr>
              <a:t>Pólo</a:t>
            </a:r>
            <a:r>
              <a:rPr lang="pt-BR" i="1" dirty="0">
                <a:latin typeface="Times New Roman" pitchFamily="18" charset="0"/>
                <a:cs typeface="Times New Roman" pitchFamily="18" charset="0"/>
              </a:rPr>
              <a:t> Norte não se movem pela rotação terrestre. Portanto, em um caso ou em outro, um homem que lançasse pedras para o alto desses lugares não teria qualquer problema, nem na visão dos críticos de Galileu nem na visão dos pós-newtonianos.</a:t>
            </a:r>
            <a:endParaRPr lang="pt-BR" dirty="0">
              <a:latin typeface="Times New Roman" pitchFamily="18" charset="0"/>
              <a:cs typeface="Times New Roman" pitchFamily="18" charset="0"/>
            </a:endParaRPr>
          </a:p>
        </p:txBody>
      </p:sp>
    </p:spTree>
    <p:extLst>
      <p:ext uri="{BB962C8B-B14F-4D97-AF65-F5344CB8AC3E}">
        <p14:creationId xmlns:p14="http://schemas.microsoft.com/office/powerpoint/2010/main" val="22658604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332656"/>
            <a:ext cx="7776864" cy="2252924"/>
          </a:xfrm>
          <a:prstGeom prst="rect">
            <a:avLst/>
          </a:prstGeom>
        </p:spPr>
        <p:txBody>
          <a:bodyPr wrap="square">
            <a:spAutoFit/>
          </a:bodyPr>
          <a:lstStyle/>
          <a:p>
            <a:pPr algn="just">
              <a:lnSpc>
                <a:spcPct val="130000"/>
              </a:lnSpc>
            </a:pPr>
            <a:r>
              <a:rPr lang="pt-BR" dirty="0" smtClean="0"/>
              <a:t>                     Junto </a:t>
            </a:r>
            <a:r>
              <a:rPr lang="pt-BR" dirty="0"/>
              <a:t>com suas três leis, outra grande </a:t>
            </a:r>
            <a:r>
              <a:rPr lang="pt-BR" dirty="0" err="1"/>
              <a:t>idéia</a:t>
            </a:r>
            <a:r>
              <a:rPr lang="pt-BR" dirty="0"/>
              <a:t> de Newton foi a sua Lei da Gravitação Universal, que dizia que os planetas se moviam em torno do Sol pelo mesmo motivo que as coisas caíam na Terra: a atração entre os corpos. Essa atração depende das massas dos corpos, mas depende também da distância entre eles. Repare que depender só da distância significa que a força é a mesma para qualquer direção.</a:t>
            </a:r>
          </a:p>
        </p:txBody>
      </p:sp>
      <p:sp>
        <p:nvSpPr>
          <p:cNvPr id="4" name="Retângulo 3"/>
          <p:cNvSpPr/>
          <p:nvPr/>
        </p:nvSpPr>
        <p:spPr>
          <a:xfrm>
            <a:off x="190897" y="2780928"/>
            <a:ext cx="9937104" cy="452432"/>
          </a:xfrm>
          <a:prstGeom prst="rect">
            <a:avLst/>
          </a:prstGeom>
        </p:spPr>
        <p:txBody>
          <a:bodyPr wrap="square">
            <a:spAutoFit/>
          </a:bodyPr>
          <a:lstStyle/>
          <a:p>
            <a:pPr algn="just">
              <a:lnSpc>
                <a:spcPct val="130000"/>
              </a:lnSpc>
            </a:pPr>
            <a:r>
              <a:rPr lang="pt-BR" b="1" dirty="0">
                <a:cs typeface="Arial" pitchFamily="34" charset="0"/>
              </a:rPr>
              <a:t>Pergunta </a:t>
            </a:r>
            <a:r>
              <a:rPr lang="pt-BR" b="1" dirty="0" smtClean="0"/>
              <a:t>4c</a:t>
            </a:r>
            <a:r>
              <a:rPr lang="pt-BR" b="1" dirty="0"/>
              <a:t>)</a:t>
            </a:r>
            <a:r>
              <a:rPr lang="pt-BR" dirty="0"/>
              <a:t> Usando o conceito de gravidade explique o porquê da Terra ser arredondada.</a:t>
            </a:r>
          </a:p>
        </p:txBody>
      </p:sp>
      <p:sp>
        <p:nvSpPr>
          <p:cNvPr id="5" name="Retângulo 4"/>
          <p:cNvSpPr/>
          <p:nvPr/>
        </p:nvSpPr>
        <p:spPr>
          <a:xfrm>
            <a:off x="190897" y="3861048"/>
            <a:ext cx="11592888" cy="1892826"/>
          </a:xfrm>
          <a:prstGeom prst="rect">
            <a:avLst/>
          </a:prstGeom>
        </p:spPr>
        <p:txBody>
          <a:bodyPr wrap="square">
            <a:spAutoFit/>
          </a:bodyPr>
          <a:lstStyle/>
          <a:p>
            <a:pPr algn="just">
              <a:lnSpc>
                <a:spcPct val="130000"/>
              </a:lnSpc>
            </a:pPr>
            <a:r>
              <a:rPr lang="pt-BR" dirty="0">
                <a:solidFill>
                  <a:srgbClr val="FF0000"/>
                </a:solidFill>
              </a:rPr>
              <a:t>A resposta disso já está sintetizada no texto do enunciado que vinha logo </a:t>
            </a:r>
            <a:r>
              <a:rPr lang="pt-BR" dirty="0" smtClean="0">
                <a:solidFill>
                  <a:srgbClr val="FF0000"/>
                </a:solidFill>
              </a:rPr>
              <a:t>antes </a:t>
            </a:r>
            <a:r>
              <a:rPr lang="pt-BR" dirty="0" smtClean="0">
                <a:solidFill>
                  <a:srgbClr val="FF0000"/>
                </a:solidFill>
              </a:rPr>
              <a:t>deste </a:t>
            </a:r>
            <a:r>
              <a:rPr lang="pt-BR" dirty="0">
                <a:solidFill>
                  <a:srgbClr val="FF0000"/>
                </a:solidFill>
              </a:rPr>
              <a:t>item: </a:t>
            </a:r>
            <a:r>
              <a:rPr lang="pt-BR" i="1" dirty="0" smtClean="0">
                <a:solidFill>
                  <a:srgbClr val="FF0000"/>
                </a:solidFill>
              </a:rPr>
              <a:t>“</a:t>
            </a:r>
            <a:r>
              <a:rPr lang="pt-BR" i="1" dirty="0">
                <a:solidFill>
                  <a:srgbClr val="FF0000"/>
                </a:solidFill>
              </a:rPr>
              <a:t>Repare que depender só da distância significa que a força é a mesma para qualquer direção.”</a:t>
            </a:r>
            <a:r>
              <a:rPr lang="pt-BR" dirty="0">
                <a:solidFill>
                  <a:srgbClr val="FF0000"/>
                </a:solidFill>
              </a:rPr>
              <a:t>  A Terra é redonda porque atrai tudo sobre sua superfície com uma força de igual intensidade, determinada em última instância por sua massa e pelo seu raio e estas coisas sobre sua superfície são, em geral, muito menores que a própria Terra. Basta que o aluno perceba esta geometria implícita na Lei da Gravitação de Newton e a expresse de alguma forma para receber  (0,4) ponto.</a:t>
            </a:r>
          </a:p>
        </p:txBody>
      </p:sp>
      <p:sp>
        <p:nvSpPr>
          <p:cNvPr id="6" name="Retângulo 5"/>
          <p:cNvSpPr/>
          <p:nvPr/>
        </p:nvSpPr>
        <p:spPr>
          <a:xfrm>
            <a:off x="190897" y="3501008"/>
            <a:ext cx="1383520" cy="452432"/>
          </a:xfrm>
          <a:prstGeom prst="rect">
            <a:avLst/>
          </a:prstGeom>
        </p:spPr>
        <p:txBody>
          <a:bodyPr wrap="none">
            <a:spAutoFit/>
          </a:bodyPr>
          <a:lstStyle/>
          <a:p>
            <a:pPr algn="just">
              <a:lnSpc>
                <a:spcPct val="130000"/>
              </a:lnSpc>
            </a:pPr>
            <a:r>
              <a:rPr lang="pt-BR" b="1" dirty="0"/>
              <a:t>Resposta 4c)</a:t>
            </a:r>
            <a:endParaRPr lang="pt-BR" dirty="0"/>
          </a:p>
        </p:txBody>
      </p:sp>
    </p:spTree>
    <p:extLst>
      <p:ext uri="{BB962C8B-B14F-4D97-AF65-F5344CB8AC3E}">
        <p14:creationId xmlns:p14="http://schemas.microsoft.com/office/powerpoint/2010/main" val="31963464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327043" y="692696"/>
            <a:ext cx="7640718" cy="2057743"/>
          </a:xfrm>
          <a:prstGeom prst="rect">
            <a:avLst/>
          </a:prstGeom>
        </p:spPr>
        <p:txBody>
          <a:bodyPr wrap="square">
            <a:spAutoFit/>
          </a:bodyPr>
          <a:lstStyle/>
          <a:p>
            <a:pPr algn="just">
              <a:lnSpc>
                <a:spcPct val="120000"/>
              </a:lnSpc>
            </a:pPr>
            <a:r>
              <a:rPr lang="pt-BR" i="1" dirty="0" smtClean="0">
                <a:latin typeface="Times New Roman" pitchFamily="18" charset="0"/>
                <a:cs typeface="Times New Roman" pitchFamily="18" charset="0"/>
              </a:rPr>
              <a:t>Poderíamos </a:t>
            </a:r>
            <a:r>
              <a:rPr lang="pt-BR" i="1" dirty="0">
                <a:latin typeface="Times New Roman" pitchFamily="18" charset="0"/>
                <a:cs typeface="Times New Roman" pitchFamily="18" charset="0"/>
              </a:rPr>
              <a:t>pensar então que, quanto maior um corpo, menor é a proporção entre um seu futuro componente e o todo e, portanto, ele tende a ser esférico quanto maior volume tiver. Isto não é inteiramente verdade, entretanto. A chave está, claro, na gravitação, novamente. Mas não só nela. Está em uma dada relação sua com o eletromagnetismo. Repare nos </a:t>
            </a:r>
            <a:r>
              <a:rPr lang="pt-BR" i="1" dirty="0" err="1">
                <a:latin typeface="Times New Roman" pitchFamily="18" charset="0"/>
                <a:cs typeface="Times New Roman" pitchFamily="18" charset="0"/>
              </a:rPr>
              <a:t>asteróides</a:t>
            </a:r>
            <a:r>
              <a:rPr lang="pt-BR" i="1" dirty="0">
                <a:latin typeface="Times New Roman" pitchFamily="18" charset="0"/>
                <a:cs typeface="Times New Roman" pitchFamily="18" charset="0"/>
              </a:rPr>
              <a:t>. O que os diferencia dos planetas-anão são sua forma irregular. São imensas pedras na verdade. </a:t>
            </a:r>
            <a:endParaRPr lang="pt-BR" dirty="0">
              <a:latin typeface="Times New Roman" pitchFamily="18" charset="0"/>
              <a:cs typeface="Times New Roman" pitchFamily="18" charset="0"/>
            </a:endParaRPr>
          </a:p>
        </p:txBody>
      </p:sp>
      <p:sp>
        <p:nvSpPr>
          <p:cNvPr id="4" name="Retângulo 3"/>
          <p:cNvSpPr/>
          <p:nvPr/>
        </p:nvSpPr>
        <p:spPr>
          <a:xfrm>
            <a:off x="3359249" y="116632"/>
            <a:ext cx="1685077" cy="400110"/>
          </a:xfrm>
          <a:prstGeom prst="rect">
            <a:avLst/>
          </a:prstGeom>
        </p:spPr>
        <p:txBody>
          <a:bodyPr wrap="none">
            <a:spAutoFit/>
          </a:bodyPr>
          <a:lstStyle/>
          <a:p>
            <a:r>
              <a:rPr lang="pt-BR" sz="2000" b="1" i="1" u="sng" dirty="0" smtClean="0">
                <a:solidFill>
                  <a:schemeClr val="accent2">
                    <a:lumMod val="75000"/>
                  </a:schemeClr>
                </a:solidFill>
                <a:latin typeface="Times New Roman" pitchFamily="18" charset="0"/>
                <a:cs typeface="Times New Roman" pitchFamily="18" charset="0"/>
              </a:rPr>
              <a:t>Comentários:</a:t>
            </a:r>
            <a:r>
              <a:rPr lang="pt-BR" sz="2000" b="1" i="1" dirty="0" smtClean="0">
                <a:solidFill>
                  <a:schemeClr val="accent2">
                    <a:lumMod val="75000"/>
                  </a:schemeClr>
                </a:solidFill>
                <a:latin typeface="Times New Roman" pitchFamily="18" charset="0"/>
                <a:cs typeface="Times New Roman" pitchFamily="18" charset="0"/>
              </a:rPr>
              <a:t> </a:t>
            </a:r>
            <a:endParaRPr lang="pt-BR" sz="2000" b="1" dirty="0">
              <a:solidFill>
                <a:schemeClr val="accent2">
                  <a:lumMod val="75000"/>
                </a:schemeClr>
              </a:solidFill>
            </a:endParaRPr>
          </a:p>
        </p:txBody>
      </p:sp>
      <p:sp>
        <p:nvSpPr>
          <p:cNvPr id="5" name="Retângulo 4"/>
          <p:cNvSpPr/>
          <p:nvPr/>
        </p:nvSpPr>
        <p:spPr>
          <a:xfrm>
            <a:off x="262905" y="2822333"/>
            <a:ext cx="11233248" cy="3054939"/>
          </a:xfrm>
          <a:prstGeom prst="rect">
            <a:avLst/>
          </a:prstGeom>
        </p:spPr>
        <p:txBody>
          <a:bodyPr wrap="square">
            <a:spAutoFit/>
          </a:bodyPr>
          <a:lstStyle/>
          <a:p>
            <a:pPr algn="just">
              <a:lnSpc>
                <a:spcPct val="120000"/>
              </a:lnSpc>
            </a:pPr>
            <a:r>
              <a:rPr lang="pt-BR" i="1" dirty="0">
                <a:latin typeface="Times New Roman" pitchFamily="18" charset="0"/>
                <a:cs typeface="Times New Roman" pitchFamily="18" charset="0"/>
              </a:rPr>
              <a:t>Para que um </a:t>
            </a:r>
            <a:r>
              <a:rPr lang="pt-BR" i="1" dirty="0" err="1">
                <a:latin typeface="Times New Roman" pitchFamily="18" charset="0"/>
                <a:cs typeface="Times New Roman" pitchFamily="18" charset="0"/>
              </a:rPr>
              <a:t>asteróide</a:t>
            </a:r>
            <a:r>
              <a:rPr lang="pt-BR" i="1" dirty="0">
                <a:latin typeface="Times New Roman" pitchFamily="18" charset="0"/>
                <a:cs typeface="Times New Roman" pitchFamily="18" charset="0"/>
              </a:rPr>
              <a:t> tenda a ser esférico, sua maior irregularidade tem que ser algumas ordens de grandeza menor que seu raio. O limite disto é que a sua maior montanha rompa a ligação química entre as moléculas de sua base, isto é, derreta sua superfície. O limite entre um planeta e um </a:t>
            </a:r>
            <a:r>
              <a:rPr lang="pt-BR" i="1" dirty="0" err="1">
                <a:latin typeface="Times New Roman" pitchFamily="18" charset="0"/>
                <a:cs typeface="Times New Roman" pitchFamily="18" charset="0"/>
              </a:rPr>
              <a:t>asteróide</a:t>
            </a:r>
            <a:r>
              <a:rPr lang="pt-BR" i="1" dirty="0">
                <a:latin typeface="Times New Roman" pitchFamily="18" charset="0"/>
                <a:cs typeface="Times New Roman" pitchFamily="18" charset="0"/>
              </a:rPr>
              <a:t> é, portanto, o limite entre a atração gravitacional do planeta sobre sua maior montanha e o peso desta, de forma a derreter a sua base e afundar. Ou seja, o limite entre um </a:t>
            </a:r>
            <a:r>
              <a:rPr lang="pt-BR" i="1" dirty="0" err="1">
                <a:latin typeface="Times New Roman" pitchFamily="18" charset="0"/>
                <a:cs typeface="Times New Roman" pitchFamily="18" charset="0"/>
              </a:rPr>
              <a:t>asteróide</a:t>
            </a:r>
            <a:r>
              <a:rPr lang="pt-BR" i="1" dirty="0">
                <a:latin typeface="Times New Roman" pitchFamily="18" charset="0"/>
                <a:cs typeface="Times New Roman" pitchFamily="18" charset="0"/>
              </a:rPr>
              <a:t> e um planeta anão é dado pela razão da força gravitacional entre a montanha e planeta e a tensão superficial deste, isto é, a  ligação química entre as moléculas de sua superfície, de natureza eletromagnética. Ceres, o primeiro corpo do cinturão de </a:t>
            </a:r>
            <a:r>
              <a:rPr lang="pt-BR" i="1" dirty="0" err="1">
                <a:latin typeface="Times New Roman" pitchFamily="18" charset="0"/>
                <a:cs typeface="Times New Roman" pitchFamily="18" charset="0"/>
              </a:rPr>
              <a:t>asteróides</a:t>
            </a:r>
            <a:r>
              <a:rPr lang="pt-BR" i="1" dirty="0">
                <a:latin typeface="Times New Roman" pitchFamily="18" charset="0"/>
                <a:cs typeface="Times New Roman" pitchFamily="18" charset="0"/>
              </a:rPr>
              <a:t>, com seus 950 km de raio foi inicialmente considerado um planeta, depois o maior dos </a:t>
            </a:r>
            <a:r>
              <a:rPr lang="pt-BR" i="1" dirty="0" err="1">
                <a:latin typeface="Times New Roman" pitchFamily="18" charset="0"/>
                <a:cs typeface="Times New Roman" pitchFamily="18" charset="0"/>
              </a:rPr>
              <a:t>asteróides</a:t>
            </a:r>
            <a:r>
              <a:rPr lang="pt-BR" i="1" dirty="0">
                <a:latin typeface="Times New Roman" pitchFamily="18" charset="0"/>
                <a:cs typeface="Times New Roman" pitchFamily="18" charset="0"/>
              </a:rPr>
              <a:t> até ser classificado como planeta-anão. Planeta porque esférico. Anão porque não tem massa suficiente para “limpar”  sua órbita:  há diversos corpos orbitando na sua faixa, os </a:t>
            </a:r>
            <a:r>
              <a:rPr lang="pt-BR" i="1" dirty="0" err="1">
                <a:latin typeface="Times New Roman" pitchFamily="18" charset="0"/>
                <a:cs typeface="Times New Roman" pitchFamily="18" charset="0"/>
              </a:rPr>
              <a:t>asteróides</a:t>
            </a:r>
            <a:r>
              <a:rPr lang="pt-BR" i="1" dirty="0">
                <a:latin typeface="Times New Roman" pitchFamily="18" charset="0"/>
                <a:cs typeface="Times New Roman" pitchFamily="18" charset="0"/>
              </a:rPr>
              <a:t>.</a:t>
            </a:r>
            <a:endParaRPr lang="pt-BR" dirty="0">
              <a:latin typeface="Times New Roman" pitchFamily="18" charset="0"/>
              <a:cs typeface="Times New Roman" pitchFamily="18" charset="0"/>
            </a:endParaRPr>
          </a:p>
        </p:txBody>
      </p:sp>
    </p:spTree>
    <p:extLst>
      <p:ext uri="{BB962C8B-B14F-4D97-AF65-F5344CB8AC3E}">
        <p14:creationId xmlns:p14="http://schemas.microsoft.com/office/powerpoint/2010/main" val="85373900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62905" y="128889"/>
            <a:ext cx="7848872" cy="991169"/>
          </a:xfrm>
          <a:prstGeom prst="rect">
            <a:avLst/>
          </a:prstGeom>
        </p:spPr>
        <p:txBody>
          <a:bodyPr wrap="square">
            <a:spAutoFit/>
          </a:bodyPr>
          <a:lstStyle/>
          <a:p>
            <a:pPr algn="just">
              <a:lnSpc>
                <a:spcPct val="110000"/>
              </a:lnSpc>
            </a:pPr>
            <a:r>
              <a:rPr lang="pt-BR" b="1" dirty="0">
                <a:cs typeface="Arial" pitchFamily="34" charset="0"/>
              </a:rPr>
              <a:t>Questão </a:t>
            </a:r>
            <a:r>
              <a:rPr lang="pt-BR" b="1" dirty="0" smtClean="0"/>
              <a:t>5</a:t>
            </a:r>
            <a:r>
              <a:rPr lang="pt-BR" b="1" dirty="0"/>
              <a:t>) Universo Infinito.</a:t>
            </a:r>
            <a:r>
              <a:rPr lang="pt-BR" dirty="0"/>
              <a:t>  </a:t>
            </a:r>
            <a:r>
              <a:rPr lang="pt-BR" dirty="0" smtClean="0"/>
              <a:t>A </a:t>
            </a:r>
            <a:r>
              <a:rPr lang="pt-BR" dirty="0"/>
              <a:t>troca da Terra pelo Sol no centro não foi a única mudança na visão do universo na época. Uma mudança tão importante ou mais foi o Universo deixar de ter centro!</a:t>
            </a:r>
          </a:p>
        </p:txBody>
      </p:sp>
      <p:sp>
        <p:nvSpPr>
          <p:cNvPr id="4" name="Retângulo 3"/>
          <p:cNvSpPr/>
          <p:nvPr/>
        </p:nvSpPr>
        <p:spPr>
          <a:xfrm>
            <a:off x="262905" y="1086517"/>
            <a:ext cx="7848872" cy="1920526"/>
          </a:xfrm>
          <a:prstGeom prst="rect">
            <a:avLst/>
          </a:prstGeom>
        </p:spPr>
        <p:txBody>
          <a:bodyPr wrap="square">
            <a:spAutoFit/>
          </a:bodyPr>
          <a:lstStyle/>
          <a:p>
            <a:pPr algn="just">
              <a:lnSpc>
                <a:spcPct val="110000"/>
              </a:lnSpc>
            </a:pPr>
            <a:r>
              <a:rPr lang="pt-BR" dirty="0"/>
              <a:t>Na visão clássica e também na de Copérnico, o universo era visto como uma grande esfera que envolvia os planetas e a nós, tendo a Esfera da Terra (ou a do Sol) no centro. Essa esfera seria coberta por muitos pontos luminosos, as estrelas. Ela também teria um movimento de rotação, durando 24 horas; mas alguns defenderam que era a Terra que girava em 24 horas, e a Esfera das Estrelas devia estar parada.</a:t>
            </a:r>
          </a:p>
        </p:txBody>
      </p:sp>
      <p:sp>
        <p:nvSpPr>
          <p:cNvPr id="5" name="Retângulo 4"/>
          <p:cNvSpPr/>
          <p:nvPr/>
        </p:nvSpPr>
        <p:spPr>
          <a:xfrm>
            <a:off x="262905" y="2924944"/>
            <a:ext cx="11518057" cy="1311128"/>
          </a:xfrm>
          <a:prstGeom prst="rect">
            <a:avLst/>
          </a:prstGeom>
        </p:spPr>
        <p:txBody>
          <a:bodyPr wrap="square">
            <a:spAutoFit/>
          </a:bodyPr>
          <a:lstStyle/>
          <a:p>
            <a:pPr algn="just">
              <a:lnSpc>
                <a:spcPct val="110000"/>
              </a:lnSpc>
            </a:pPr>
            <a:r>
              <a:rPr lang="pt-BR" dirty="0"/>
              <a:t>O monge italiano Giordano Bruno (1548-1600) foi um forte defensor de uma visão de universo muito diferente, que acabou sendo adotada mais tarde. Ele dizia que o universo não poderia ser fechado nem esférico, mas deveria ser infinito, sem centro. Neste universo, cada estrela seria como um Sol, com seus próprios planetas, seus próprios mundos, seus próprios seres vivos.</a:t>
            </a:r>
          </a:p>
        </p:txBody>
      </p:sp>
      <p:sp>
        <p:nvSpPr>
          <p:cNvPr id="6" name="Retângulo 5"/>
          <p:cNvSpPr/>
          <p:nvPr/>
        </p:nvSpPr>
        <p:spPr>
          <a:xfrm>
            <a:off x="262905" y="4293096"/>
            <a:ext cx="11500935" cy="701731"/>
          </a:xfrm>
          <a:prstGeom prst="rect">
            <a:avLst/>
          </a:prstGeom>
        </p:spPr>
        <p:txBody>
          <a:bodyPr wrap="square">
            <a:spAutoFit/>
          </a:bodyPr>
          <a:lstStyle/>
          <a:p>
            <a:pPr algn="just">
              <a:lnSpc>
                <a:spcPct val="110000"/>
              </a:lnSpc>
            </a:pPr>
            <a:r>
              <a:rPr lang="pt-BR" b="1" dirty="0">
                <a:cs typeface="Arial" pitchFamily="34" charset="0"/>
              </a:rPr>
              <a:t>Pergunta </a:t>
            </a:r>
            <a:r>
              <a:rPr lang="pt-BR" b="1" dirty="0" smtClean="0"/>
              <a:t>5a</a:t>
            </a:r>
            <a:r>
              <a:rPr lang="pt-BR" b="1" dirty="0"/>
              <a:t>)</a:t>
            </a:r>
            <a:r>
              <a:rPr lang="pt-BR" dirty="0"/>
              <a:t> Num universo infinito, que tenha estrelas por todas as partes, quantas estrelas existirão? E considerando que só uma pequena percentagem dessas estrelas tenha planetas habitados, quantos serão esses planetas?</a:t>
            </a:r>
          </a:p>
        </p:txBody>
      </p:sp>
      <p:sp>
        <p:nvSpPr>
          <p:cNvPr id="7" name="Retângulo 6"/>
          <p:cNvSpPr/>
          <p:nvPr/>
        </p:nvSpPr>
        <p:spPr>
          <a:xfrm>
            <a:off x="282849" y="5068395"/>
            <a:ext cx="11500935" cy="1006429"/>
          </a:xfrm>
          <a:prstGeom prst="rect">
            <a:avLst/>
          </a:prstGeom>
        </p:spPr>
        <p:txBody>
          <a:bodyPr wrap="square">
            <a:spAutoFit/>
          </a:bodyPr>
          <a:lstStyle/>
          <a:p>
            <a:pPr algn="just">
              <a:lnSpc>
                <a:spcPct val="110000"/>
              </a:lnSpc>
            </a:pPr>
            <a:r>
              <a:rPr lang="pt-BR" dirty="0" smtClean="0"/>
              <a:t>                         </a:t>
            </a:r>
            <a:r>
              <a:rPr lang="pt-BR" dirty="0" smtClean="0">
                <a:solidFill>
                  <a:srgbClr val="FF0000"/>
                </a:solidFill>
              </a:rPr>
              <a:t>Se </a:t>
            </a:r>
            <a:r>
              <a:rPr lang="pt-BR" dirty="0">
                <a:solidFill>
                  <a:srgbClr val="FF0000"/>
                </a:solidFill>
              </a:rPr>
              <a:t>o universo é infinito, e existem estrelas por toda a parte, então têm que existir infinitas estrelas também </a:t>
            </a:r>
            <a:r>
              <a:rPr lang="pt-BR" b="1" dirty="0">
                <a:solidFill>
                  <a:srgbClr val="FF0000"/>
                </a:solidFill>
              </a:rPr>
              <a:t>(0,1 ponto)</a:t>
            </a:r>
            <a:r>
              <a:rPr lang="pt-BR" dirty="0">
                <a:solidFill>
                  <a:srgbClr val="FF0000"/>
                </a:solidFill>
              </a:rPr>
              <a:t>.</a:t>
            </a:r>
            <a:r>
              <a:rPr lang="pt-BR" b="1" dirty="0">
                <a:solidFill>
                  <a:srgbClr val="FF0000"/>
                </a:solidFill>
              </a:rPr>
              <a:t> </a:t>
            </a:r>
            <a:r>
              <a:rPr lang="pt-BR" dirty="0">
                <a:solidFill>
                  <a:srgbClr val="FF0000"/>
                </a:solidFill>
              </a:rPr>
              <a:t>Mesmo só uma pequena percentagem tendo planeta habitado, então ainda assim deve haver infinitos planetas habitados </a:t>
            </a:r>
            <a:r>
              <a:rPr lang="pt-BR" b="1" dirty="0">
                <a:solidFill>
                  <a:srgbClr val="FF0000"/>
                </a:solidFill>
              </a:rPr>
              <a:t>(0,1 ponto).</a:t>
            </a:r>
            <a:endParaRPr lang="pt-BR" dirty="0">
              <a:solidFill>
                <a:srgbClr val="FF0000"/>
              </a:solidFill>
            </a:endParaRPr>
          </a:p>
        </p:txBody>
      </p:sp>
      <p:sp>
        <p:nvSpPr>
          <p:cNvPr id="8" name="Retângulo 7"/>
          <p:cNvSpPr/>
          <p:nvPr/>
        </p:nvSpPr>
        <p:spPr>
          <a:xfrm>
            <a:off x="282849" y="5052170"/>
            <a:ext cx="1454052" cy="381771"/>
          </a:xfrm>
          <a:prstGeom prst="rect">
            <a:avLst/>
          </a:prstGeom>
        </p:spPr>
        <p:txBody>
          <a:bodyPr wrap="none">
            <a:spAutoFit/>
          </a:bodyPr>
          <a:lstStyle/>
          <a:p>
            <a:pPr algn="just">
              <a:lnSpc>
                <a:spcPct val="110000"/>
              </a:lnSpc>
            </a:pPr>
            <a:r>
              <a:rPr lang="pt-BR" b="1" dirty="0"/>
              <a:t>Resposta 5a)</a:t>
            </a:r>
            <a:r>
              <a:rPr lang="pt-BR" dirty="0"/>
              <a:t> </a:t>
            </a:r>
          </a:p>
        </p:txBody>
      </p:sp>
    </p:spTree>
    <p:extLst>
      <p:ext uri="{BB962C8B-B14F-4D97-AF65-F5344CB8AC3E}">
        <p14:creationId xmlns:p14="http://schemas.microsoft.com/office/powerpoint/2010/main" val="1452700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10417"/>
            <a:ext cx="7848872" cy="2394502"/>
          </a:xfrm>
          <a:prstGeom prst="rect">
            <a:avLst/>
          </a:prstGeom>
        </p:spPr>
        <p:txBody>
          <a:bodyPr wrap="square">
            <a:spAutoFit/>
          </a:bodyPr>
          <a:lstStyle/>
          <a:p>
            <a:pPr algn="just">
              <a:lnSpc>
                <a:spcPct val="110000"/>
              </a:lnSpc>
            </a:pPr>
            <a:r>
              <a:rPr lang="pt-BR" sz="1700" i="1" dirty="0" smtClean="0"/>
              <a:t>                   </a:t>
            </a:r>
            <a:r>
              <a:rPr lang="pt-BR" sz="1700" i="1" dirty="0" smtClean="0">
                <a:latin typeface="Times New Roman" pitchFamily="18" charset="0"/>
                <a:cs typeface="Times New Roman" pitchFamily="18" charset="0"/>
              </a:rPr>
              <a:t>Para </a:t>
            </a:r>
            <a:r>
              <a:rPr lang="pt-BR" sz="1700" i="1" dirty="0">
                <a:latin typeface="Times New Roman" pitchFamily="18" charset="0"/>
                <a:cs typeface="Times New Roman" pitchFamily="18" charset="0"/>
              </a:rPr>
              <a:t>visualizar isto, imaginemos o contrário: que exista só um número finito de estrelas, distribuídas no universo do jeito que quisermos. Então deve haver uma ou mais estrelas que estejam mais distantes de nós que todas as outras. Isso pode ser tão distante quanto quisermos, já que o universo que estamos supondo é infinito. Isso significa que, se estivermos numa dessas estrelas e olharmos para a direção oposta àquela em que estamos agora, não veremos mais outras estrelas. Mas isso não pode ser possível, pois estamos supondo que as estrelas existem por toda a parte. Logo, temos que ter mais estrelas, para mais longe desta que escolhemos</a:t>
            </a:r>
            <a:r>
              <a:rPr lang="pt-BR" sz="1700" i="1" dirty="0" smtClean="0">
                <a:latin typeface="Times New Roman" pitchFamily="18" charset="0"/>
                <a:cs typeface="Times New Roman" pitchFamily="18" charset="0"/>
              </a:rPr>
              <a:t>.</a:t>
            </a:r>
            <a:r>
              <a:rPr lang="pt-BR" sz="1700" i="1" dirty="0">
                <a:latin typeface="Times New Roman" pitchFamily="18" charset="0"/>
                <a:cs typeface="Times New Roman" pitchFamily="18" charset="0"/>
              </a:rPr>
              <a:t> E assim deve se </a:t>
            </a:r>
            <a:r>
              <a:rPr lang="pt-BR" sz="1700" i="1" dirty="0" smtClean="0">
                <a:latin typeface="Times New Roman" pitchFamily="18" charset="0"/>
                <a:cs typeface="Times New Roman" pitchFamily="18" charset="0"/>
              </a:rPr>
              <a:t>repetir</a:t>
            </a:r>
            <a:endParaRPr lang="pt-BR" sz="1700" dirty="0">
              <a:latin typeface="Times New Roman" pitchFamily="18" charset="0"/>
              <a:cs typeface="Times New Roman" pitchFamily="18" charset="0"/>
            </a:endParaRPr>
          </a:p>
        </p:txBody>
      </p:sp>
      <p:sp>
        <p:nvSpPr>
          <p:cNvPr id="4" name="Retângulo 3"/>
          <p:cNvSpPr/>
          <p:nvPr/>
        </p:nvSpPr>
        <p:spPr>
          <a:xfrm>
            <a:off x="262905" y="2300295"/>
            <a:ext cx="11520880" cy="369332"/>
          </a:xfrm>
          <a:prstGeom prst="rect">
            <a:avLst/>
          </a:prstGeom>
        </p:spPr>
        <p:txBody>
          <a:bodyPr wrap="square">
            <a:spAutoFit/>
          </a:bodyPr>
          <a:lstStyle/>
          <a:p>
            <a:r>
              <a:rPr lang="pt-BR" i="1" dirty="0" smtClean="0"/>
              <a:t>                                                   </a:t>
            </a:r>
            <a:endParaRPr lang="pt-BR" dirty="0"/>
          </a:p>
        </p:txBody>
      </p:sp>
      <p:sp>
        <p:nvSpPr>
          <p:cNvPr id="5" name="Retângulo 4"/>
          <p:cNvSpPr/>
          <p:nvPr/>
        </p:nvSpPr>
        <p:spPr>
          <a:xfrm>
            <a:off x="190897" y="3238804"/>
            <a:ext cx="11561465" cy="1818959"/>
          </a:xfrm>
          <a:prstGeom prst="rect">
            <a:avLst/>
          </a:prstGeom>
        </p:spPr>
        <p:txBody>
          <a:bodyPr wrap="square">
            <a:spAutoFit/>
          </a:bodyPr>
          <a:lstStyle/>
          <a:p>
            <a:pPr algn="just">
              <a:lnSpc>
                <a:spcPct val="110000"/>
              </a:lnSpc>
            </a:pPr>
            <a:r>
              <a:rPr lang="pt-BR" sz="1700" i="1" dirty="0" smtClean="0">
                <a:latin typeface="Times New Roman" pitchFamily="18" charset="0"/>
                <a:cs typeface="Times New Roman" pitchFamily="18" charset="0"/>
              </a:rPr>
              <a:t>                  Além </a:t>
            </a:r>
            <a:r>
              <a:rPr lang="pt-BR" sz="1700" i="1" dirty="0">
                <a:latin typeface="Times New Roman" pitchFamily="18" charset="0"/>
                <a:cs typeface="Times New Roman" pitchFamily="18" charset="0"/>
              </a:rPr>
              <a:t>disso, mesmo que uma pequena porcentagem das estrelas tenham planetas, e ainda uma pequena porcentagem deles seja habitado, ainda assim seriam infinitos planetas habitados.  Essa pergunta mostra como as relações com quantidades infinitas são curiosas. Digamos que tenhamos infinitas estrelas, mas queremos observar algo que só metade das estrelas possuem. Mas metade de infinitas estrelas ainda são infinitas estrelas. Da mesma forma, o dobro de infinitas estrelas também são infinitas estrelas. Um terço, um quarto, um décimo, um milionésimo das infinitas estrelas ainda são infinitas. De fato, um número finito de coisas, diante de uma quantidade infinita, é infinitesimalmente pequeno.</a:t>
            </a:r>
            <a:endParaRPr lang="pt-BR" sz="1700" dirty="0">
              <a:latin typeface="Times New Roman" pitchFamily="18" charset="0"/>
              <a:cs typeface="Times New Roman" pitchFamily="18" charset="0"/>
            </a:endParaRPr>
          </a:p>
        </p:txBody>
      </p:sp>
      <p:sp>
        <p:nvSpPr>
          <p:cNvPr id="6" name="Retângulo 5"/>
          <p:cNvSpPr/>
          <p:nvPr/>
        </p:nvSpPr>
        <p:spPr>
          <a:xfrm>
            <a:off x="190897" y="2402416"/>
            <a:ext cx="11521280" cy="877163"/>
          </a:xfrm>
          <a:prstGeom prst="rect">
            <a:avLst/>
          </a:prstGeom>
        </p:spPr>
        <p:txBody>
          <a:bodyPr wrap="square">
            <a:spAutoFit/>
          </a:bodyPr>
          <a:lstStyle/>
          <a:p>
            <a:pPr algn="just"/>
            <a:r>
              <a:rPr lang="pt-BR" sz="1700" i="1" dirty="0">
                <a:latin typeface="Times New Roman" pitchFamily="18" charset="0"/>
                <a:cs typeface="Times New Roman" pitchFamily="18" charset="0"/>
              </a:rPr>
              <a:t>com todas as estrelas que escolhermos, exigindo sempre mais e mais estrelas, quanto mais nos afastamos. Como, por isso, não pode existir uma ou algumas estrelas que estejam mais distantes que todas </a:t>
            </a:r>
            <a:r>
              <a:rPr lang="pt-BR" sz="1700" i="1" dirty="0" smtClean="0">
                <a:latin typeface="Times New Roman" pitchFamily="18" charset="0"/>
                <a:cs typeface="Times New Roman" pitchFamily="18" charset="0"/>
              </a:rPr>
              <a:t>as </a:t>
            </a:r>
            <a:r>
              <a:rPr lang="pt-BR" sz="1700" i="1" dirty="0" smtClean="0">
                <a:latin typeface="Times New Roman" pitchFamily="18" charset="0"/>
                <a:cs typeface="Times New Roman" pitchFamily="18" charset="0"/>
              </a:rPr>
              <a:t>outras </a:t>
            </a:r>
            <a:r>
              <a:rPr lang="pt-BR" sz="1700" i="1" dirty="0">
                <a:latin typeface="Times New Roman" pitchFamily="18" charset="0"/>
                <a:cs typeface="Times New Roman" pitchFamily="18" charset="0"/>
              </a:rPr>
              <a:t>(pois sempre teríamos que ver estrelas ainda mais distantes), então devem existir infinitas estrelas.</a:t>
            </a:r>
            <a:endParaRPr lang="pt-BR" sz="1700" dirty="0">
              <a:latin typeface="Times New Roman" pitchFamily="18" charset="0"/>
              <a:cs typeface="Times New Roman" pitchFamily="18" charset="0"/>
            </a:endParaRPr>
          </a:p>
        </p:txBody>
      </p:sp>
      <p:sp>
        <p:nvSpPr>
          <p:cNvPr id="7" name="Retângulo 6"/>
          <p:cNvSpPr/>
          <p:nvPr/>
        </p:nvSpPr>
        <p:spPr>
          <a:xfrm>
            <a:off x="190897" y="4987024"/>
            <a:ext cx="11521280" cy="955646"/>
          </a:xfrm>
          <a:prstGeom prst="rect">
            <a:avLst/>
          </a:prstGeom>
        </p:spPr>
        <p:txBody>
          <a:bodyPr wrap="square">
            <a:spAutoFit/>
          </a:bodyPr>
          <a:lstStyle/>
          <a:p>
            <a:pPr algn="just">
              <a:lnSpc>
                <a:spcPct val="110000"/>
              </a:lnSpc>
            </a:pPr>
            <a:r>
              <a:rPr lang="pt-BR" sz="1700" i="1" dirty="0" smtClean="0"/>
              <a:t>                   </a:t>
            </a:r>
            <a:r>
              <a:rPr lang="pt-BR" sz="1700" i="1" dirty="0" smtClean="0">
                <a:latin typeface="Times New Roman" pitchFamily="18" charset="0"/>
                <a:cs typeface="Times New Roman" pitchFamily="18" charset="0"/>
              </a:rPr>
              <a:t>A </a:t>
            </a:r>
            <a:r>
              <a:rPr lang="pt-BR" sz="1700" i="1" dirty="0">
                <a:latin typeface="Times New Roman" pitchFamily="18" charset="0"/>
                <a:cs typeface="Times New Roman" pitchFamily="18" charset="0"/>
              </a:rPr>
              <a:t>matemática que lida com infinitesimalmente pequeno aparece no conceito matemático de limite, e no que chamamos de Calculo Diferencial e Integral, ou Calculo Infinitesimal. Foi também na mesma época (de Copérnico a Newton) que foi inventada esta disciplina, por </a:t>
            </a:r>
            <a:r>
              <a:rPr lang="pt-BR" sz="1700" i="1" dirty="0" err="1">
                <a:latin typeface="Times New Roman" pitchFamily="18" charset="0"/>
                <a:cs typeface="Times New Roman" pitchFamily="18" charset="0"/>
              </a:rPr>
              <a:t>Gottfried</a:t>
            </a:r>
            <a:r>
              <a:rPr lang="pt-BR" sz="1700" i="1" dirty="0">
                <a:latin typeface="Times New Roman" pitchFamily="18" charset="0"/>
                <a:cs typeface="Times New Roman" pitchFamily="18" charset="0"/>
              </a:rPr>
              <a:t> Leibniz (1646-1716) e pelo próprio Newton. Esses conceitos foram fundamentais para </a:t>
            </a:r>
            <a:r>
              <a:rPr lang="pt-BR" sz="1700" i="1" dirty="0" smtClean="0">
                <a:latin typeface="Times New Roman" pitchFamily="18" charset="0"/>
                <a:cs typeface="Times New Roman" pitchFamily="18" charset="0"/>
              </a:rPr>
              <a:t>que</a:t>
            </a:r>
            <a:endParaRPr lang="pt-BR" sz="1700" dirty="0">
              <a:latin typeface="Times New Roman" pitchFamily="18" charset="0"/>
              <a:cs typeface="Times New Roman" pitchFamily="18" charset="0"/>
            </a:endParaRPr>
          </a:p>
        </p:txBody>
      </p:sp>
      <p:sp>
        <p:nvSpPr>
          <p:cNvPr id="9" name="Retângulo 8"/>
          <p:cNvSpPr/>
          <p:nvPr/>
        </p:nvSpPr>
        <p:spPr>
          <a:xfrm>
            <a:off x="1127001" y="5866966"/>
            <a:ext cx="9577064" cy="955646"/>
          </a:xfrm>
          <a:prstGeom prst="rect">
            <a:avLst/>
          </a:prstGeom>
        </p:spPr>
        <p:txBody>
          <a:bodyPr wrap="square">
            <a:spAutoFit/>
          </a:bodyPr>
          <a:lstStyle/>
          <a:p>
            <a:pPr algn="just">
              <a:lnSpc>
                <a:spcPct val="110000"/>
              </a:lnSpc>
            </a:pPr>
            <a:r>
              <a:rPr lang="pt-BR" sz="1700" i="1" dirty="0">
                <a:latin typeface="Times New Roman" pitchFamily="18" charset="0"/>
                <a:cs typeface="Times New Roman" pitchFamily="18" charset="0"/>
              </a:rPr>
              <a:t>Newton conseguisse escrever a sua física. Todos os alunos que forem entrar numa universidade e estudar num curso de ciência da natureza ou de engenharia vão estudar essas matérias e se deparar novamente com este conceito.</a:t>
            </a:r>
            <a:endParaRPr lang="pt-BR" sz="1700" dirty="0">
              <a:latin typeface="Times New Roman" pitchFamily="18" charset="0"/>
              <a:cs typeface="Times New Roman" pitchFamily="18" charset="0"/>
            </a:endParaRPr>
          </a:p>
        </p:txBody>
      </p:sp>
    </p:spTree>
    <p:extLst>
      <p:ext uri="{BB962C8B-B14F-4D97-AF65-F5344CB8AC3E}">
        <p14:creationId xmlns:p14="http://schemas.microsoft.com/office/powerpoint/2010/main" val="27945644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332656"/>
            <a:ext cx="7823745" cy="1754326"/>
          </a:xfrm>
          <a:prstGeom prst="rect">
            <a:avLst/>
          </a:prstGeom>
        </p:spPr>
        <p:txBody>
          <a:bodyPr wrap="square">
            <a:spAutoFit/>
          </a:bodyPr>
          <a:lstStyle/>
          <a:p>
            <a:pPr algn="just">
              <a:lnSpc>
                <a:spcPct val="120000"/>
              </a:lnSpc>
            </a:pPr>
            <a:r>
              <a:rPr lang="pt-BR" b="1" dirty="0">
                <a:cs typeface="Arial" pitchFamily="34" charset="0"/>
              </a:rPr>
              <a:t>Pergunta </a:t>
            </a:r>
            <a:r>
              <a:rPr lang="pt-BR" b="1" dirty="0" smtClean="0"/>
              <a:t>5b</a:t>
            </a:r>
            <a:r>
              <a:rPr lang="pt-BR" b="1" dirty="0"/>
              <a:t>)</a:t>
            </a:r>
            <a:r>
              <a:rPr lang="pt-BR" dirty="0"/>
              <a:t> Newton, baseado em razões físicas e filosóficas, também acreditava que o universo era infinito e estável. Imagine um universo infinito, em que todas as estrelas têm a mesma massa e estão paradas, de uma forma tal que as vizinhas mais próximas estão sempre a iguais distâncias. O que deve acontecer com o Universo ao longo do tempo nesta situação? Por quê?</a:t>
            </a:r>
          </a:p>
        </p:txBody>
      </p:sp>
      <p:sp>
        <p:nvSpPr>
          <p:cNvPr id="4" name="Retângulo 3"/>
          <p:cNvSpPr/>
          <p:nvPr/>
        </p:nvSpPr>
        <p:spPr>
          <a:xfrm>
            <a:off x="186576" y="2572220"/>
            <a:ext cx="11651145" cy="424732"/>
          </a:xfrm>
          <a:prstGeom prst="rect">
            <a:avLst/>
          </a:prstGeom>
        </p:spPr>
        <p:txBody>
          <a:bodyPr wrap="square">
            <a:spAutoFit/>
          </a:bodyPr>
          <a:lstStyle/>
          <a:p>
            <a:pPr algn="just">
              <a:lnSpc>
                <a:spcPct val="120000"/>
              </a:lnSpc>
            </a:pPr>
            <a:r>
              <a:rPr lang="pt-BR" dirty="0" smtClean="0"/>
              <a:t>                         </a:t>
            </a:r>
            <a:r>
              <a:rPr lang="pt-BR" dirty="0" smtClean="0">
                <a:solidFill>
                  <a:srgbClr val="FF0000"/>
                </a:solidFill>
              </a:rPr>
              <a:t>Um </a:t>
            </a:r>
            <a:r>
              <a:rPr lang="pt-BR" dirty="0">
                <a:solidFill>
                  <a:srgbClr val="FF0000"/>
                </a:solidFill>
              </a:rPr>
              <a:t>universo com estrelas distribuídas de forma homogênea deve permanecer estático. </a:t>
            </a:r>
            <a:r>
              <a:rPr lang="pt-BR" b="1" dirty="0">
                <a:solidFill>
                  <a:srgbClr val="FF0000"/>
                </a:solidFill>
              </a:rPr>
              <a:t>(0,1 ponto)</a:t>
            </a:r>
            <a:r>
              <a:rPr lang="pt-BR" dirty="0">
                <a:solidFill>
                  <a:srgbClr val="FF0000"/>
                </a:solidFill>
              </a:rPr>
              <a:t>. </a:t>
            </a:r>
          </a:p>
        </p:txBody>
      </p:sp>
      <p:sp>
        <p:nvSpPr>
          <p:cNvPr id="5" name="Retângulo 4"/>
          <p:cNvSpPr/>
          <p:nvPr/>
        </p:nvSpPr>
        <p:spPr>
          <a:xfrm>
            <a:off x="186576" y="2572220"/>
            <a:ext cx="1410771" cy="424732"/>
          </a:xfrm>
          <a:prstGeom prst="rect">
            <a:avLst/>
          </a:prstGeom>
        </p:spPr>
        <p:txBody>
          <a:bodyPr wrap="none">
            <a:spAutoFit/>
          </a:bodyPr>
          <a:lstStyle/>
          <a:p>
            <a:pPr algn="just">
              <a:lnSpc>
                <a:spcPct val="120000"/>
              </a:lnSpc>
            </a:pPr>
            <a:r>
              <a:rPr lang="pt-BR" b="1" dirty="0"/>
              <a:t>Resposta 5b)</a:t>
            </a:r>
            <a:endParaRPr lang="pt-BR" dirty="0"/>
          </a:p>
        </p:txBody>
      </p:sp>
      <p:sp>
        <p:nvSpPr>
          <p:cNvPr id="6" name="Retângulo 5"/>
          <p:cNvSpPr/>
          <p:nvPr/>
        </p:nvSpPr>
        <p:spPr>
          <a:xfrm>
            <a:off x="178085" y="3429000"/>
            <a:ext cx="11534092" cy="1089529"/>
          </a:xfrm>
          <a:prstGeom prst="rect">
            <a:avLst/>
          </a:prstGeom>
        </p:spPr>
        <p:txBody>
          <a:bodyPr wrap="square">
            <a:spAutoFit/>
          </a:bodyPr>
          <a:lstStyle/>
          <a:p>
            <a:pPr algn="just">
              <a:lnSpc>
                <a:spcPct val="120000"/>
              </a:lnSpc>
            </a:pPr>
            <a:r>
              <a:rPr lang="pt-BR" b="1" dirty="0">
                <a:solidFill>
                  <a:srgbClr val="FF0000"/>
                </a:solidFill>
              </a:rPr>
              <a:t>Justificativa:</a:t>
            </a:r>
            <a:r>
              <a:rPr lang="pt-BR" dirty="0">
                <a:solidFill>
                  <a:srgbClr val="FF0000"/>
                </a:solidFill>
              </a:rPr>
              <a:t> Tomemos uma estrela em particular. Existem infinitas estrelas, em qualquer direção que olhemos. Todas as estrelas se atraem em todas as direções de forma igual, de forma que cada uma, devido à atração das demais, deve permanecer no seu lugar se não houver movimento algum. </a:t>
            </a:r>
            <a:r>
              <a:rPr lang="pt-BR" b="1" dirty="0">
                <a:solidFill>
                  <a:srgbClr val="FF0000"/>
                </a:solidFill>
              </a:rPr>
              <a:t>(0,2 ponto)</a:t>
            </a:r>
            <a:endParaRPr lang="pt-BR" dirty="0">
              <a:solidFill>
                <a:srgbClr val="FF0000"/>
              </a:solidFill>
            </a:endParaRPr>
          </a:p>
        </p:txBody>
      </p:sp>
      <p:sp>
        <p:nvSpPr>
          <p:cNvPr id="7" name="Retângulo 6"/>
          <p:cNvSpPr/>
          <p:nvPr/>
        </p:nvSpPr>
        <p:spPr>
          <a:xfrm>
            <a:off x="190897" y="4797152"/>
            <a:ext cx="11520880" cy="1060547"/>
          </a:xfrm>
          <a:prstGeom prst="rect">
            <a:avLst/>
          </a:prstGeom>
        </p:spPr>
        <p:txBody>
          <a:bodyPr wrap="square">
            <a:spAutoFit/>
          </a:bodyPr>
          <a:lstStyle/>
          <a:p>
            <a:pPr algn="just">
              <a:lnSpc>
                <a:spcPct val="120000"/>
              </a:lnSpc>
            </a:pPr>
            <a:r>
              <a:rPr lang="pt-BR" i="1" dirty="0">
                <a:latin typeface="Times New Roman" pitchFamily="18" charset="0"/>
                <a:cs typeface="Times New Roman" pitchFamily="18" charset="0"/>
              </a:rPr>
              <a:t>Um estudante que conheça evolução estelar pode ainda refletir que, por terem mesma massa, todas as estrelas morrerão da mesma forma ao mesmo tempo, supondo que nasceram ao mesmo tempo. Mas ainda assim a distribuição de massa ainda permanecerá globalmente a mesma e dinamicamente nada acontece.</a:t>
            </a:r>
            <a:endParaRPr lang="pt-BR" dirty="0">
              <a:latin typeface="Times New Roman" pitchFamily="18" charset="0"/>
              <a:cs typeface="Times New Roman" pitchFamily="18" charset="0"/>
            </a:endParaRPr>
          </a:p>
        </p:txBody>
      </p:sp>
    </p:spTree>
    <p:extLst>
      <p:ext uri="{BB962C8B-B14F-4D97-AF65-F5344CB8AC3E}">
        <p14:creationId xmlns:p14="http://schemas.microsoft.com/office/powerpoint/2010/main" val="39622964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0-#ppt_w/2"/>
                                          </p:val>
                                        </p:tav>
                                        <p:tav tm="100000">
                                          <p:val>
                                            <p:strVal val="#ppt_x"/>
                                          </p:val>
                                        </p:tav>
                                      </p:tavLst>
                                    </p:anim>
                                    <p:anim calcmode="lin" valueType="num">
                                      <p:cBhvr additive="base">
                                        <p:cTn id="8" dur="500" fill="hold"/>
                                        <p:tgtEl>
                                          <p:spTgt spid="4"/>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7"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37661" y="123194"/>
            <a:ext cx="7848872" cy="2086725"/>
          </a:xfrm>
          <a:prstGeom prst="rect">
            <a:avLst/>
          </a:prstGeom>
        </p:spPr>
        <p:txBody>
          <a:bodyPr wrap="square">
            <a:spAutoFit/>
          </a:bodyPr>
          <a:lstStyle/>
          <a:p>
            <a:pPr algn="just">
              <a:lnSpc>
                <a:spcPct val="120000"/>
              </a:lnSpc>
            </a:pPr>
            <a:r>
              <a:rPr lang="pt-PT" dirty="0"/>
              <a:t>As observações de Galileu usando sua luneta </a:t>
            </a:r>
            <a:r>
              <a:rPr lang="pt-BR" dirty="0"/>
              <a:t>não foram imediatamente aceitas. Existiam, de fato, bons motivos para questionar os resultados e as interpretações de suas observações. Não era tão fácil acreditar no que Galileu dizia ver, mesmo que você estivesse observando com um instrumento de ampliação. Galileu precisou convencer as pessoas de sua época de que as observações com o novo instrumento eram confiáveis, e melhores que as observações a olho nu.</a:t>
            </a:r>
          </a:p>
        </p:txBody>
      </p:sp>
      <p:sp>
        <p:nvSpPr>
          <p:cNvPr id="4" name="Retângulo 3"/>
          <p:cNvSpPr/>
          <p:nvPr/>
        </p:nvSpPr>
        <p:spPr>
          <a:xfrm>
            <a:off x="161161" y="2383838"/>
            <a:ext cx="11407000" cy="757130"/>
          </a:xfrm>
          <a:prstGeom prst="rect">
            <a:avLst/>
          </a:prstGeom>
        </p:spPr>
        <p:txBody>
          <a:bodyPr wrap="square">
            <a:spAutoFit/>
          </a:bodyPr>
          <a:lstStyle/>
          <a:p>
            <a:pPr algn="just">
              <a:lnSpc>
                <a:spcPct val="120000"/>
              </a:lnSpc>
            </a:pPr>
            <a:r>
              <a:rPr lang="pt-BR" b="1" dirty="0" smtClean="0">
                <a:cs typeface="Arial" pitchFamily="34" charset="0"/>
              </a:rPr>
              <a:t>Pergunta </a:t>
            </a:r>
            <a:r>
              <a:rPr lang="pt-PT" b="1" dirty="0" smtClean="0"/>
              <a:t>1b</a:t>
            </a:r>
            <a:r>
              <a:rPr lang="pt-BR" b="1" dirty="0"/>
              <a:t>)</a:t>
            </a:r>
            <a:r>
              <a:rPr lang="pt-BR" dirty="0"/>
              <a:t> Galileu observou com sua rústica luneta o planeta Júpiter e teve uma surpresa. Qual a única alternativa que descreve a observação de Galileu?</a:t>
            </a:r>
          </a:p>
        </p:txBody>
      </p:sp>
      <p:sp>
        <p:nvSpPr>
          <p:cNvPr id="5" name="Retângulo 4"/>
          <p:cNvSpPr/>
          <p:nvPr/>
        </p:nvSpPr>
        <p:spPr>
          <a:xfrm>
            <a:off x="262905" y="3253394"/>
            <a:ext cx="10084843" cy="1399742"/>
          </a:xfrm>
          <a:prstGeom prst="rect">
            <a:avLst/>
          </a:prstGeom>
        </p:spPr>
        <p:txBody>
          <a:bodyPr wrap="square">
            <a:spAutoFit/>
          </a:bodyPr>
          <a:lstStyle/>
          <a:p>
            <a:pPr algn="just">
              <a:lnSpc>
                <a:spcPct val="120000"/>
              </a:lnSpc>
            </a:pPr>
            <a:r>
              <a:rPr lang="pt-BR" dirty="0"/>
              <a:t>(a) Observou naves voando em Júpiter.</a:t>
            </a:r>
          </a:p>
          <a:p>
            <a:pPr algn="just">
              <a:lnSpc>
                <a:spcPct val="120000"/>
              </a:lnSpc>
            </a:pPr>
            <a:r>
              <a:rPr lang="pt-BR" dirty="0" smtClean="0"/>
              <a:t>(b) </a:t>
            </a:r>
            <a:r>
              <a:rPr lang="pt-BR" dirty="0"/>
              <a:t>Observou quatro pontos brilhantes alinhados com o planeta, mudando de posição a cada noite.</a:t>
            </a:r>
          </a:p>
          <a:p>
            <a:pPr algn="just">
              <a:lnSpc>
                <a:spcPct val="120000"/>
              </a:lnSpc>
            </a:pPr>
            <a:r>
              <a:rPr lang="pt-BR" dirty="0"/>
              <a:t>(c) Observou que Júpiter era composto de gases de diferentes cores.</a:t>
            </a:r>
          </a:p>
          <a:p>
            <a:pPr algn="just">
              <a:lnSpc>
                <a:spcPct val="120000"/>
              </a:lnSpc>
            </a:pPr>
            <a:r>
              <a:rPr lang="pt-BR" dirty="0"/>
              <a:t>(d) Observou anéis mais finos que os de Saturno.</a:t>
            </a:r>
          </a:p>
        </p:txBody>
      </p:sp>
      <p:sp>
        <p:nvSpPr>
          <p:cNvPr id="6" name="Retângulo 5"/>
          <p:cNvSpPr/>
          <p:nvPr/>
        </p:nvSpPr>
        <p:spPr>
          <a:xfrm>
            <a:off x="237661" y="4953945"/>
            <a:ext cx="1659907" cy="369332"/>
          </a:xfrm>
          <a:prstGeom prst="rect">
            <a:avLst/>
          </a:prstGeom>
        </p:spPr>
        <p:txBody>
          <a:bodyPr wrap="square">
            <a:spAutoFit/>
          </a:bodyPr>
          <a:lstStyle/>
          <a:p>
            <a:r>
              <a:rPr lang="pt-BR" b="1" dirty="0">
                <a:cs typeface="Arial" pitchFamily="34" charset="0"/>
              </a:rPr>
              <a:t>Resposta </a:t>
            </a:r>
            <a:r>
              <a:rPr lang="pt-BR" b="1" dirty="0" smtClean="0"/>
              <a:t>1b)</a:t>
            </a:r>
            <a:endParaRPr lang="pt-BR" dirty="0">
              <a:solidFill>
                <a:srgbClr val="FF0000"/>
              </a:solidFill>
            </a:endParaRPr>
          </a:p>
        </p:txBody>
      </p:sp>
      <p:sp>
        <p:nvSpPr>
          <p:cNvPr id="8" name="Retângulo 7"/>
          <p:cNvSpPr/>
          <p:nvPr/>
        </p:nvSpPr>
        <p:spPr>
          <a:xfrm>
            <a:off x="1631057" y="4953945"/>
            <a:ext cx="10009112" cy="1089529"/>
          </a:xfrm>
          <a:prstGeom prst="rect">
            <a:avLst/>
          </a:prstGeom>
        </p:spPr>
        <p:txBody>
          <a:bodyPr wrap="square">
            <a:spAutoFit/>
          </a:bodyPr>
          <a:lstStyle/>
          <a:p>
            <a:pPr algn="just">
              <a:lnSpc>
                <a:spcPct val="120000"/>
              </a:lnSpc>
            </a:pPr>
            <a:r>
              <a:rPr lang="pt-BR" dirty="0">
                <a:solidFill>
                  <a:srgbClr val="FF0000"/>
                </a:solidFill>
              </a:rPr>
              <a:t>Como está no enunciado da questão, uma das observações de Galileu foi de “quatro dos satélites de Júpiter”, que eram quatro pontos brilhantes próximos do planeta, que ficavam mudando de posição, orbitando em torno deste. Resposta: letra b.</a:t>
            </a:r>
          </a:p>
        </p:txBody>
      </p:sp>
      <p:cxnSp>
        <p:nvCxnSpPr>
          <p:cNvPr id="10" name="Conector reto 9"/>
          <p:cNvCxnSpPr/>
          <p:nvPr/>
        </p:nvCxnSpPr>
        <p:spPr>
          <a:xfrm>
            <a:off x="331190" y="3933056"/>
            <a:ext cx="9436771" cy="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CaixaDeTexto 6"/>
          <p:cNvSpPr txBox="1"/>
          <p:nvPr/>
        </p:nvSpPr>
        <p:spPr>
          <a:xfrm>
            <a:off x="320266" y="3573016"/>
            <a:ext cx="295095" cy="461665"/>
          </a:xfrm>
          <a:prstGeom prst="rect">
            <a:avLst/>
          </a:prstGeom>
          <a:noFill/>
        </p:spPr>
        <p:txBody>
          <a:bodyPr wrap="square" rtlCol="0">
            <a:spAutoFit/>
          </a:bodyPr>
          <a:lstStyle/>
          <a:p>
            <a:r>
              <a:rPr lang="pt-BR" sz="2400" dirty="0" smtClean="0">
                <a:solidFill>
                  <a:srgbClr val="FF0000"/>
                </a:solidFill>
              </a:rPr>
              <a:t>X</a:t>
            </a:r>
            <a:endParaRPr lang="pt-BR" dirty="0">
              <a:solidFill>
                <a:srgbClr val="FF0000"/>
              </a:solidFill>
            </a:endParaRPr>
          </a:p>
        </p:txBody>
      </p:sp>
    </p:spTree>
    <p:extLst>
      <p:ext uri="{BB962C8B-B14F-4D97-AF65-F5344CB8AC3E}">
        <p14:creationId xmlns:p14="http://schemas.microsoft.com/office/powerpoint/2010/main" val="3917925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barn(inVertical)">
                                      <p:cBhvr>
                                        <p:cTn id="13" dur="500"/>
                                        <p:tgtEl>
                                          <p:spTgt spid="7"/>
                                        </p:tgtEl>
                                      </p:cBhvr>
                                    </p:animEffect>
                                  </p:childTnLst>
                                </p:cTn>
                              </p:par>
                              <p:par>
                                <p:cTn id="14" presetID="16" presetClass="entr" presetSubtype="37" fill="hold" nodeType="withEffect">
                                  <p:stCondLst>
                                    <p:cond delay="0"/>
                                  </p:stCondLst>
                                  <p:childTnLst>
                                    <p:set>
                                      <p:cBhvr>
                                        <p:cTn id="15" dur="1" fill="hold">
                                          <p:stCondLst>
                                            <p:cond delay="0"/>
                                          </p:stCondLst>
                                        </p:cTn>
                                        <p:tgtEl>
                                          <p:spTgt spid="10"/>
                                        </p:tgtEl>
                                        <p:attrNameLst>
                                          <p:attrName>style.visibility</p:attrName>
                                        </p:attrNameLst>
                                      </p:cBhvr>
                                      <p:to>
                                        <p:strVal val="visible"/>
                                      </p:to>
                                    </p:set>
                                    <p:animEffect transition="in" filter="barn(outVertical)">
                                      <p:cBhvr>
                                        <p:cTn id="16"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404664"/>
            <a:ext cx="7848872" cy="1583447"/>
          </a:xfrm>
          <a:prstGeom prst="rect">
            <a:avLst/>
          </a:prstGeom>
        </p:spPr>
        <p:txBody>
          <a:bodyPr wrap="square">
            <a:spAutoFit/>
          </a:bodyPr>
          <a:lstStyle/>
          <a:p>
            <a:pPr algn="just">
              <a:lnSpc>
                <a:spcPct val="114000"/>
              </a:lnSpc>
            </a:pPr>
            <a:r>
              <a:rPr lang="pt-BR" sz="1700" b="1" dirty="0">
                <a:cs typeface="Arial" pitchFamily="34" charset="0"/>
              </a:rPr>
              <a:t>Pergunta </a:t>
            </a:r>
            <a:r>
              <a:rPr lang="pt-BR" sz="1700" b="1" dirty="0" smtClean="0"/>
              <a:t>5c</a:t>
            </a:r>
            <a:r>
              <a:rPr lang="pt-BR" sz="1700" b="1" dirty="0"/>
              <a:t>)</a:t>
            </a:r>
            <a:r>
              <a:rPr lang="pt-BR" sz="1700" dirty="0"/>
              <a:t> Agora imagine que, por um desequilíbrio cósmico, uma estrela saia do lugar e se choque com outra, formando uma nova estrela com o dobro da massa original. Essa estrela tenderá a atrair mais intensamente as estrelas que já estavam ao redor. Depois desse incidente, como deverá evoluir o Universo, como um todo? Qual a forma final que o Universo tenderá a ter?</a:t>
            </a:r>
          </a:p>
        </p:txBody>
      </p:sp>
      <p:sp>
        <p:nvSpPr>
          <p:cNvPr id="4" name="Retângulo 3"/>
          <p:cNvSpPr/>
          <p:nvPr/>
        </p:nvSpPr>
        <p:spPr>
          <a:xfrm>
            <a:off x="118889" y="2348880"/>
            <a:ext cx="11665296" cy="1583447"/>
          </a:xfrm>
          <a:prstGeom prst="rect">
            <a:avLst/>
          </a:prstGeom>
        </p:spPr>
        <p:txBody>
          <a:bodyPr wrap="square">
            <a:spAutoFit/>
          </a:bodyPr>
          <a:lstStyle/>
          <a:p>
            <a:pPr algn="just">
              <a:lnSpc>
                <a:spcPct val="114000"/>
              </a:lnSpc>
            </a:pPr>
            <a:r>
              <a:rPr lang="pt-BR" sz="1700" dirty="0" smtClean="0"/>
              <a:t>                        </a:t>
            </a:r>
            <a:r>
              <a:rPr lang="pt-BR" sz="1700" dirty="0" smtClean="0">
                <a:solidFill>
                  <a:srgbClr val="FF0000"/>
                </a:solidFill>
              </a:rPr>
              <a:t>Agora </a:t>
            </a:r>
            <a:r>
              <a:rPr lang="pt-BR" sz="1700" dirty="0">
                <a:solidFill>
                  <a:srgbClr val="FF0000"/>
                </a:solidFill>
              </a:rPr>
              <a:t>em algum ponto temos uma massa com o dobro das demais. Logo, este ponto atrairá mais que todos os demais e todas as estrelas serão atraídas na direção deste ponto. Logo, a tendência é a de que este ponto adquira cada vez mais massa e atraia cada vez mais intensamente todos os demais. O </a:t>
            </a:r>
            <a:r>
              <a:rPr lang="pt-BR" sz="1700" dirty="0" smtClean="0">
                <a:solidFill>
                  <a:srgbClr val="FF0000"/>
                </a:solidFill>
              </a:rPr>
              <a:t>Universo </a:t>
            </a:r>
            <a:r>
              <a:rPr lang="pt-BR" sz="1700" dirty="0">
                <a:solidFill>
                  <a:srgbClr val="FF0000"/>
                </a:solidFill>
              </a:rPr>
              <a:t>ganharia então um movimento de </a:t>
            </a:r>
            <a:r>
              <a:rPr lang="pt-BR" sz="1700" dirty="0">
                <a:solidFill>
                  <a:srgbClr val="FF0000"/>
                </a:solidFill>
              </a:rPr>
              <a:t>colapso generalizado em direção a este ponto. </a:t>
            </a:r>
            <a:r>
              <a:rPr lang="pt-BR" sz="1700" b="1" dirty="0">
                <a:solidFill>
                  <a:srgbClr val="FF0000"/>
                </a:solidFill>
              </a:rPr>
              <a:t>(0,1 ponto). </a:t>
            </a:r>
            <a:r>
              <a:rPr lang="pt-BR" sz="1700" dirty="0">
                <a:solidFill>
                  <a:srgbClr val="FF0000"/>
                </a:solidFill>
              </a:rPr>
              <a:t>Se o estudante respondeu apenas que não será mais estático, </a:t>
            </a:r>
            <a:r>
              <a:rPr lang="pt-BR" sz="1700" b="1" dirty="0">
                <a:solidFill>
                  <a:srgbClr val="FF0000"/>
                </a:solidFill>
              </a:rPr>
              <a:t>0,05 ponto.</a:t>
            </a:r>
            <a:endParaRPr lang="pt-BR" sz="1700" dirty="0">
              <a:solidFill>
                <a:srgbClr val="FF0000"/>
              </a:solidFill>
            </a:endParaRPr>
          </a:p>
          <a:p>
            <a:pPr algn="just">
              <a:lnSpc>
                <a:spcPct val="114000"/>
              </a:lnSpc>
            </a:pPr>
            <a:r>
              <a:rPr lang="pt-BR" sz="1700" b="1" dirty="0">
                <a:solidFill>
                  <a:srgbClr val="FF0000"/>
                </a:solidFill>
              </a:rPr>
              <a:t>Forma final:</a:t>
            </a:r>
            <a:r>
              <a:rPr lang="pt-BR" sz="1700" dirty="0">
                <a:solidFill>
                  <a:srgbClr val="FF0000"/>
                </a:solidFill>
              </a:rPr>
              <a:t> Como o universo é infinito, este movimento de colapso será permanente. </a:t>
            </a:r>
            <a:r>
              <a:rPr lang="pt-BR" sz="1700" b="1" dirty="0">
                <a:solidFill>
                  <a:srgbClr val="FF0000"/>
                </a:solidFill>
              </a:rPr>
              <a:t>0,2 ponto</a:t>
            </a:r>
            <a:r>
              <a:rPr lang="pt-BR" sz="1700" dirty="0">
                <a:solidFill>
                  <a:srgbClr val="FF0000"/>
                </a:solidFill>
              </a:rPr>
              <a:t>. </a:t>
            </a:r>
          </a:p>
        </p:txBody>
      </p:sp>
      <p:sp>
        <p:nvSpPr>
          <p:cNvPr id="5" name="Retângulo 4"/>
          <p:cNvSpPr/>
          <p:nvPr/>
        </p:nvSpPr>
        <p:spPr>
          <a:xfrm>
            <a:off x="118889" y="2348880"/>
            <a:ext cx="1367939" cy="373628"/>
          </a:xfrm>
          <a:prstGeom prst="rect">
            <a:avLst/>
          </a:prstGeom>
        </p:spPr>
        <p:txBody>
          <a:bodyPr wrap="none">
            <a:spAutoFit/>
          </a:bodyPr>
          <a:lstStyle/>
          <a:p>
            <a:pPr algn="just">
              <a:lnSpc>
                <a:spcPct val="114000"/>
              </a:lnSpc>
            </a:pPr>
            <a:r>
              <a:rPr lang="pt-BR" sz="1700" b="1" dirty="0"/>
              <a:t>Resposta 5c)</a:t>
            </a:r>
            <a:r>
              <a:rPr lang="pt-BR" sz="1700" dirty="0"/>
              <a:t> </a:t>
            </a:r>
          </a:p>
        </p:txBody>
      </p:sp>
      <p:sp>
        <p:nvSpPr>
          <p:cNvPr id="7" name="Retângulo 6"/>
          <p:cNvSpPr/>
          <p:nvPr/>
        </p:nvSpPr>
        <p:spPr>
          <a:xfrm>
            <a:off x="118889" y="3933056"/>
            <a:ext cx="11648106" cy="671851"/>
          </a:xfrm>
          <a:prstGeom prst="rect">
            <a:avLst/>
          </a:prstGeom>
        </p:spPr>
        <p:txBody>
          <a:bodyPr wrap="square">
            <a:spAutoFit/>
          </a:bodyPr>
          <a:lstStyle/>
          <a:p>
            <a:pPr algn="just">
              <a:lnSpc>
                <a:spcPct val="114000"/>
              </a:lnSpc>
            </a:pPr>
            <a:r>
              <a:rPr lang="pt-BR" sz="1700" b="1" dirty="0">
                <a:cs typeface="Arial" pitchFamily="34" charset="0"/>
              </a:rPr>
              <a:t>Pergunta </a:t>
            </a:r>
            <a:r>
              <a:rPr lang="pt-BR" sz="1700" b="1" dirty="0" smtClean="0"/>
              <a:t>5d</a:t>
            </a:r>
            <a:r>
              <a:rPr lang="pt-BR" sz="1700" b="1" dirty="0"/>
              <a:t>)</a:t>
            </a:r>
            <a:r>
              <a:rPr lang="pt-BR" sz="1700" dirty="0"/>
              <a:t> Lembre-se de que Galileu apontou a sua luneta para a Via Láctea e, com isso, viu que ela era na verdade um conjunto de milhares de estrelas. Como isso pode ser usado contra o modelo de Universo infinito e estável proposto no item b?</a:t>
            </a:r>
          </a:p>
        </p:txBody>
      </p:sp>
      <p:sp>
        <p:nvSpPr>
          <p:cNvPr id="8" name="Retângulo 7"/>
          <p:cNvSpPr/>
          <p:nvPr/>
        </p:nvSpPr>
        <p:spPr>
          <a:xfrm>
            <a:off x="142461" y="4691174"/>
            <a:ext cx="11641323" cy="970074"/>
          </a:xfrm>
          <a:prstGeom prst="rect">
            <a:avLst/>
          </a:prstGeom>
        </p:spPr>
        <p:txBody>
          <a:bodyPr wrap="square">
            <a:spAutoFit/>
          </a:bodyPr>
          <a:lstStyle/>
          <a:p>
            <a:pPr algn="just">
              <a:lnSpc>
                <a:spcPct val="114000"/>
              </a:lnSpc>
            </a:pPr>
            <a:r>
              <a:rPr lang="pt-BR" sz="1700" dirty="0" smtClean="0"/>
              <a:t>                        </a:t>
            </a:r>
            <a:r>
              <a:rPr lang="pt-BR" sz="1700" dirty="0" smtClean="0">
                <a:solidFill>
                  <a:srgbClr val="FF0000"/>
                </a:solidFill>
              </a:rPr>
              <a:t>A Via </a:t>
            </a:r>
            <a:r>
              <a:rPr lang="pt-BR" sz="1700" dirty="0">
                <a:solidFill>
                  <a:srgbClr val="FF0000"/>
                </a:solidFill>
              </a:rPr>
              <a:t>Láctea tem este nome porque aparece como uma imensa mancha esbranquiçada e continua no céu noturno. Logo, é uma região do céu. Se todas as estrelas estivessem distribuídas de maneira homogênea, todo o céu apareceria igualmente esbranquiçado. Basta que o estudante responda isto para que receba todos os pontos.</a:t>
            </a:r>
          </a:p>
        </p:txBody>
      </p:sp>
      <p:sp>
        <p:nvSpPr>
          <p:cNvPr id="9" name="Retângulo 8"/>
          <p:cNvSpPr/>
          <p:nvPr/>
        </p:nvSpPr>
        <p:spPr>
          <a:xfrm>
            <a:off x="146818" y="4691174"/>
            <a:ext cx="1393587" cy="373628"/>
          </a:xfrm>
          <a:prstGeom prst="rect">
            <a:avLst/>
          </a:prstGeom>
        </p:spPr>
        <p:txBody>
          <a:bodyPr wrap="none">
            <a:spAutoFit/>
          </a:bodyPr>
          <a:lstStyle/>
          <a:p>
            <a:pPr algn="just">
              <a:lnSpc>
                <a:spcPct val="114000"/>
              </a:lnSpc>
            </a:pPr>
            <a:r>
              <a:rPr lang="pt-BR" sz="1700" b="1" dirty="0"/>
              <a:t>Resposta 5d)</a:t>
            </a:r>
            <a:r>
              <a:rPr lang="pt-BR" sz="1700" dirty="0"/>
              <a:t> </a:t>
            </a:r>
          </a:p>
        </p:txBody>
      </p:sp>
      <p:sp>
        <p:nvSpPr>
          <p:cNvPr id="10" name="Retângulo 9"/>
          <p:cNvSpPr/>
          <p:nvPr/>
        </p:nvSpPr>
        <p:spPr>
          <a:xfrm>
            <a:off x="1127001" y="5805264"/>
            <a:ext cx="9505056" cy="934487"/>
          </a:xfrm>
          <a:prstGeom prst="rect">
            <a:avLst/>
          </a:prstGeom>
        </p:spPr>
        <p:txBody>
          <a:bodyPr wrap="square">
            <a:spAutoFit/>
          </a:bodyPr>
          <a:lstStyle/>
          <a:p>
            <a:pPr algn="just">
              <a:lnSpc>
                <a:spcPct val="114000"/>
              </a:lnSpc>
            </a:pPr>
            <a:r>
              <a:rPr lang="pt-BR" sz="1600" i="1" dirty="0">
                <a:latin typeface="Times New Roman" pitchFamily="18" charset="0"/>
                <a:cs typeface="Times New Roman" pitchFamily="18" charset="0"/>
              </a:rPr>
              <a:t>Na verdade, se o universo fosse infinito, a situação seria um pouco mais dramática,  levaria ao céu ardendo como a superfície de uma estrela, reflexão conhecida como Paradoxo de </a:t>
            </a:r>
            <a:r>
              <a:rPr lang="pt-BR" sz="1600" i="1" dirty="0" err="1">
                <a:latin typeface="Times New Roman" pitchFamily="18" charset="0"/>
                <a:cs typeface="Times New Roman" pitchFamily="18" charset="0"/>
              </a:rPr>
              <a:t>Olbers</a:t>
            </a:r>
            <a:r>
              <a:rPr lang="pt-BR" sz="1600" i="1" dirty="0">
                <a:latin typeface="Times New Roman" pitchFamily="18" charset="0"/>
                <a:cs typeface="Times New Roman" pitchFamily="18" charset="0"/>
              </a:rPr>
              <a:t>, que alguns estudantes podem inclusive virem a citar nesta questão. Mas isto é assunto para uma próxima OBA.</a:t>
            </a:r>
            <a:endParaRPr lang="pt-BR" sz="1600" dirty="0">
              <a:latin typeface="Times New Roman" pitchFamily="18" charset="0"/>
              <a:cs typeface="Times New Roman" pitchFamily="18" charset="0"/>
            </a:endParaRPr>
          </a:p>
        </p:txBody>
      </p:sp>
    </p:spTree>
    <p:extLst>
      <p:ext uri="{BB962C8B-B14F-4D97-AF65-F5344CB8AC3E}">
        <p14:creationId xmlns:p14="http://schemas.microsoft.com/office/powerpoint/2010/main" val="3418987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 calcmode="lin" valueType="num">
                                      <p:cBhvr additive="base">
                                        <p:cTn id="17" dur="500" fill="hold"/>
                                        <p:tgtEl>
                                          <p:spTgt spid="10"/>
                                        </p:tgtEl>
                                        <p:attrNameLst>
                                          <p:attrName>ppt_x</p:attrName>
                                        </p:attrNameLst>
                                      </p:cBhvr>
                                      <p:tavLst>
                                        <p:tav tm="0">
                                          <p:val>
                                            <p:strVal val="#ppt_x"/>
                                          </p:val>
                                        </p:tav>
                                        <p:tav tm="100000">
                                          <p:val>
                                            <p:strVal val="#ppt_x"/>
                                          </p:val>
                                        </p:tav>
                                      </p:tavLst>
                                    </p:anim>
                                    <p:anim calcmode="lin" valueType="num">
                                      <p:cBhvr additive="base">
                                        <p:cTn id="18"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8" grpId="0"/>
      <p:bldP spid="10"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188640"/>
            <a:ext cx="7920880" cy="2419124"/>
          </a:xfrm>
          <a:prstGeom prst="rect">
            <a:avLst/>
          </a:prstGeom>
        </p:spPr>
        <p:txBody>
          <a:bodyPr wrap="square">
            <a:spAutoFit/>
          </a:bodyPr>
          <a:lstStyle/>
          <a:p>
            <a:pPr algn="just">
              <a:lnSpc>
                <a:spcPct val="120000"/>
              </a:lnSpc>
            </a:pPr>
            <a:r>
              <a:rPr lang="pt-BR" b="1" dirty="0">
                <a:cs typeface="Arial" pitchFamily="34" charset="0"/>
              </a:rPr>
              <a:t>Questão </a:t>
            </a:r>
            <a:r>
              <a:rPr lang="pt-BR" b="1" dirty="0" smtClean="0"/>
              <a:t>6</a:t>
            </a:r>
            <a:r>
              <a:rPr lang="pt-BR" b="1" dirty="0"/>
              <a:t>) Poluição Luminosa.</a:t>
            </a:r>
            <a:r>
              <a:rPr lang="pt-BR" dirty="0"/>
              <a:t> </a:t>
            </a:r>
          </a:p>
          <a:p>
            <a:pPr algn="just">
              <a:lnSpc>
                <a:spcPct val="120000"/>
              </a:lnSpc>
            </a:pPr>
            <a:r>
              <a:rPr lang="pt-BR" dirty="0"/>
              <a:t>Olhar para o céu, desde épocas remotas, foi uma das atividades mais significativas da humanidade. Atualmente esse patrimônio da humanidade, promulgado pela UNESCO, está seriamente ameaçado pela poluição luminosa emitida pelo mundo inteiro. Basicamente, a poluição luminosa consiste no desperdício de energia que é emitida pra cima, não iluminando o que deveria iluminar e impedindo a visualização do céu noturno.  Nas grandes cidades, onde a emissão luminosa </a:t>
            </a:r>
            <a:r>
              <a:rPr lang="pt-BR" dirty="0" smtClean="0"/>
              <a:t>é</a:t>
            </a:r>
            <a:endParaRPr lang="pt-BR" dirty="0"/>
          </a:p>
        </p:txBody>
      </p:sp>
      <p:sp>
        <p:nvSpPr>
          <p:cNvPr id="4" name="Retângulo 3"/>
          <p:cNvSpPr/>
          <p:nvPr/>
        </p:nvSpPr>
        <p:spPr>
          <a:xfrm>
            <a:off x="118889" y="2492896"/>
            <a:ext cx="11664896" cy="2714589"/>
          </a:xfrm>
          <a:prstGeom prst="rect">
            <a:avLst/>
          </a:prstGeom>
        </p:spPr>
        <p:txBody>
          <a:bodyPr wrap="square">
            <a:spAutoFit/>
          </a:bodyPr>
          <a:lstStyle/>
          <a:p>
            <a:pPr algn="just">
              <a:lnSpc>
                <a:spcPct val="120000"/>
              </a:lnSpc>
            </a:pPr>
            <a:r>
              <a:rPr lang="pt-BR" dirty="0"/>
              <a:t>maior, a situação se agrava, chegando a mudar a cor do céu e vedando a visualização da muitas estrelas. </a:t>
            </a:r>
            <a:endParaRPr lang="pt-BR" dirty="0" smtClean="0"/>
          </a:p>
          <a:p>
            <a:pPr algn="just">
              <a:lnSpc>
                <a:spcPct val="120000"/>
              </a:lnSpc>
            </a:pPr>
            <a:endParaRPr lang="pt-BR" sz="800" dirty="0"/>
          </a:p>
          <a:p>
            <a:pPr algn="just">
              <a:lnSpc>
                <a:spcPct val="120000"/>
              </a:lnSpc>
            </a:pPr>
            <a:r>
              <a:rPr lang="pt-BR" dirty="0" smtClean="0"/>
              <a:t>Além </a:t>
            </a:r>
            <a:r>
              <a:rPr lang="pt-BR" dirty="0"/>
              <a:t>de privar o homem de apreciar o céu noturno na totalidade, a poluição luminosa também influencia o meio ambiente, alterando até mesmo o hábito de animais, como os morcegos e o de aves noturnas dos locais afetados. Dessa forma, o Ano Internacional da Astronomia tem como uma das suas propostas preservar o céu noturno da poluição luminosa, cujo principal causador é a iluminação pública ineficiente. Sobre o tema, responda</a:t>
            </a:r>
            <a:r>
              <a:rPr lang="pt-BR" dirty="0" smtClean="0"/>
              <a:t>:</a:t>
            </a:r>
          </a:p>
          <a:p>
            <a:pPr algn="just">
              <a:lnSpc>
                <a:spcPct val="120000"/>
              </a:lnSpc>
            </a:pPr>
            <a:endParaRPr lang="pt-BR" sz="800" dirty="0"/>
          </a:p>
          <a:p>
            <a:pPr algn="just">
              <a:lnSpc>
                <a:spcPct val="120000"/>
              </a:lnSpc>
            </a:pPr>
            <a:r>
              <a:rPr lang="pt-BR" dirty="0"/>
              <a:t>Como poderíamos diminuir o problema da poluição luminosa causada pela iluminação pública de forma a aumentar a eficiência da mesma e reduzir a luminosidade projetada para o céu?</a:t>
            </a:r>
          </a:p>
        </p:txBody>
      </p:sp>
      <p:sp>
        <p:nvSpPr>
          <p:cNvPr id="5" name="Retângulo 4"/>
          <p:cNvSpPr/>
          <p:nvPr/>
        </p:nvSpPr>
        <p:spPr>
          <a:xfrm>
            <a:off x="118889" y="5229200"/>
            <a:ext cx="11712178" cy="757130"/>
          </a:xfrm>
          <a:prstGeom prst="rect">
            <a:avLst/>
          </a:prstGeom>
        </p:spPr>
        <p:txBody>
          <a:bodyPr wrap="square">
            <a:spAutoFit/>
          </a:bodyPr>
          <a:lstStyle/>
          <a:p>
            <a:pPr algn="just">
              <a:lnSpc>
                <a:spcPct val="120000"/>
              </a:lnSpc>
            </a:pPr>
            <a:r>
              <a:rPr lang="pt-BR" dirty="0" smtClean="0"/>
              <a:t>                     </a:t>
            </a:r>
            <a:r>
              <a:rPr lang="pt-BR" dirty="0" smtClean="0"/>
              <a:t> </a:t>
            </a:r>
            <a:r>
              <a:rPr lang="pt-BR" dirty="0" smtClean="0">
                <a:solidFill>
                  <a:srgbClr val="FF0000"/>
                </a:solidFill>
              </a:rPr>
              <a:t>A </a:t>
            </a:r>
            <a:r>
              <a:rPr lang="pt-BR" dirty="0">
                <a:solidFill>
                  <a:srgbClr val="FF0000"/>
                </a:solidFill>
              </a:rPr>
              <a:t>iluminação pública deve consistir em iluminar ruas, prédios e monumentos de cima para baixo apenas e nunca jogar luz diretamente para cima. Qualquer resposta do aluno que tenha este sentido deverá ser considerada correta.</a:t>
            </a:r>
          </a:p>
        </p:txBody>
      </p:sp>
      <p:sp>
        <p:nvSpPr>
          <p:cNvPr id="6" name="Retângulo 5"/>
          <p:cNvSpPr/>
          <p:nvPr/>
        </p:nvSpPr>
        <p:spPr>
          <a:xfrm>
            <a:off x="118889" y="5236556"/>
            <a:ext cx="1287340" cy="402546"/>
          </a:xfrm>
          <a:prstGeom prst="rect">
            <a:avLst/>
          </a:prstGeom>
        </p:spPr>
        <p:txBody>
          <a:bodyPr wrap="none">
            <a:spAutoFit/>
          </a:bodyPr>
          <a:lstStyle/>
          <a:p>
            <a:pPr algn="just">
              <a:lnSpc>
                <a:spcPct val="120000"/>
              </a:lnSpc>
            </a:pPr>
            <a:r>
              <a:rPr lang="pt-BR" b="1" dirty="0"/>
              <a:t>Resposta 6)</a:t>
            </a:r>
            <a:endParaRPr lang="pt-BR" dirty="0"/>
          </a:p>
        </p:txBody>
      </p:sp>
    </p:spTree>
    <p:extLst>
      <p:ext uri="{BB962C8B-B14F-4D97-AF65-F5344CB8AC3E}">
        <p14:creationId xmlns:p14="http://schemas.microsoft.com/office/powerpoint/2010/main" val="1835583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18889" y="159847"/>
            <a:ext cx="7848872" cy="2682273"/>
          </a:xfrm>
          <a:prstGeom prst="rect">
            <a:avLst/>
          </a:prstGeom>
        </p:spPr>
        <p:txBody>
          <a:bodyPr wrap="square">
            <a:spAutoFit/>
          </a:bodyPr>
          <a:lstStyle/>
          <a:p>
            <a:pPr algn="just">
              <a:lnSpc>
                <a:spcPct val="110000"/>
              </a:lnSpc>
            </a:pPr>
            <a:r>
              <a:rPr lang="pt-BR" sz="1700" b="1" dirty="0">
                <a:cs typeface="Arial" pitchFamily="34" charset="0"/>
              </a:rPr>
              <a:t>Questão </a:t>
            </a:r>
            <a:r>
              <a:rPr lang="pt-BR" sz="1700" b="1" dirty="0" smtClean="0"/>
              <a:t>7</a:t>
            </a:r>
            <a:r>
              <a:rPr lang="pt-BR" sz="1700" b="1" dirty="0"/>
              <a:t>) Continuando a combater o desperdício de energia.</a:t>
            </a:r>
            <a:r>
              <a:rPr lang="pt-BR" sz="1700" dirty="0"/>
              <a:t> </a:t>
            </a:r>
            <a:r>
              <a:rPr lang="pt-BR" sz="1700" dirty="0" smtClean="0"/>
              <a:t>Vivemos </a:t>
            </a:r>
            <a:r>
              <a:rPr lang="pt-BR" sz="1700" dirty="0"/>
              <a:t>num país que tem boa parte de seu território entre os trópicos, possuindo assim muitas regiões nas quais faz calor o ano inteiro. As geladeiras foram inventadas como forma de conservar melhor os alimentos (mais eficiente que salgar, secar ou cobrir os alimentos com especiarias). No Brasil outras utilidades da geladeira são muito apreciadas, como a produção de alimentos gelados e refrescantes, como sucos e sorvetes. Apesar de possuir uma potência elétrica (= energia/tempo) relativamente baixa, a geladeira é um dos aparelhos que mais consome energia em nossa residência. Isto acontece porque o tempo de funcionamento do motor é, em média, de 12 a 16 horas por dia.</a:t>
            </a:r>
          </a:p>
        </p:txBody>
      </p:sp>
      <p:sp>
        <p:nvSpPr>
          <p:cNvPr id="4" name="Retângulo 3"/>
          <p:cNvSpPr/>
          <p:nvPr/>
        </p:nvSpPr>
        <p:spPr>
          <a:xfrm>
            <a:off x="118889" y="2834464"/>
            <a:ext cx="11636743" cy="380104"/>
          </a:xfrm>
          <a:prstGeom prst="rect">
            <a:avLst/>
          </a:prstGeom>
        </p:spPr>
        <p:txBody>
          <a:bodyPr wrap="square">
            <a:spAutoFit/>
          </a:bodyPr>
          <a:lstStyle/>
          <a:p>
            <a:pPr algn="just">
              <a:lnSpc>
                <a:spcPct val="110000"/>
              </a:lnSpc>
            </a:pPr>
            <a:r>
              <a:rPr lang="pt-BR" sz="1700" b="1" dirty="0">
                <a:cs typeface="Arial" pitchFamily="34" charset="0"/>
              </a:rPr>
              <a:t>Pergunta </a:t>
            </a:r>
            <a:r>
              <a:rPr lang="pt-BR" sz="1700" b="1" dirty="0" smtClean="0"/>
              <a:t>7a</a:t>
            </a:r>
            <a:r>
              <a:rPr lang="pt-BR" sz="1700" b="1" dirty="0"/>
              <a:t>) </a:t>
            </a:r>
            <a:r>
              <a:rPr lang="pt-BR" sz="1700" dirty="0"/>
              <a:t>Que atitudes podemos tomar para diminuir o consumo de energia pela geladeira? (cite ao menos três atitudes)</a:t>
            </a:r>
          </a:p>
        </p:txBody>
      </p:sp>
      <p:sp>
        <p:nvSpPr>
          <p:cNvPr id="5" name="Retângulo 4"/>
          <p:cNvSpPr/>
          <p:nvPr/>
        </p:nvSpPr>
        <p:spPr>
          <a:xfrm>
            <a:off x="118889" y="3194504"/>
            <a:ext cx="11649607" cy="1243417"/>
          </a:xfrm>
          <a:prstGeom prst="rect">
            <a:avLst/>
          </a:prstGeom>
        </p:spPr>
        <p:txBody>
          <a:bodyPr wrap="square">
            <a:spAutoFit/>
          </a:bodyPr>
          <a:lstStyle/>
          <a:p>
            <a:pPr algn="just">
              <a:lnSpc>
                <a:spcPct val="110000"/>
              </a:lnSpc>
            </a:pPr>
            <a:r>
              <a:rPr lang="pt-BR" sz="1700" dirty="0" smtClean="0"/>
              <a:t>                         </a:t>
            </a:r>
            <a:r>
              <a:rPr lang="pt-BR" sz="1700" dirty="0" smtClean="0">
                <a:solidFill>
                  <a:srgbClr val="FF0000"/>
                </a:solidFill>
              </a:rPr>
              <a:t>Várias </a:t>
            </a:r>
            <a:r>
              <a:rPr lang="pt-BR" sz="1700" dirty="0">
                <a:solidFill>
                  <a:srgbClr val="FF0000"/>
                </a:solidFill>
              </a:rPr>
              <a:t>atitudes podem ser tomadas, tais como: a)</a:t>
            </a:r>
            <a:r>
              <a:rPr lang="pt-BR" sz="1700" dirty="0" err="1">
                <a:solidFill>
                  <a:srgbClr val="FF0000"/>
                </a:solidFill>
              </a:rPr>
              <a:t>vabrir</a:t>
            </a:r>
            <a:r>
              <a:rPr lang="pt-BR" sz="1700" dirty="0">
                <a:solidFill>
                  <a:srgbClr val="FF0000"/>
                </a:solidFill>
              </a:rPr>
              <a:t> o mínimo possível a geladeira, b) não colocar alimentos quentes, c) afastar a geladeira da parede, d) colocar a geladeira longe do sol, e) colocar a geladeira longe do fogão, f) verificar a vedação da borracha na porta, g) </a:t>
            </a:r>
            <a:r>
              <a:rPr lang="pt-BR" sz="1700" dirty="0" err="1">
                <a:solidFill>
                  <a:srgbClr val="FF0000"/>
                </a:solidFill>
              </a:rPr>
              <a:t>etc</a:t>
            </a:r>
            <a:r>
              <a:rPr lang="pt-BR" sz="1700" dirty="0">
                <a:solidFill>
                  <a:srgbClr val="FF0000"/>
                </a:solidFill>
              </a:rPr>
              <a:t>, são exemplos de respostas admitidas. Cada atitude correta recebe 0,2 ponto. Veja “Observação importante” abaixo da 7b.</a:t>
            </a:r>
          </a:p>
        </p:txBody>
      </p:sp>
      <p:sp>
        <p:nvSpPr>
          <p:cNvPr id="6" name="Retângulo 5"/>
          <p:cNvSpPr/>
          <p:nvPr/>
        </p:nvSpPr>
        <p:spPr>
          <a:xfrm>
            <a:off x="118889" y="3194504"/>
            <a:ext cx="1383969" cy="380104"/>
          </a:xfrm>
          <a:prstGeom prst="rect">
            <a:avLst/>
          </a:prstGeom>
        </p:spPr>
        <p:txBody>
          <a:bodyPr wrap="none">
            <a:spAutoFit/>
          </a:bodyPr>
          <a:lstStyle/>
          <a:p>
            <a:pPr algn="just">
              <a:lnSpc>
                <a:spcPct val="110000"/>
              </a:lnSpc>
            </a:pPr>
            <a:r>
              <a:rPr lang="pt-BR" sz="1700" b="1" dirty="0"/>
              <a:t>Resposta 7a)</a:t>
            </a:r>
            <a:r>
              <a:rPr lang="pt-BR" sz="1700" dirty="0"/>
              <a:t> </a:t>
            </a:r>
          </a:p>
        </p:txBody>
      </p:sp>
      <p:sp>
        <p:nvSpPr>
          <p:cNvPr id="7" name="Retângulo 6"/>
          <p:cNvSpPr/>
          <p:nvPr/>
        </p:nvSpPr>
        <p:spPr>
          <a:xfrm>
            <a:off x="118889" y="4850688"/>
            <a:ext cx="11668766" cy="667875"/>
          </a:xfrm>
          <a:prstGeom prst="rect">
            <a:avLst/>
          </a:prstGeom>
        </p:spPr>
        <p:txBody>
          <a:bodyPr wrap="square">
            <a:spAutoFit/>
          </a:bodyPr>
          <a:lstStyle/>
          <a:p>
            <a:pPr algn="just">
              <a:lnSpc>
                <a:spcPct val="110000"/>
              </a:lnSpc>
            </a:pPr>
            <a:r>
              <a:rPr lang="pt-BR" sz="1700" dirty="0" smtClean="0">
                <a:solidFill>
                  <a:srgbClr val="FF0000"/>
                </a:solidFill>
              </a:rPr>
              <a:t>                         Regiões </a:t>
            </a:r>
            <a:r>
              <a:rPr lang="pt-BR" sz="1700" dirty="0">
                <a:solidFill>
                  <a:srgbClr val="FF0000"/>
                </a:solidFill>
              </a:rPr>
              <a:t>muito frias como as próximas ao </a:t>
            </a:r>
            <a:r>
              <a:rPr lang="pt-BR" sz="1700" dirty="0" err="1">
                <a:solidFill>
                  <a:srgbClr val="FF0000"/>
                </a:solidFill>
              </a:rPr>
              <a:t>Pólo</a:t>
            </a:r>
            <a:r>
              <a:rPr lang="pt-BR" sz="1700" dirty="0">
                <a:solidFill>
                  <a:srgbClr val="FF0000"/>
                </a:solidFill>
              </a:rPr>
              <a:t> Norte, o Extremo Sul do continente sul-americano, a Antártida , regiões montanhosas muito elevadas como o Himalaia, Andes,  etc. Cada região correta, 0,2 ponto. </a:t>
            </a:r>
          </a:p>
        </p:txBody>
      </p:sp>
      <p:sp>
        <p:nvSpPr>
          <p:cNvPr id="8" name="Retângulo 7"/>
          <p:cNvSpPr/>
          <p:nvPr/>
        </p:nvSpPr>
        <p:spPr>
          <a:xfrm>
            <a:off x="118889" y="4418640"/>
            <a:ext cx="10225137" cy="380104"/>
          </a:xfrm>
          <a:prstGeom prst="rect">
            <a:avLst/>
          </a:prstGeom>
        </p:spPr>
        <p:txBody>
          <a:bodyPr wrap="square">
            <a:spAutoFit/>
          </a:bodyPr>
          <a:lstStyle/>
          <a:p>
            <a:pPr algn="just">
              <a:lnSpc>
                <a:spcPct val="110000"/>
              </a:lnSpc>
            </a:pPr>
            <a:r>
              <a:rPr lang="pt-BR" sz="1700" b="1" dirty="0">
                <a:cs typeface="Arial" pitchFamily="34" charset="0"/>
              </a:rPr>
              <a:t>Pergunta </a:t>
            </a:r>
            <a:r>
              <a:rPr lang="pt-BR" sz="1700" b="1" dirty="0" smtClean="0"/>
              <a:t>7b</a:t>
            </a:r>
            <a:r>
              <a:rPr lang="pt-BR" sz="1700" b="1" dirty="0"/>
              <a:t>)</a:t>
            </a:r>
            <a:r>
              <a:rPr lang="pt-BR" sz="1700" dirty="0"/>
              <a:t> Você imagina lugares ou regiões na Terra onde não é necessário o uso de geladeiras? Cite um deles. </a:t>
            </a:r>
          </a:p>
        </p:txBody>
      </p:sp>
      <p:sp>
        <p:nvSpPr>
          <p:cNvPr id="9" name="Retângulo 8"/>
          <p:cNvSpPr/>
          <p:nvPr/>
        </p:nvSpPr>
        <p:spPr>
          <a:xfrm>
            <a:off x="118889" y="4850688"/>
            <a:ext cx="1343894" cy="380104"/>
          </a:xfrm>
          <a:prstGeom prst="rect">
            <a:avLst/>
          </a:prstGeom>
        </p:spPr>
        <p:txBody>
          <a:bodyPr wrap="none">
            <a:spAutoFit/>
          </a:bodyPr>
          <a:lstStyle/>
          <a:p>
            <a:pPr algn="just">
              <a:lnSpc>
                <a:spcPct val="110000"/>
              </a:lnSpc>
            </a:pPr>
            <a:r>
              <a:rPr lang="pt-BR" sz="1700" b="1" dirty="0"/>
              <a:t>Resposta 7b)</a:t>
            </a:r>
            <a:endParaRPr lang="pt-BR" sz="1700" dirty="0"/>
          </a:p>
        </p:txBody>
      </p:sp>
      <p:sp>
        <p:nvSpPr>
          <p:cNvPr id="10" name="Retângulo 9"/>
          <p:cNvSpPr/>
          <p:nvPr/>
        </p:nvSpPr>
        <p:spPr>
          <a:xfrm>
            <a:off x="1199009" y="5608113"/>
            <a:ext cx="9343298" cy="1243417"/>
          </a:xfrm>
          <a:prstGeom prst="rect">
            <a:avLst/>
          </a:prstGeom>
        </p:spPr>
        <p:txBody>
          <a:bodyPr wrap="square">
            <a:spAutoFit/>
          </a:bodyPr>
          <a:lstStyle/>
          <a:p>
            <a:pPr algn="just">
              <a:lnSpc>
                <a:spcPct val="110000"/>
              </a:lnSpc>
            </a:pPr>
            <a:r>
              <a:rPr lang="pt-BR" sz="1700" b="1" dirty="0">
                <a:solidFill>
                  <a:srgbClr val="002060"/>
                </a:solidFill>
                <a:latin typeface="Times New Roman" pitchFamily="18" charset="0"/>
                <a:cs typeface="Times New Roman" pitchFamily="18" charset="0"/>
              </a:rPr>
              <a:t>Observação importante:</a:t>
            </a:r>
            <a:r>
              <a:rPr lang="pt-BR" sz="1700" dirty="0">
                <a:solidFill>
                  <a:srgbClr val="002060"/>
                </a:solidFill>
                <a:latin typeface="Times New Roman" pitchFamily="18" charset="0"/>
                <a:cs typeface="Times New Roman" pitchFamily="18" charset="0"/>
              </a:rPr>
              <a:t> </a:t>
            </a:r>
            <a:r>
              <a:rPr lang="pt-BR" sz="1700" i="1" dirty="0">
                <a:solidFill>
                  <a:srgbClr val="002060"/>
                </a:solidFill>
                <a:latin typeface="Times New Roman" pitchFamily="18" charset="0"/>
                <a:cs typeface="Times New Roman" pitchFamily="18" charset="0"/>
              </a:rPr>
              <a:t>Houve uma falha na redação das questões dos itens 7a e 7b. A </a:t>
            </a:r>
            <a:r>
              <a:rPr lang="pt-BR" sz="1700" i="1" dirty="0" err="1">
                <a:solidFill>
                  <a:srgbClr val="002060"/>
                </a:solidFill>
                <a:latin typeface="Times New Roman" pitchFamily="18" charset="0"/>
                <a:cs typeface="Times New Roman" pitchFamily="18" charset="0"/>
              </a:rPr>
              <a:t>idéia</a:t>
            </a:r>
            <a:r>
              <a:rPr lang="pt-BR" sz="1700" i="1" dirty="0">
                <a:solidFill>
                  <a:srgbClr val="002060"/>
                </a:solidFill>
                <a:latin typeface="Times New Roman" pitchFamily="18" charset="0"/>
                <a:cs typeface="Times New Roman" pitchFamily="18" charset="0"/>
              </a:rPr>
              <a:t> original era pedir que o aluno citasse 3 atitudes (0,2 ponto cada) na 7a  e pedir que citasse 2 regiões (0,2 ponto cada) na 7b. Com a redação impressa, se o aluno respondeu só um lugar na 7b e mais de 3 atitudes na 7a, então o professor deve dar 0,2 na 7b e até 0,8 na 7a.</a:t>
            </a:r>
            <a:endParaRPr lang="pt-BR" sz="17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094809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wipe(left)">
                                      <p:cBhvr>
                                        <p:cTn id="1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10"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262905" y="110417"/>
            <a:ext cx="7920880" cy="1987082"/>
          </a:xfrm>
          <a:prstGeom prst="rect">
            <a:avLst/>
          </a:prstGeom>
        </p:spPr>
        <p:txBody>
          <a:bodyPr wrap="square">
            <a:spAutoFit/>
          </a:bodyPr>
          <a:lstStyle/>
          <a:p>
            <a:pPr algn="just">
              <a:lnSpc>
                <a:spcPct val="114000"/>
              </a:lnSpc>
            </a:pPr>
            <a:r>
              <a:rPr lang="pt-BR" dirty="0"/>
              <a:t>No Brasil existem cientistas que trabalham na construção de foguetes e satélites. Eles constroem satélites no Instituto Nacional de Pesquisas Espaciais (INPE) e foguetes no Instituto de Aeronáutica e Espaço (IAE), órgão do Comando-Geral de Tecnologia Aeroespacial (CTA). Para coordenar as atividades espaciais brasileiras existe a Agência Espacial Brasileira (AEB) que, por meio do Programa AEB Escola, promove atividades educacionais em escolas do Brasil.</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84337" y="2347913"/>
            <a:ext cx="1699447" cy="37453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tângulo 5"/>
          <p:cNvSpPr/>
          <p:nvPr/>
        </p:nvSpPr>
        <p:spPr>
          <a:xfrm>
            <a:off x="262905" y="2060848"/>
            <a:ext cx="9649072" cy="2302875"/>
          </a:xfrm>
          <a:prstGeom prst="rect">
            <a:avLst/>
          </a:prstGeom>
        </p:spPr>
        <p:txBody>
          <a:bodyPr wrap="square">
            <a:spAutoFit/>
          </a:bodyPr>
          <a:lstStyle/>
          <a:p>
            <a:pPr algn="just">
              <a:lnSpc>
                <a:spcPct val="114000"/>
              </a:lnSpc>
            </a:pPr>
            <a:r>
              <a:rPr lang="pt-BR" b="1" dirty="0">
                <a:cs typeface="Arial" pitchFamily="34" charset="0"/>
              </a:rPr>
              <a:t>Questão </a:t>
            </a:r>
            <a:r>
              <a:rPr lang="pt-BR" b="1" dirty="0" smtClean="0"/>
              <a:t>8</a:t>
            </a:r>
            <a:r>
              <a:rPr lang="pt-BR" b="1" dirty="0"/>
              <a:t>)  Viagem à </a:t>
            </a:r>
            <a:r>
              <a:rPr lang="pt-BR" b="1" dirty="0" smtClean="0"/>
              <a:t>Lua.</a:t>
            </a:r>
            <a:r>
              <a:rPr lang="pt-BR" dirty="0"/>
              <a:t> </a:t>
            </a:r>
            <a:r>
              <a:rPr lang="pt-BR" dirty="0" smtClean="0"/>
              <a:t>Em </a:t>
            </a:r>
            <a:r>
              <a:rPr lang="pt-BR" dirty="0"/>
              <a:t>2009 estamos celebrando também os 40 anos da </a:t>
            </a:r>
            <a:endParaRPr lang="pt-BR" dirty="0" smtClean="0"/>
          </a:p>
          <a:p>
            <a:pPr algn="just">
              <a:lnSpc>
                <a:spcPct val="114000"/>
              </a:lnSpc>
            </a:pPr>
            <a:r>
              <a:rPr lang="pt-BR" dirty="0" smtClean="0"/>
              <a:t>chegada </a:t>
            </a:r>
            <a:r>
              <a:rPr lang="pt-BR" dirty="0"/>
              <a:t>do Homem à Lua! Os </a:t>
            </a:r>
            <a:r>
              <a:rPr lang="pt-BR" i="1" dirty="0"/>
              <a:t>384 mil quilômetros</a:t>
            </a:r>
            <a:r>
              <a:rPr lang="pt-BR" dirty="0"/>
              <a:t> que separam a Terra da Lua foram percorridos em três dias e meio.  Para escapar da gravidade terrestre foi preciso atingir a velocidade de </a:t>
            </a:r>
            <a:r>
              <a:rPr lang="pt-BR" i="1" dirty="0"/>
              <a:t>40.000 km/h</a:t>
            </a:r>
            <a:r>
              <a:rPr lang="pt-BR" dirty="0"/>
              <a:t>. Para isso, foram consumidos quase </a:t>
            </a:r>
            <a:r>
              <a:rPr lang="pt-BR" i="1" dirty="0"/>
              <a:t>2.700.000 kg</a:t>
            </a:r>
            <a:r>
              <a:rPr lang="pt-BR" dirty="0"/>
              <a:t> (dois milhões e setecentos mil quilogramas) de combustível!  No lançamento, o foguete </a:t>
            </a:r>
            <a:r>
              <a:rPr lang="pt-BR" b="1" dirty="0"/>
              <a:t>Saturno 5</a:t>
            </a:r>
            <a:r>
              <a:rPr lang="pt-BR" dirty="0"/>
              <a:t> (figura ao lado) possuía 111 metros de altura e uma massa de </a:t>
            </a:r>
            <a:r>
              <a:rPr lang="pt-BR" i="1" dirty="0"/>
              <a:t>3.000.000 kg</a:t>
            </a:r>
            <a:r>
              <a:rPr lang="pt-BR" dirty="0"/>
              <a:t>.  Na sua parte superior era transportada a espaçonave Apolo 11, onde viajavam os astronautas.</a:t>
            </a:r>
          </a:p>
        </p:txBody>
      </p:sp>
      <p:sp>
        <p:nvSpPr>
          <p:cNvPr id="7" name="Retângulo 6"/>
          <p:cNvSpPr/>
          <p:nvPr/>
        </p:nvSpPr>
        <p:spPr>
          <a:xfrm>
            <a:off x="262905" y="4293096"/>
            <a:ext cx="9649072" cy="723916"/>
          </a:xfrm>
          <a:prstGeom prst="rect">
            <a:avLst/>
          </a:prstGeom>
        </p:spPr>
        <p:txBody>
          <a:bodyPr wrap="square">
            <a:spAutoFit/>
          </a:bodyPr>
          <a:lstStyle/>
          <a:p>
            <a:pPr algn="just">
              <a:lnSpc>
                <a:spcPct val="114000"/>
              </a:lnSpc>
            </a:pPr>
            <a:r>
              <a:rPr lang="pt-BR" b="1" dirty="0">
                <a:cs typeface="Arial" pitchFamily="34" charset="0"/>
              </a:rPr>
              <a:t>Pergunta </a:t>
            </a:r>
            <a:r>
              <a:rPr lang="pt-BR" b="1" dirty="0" smtClean="0"/>
              <a:t>8a</a:t>
            </a:r>
            <a:r>
              <a:rPr lang="pt-BR" b="1" dirty="0"/>
              <a:t>) </a:t>
            </a:r>
            <a:r>
              <a:rPr lang="pt-BR" dirty="0"/>
              <a:t>Sabendo-se que o primeiro estágio do Saturno 5 consome 13.000 kg de combustível a cada segundo, qual será a massa do foguete, em kg, após o primeiro minuto de </a:t>
            </a:r>
            <a:r>
              <a:rPr lang="pt-BR" dirty="0" err="1"/>
              <a:t>vôo</a:t>
            </a:r>
            <a:r>
              <a:rPr lang="pt-BR" dirty="0"/>
              <a:t>?</a:t>
            </a:r>
          </a:p>
        </p:txBody>
      </p:sp>
      <p:sp>
        <p:nvSpPr>
          <p:cNvPr id="8" name="Retângulo 7"/>
          <p:cNvSpPr/>
          <p:nvPr/>
        </p:nvSpPr>
        <p:spPr>
          <a:xfrm>
            <a:off x="262905" y="5002060"/>
            <a:ext cx="9721080" cy="1355499"/>
          </a:xfrm>
          <a:prstGeom prst="rect">
            <a:avLst/>
          </a:prstGeom>
        </p:spPr>
        <p:txBody>
          <a:bodyPr wrap="square">
            <a:spAutoFit/>
          </a:bodyPr>
          <a:lstStyle/>
          <a:p>
            <a:pPr algn="just">
              <a:lnSpc>
                <a:spcPct val="114000"/>
              </a:lnSpc>
            </a:pPr>
            <a:r>
              <a:rPr lang="pt-BR" dirty="0" smtClean="0">
                <a:solidFill>
                  <a:srgbClr val="FF0000"/>
                </a:solidFill>
              </a:rPr>
              <a:t>	       Se </a:t>
            </a:r>
            <a:r>
              <a:rPr lang="pt-BR" dirty="0">
                <a:solidFill>
                  <a:srgbClr val="FF0000"/>
                </a:solidFill>
              </a:rPr>
              <a:t>a cada segundo são consumidos 13.000 kg de combustível, em 60 segundos serão gastos 13.000 × 60 = 780.000 kg de combustível.  O enunciado informa que no lançamento, o Saturno 5 possuía massa de 3.000.000 kg.  Portanto, após o primeiro minuto de </a:t>
            </a:r>
            <a:r>
              <a:rPr lang="pt-BR" dirty="0" err="1">
                <a:solidFill>
                  <a:srgbClr val="FF0000"/>
                </a:solidFill>
              </a:rPr>
              <a:t>vôo</a:t>
            </a:r>
            <a:r>
              <a:rPr lang="pt-BR" dirty="0">
                <a:solidFill>
                  <a:srgbClr val="FF0000"/>
                </a:solidFill>
              </a:rPr>
              <a:t> a massa do Saturno 5 </a:t>
            </a:r>
            <a:r>
              <a:rPr lang="pt-BR" dirty="0" smtClean="0">
                <a:solidFill>
                  <a:srgbClr val="FF0000"/>
                </a:solidFill>
              </a:rPr>
              <a:t>será 	de </a:t>
            </a:r>
            <a:r>
              <a:rPr lang="pt-BR" dirty="0">
                <a:solidFill>
                  <a:srgbClr val="FF0000"/>
                </a:solidFill>
              </a:rPr>
              <a:t>3.000.00 - 780.000 = 2.220.000 kg. </a:t>
            </a:r>
          </a:p>
        </p:txBody>
      </p:sp>
      <p:sp>
        <p:nvSpPr>
          <p:cNvPr id="9" name="Retângulo 8"/>
          <p:cNvSpPr/>
          <p:nvPr/>
        </p:nvSpPr>
        <p:spPr>
          <a:xfrm>
            <a:off x="262905" y="5013176"/>
            <a:ext cx="1454052" cy="390107"/>
          </a:xfrm>
          <a:prstGeom prst="rect">
            <a:avLst/>
          </a:prstGeom>
        </p:spPr>
        <p:txBody>
          <a:bodyPr wrap="none">
            <a:spAutoFit/>
          </a:bodyPr>
          <a:lstStyle/>
          <a:p>
            <a:pPr algn="just">
              <a:lnSpc>
                <a:spcPct val="114000"/>
              </a:lnSpc>
            </a:pPr>
            <a:r>
              <a:rPr lang="pt-BR" b="1" dirty="0"/>
              <a:t>Resposta 8a)</a:t>
            </a:r>
            <a:r>
              <a:rPr lang="pt-BR" dirty="0"/>
              <a:t> </a:t>
            </a:r>
          </a:p>
        </p:txBody>
      </p:sp>
      <p:sp>
        <p:nvSpPr>
          <p:cNvPr id="10" name="Retângulo 9"/>
          <p:cNvSpPr/>
          <p:nvPr/>
        </p:nvSpPr>
        <p:spPr>
          <a:xfrm>
            <a:off x="1127001" y="6381328"/>
            <a:ext cx="2362955" cy="369332"/>
          </a:xfrm>
          <a:prstGeom prst="rect">
            <a:avLst/>
          </a:prstGeom>
        </p:spPr>
        <p:txBody>
          <a:bodyPr wrap="none">
            <a:spAutoFit/>
          </a:bodyPr>
          <a:lstStyle/>
          <a:p>
            <a:r>
              <a:rPr lang="pt-BR" b="1" u="sng" dirty="0">
                <a:solidFill>
                  <a:srgbClr val="FF0000"/>
                </a:solidFill>
              </a:rPr>
              <a:t>Resposta: 2.220.000 kg</a:t>
            </a:r>
            <a:endParaRPr lang="pt-BR" b="1" dirty="0">
              <a:solidFill>
                <a:srgbClr val="FF0000"/>
              </a:solidFill>
            </a:endParaRPr>
          </a:p>
        </p:txBody>
      </p:sp>
    </p:spTree>
    <p:extLst>
      <p:ext uri="{BB962C8B-B14F-4D97-AF65-F5344CB8AC3E}">
        <p14:creationId xmlns:p14="http://schemas.microsoft.com/office/powerpoint/2010/main" val="25300987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0-#ppt_w/2"/>
                                          </p:val>
                                        </p:tav>
                                        <p:tav tm="100000">
                                          <p:val>
                                            <p:strVal val="#ppt_x"/>
                                          </p:val>
                                        </p:tav>
                                      </p:tavLst>
                                    </p:anim>
                                    <p:anim calcmode="lin" valueType="num">
                                      <p:cBhvr additive="base">
                                        <p:cTn id="8" dur="500" fill="hold"/>
                                        <p:tgtEl>
                                          <p:spTgt spid="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8" fill="hold" grpId="0" nodeType="click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left)">
                                      <p:cBhvr>
                                        <p:cTn id="13"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10417"/>
            <a:ext cx="7776864" cy="1516825"/>
          </a:xfrm>
          <a:prstGeom prst="rect">
            <a:avLst/>
          </a:prstGeom>
        </p:spPr>
        <p:txBody>
          <a:bodyPr wrap="square">
            <a:spAutoFit/>
          </a:bodyPr>
          <a:lstStyle/>
          <a:p>
            <a:pPr algn="just">
              <a:lnSpc>
                <a:spcPct val="110000"/>
              </a:lnSpc>
            </a:pPr>
            <a:r>
              <a:rPr lang="pt-BR" sz="1700" b="1" dirty="0">
                <a:cs typeface="Arial" pitchFamily="34" charset="0"/>
              </a:rPr>
              <a:t>Pergunta </a:t>
            </a:r>
            <a:r>
              <a:rPr lang="pt-BR" sz="1700" b="1" dirty="0" smtClean="0"/>
              <a:t>8b</a:t>
            </a:r>
            <a:r>
              <a:rPr lang="pt-BR" sz="1700" b="1" dirty="0"/>
              <a:t>) </a:t>
            </a:r>
            <a:r>
              <a:rPr lang="pt-BR" sz="1700" dirty="0"/>
              <a:t>Eram 2h 56 da manhã (horário de Greenwich) do dia 21 de julho de 1969 quando Neil Armstrong disse a sua famosa frase: “</a:t>
            </a:r>
            <a:r>
              <a:rPr lang="pt-BR" sz="1700" i="1" dirty="0"/>
              <a:t>Este é um pequeno passo para o homem, mas um gigantesco salto para a Humanidade.”</a:t>
            </a:r>
            <a:r>
              <a:rPr lang="pt-BR" sz="1700" dirty="0"/>
              <a:t> Considerando-se que Brasília possui as coordenadas (15</a:t>
            </a:r>
            <a:r>
              <a:rPr lang="pt-BR" sz="1700" baseline="30000" dirty="0"/>
              <a:t>o</a:t>
            </a:r>
            <a:r>
              <a:rPr lang="pt-BR" sz="1700" dirty="0"/>
              <a:t>47´S, 47</a:t>
            </a:r>
            <a:r>
              <a:rPr lang="pt-BR" sz="1700" baseline="30000" dirty="0"/>
              <a:t>o</a:t>
            </a:r>
            <a:r>
              <a:rPr lang="pt-BR" sz="1700" dirty="0"/>
              <a:t>55´O), em que </a:t>
            </a:r>
            <a:r>
              <a:rPr lang="pt-BR" sz="1700" u="sng" dirty="0"/>
              <a:t>dia e horário</a:t>
            </a:r>
            <a:r>
              <a:rPr lang="pt-BR" sz="1700" dirty="0"/>
              <a:t>, de Brasília, os brasileiros assistiram à chegada de Armstrong em solo lunar?</a:t>
            </a:r>
          </a:p>
        </p:txBody>
      </p:sp>
      <p:sp>
        <p:nvSpPr>
          <p:cNvPr id="4" name="Retângulo 3"/>
          <p:cNvSpPr/>
          <p:nvPr/>
        </p:nvSpPr>
        <p:spPr>
          <a:xfrm>
            <a:off x="190897" y="2260280"/>
            <a:ext cx="11576696" cy="941283"/>
          </a:xfrm>
          <a:prstGeom prst="rect">
            <a:avLst/>
          </a:prstGeom>
        </p:spPr>
        <p:txBody>
          <a:bodyPr wrap="square">
            <a:spAutoFit/>
          </a:bodyPr>
          <a:lstStyle/>
          <a:p>
            <a:pPr algn="just">
              <a:lnSpc>
                <a:spcPct val="110000"/>
              </a:lnSpc>
            </a:pPr>
            <a:r>
              <a:rPr lang="pt-BR" sz="1700" dirty="0" smtClean="0">
                <a:solidFill>
                  <a:srgbClr val="FF0000"/>
                </a:solidFill>
              </a:rPr>
              <a:t>julho </a:t>
            </a:r>
            <a:r>
              <a:rPr lang="pt-BR" sz="1700" dirty="0">
                <a:solidFill>
                  <a:srgbClr val="FF0000"/>
                </a:solidFill>
              </a:rPr>
              <a:t>quando Neil Armstrong colocou seus pés na Lua </a:t>
            </a:r>
            <a:r>
              <a:rPr lang="pt-BR" sz="1700" dirty="0" smtClean="0">
                <a:solidFill>
                  <a:srgbClr val="FF0000"/>
                </a:solidFill>
              </a:rPr>
              <a:t>e </a:t>
            </a:r>
            <a:r>
              <a:rPr lang="pt-BR" sz="1700" dirty="0">
                <a:solidFill>
                  <a:srgbClr val="FF0000"/>
                </a:solidFill>
              </a:rPr>
              <a:t>proferiu sua </a:t>
            </a:r>
            <a:r>
              <a:rPr lang="pt-BR" sz="1700" dirty="0" smtClean="0">
                <a:solidFill>
                  <a:srgbClr val="FF0000"/>
                </a:solidFill>
              </a:rPr>
              <a:t>famosa </a:t>
            </a:r>
            <a:r>
              <a:rPr lang="pt-BR" sz="1700" dirty="0">
                <a:solidFill>
                  <a:srgbClr val="FF0000"/>
                </a:solidFill>
              </a:rPr>
              <a:t>frase.  Como Brasília está a 47</a:t>
            </a:r>
            <a:r>
              <a:rPr lang="pt-BR" sz="1700" baseline="30000" dirty="0">
                <a:solidFill>
                  <a:srgbClr val="FF0000"/>
                </a:solidFill>
              </a:rPr>
              <a:t>o</a:t>
            </a:r>
            <a:r>
              <a:rPr lang="pt-BR" sz="1700" dirty="0">
                <a:solidFill>
                  <a:srgbClr val="FF0000"/>
                </a:solidFill>
              </a:rPr>
              <a:t>55’ Oeste de Greenwich, o horário de Brasília está atrasado 3 horas (1 hora para cada 15 graus na longitude).  Dessa forma, os brasileiros assistiram à chegada do Homem à Lua às 23h56 do dia 20 de julho. </a:t>
            </a:r>
            <a:endParaRPr lang="pt-BR" sz="1700" b="1" dirty="0">
              <a:solidFill>
                <a:srgbClr val="FF0000"/>
              </a:solidFill>
            </a:endParaRPr>
          </a:p>
        </p:txBody>
      </p:sp>
      <p:sp>
        <p:nvSpPr>
          <p:cNvPr id="5" name="Retângulo 4"/>
          <p:cNvSpPr/>
          <p:nvPr/>
        </p:nvSpPr>
        <p:spPr>
          <a:xfrm>
            <a:off x="190897" y="1708452"/>
            <a:ext cx="1393587" cy="380104"/>
          </a:xfrm>
          <a:prstGeom prst="rect">
            <a:avLst/>
          </a:prstGeom>
        </p:spPr>
        <p:txBody>
          <a:bodyPr wrap="none">
            <a:spAutoFit/>
          </a:bodyPr>
          <a:lstStyle/>
          <a:p>
            <a:pPr algn="just">
              <a:lnSpc>
                <a:spcPct val="110000"/>
              </a:lnSpc>
            </a:pPr>
            <a:r>
              <a:rPr lang="pt-BR" sz="1700" b="1" dirty="0"/>
              <a:t>Resposta 8b)</a:t>
            </a:r>
            <a:r>
              <a:rPr lang="pt-BR" sz="1700" dirty="0"/>
              <a:t> </a:t>
            </a:r>
          </a:p>
        </p:txBody>
      </p:sp>
      <p:sp>
        <p:nvSpPr>
          <p:cNvPr id="6" name="Retângulo 5"/>
          <p:cNvSpPr/>
          <p:nvPr/>
        </p:nvSpPr>
        <p:spPr>
          <a:xfrm>
            <a:off x="190897" y="3212976"/>
            <a:ext cx="11563131" cy="941283"/>
          </a:xfrm>
          <a:prstGeom prst="rect">
            <a:avLst/>
          </a:prstGeom>
        </p:spPr>
        <p:txBody>
          <a:bodyPr wrap="square">
            <a:spAutoFit/>
          </a:bodyPr>
          <a:lstStyle/>
          <a:p>
            <a:pPr algn="just">
              <a:lnSpc>
                <a:spcPct val="110000"/>
              </a:lnSpc>
            </a:pPr>
            <a:r>
              <a:rPr lang="pt-BR" sz="1700" b="1" dirty="0">
                <a:cs typeface="Arial" pitchFamily="34" charset="0"/>
              </a:rPr>
              <a:t>Pergunta </a:t>
            </a:r>
            <a:r>
              <a:rPr lang="pt-BR" sz="1700" b="1" dirty="0" smtClean="0"/>
              <a:t>8c</a:t>
            </a:r>
            <a:r>
              <a:rPr lang="pt-BR" sz="1700" b="1" dirty="0"/>
              <a:t>)  </a:t>
            </a:r>
            <a:r>
              <a:rPr lang="pt-BR" sz="1700" dirty="0"/>
              <a:t>Considerando-se a tabela de fases lunares abaixo, pinte nas figuras abaixo  como a Lua era vista em Brasília nas noites das datas de lançamento (16 de julho), pouso (20 de julho) e retorno à Terra (24 de julho).  As partes visíveis iluminadas devem ser deixadas em branco.  De tal modo que a Lua nova seria totalmente pintada, conforme ilustrado abaixo:</a:t>
            </a:r>
          </a:p>
        </p:txBody>
      </p:sp>
      <p:graphicFrame>
        <p:nvGraphicFramePr>
          <p:cNvPr id="12" name="Objeto 11"/>
          <p:cNvGraphicFramePr>
            <a:graphicFrameLocks noChangeAspect="1"/>
          </p:cNvGraphicFramePr>
          <p:nvPr>
            <p:extLst>
              <p:ext uri="{D42A27DB-BD31-4B8C-83A1-F6EECF244321}">
                <p14:modId xmlns:p14="http://schemas.microsoft.com/office/powerpoint/2010/main" val="3293568740"/>
              </p:ext>
            </p:extLst>
          </p:nvPr>
        </p:nvGraphicFramePr>
        <p:xfrm>
          <a:off x="1289489" y="4221088"/>
          <a:ext cx="9983649" cy="1574475"/>
        </p:xfrm>
        <a:graphic>
          <a:graphicData uri="http://schemas.openxmlformats.org/presentationml/2006/ole">
            <mc:AlternateContent xmlns:mc="http://schemas.openxmlformats.org/markup-compatibility/2006">
              <mc:Choice xmlns:v="urn:schemas-microsoft-com:vml" Requires="v">
                <p:oleObj spid="_x0000_s3144" name="Documento" r:id="rId3" imgW="7041281" imgH="1124270" progId="Word.Document.12">
                  <p:embed/>
                </p:oleObj>
              </mc:Choice>
              <mc:Fallback>
                <p:oleObj name="Documento" r:id="rId3" imgW="7041281" imgH="1124270" progId="Word.Document.12">
                  <p:embed/>
                  <p:pic>
                    <p:nvPicPr>
                      <p:cNvPr id="0" name=""/>
                      <p:cNvPicPr/>
                      <p:nvPr/>
                    </p:nvPicPr>
                    <p:blipFill>
                      <a:blip r:embed="rId4"/>
                      <a:stretch>
                        <a:fillRect/>
                      </a:stretch>
                    </p:blipFill>
                    <p:spPr>
                      <a:xfrm>
                        <a:off x="1289489" y="4221088"/>
                        <a:ext cx="9983649" cy="1574475"/>
                      </a:xfrm>
                      <a:prstGeom prst="rect">
                        <a:avLst/>
                      </a:prstGeom>
                    </p:spPr>
                  </p:pic>
                </p:oleObj>
              </mc:Fallback>
            </mc:AlternateContent>
          </a:graphicData>
        </a:graphic>
      </p:graphicFrame>
      <p:graphicFrame>
        <p:nvGraphicFramePr>
          <p:cNvPr id="13" name="Objeto 12"/>
          <p:cNvGraphicFramePr>
            <a:graphicFrameLocks noChangeAspect="1"/>
          </p:cNvGraphicFramePr>
          <p:nvPr>
            <p:extLst>
              <p:ext uri="{D42A27DB-BD31-4B8C-83A1-F6EECF244321}">
                <p14:modId xmlns:p14="http://schemas.microsoft.com/office/powerpoint/2010/main" val="454141327"/>
              </p:ext>
            </p:extLst>
          </p:nvPr>
        </p:nvGraphicFramePr>
        <p:xfrm>
          <a:off x="1301584" y="5507531"/>
          <a:ext cx="9880971" cy="1669372"/>
        </p:xfrm>
        <a:graphic>
          <a:graphicData uri="http://schemas.openxmlformats.org/presentationml/2006/ole">
            <mc:AlternateContent xmlns:mc="http://schemas.openxmlformats.org/markup-compatibility/2006">
              <mc:Choice xmlns:v="urn:schemas-microsoft-com:vml" Requires="v">
                <p:oleObj spid="_x0000_s3145" name="Documento" r:id="rId5" imgW="6967302" imgH="1184486" progId="Word.Document.12">
                  <p:embed/>
                </p:oleObj>
              </mc:Choice>
              <mc:Fallback>
                <p:oleObj name="Documento" r:id="rId5" imgW="6967302" imgH="1184486" progId="Word.Document.12">
                  <p:embed/>
                  <p:pic>
                    <p:nvPicPr>
                      <p:cNvPr id="0" name=""/>
                      <p:cNvPicPr/>
                      <p:nvPr/>
                    </p:nvPicPr>
                    <p:blipFill>
                      <a:blip r:embed="rId6"/>
                      <a:stretch>
                        <a:fillRect/>
                      </a:stretch>
                    </p:blipFill>
                    <p:spPr>
                      <a:xfrm>
                        <a:off x="1301584" y="5507531"/>
                        <a:ext cx="9880971" cy="1669372"/>
                      </a:xfrm>
                      <a:prstGeom prst="rect">
                        <a:avLst/>
                      </a:prstGeom>
                    </p:spPr>
                  </p:pic>
                </p:oleObj>
              </mc:Fallback>
            </mc:AlternateContent>
          </a:graphicData>
        </a:graphic>
      </p:graphicFrame>
      <p:grpSp>
        <p:nvGrpSpPr>
          <p:cNvPr id="14" name="Group 5"/>
          <p:cNvGrpSpPr>
            <a:grpSpLocks/>
          </p:cNvGrpSpPr>
          <p:nvPr/>
        </p:nvGrpSpPr>
        <p:grpSpPr bwMode="auto">
          <a:xfrm>
            <a:off x="4685960" y="4317405"/>
            <a:ext cx="613751" cy="576880"/>
            <a:chOff x="4251" y="13353"/>
            <a:chExt cx="823" cy="811"/>
          </a:xfrm>
        </p:grpSpPr>
        <p:sp>
          <p:nvSpPr>
            <p:cNvPr id="15" name="Oval 6"/>
            <p:cNvSpPr>
              <a:spLocks noChangeArrowheads="1"/>
            </p:cNvSpPr>
            <p:nvPr/>
          </p:nvSpPr>
          <p:spPr bwMode="auto">
            <a:xfrm>
              <a:off x="4263" y="13353"/>
              <a:ext cx="811" cy="81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6" name="AutoShape 7"/>
            <p:cNvSpPr>
              <a:spLocks noChangeArrowheads="1"/>
            </p:cNvSpPr>
            <p:nvPr/>
          </p:nvSpPr>
          <p:spPr bwMode="auto">
            <a:xfrm>
              <a:off x="4251" y="13353"/>
              <a:ext cx="317" cy="806"/>
            </a:xfrm>
            <a:prstGeom prst="moon">
              <a:avLst>
                <a:gd name="adj" fmla="val 50000"/>
              </a:avLst>
            </a:prstGeom>
            <a:solidFill>
              <a:srgbClr val="FFFFFF"/>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17" name="Group 8"/>
          <p:cNvGrpSpPr>
            <a:grpSpLocks/>
          </p:cNvGrpSpPr>
          <p:nvPr/>
        </p:nvGrpSpPr>
        <p:grpSpPr bwMode="auto">
          <a:xfrm>
            <a:off x="6582026" y="4298933"/>
            <a:ext cx="615600" cy="587597"/>
            <a:chOff x="6549" y="13353"/>
            <a:chExt cx="853" cy="818"/>
          </a:xfrm>
        </p:grpSpPr>
        <p:sp>
          <p:nvSpPr>
            <p:cNvPr id="18" name="Oval 9"/>
            <p:cNvSpPr>
              <a:spLocks noChangeArrowheads="1"/>
            </p:cNvSpPr>
            <p:nvPr/>
          </p:nvSpPr>
          <p:spPr bwMode="auto">
            <a:xfrm>
              <a:off x="6591" y="13353"/>
              <a:ext cx="811" cy="81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19" name="AutoShape 10"/>
            <p:cNvSpPr>
              <a:spLocks noChangeArrowheads="1"/>
            </p:cNvSpPr>
            <p:nvPr/>
          </p:nvSpPr>
          <p:spPr bwMode="auto">
            <a:xfrm>
              <a:off x="6549" y="13377"/>
              <a:ext cx="450" cy="794"/>
            </a:xfrm>
            <a:prstGeom prst="moon">
              <a:avLst>
                <a:gd name="adj" fmla="val 50000"/>
              </a:avLst>
            </a:prstGeom>
            <a:solidFill>
              <a:srgbClr val="FFFFFF"/>
            </a:solidFill>
            <a:ln w="317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pt-BR"/>
            </a:p>
          </p:txBody>
        </p:sp>
      </p:grpSp>
      <p:grpSp>
        <p:nvGrpSpPr>
          <p:cNvPr id="20" name="Group 13"/>
          <p:cNvGrpSpPr>
            <a:grpSpLocks/>
          </p:cNvGrpSpPr>
          <p:nvPr/>
        </p:nvGrpSpPr>
        <p:grpSpPr bwMode="auto">
          <a:xfrm>
            <a:off x="8480429" y="4310531"/>
            <a:ext cx="615600" cy="576000"/>
            <a:chOff x="8674" y="6859"/>
            <a:chExt cx="844" cy="811"/>
          </a:xfrm>
        </p:grpSpPr>
        <p:sp>
          <p:nvSpPr>
            <p:cNvPr id="21" name="Oval 14"/>
            <p:cNvSpPr>
              <a:spLocks noChangeArrowheads="1"/>
            </p:cNvSpPr>
            <p:nvPr/>
          </p:nvSpPr>
          <p:spPr bwMode="auto">
            <a:xfrm>
              <a:off x="8707" y="6859"/>
              <a:ext cx="811" cy="811"/>
            </a:xfrm>
            <a:prstGeom prst="ellipse">
              <a:avLst/>
            </a:prstGeom>
            <a:solidFill>
              <a:srgbClr val="000000"/>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sp>
          <p:nvSpPr>
            <p:cNvPr id="22" name="Oval 15"/>
            <p:cNvSpPr>
              <a:spLocks noChangeArrowheads="1"/>
            </p:cNvSpPr>
            <p:nvPr/>
          </p:nvSpPr>
          <p:spPr bwMode="auto">
            <a:xfrm>
              <a:off x="8674" y="6878"/>
              <a:ext cx="726" cy="735"/>
            </a:xfrm>
            <a:prstGeom prst="ellipse">
              <a:avLst/>
            </a:prstGeom>
            <a:solidFill>
              <a:srgbClr val="FFFFFF"/>
            </a:solid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pt-BR"/>
            </a:p>
          </p:txBody>
        </p:sp>
      </p:grpSp>
      <p:sp>
        <p:nvSpPr>
          <p:cNvPr id="23" name="Retângulo 22"/>
          <p:cNvSpPr/>
          <p:nvPr/>
        </p:nvSpPr>
        <p:spPr>
          <a:xfrm>
            <a:off x="9703309" y="5157192"/>
            <a:ext cx="2232248" cy="1243417"/>
          </a:xfrm>
          <a:prstGeom prst="rect">
            <a:avLst/>
          </a:prstGeom>
        </p:spPr>
        <p:txBody>
          <a:bodyPr wrap="square">
            <a:spAutoFit/>
          </a:bodyPr>
          <a:lstStyle/>
          <a:p>
            <a:pPr algn="just">
              <a:lnSpc>
                <a:spcPct val="110000"/>
              </a:lnSpc>
            </a:pPr>
            <a:r>
              <a:rPr lang="pt-BR" sz="1700" b="1" dirty="0" smtClean="0">
                <a:solidFill>
                  <a:srgbClr val="FF0000"/>
                </a:solidFill>
              </a:rPr>
              <a:t>Atenção</a:t>
            </a:r>
            <a:r>
              <a:rPr lang="pt-BR" sz="1700" b="1" dirty="0">
                <a:solidFill>
                  <a:srgbClr val="FF0000"/>
                </a:solidFill>
              </a:rPr>
              <a:t>: </a:t>
            </a:r>
            <a:r>
              <a:rPr lang="pt-BR" sz="1700" dirty="0">
                <a:solidFill>
                  <a:srgbClr val="FF0000"/>
                </a:solidFill>
              </a:rPr>
              <a:t>0,5 pontos se acertar os 3 desenhos, caso contrário 0,1 cada acerto.</a:t>
            </a:r>
          </a:p>
        </p:txBody>
      </p:sp>
      <p:sp>
        <p:nvSpPr>
          <p:cNvPr id="7" name="Retângulo 6"/>
          <p:cNvSpPr/>
          <p:nvPr/>
        </p:nvSpPr>
        <p:spPr>
          <a:xfrm>
            <a:off x="6104789" y="2834464"/>
            <a:ext cx="3517117" cy="397032"/>
          </a:xfrm>
          <a:prstGeom prst="rect">
            <a:avLst/>
          </a:prstGeom>
        </p:spPr>
        <p:txBody>
          <a:bodyPr wrap="none">
            <a:spAutoFit/>
          </a:bodyPr>
          <a:lstStyle/>
          <a:p>
            <a:pPr algn="just">
              <a:lnSpc>
                <a:spcPct val="110000"/>
              </a:lnSpc>
            </a:pPr>
            <a:r>
              <a:rPr lang="pt-BR" b="1" u="sng" dirty="0">
                <a:solidFill>
                  <a:srgbClr val="FF0000"/>
                </a:solidFill>
              </a:rPr>
              <a:t>Resposta: 23h56 do dia 20 de julho</a:t>
            </a:r>
            <a:endParaRPr lang="pt-BR" b="1" dirty="0">
              <a:solidFill>
                <a:srgbClr val="FF0000"/>
              </a:solidFill>
            </a:endParaRPr>
          </a:p>
        </p:txBody>
      </p:sp>
      <p:sp>
        <p:nvSpPr>
          <p:cNvPr id="8" name="Retângulo 7"/>
          <p:cNvSpPr/>
          <p:nvPr/>
        </p:nvSpPr>
        <p:spPr>
          <a:xfrm>
            <a:off x="190897" y="1994937"/>
            <a:ext cx="8064896" cy="353943"/>
          </a:xfrm>
          <a:prstGeom prst="rect">
            <a:avLst/>
          </a:prstGeom>
        </p:spPr>
        <p:txBody>
          <a:bodyPr wrap="square">
            <a:spAutoFit/>
          </a:bodyPr>
          <a:lstStyle/>
          <a:p>
            <a:r>
              <a:rPr lang="pt-BR" sz="1700" dirty="0">
                <a:solidFill>
                  <a:srgbClr val="FF0000"/>
                </a:solidFill>
              </a:rPr>
              <a:t>O enunciado informa que eram 02h56 da madrugada (horário de Greenwich) do dia 21 de </a:t>
            </a:r>
            <a:endParaRPr lang="pt-BR" sz="1700" dirty="0"/>
          </a:p>
        </p:txBody>
      </p:sp>
    </p:spTree>
    <p:extLst>
      <p:ext uri="{BB962C8B-B14F-4D97-AF65-F5344CB8AC3E}">
        <p14:creationId xmlns:p14="http://schemas.microsoft.com/office/powerpoint/2010/main" val="17814316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left)">
                                      <p:cBhvr>
                                        <p:cTn id="7" dur="500"/>
                                        <p:tgtEl>
                                          <p:spTgt spid="8"/>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ipe(left)">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2"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additive="base">
                                        <p:cTn id="15" dur="500" fill="hold"/>
                                        <p:tgtEl>
                                          <p:spTgt spid="7"/>
                                        </p:tgtEl>
                                        <p:attrNameLst>
                                          <p:attrName>ppt_x</p:attrName>
                                        </p:attrNameLst>
                                      </p:cBhvr>
                                      <p:tavLst>
                                        <p:tav tm="0">
                                          <p:val>
                                            <p:strVal val="1+#ppt_w/2"/>
                                          </p:val>
                                        </p:tav>
                                        <p:tav tm="100000">
                                          <p:val>
                                            <p:strVal val="#ppt_x"/>
                                          </p:val>
                                        </p:tav>
                                      </p:tavLst>
                                    </p:anim>
                                    <p:anim calcmode="lin" valueType="num">
                                      <p:cBhvr additive="base">
                                        <p:cTn id="16" dur="500" fill="hold"/>
                                        <p:tgtEl>
                                          <p:spTgt spid="7"/>
                                        </p:tgtEl>
                                        <p:attrNameLst>
                                          <p:attrName>ppt_y</p:attrName>
                                        </p:attrNameLst>
                                      </p:cBhvr>
                                      <p:tavLst>
                                        <p:tav tm="0">
                                          <p:val>
                                            <p:strVal val="#ppt_y"/>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1" presetClass="entr" presetSubtype="1" fill="hold" nodeType="clickEffect">
                                  <p:stCondLst>
                                    <p:cond delay="0"/>
                                  </p:stCondLst>
                                  <p:childTnLst>
                                    <p:set>
                                      <p:cBhvr>
                                        <p:cTn id="20" dur="1" fill="hold">
                                          <p:stCondLst>
                                            <p:cond delay="0"/>
                                          </p:stCondLst>
                                        </p:cTn>
                                        <p:tgtEl>
                                          <p:spTgt spid="14"/>
                                        </p:tgtEl>
                                        <p:attrNameLst>
                                          <p:attrName>style.visibility</p:attrName>
                                        </p:attrNameLst>
                                      </p:cBhvr>
                                      <p:to>
                                        <p:strVal val="visible"/>
                                      </p:to>
                                    </p:set>
                                    <p:animEffect transition="in" filter="wheel(1)">
                                      <p:cBhvr>
                                        <p:cTn id="21" dur="2000"/>
                                        <p:tgtEl>
                                          <p:spTgt spid="14"/>
                                        </p:tgtEl>
                                      </p:cBhvr>
                                    </p:animEffect>
                                  </p:childTnLst>
                                </p:cTn>
                              </p:par>
                            </p:childTnLst>
                          </p:cTn>
                        </p:par>
                      </p:childTnLst>
                    </p:cTn>
                  </p:par>
                  <p:par>
                    <p:cTn id="22" fill="hold">
                      <p:stCondLst>
                        <p:cond delay="indefinite"/>
                      </p:stCondLst>
                      <p:childTnLst>
                        <p:par>
                          <p:cTn id="23" fill="hold">
                            <p:stCondLst>
                              <p:cond delay="0"/>
                            </p:stCondLst>
                            <p:childTnLst>
                              <p:par>
                                <p:cTn id="24" presetID="21" presetClass="entr" presetSubtype="1" fill="hold" nodeType="clickEffect">
                                  <p:stCondLst>
                                    <p:cond delay="0"/>
                                  </p:stCondLst>
                                  <p:childTnLst>
                                    <p:set>
                                      <p:cBhvr>
                                        <p:cTn id="25" dur="1" fill="hold">
                                          <p:stCondLst>
                                            <p:cond delay="0"/>
                                          </p:stCondLst>
                                        </p:cTn>
                                        <p:tgtEl>
                                          <p:spTgt spid="17"/>
                                        </p:tgtEl>
                                        <p:attrNameLst>
                                          <p:attrName>style.visibility</p:attrName>
                                        </p:attrNameLst>
                                      </p:cBhvr>
                                      <p:to>
                                        <p:strVal val="visible"/>
                                      </p:to>
                                    </p:set>
                                    <p:animEffect transition="in" filter="wheel(1)">
                                      <p:cBhvr>
                                        <p:cTn id="26" dur="2000"/>
                                        <p:tgtEl>
                                          <p:spTgt spid="17"/>
                                        </p:tgtEl>
                                      </p:cBhvr>
                                    </p:animEffect>
                                  </p:childTnLst>
                                </p:cTn>
                              </p:par>
                            </p:childTnLst>
                          </p:cTn>
                        </p:par>
                      </p:childTnLst>
                    </p:cTn>
                  </p:par>
                  <p:par>
                    <p:cTn id="27" fill="hold">
                      <p:stCondLst>
                        <p:cond delay="indefinite"/>
                      </p:stCondLst>
                      <p:childTnLst>
                        <p:par>
                          <p:cTn id="28" fill="hold">
                            <p:stCondLst>
                              <p:cond delay="0"/>
                            </p:stCondLst>
                            <p:childTnLst>
                              <p:par>
                                <p:cTn id="29" presetID="21" presetClass="entr" presetSubtype="1" fill="hold"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wheel(1)">
                                      <p:cBhvr>
                                        <p:cTn id="31" dur="2000"/>
                                        <p:tgtEl>
                                          <p:spTgt spid="20"/>
                                        </p:tgtEl>
                                      </p:cBhvr>
                                    </p:animEffect>
                                  </p:childTnLst>
                                </p:cTn>
                              </p:par>
                            </p:childTnLst>
                          </p:cTn>
                        </p:par>
                        <p:par>
                          <p:cTn id="32" fill="hold">
                            <p:stCondLst>
                              <p:cond delay="2000"/>
                            </p:stCondLst>
                            <p:childTnLst>
                              <p:par>
                                <p:cTn id="33" presetID="2" presetClass="entr" presetSubtype="4" fill="hold" grpId="0" nodeType="afterEffect">
                                  <p:stCondLst>
                                    <p:cond delay="0"/>
                                  </p:stCondLst>
                                  <p:childTnLst>
                                    <p:set>
                                      <p:cBhvr>
                                        <p:cTn id="34" dur="1" fill="hold">
                                          <p:stCondLst>
                                            <p:cond delay="0"/>
                                          </p:stCondLst>
                                        </p:cTn>
                                        <p:tgtEl>
                                          <p:spTgt spid="23"/>
                                        </p:tgtEl>
                                        <p:attrNameLst>
                                          <p:attrName>style.visibility</p:attrName>
                                        </p:attrNameLst>
                                      </p:cBhvr>
                                      <p:to>
                                        <p:strVal val="visible"/>
                                      </p:to>
                                    </p:set>
                                    <p:anim calcmode="lin" valueType="num">
                                      <p:cBhvr additive="base">
                                        <p:cTn id="35" dur="500" fill="hold"/>
                                        <p:tgtEl>
                                          <p:spTgt spid="23"/>
                                        </p:tgtEl>
                                        <p:attrNameLst>
                                          <p:attrName>ppt_x</p:attrName>
                                        </p:attrNameLst>
                                      </p:cBhvr>
                                      <p:tavLst>
                                        <p:tav tm="0">
                                          <p:val>
                                            <p:strVal val="#ppt_x"/>
                                          </p:val>
                                        </p:tav>
                                        <p:tav tm="100000">
                                          <p:val>
                                            <p:strVal val="#ppt_x"/>
                                          </p:val>
                                        </p:tav>
                                      </p:tavLst>
                                    </p:anim>
                                    <p:anim calcmode="lin" valueType="num">
                                      <p:cBhvr additive="base">
                                        <p:cTn id="36"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23" grpId="0"/>
      <p:bldP spid="7" grpId="0"/>
      <p:bldP spid="8"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35197" y="135296"/>
            <a:ext cx="7920880" cy="2179892"/>
          </a:xfrm>
          <a:prstGeom prst="rect">
            <a:avLst/>
          </a:prstGeom>
        </p:spPr>
        <p:txBody>
          <a:bodyPr wrap="square">
            <a:spAutoFit/>
          </a:bodyPr>
          <a:lstStyle/>
          <a:p>
            <a:pPr algn="just">
              <a:lnSpc>
                <a:spcPct val="114000"/>
              </a:lnSpc>
            </a:pPr>
            <a:r>
              <a:rPr lang="pt-BR" sz="1700" b="1" dirty="0">
                <a:cs typeface="Arial" pitchFamily="34" charset="0"/>
              </a:rPr>
              <a:t>Questão </a:t>
            </a:r>
            <a:r>
              <a:rPr lang="pt-BR" sz="1700" b="1" dirty="0" smtClean="0"/>
              <a:t>9</a:t>
            </a:r>
            <a:r>
              <a:rPr lang="pt-BR" sz="1700" b="1" dirty="0"/>
              <a:t>) Leis de Kepler e a </a:t>
            </a:r>
            <a:r>
              <a:rPr lang="pt-BR" sz="1700" b="1" dirty="0" smtClean="0"/>
              <a:t>Lua.</a:t>
            </a:r>
            <a:r>
              <a:rPr lang="pt-BR" sz="1700" dirty="0"/>
              <a:t> </a:t>
            </a:r>
            <a:r>
              <a:rPr lang="pt-BR" sz="1700" dirty="0" smtClean="0"/>
              <a:t>Já </a:t>
            </a:r>
            <a:r>
              <a:rPr lang="pt-BR" sz="1700" dirty="0"/>
              <a:t>falamos na Questão 3 sobre as Leis de Kepler e sua importância para a descrição dos movimentos dos planetas. Falamos também de como a situação exigiu uma nova Física, que foi desenvolvida por Newton. O grande sucesso da Física de Newton foi justamente porque as leis de Kepler podiam ser deduzidas a partir da sua Lei da Gravitação Universal. A partir disso, passou a se considerar que as leis de Kepler (numa forma generalizada) não descreviam só o movimento dos planetas, mas de quaisquer dois corpos que interajam gravitacionalmente.</a:t>
            </a:r>
          </a:p>
        </p:txBody>
      </p:sp>
      <p:sp>
        <p:nvSpPr>
          <p:cNvPr id="4" name="Retângulo 3"/>
          <p:cNvSpPr/>
          <p:nvPr/>
        </p:nvSpPr>
        <p:spPr>
          <a:xfrm>
            <a:off x="255549" y="2337763"/>
            <a:ext cx="11521280" cy="987001"/>
          </a:xfrm>
          <a:prstGeom prst="rect">
            <a:avLst/>
          </a:prstGeom>
        </p:spPr>
        <p:txBody>
          <a:bodyPr wrap="square">
            <a:spAutoFit/>
          </a:bodyPr>
          <a:lstStyle/>
          <a:p>
            <a:pPr algn="just">
              <a:lnSpc>
                <a:spcPct val="114000"/>
              </a:lnSpc>
            </a:pPr>
            <a:r>
              <a:rPr lang="pt-BR" sz="1700" dirty="0" smtClean="0"/>
              <a:t>Em </a:t>
            </a:r>
            <a:r>
              <a:rPr lang="pt-BR" sz="1700" dirty="0"/>
              <a:t>particular, as Leis de Kepler são muito úteis para a Astronáutica, para prever órbitas de satélites, foguetes e veículos espaciais em geral. Elas foram muito importantes também para a viagem do homem até a Lua. Conforme proposto a seguir, você mesmo </a:t>
            </a:r>
            <a:r>
              <a:rPr lang="pt-BR" sz="1700" dirty="0"/>
              <a:t>pode realizar muitos cálculos com elas</a:t>
            </a:r>
            <a:r>
              <a:rPr lang="pt-BR" sz="1700" dirty="0" smtClean="0"/>
              <a:t>.</a:t>
            </a:r>
            <a:endParaRPr lang="pt-BR" sz="1700" dirty="0"/>
          </a:p>
        </p:txBody>
      </p:sp>
      <p:sp>
        <p:nvSpPr>
          <p:cNvPr id="6" name="Retângulo 5"/>
          <p:cNvSpPr/>
          <p:nvPr/>
        </p:nvSpPr>
        <p:spPr>
          <a:xfrm>
            <a:off x="255549" y="3301575"/>
            <a:ext cx="11521280" cy="987001"/>
          </a:xfrm>
          <a:prstGeom prst="rect">
            <a:avLst/>
          </a:prstGeom>
        </p:spPr>
        <p:txBody>
          <a:bodyPr wrap="square">
            <a:spAutoFit/>
          </a:bodyPr>
          <a:lstStyle/>
          <a:p>
            <a:pPr algn="just">
              <a:lnSpc>
                <a:spcPct val="114000"/>
              </a:lnSpc>
            </a:pPr>
            <a:r>
              <a:rPr lang="pt-BR" sz="1700" dirty="0"/>
              <a:t>A trajetória da primeira viagem até a Lua passava por um ponto de equilíbrio entre Terra e Lua, que é o ponto em que as forças gravitacionais dos dois astros sobre uma nave qualquer têm a mesma intensidade. Esse ponto está a 50.000 km da superfície lunar. Passando deste ponto, com algumas manobras, a Apolo 11 entrou em órbita lunar.</a:t>
            </a:r>
          </a:p>
        </p:txBody>
      </p:sp>
      <p:sp>
        <p:nvSpPr>
          <p:cNvPr id="7" name="Retângulo 6"/>
          <p:cNvSpPr/>
          <p:nvPr/>
        </p:nvSpPr>
        <p:spPr>
          <a:xfrm>
            <a:off x="255549" y="4230323"/>
            <a:ext cx="11521280" cy="1285224"/>
          </a:xfrm>
          <a:prstGeom prst="rect">
            <a:avLst/>
          </a:prstGeom>
        </p:spPr>
        <p:txBody>
          <a:bodyPr wrap="square">
            <a:spAutoFit/>
          </a:bodyPr>
          <a:lstStyle/>
          <a:p>
            <a:pPr algn="just">
              <a:lnSpc>
                <a:spcPct val="114000"/>
              </a:lnSpc>
            </a:pPr>
            <a:r>
              <a:rPr lang="pt-BR" sz="1700" b="1" dirty="0">
                <a:cs typeface="Arial" pitchFamily="34" charset="0"/>
              </a:rPr>
              <a:t>Pergunta </a:t>
            </a:r>
            <a:r>
              <a:rPr lang="pt-BR" sz="1700" b="1" dirty="0" smtClean="0"/>
              <a:t>9a</a:t>
            </a:r>
            <a:r>
              <a:rPr lang="pt-BR" sz="1700" b="1" dirty="0"/>
              <a:t>) </a:t>
            </a:r>
            <a:r>
              <a:rPr lang="pt-BR" sz="1700" dirty="0"/>
              <a:t>Na viagem da Apolo 11 o </a:t>
            </a:r>
            <a:r>
              <a:rPr lang="pt-BR" sz="1700" i="1" dirty="0"/>
              <a:t>Módulo de Serviço</a:t>
            </a:r>
            <a:r>
              <a:rPr lang="pt-BR" sz="1700" dirty="0"/>
              <a:t> e o </a:t>
            </a:r>
            <a:r>
              <a:rPr lang="pt-BR" sz="1700" i="1" dirty="0"/>
              <a:t>Módulo de Comando</a:t>
            </a:r>
            <a:r>
              <a:rPr lang="pt-BR" sz="1700" dirty="0"/>
              <a:t> permaneceram em órbita da Lua com um astronauta a bordo, enquanto o </a:t>
            </a:r>
            <a:r>
              <a:rPr lang="pt-BR" sz="1700" i="1" dirty="0"/>
              <a:t>Módulo Lunar</a:t>
            </a:r>
            <a:r>
              <a:rPr lang="pt-BR" sz="1700" dirty="0"/>
              <a:t> pousou na Lua, com os outros dois astronautas. Considerando que o raio da Lua é de 1.738 km e assumindo que a espaçonave Apolo 11 orbitou a Lua a 112 km de altitude numa órbita circular, calcule o raio dessa órbita.</a:t>
            </a:r>
          </a:p>
        </p:txBody>
      </p:sp>
      <p:sp>
        <p:nvSpPr>
          <p:cNvPr id="8" name="Retângulo 7"/>
          <p:cNvSpPr/>
          <p:nvPr/>
        </p:nvSpPr>
        <p:spPr>
          <a:xfrm>
            <a:off x="1407677" y="5500639"/>
            <a:ext cx="10369152" cy="987001"/>
          </a:xfrm>
          <a:prstGeom prst="rect">
            <a:avLst/>
          </a:prstGeom>
        </p:spPr>
        <p:txBody>
          <a:bodyPr wrap="square">
            <a:spAutoFit/>
          </a:bodyPr>
          <a:lstStyle/>
          <a:p>
            <a:pPr algn="just">
              <a:lnSpc>
                <a:spcPct val="114000"/>
              </a:lnSpc>
            </a:pPr>
            <a:r>
              <a:rPr lang="pt-BR" sz="1700" dirty="0" smtClean="0"/>
              <a:t> </a:t>
            </a:r>
            <a:r>
              <a:rPr lang="pt-BR" sz="1700" dirty="0" smtClean="0">
                <a:solidFill>
                  <a:srgbClr val="FF0000"/>
                </a:solidFill>
              </a:rPr>
              <a:t>O </a:t>
            </a:r>
            <a:r>
              <a:rPr lang="pt-BR" sz="1700" dirty="0">
                <a:solidFill>
                  <a:srgbClr val="FF0000"/>
                </a:solidFill>
              </a:rPr>
              <a:t>enunciado da questão informa que a Apolo 11 ficou a 112 km da superfície lunar, em uma órbita circular.  Uma vez que o raio da Lua é de 1.738 km (também informado no enunciado da questão), o raio da órbita é a soma do raio da Lua com a altitude da órbita, ou seja, </a:t>
            </a:r>
            <a:r>
              <a:rPr lang="pt-BR" sz="1700" dirty="0" err="1">
                <a:solidFill>
                  <a:srgbClr val="FF0000"/>
                </a:solidFill>
              </a:rPr>
              <a:t>R</a:t>
            </a:r>
            <a:r>
              <a:rPr lang="pt-BR" sz="1700" baseline="-25000" dirty="0" err="1">
                <a:solidFill>
                  <a:srgbClr val="FF0000"/>
                </a:solidFill>
              </a:rPr>
              <a:t>órbita</a:t>
            </a:r>
            <a:r>
              <a:rPr lang="pt-BR" sz="1700" baseline="-25000" dirty="0">
                <a:solidFill>
                  <a:srgbClr val="FF0000"/>
                </a:solidFill>
              </a:rPr>
              <a:t> </a:t>
            </a:r>
            <a:r>
              <a:rPr lang="pt-BR" sz="1700" dirty="0">
                <a:solidFill>
                  <a:srgbClr val="FF0000"/>
                </a:solidFill>
              </a:rPr>
              <a:t>= 1.738 + 112 = 1.850 km. </a:t>
            </a:r>
          </a:p>
        </p:txBody>
      </p:sp>
      <p:sp>
        <p:nvSpPr>
          <p:cNvPr id="9" name="Retângulo 8"/>
          <p:cNvSpPr/>
          <p:nvPr/>
        </p:nvSpPr>
        <p:spPr>
          <a:xfrm>
            <a:off x="255549" y="5500639"/>
            <a:ext cx="1438242" cy="390556"/>
          </a:xfrm>
          <a:prstGeom prst="rect">
            <a:avLst/>
          </a:prstGeom>
        </p:spPr>
        <p:txBody>
          <a:bodyPr wrap="square">
            <a:spAutoFit/>
          </a:bodyPr>
          <a:lstStyle/>
          <a:p>
            <a:pPr algn="just">
              <a:lnSpc>
                <a:spcPct val="114000"/>
              </a:lnSpc>
            </a:pPr>
            <a:r>
              <a:rPr lang="pt-BR" sz="1700" b="1" dirty="0"/>
              <a:t>Resposta </a:t>
            </a:r>
            <a:r>
              <a:rPr lang="pt-BR" sz="1700" b="1" dirty="0" smtClean="0"/>
              <a:t>9a) </a:t>
            </a:r>
            <a:endParaRPr lang="pt-BR" sz="1700" dirty="0"/>
          </a:p>
        </p:txBody>
      </p:sp>
      <p:sp>
        <p:nvSpPr>
          <p:cNvPr id="10" name="Retângulo 9"/>
          <p:cNvSpPr/>
          <p:nvPr/>
        </p:nvSpPr>
        <p:spPr>
          <a:xfrm>
            <a:off x="1407677" y="6401679"/>
            <a:ext cx="2029530" cy="369332"/>
          </a:xfrm>
          <a:prstGeom prst="rect">
            <a:avLst/>
          </a:prstGeom>
        </p:spPr>
        <p:txBody>
          <a:bodyPr wrap="none">
            <a:spAutoFit/>
          </a:bodyPr>
          <a:lstStyle/>
          <a:p>
            <a:pPr algn="just"/>
            <a:r>
              <a:rPr lang="pt-BR" b="1" u="sng" dirty="0">
                <a:solidFill>
                  <a:srgbClr val="FF0000"/>
                </a:solidFill>
              </a:rPr>
              <a:t>Resposta: 1.850 km</a:t>
            </a:r>
            <a:endParaRPr lang="pt-BR" b="1" dirty="0">
              <a:solidFill>
                <a:srgbClr val="FF0000"/>
              </a:solidFill>
            </a:endParaRPr>
          </a:p>
        </p:txBody>
      </p:sp>
    </p:spTree>
    <p:extLst>
      <p:ext uri="{BB962C8B-B14F-4D97-AF65-F5344CB8AC3E}">
        <p14:creationId xmlns:p14="http://schemas.microsoft.com/office/powerpoint/2010/main" val="800146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53520" y="130455"/>
            <a:ext cx="4329866" cy="2618666"/>
          </a:xfrm>
          <a:prstGeom prst="rect">
            <a:avLst/>
          </a:prstGeom>
        </p:spPr>
        <p:txBody>
          <a:bodyPr wrap="square">
            <a:spAutoFit/>
          </a:bodyPr>
          <a:lstStyle/>
          <a:p>
            <a:pPr algn="just">
              <a:lnSpc>
                <a:spcPct val="114000"/>
              </a:lnSpc>
            </a:pPr>
            <a:r>
              <a:rPr lang="pt-BR" dirty="0"/>
              <a:t>Sabendo o raio da órbita da Apolo 11 em torno da Lua, podemos usar a Terceira Lei de Kepler (ver Questão 3) para saber o seu período orbital, ou seja, o tempo que ela levava para dar uma volta na Lua.  Melhor ainda: podemos já ter esses valores tabelados. Ao lado temos uma tabela com diferentes valores para raio orbital em </a:t>
            </a:r>
            <a:r>
              <a:rPr lang="pt-BR" dirty="0" smtClean="0"/>
              <a:t>torno</a:t>
            </a:r>
            <a:endParaRPr lang="pt-BR" dirty="0"/>
          </a:p>
        </p:txBody>
      </p:sp>
      <p:sp>
        <p:nvSpPr>
          <p:cNvPr id="4" name="Retângulo 3"/>
          <p:cNvSpPr/>
          <p:nvPr/>
        </p:nvSpPr>
        <p:spPr>
          <a:xfrm>
            <a:off x="262905" y="3068960"/>
            <a:ext cx="11231248" cy="723916"/>
          </a:xfrm>
          <a:prstGeom prst="rect">
            <a:avLst/>
          </a:prstGeom>
        </p:spPr>
        <p:txBody>
          <a:bodyPr wrap="square">
            <a:spAutoFit/>
          </a:bodyPr>
          <a:lstStyle/>
          <a:p>
            <a:pPr algn="just">
              <a:lnSpc>
                <a:spcPct val="114000"/>
              </a:lnSpc>
            </a:pPr>
            <a:r>
              <a:rPr lang="pt-BR" b="1" dirty="0">
                <a:cs typeface="Arial" pitchFamily="34" charset="0"/>
              </a:rPr>
              <a:t>Pergunta </a:t>
            </a:r>
            <a:r>
              <a:rPr lang="pt-BR" b="1" dirty="0" smtClean="0"/>
              <a:t>9b</a:t>
            </a:r>
            <a:r>
              <a:rPr lang="pt-BR" b="1" dirty="0"/>
              <a:t>) </a:t>
            </a:r>
            <a:r>
              <a:rPr lang="pt-BR" dirty="0"/>
              <a:t>Determine o período necessário para a Apolo 11 completar uma volta em torno da Lua. Dê o resultado em horas.</a:t>
            </a:r>
          </a:p>
        </p:txBody>
      </p:sp>
      <p:graphicFrame>
        <p:nvGraphicFramePr>
          <p:cNvPr id="6" name="Tabela 5"/>
          <p:cNvGraphicFramePr>
            <a:graphicFrameLocks noGrp="1"/>
          </p:cNvGraphicFramePr>
          <p:nvPr>
            <p:extLst>
              <p:ext uri="{D42A27DB-BD31-4B8C-83A1-F6EECF244321}">
                <p14:modId xmlns:p14="http://schemas.microsoft.com/office/powerpoint/2010/main" val="371452348"/>
              </p:ext>
            </p:extLst>
          </p:nvPr>
        </p:nvGraphicFramePr>
        <p:xfrm>
          <a:off x="4655393" y="106818"/>
          <a:ext cx="3307680" cy="2530094"/>
        </p:xfrm>
        <a:graphic>
          <a:graphicData uri="http://schemas.openxmlformats.org/drawingml/2006/table">
            <a:tbl>
              <a:tblPr/>
              <a:tblGrid>
                <a:gridCol w="1984608">
                  <a:extLst>
                    <a:ext uri="{9D8B030D-6E8A-4147-A177-3AD203B41FA5}">
                      <a16:colId xmlns:a16="http://schemas.microsoft.com/office/drawing/2014/main" val="20000"/>
                    </a:ext>
                  </a:extLst>
                </a:gridCol>
                <a:gridCol w="1323072">
                  <a:extLst>
                    <a:ext uri="{9D8B030D-6E8A-4147-A177-3AD203B41FA5}">
                      <a16:colId xmlns:a16="http://schemas.microsoft.com/office/drawing/2014/main" val="20001"/>
                    </a:ext>
                  </a:extLst>
                </a:gridCol>
              </a:tblGrid>
              <a:tr h="627394">
                <a:tc>
                  <a:txBody>
                    <a:bodyPr/>
                    <a:lstStyle/>
                    <a:p>
                      <a:pPr algn="ctr">
                        <a:spcAft>
                          <a:spcPts val="0"/>
                        </a:spcAft>
                      </a:pPr>
                      <a:r>
                        <a:rPr lang="pt-BR" sz="1800" dirty="0">
                          <a:effectLst/>
                          <a:latin typeface="Palatino Linotype"/>
                          <a:ea typeface="SimSun"/>
                        </a:rPr>
                        <a:t>Raio da órbita</a:t>
                      </a:r>
                      <a:endParaRPr lang="pt-BR" sz="1800" dirty="0">
                        <a:effectLst/>
                        <a:latin typeface="Times New Roman"/>
                        <a:ea typeface="SimSun"/>
                      </a:endParaRPr>
                    </a:p>
                    <a:p>
                      <a:pPr algn="ctr">
                        <a:spcAft>
                          <a:spcPts val="0"/>
                        </a:spcAft>
                      </a:pPr>
                      <a:r>
                        <a:rPr lang="pt-BR" sz="1800" dirty="0">
                          <a:effectLst/>
                          <a:latin typeface="Palatino Linotype"/>
                          <a:ea typeface="SimSun"/>
                        </a:rPr>
                        <a:t>(km)</a:t>
                      </a:r>
                      <a:endParaRPr lang="pt-BR" sz="1800" dirty="0">
                        <a:effectLst/>
                        <a:latin typeface="Times New Roman"/>
                        <a:ea typeface="SimSu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t-BR" sz="1800">
                          <a:effectLst/>
                          <a:latin typeface="Palatino Linotype"/>
                          <a:ea typeface="SimSun"/>
                        </a:rPr>
                        <a:t>Período</a:t>
                      </a:r>
                      <a:endParaRPr lang="pt-BR" sz="1800">
                        <a:effectLst/>
                        <a:latin typeface="Times New Roman"/>
                        <a:ea typeface="SimSun"/>
                      </a:endParaRPr>
                    </a:p>
                    <a:p>
                      <a:pPr algn="ctr">
                        <a:spcAft>
                          <a:spcPts val="0"/>
                        </a:spcAft>
                      </a:pPr>
                      <a:r>
                        <a:rPr lang="pt-BR" sz="1800">
                          <a:effectLst/>
                          <a:latin typeface="Palatino Linotype"/>
                          <a:ea typeface="SimSun"/>
                        </a:rPr>
                        <a:t>(horas)</a:t>
                      </a:r>
                      <a:endParaRPr lang="pt-BR" sz="1800">
                        <a:effectLst/>
                        <a:latin typeface="Times New Roman"/>
                        <a:ea typeface="SimSu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80540">
                <a:tc>
                  <a:txBody>
                    <a:bodyPr/>
                    <a:lstStyle/>
                    <a:p>
                      <a:pPr algn="ctr">
                        <a:spcAft>
                          <a:spcPts val="0"/>
                        </a:spcAft>
                      </a:pPr>
                      <a:r>
                        <a:rPr lang="pt-BR" sz="1800" dirty="0">
                          <a:effectLst/>
                          <a:latin typeface="Palatino Linotype"/>
                          <a:ea typeface="SimSun"/>
                        </a:rPr>
                        <a:t>1750</a:t>
                      </a:r>
                      <a:endParaRPr lang="pt-BR" sz="1800" dirty="0">
                        <a:effectLst/>
                        <a:latin typeface="Times New Roman"/>
                        <a:ea typeface="SimSu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t-BR" sz="1800">
                          <a:effectLst/>
                          <a:latin typeface="Palatino Linotype"/>
                          <a:ea typeface="SimSun"/>
                        </a:rPr>
                        <a:t>1,82</a:t>
                      </a:r>
                      <a:endParaRPr lang="pt-BR" sz="1800">
                        <a:effectLst/>
                        <a:latin typeface="Times New Roman"/>
                        <a:ea typeface="SimSu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80540">
                <a:tc>
                  <a:txBody>
                    <a:bodyPr/>
                    <a:lstStyle/>
                    <a:p>
                      <a:pPr algn="ctr">
                        <a:spcAft>
                          <a:spcPts val="0"/>
                        </a:spcAft>
                      </a:pPr>
                      <a:r>
                        <a:rPr lang="pt-BR" sz="1800">
                          <a:effectLst/>
                          <a:latin typeface="Palatino Linotype"/>
                          <a:ea typeface="SimSun"/>
                        </a:rPr>
                        <a:t>1800</a:t>
                      </a:r>
                      <a:endParaRPr lang="pt-BR" sz="1800">
                        <a:effectLst/>
                        <a:latin typeface="Times New Roman"/>
                        <a:ea typeface="SimSu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t-BR" sz="1800">
                          <a:effectLst/>
                          <a:latin typeface="Palatino Linotype"/>
                          <a:ea typeface="SimSun"/>
                        </a:rPr>
                        <a:t>1,90</a:t>
                      </a:r>
                      <a:endParaRPr lang="pt-BR" sz="1800">
                        <a:effectLst/>
                        <a:latin typeface="Times New Roman"/>
                        <a:ea typeface="SimSu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80540">
                <a:tc>
                  <a:txBody>
                    <a:bodyPr/>
                    <a:lstStyle/>
                    <a:p>
                      <a:pPr algn="ctr">
                        <a:spcAft>
                          <a:spcPts val="0"/>
                        </a:spcAft>
                      </a:pPr>
                      <a:r>
                        <a:rPr lang="pt-BR" sz="1800">
                          <a:effectLst/>
                          <a:latin typeface="Palatino Linotype"/>
                          <a:ea typeface="SimSun"/>
                        </a:rPr>
                        <a:t>1850</a:t>
                      </a:r>
                      <a:endParaRPr lang="pt-BR" sz="1800">
                        <a:effectLst/>
                        <a:latin typeface="Times New Roman"/>
                        <a:ea typeface="SimSu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t-BR" sz="1800">
                          <a:effectLst/>
                          <a:latin typeface="Palatino Linotype"/>
                          <a:ea typeface="SimSun"/>
                        </a:rPr>
                        <a:t>1,98</a:t>
                      </a:r>
                      <a:endParaRPr lang="pt-BR" sz="1800">
                        <a:effectLst/>
                        <a:latin typeface="Times New Roman"/>
                        <a:ea typeface="SimSu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80540">
                <a:tc>
                  <a:txBody>
                    <a:bodyPr/>
                    <a:lstStyle/>
                    <a:p>
                      <a:pPr algn="ctr">
                        <a:spcAft>
                          <a:spcPts val="0"/>
                        </a:spcAft>
                      </a:pPr>
                      <a:r>
                        <a:rPr lang="pt-BR" sz="1800">
                          <a:effectLst/>
                          <a:latin typeface="Palatino Linotype"/>
                          <a:ea typeface="SimSun"/>
                        </a:rPr>
                        <a:t>1900</a:t>
                      </a:r>
                      <a:endParaRPr lang="pt-BR" sz="1800">
                        <a:effectLst/>
                        <a:latin typeface="Times New Roman"/>
                        <a:ea typeface="SimSu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t-BR" sz="1800" dirty="0">
                          <a:effectLst/>
                          <a:latin typeface="Palatino Linotype"/>
                          <a:ea typeface="SimSun"/>
                        </a:rPr>
                        <a:t>2,06</a:t>
                      </a:r>
                      <a:endParaRPr lang="pt-BR" sz="1800" dirty="0">
                        <a:effectLst/>
                        <a:latin typeface="Times New Roman"/>
                        <a:ea typeface="SimSu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80540">
                <a:tc>
                  <a:txBody>
                    <a:bodyPr/>
                    <a:lstStyle/>
                    <a:p>
                      <a:pPr algn="ctr">
                        <a:spcAft>
                          <a:spcPts val="0"/>
                        </a:spcAft>
                      </a:pPr>
                      <a:r>
                        <a:rPr lang="pt-BR" sz="1800">
                          <a:effectLst/>
                          <a:latin typeface="Palatino Linotype"/>
                          <a:ea typeface="SimSun"/>
                        </a:rPr>
                        <a:t>1950</a:t>
                      </a:r>
                      <a:endParaRPr lang="pt-BR" sz="1800">
                        <a:effectLst/>
                        <a:latin typeface="Times New Roman"/>
                        <a:ea typeface="SimSu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t-BR" sz="1800" dirty="0">
                          <a:effectLst/>
                          <a:latin typeface="Palatino Linotype"/>
                          <a:ea typeface="SimSun"/>
                        </a:rPr>
                        <a:t>2,15</a:t>
                      </a:r>
                      <a:endParaRPr lang="pt-BR" sz="1800" dirty="0">
                        <a:effectLst/>
                        <a:latin typeface="Times New Roman"/>
                        <a:ea typeface="SimSun"/>
                      </a:endParaRPr>
                    </a:p>
                  </a:txBody>
                  <a:tcPr marL="44450" marR="4445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7" name="Retângulo 6"/>
          <p:cNvSpPr/>
          <p:nvPr/>
        </p:nvSpPr>
        <p:spPr>
          <a:xfrm>
            <a:off x="1546800" y="3785204"/>
            <a:ext cx="10225136" cy="723916"/>
          </a:xfrm>
          <a:prstGeom prst="rect">
            <a:avLst/>
          </a:prstGeom>
        </p:spPr>
        <p:txBody>
          <a:bodyPr wrap="square">
            <a:spAutoFit/>
          </a:bodyPr>
          <a:lstStyle/>
          <a:p>
            <a:pPr algn="just">
              <a:lnSpc>
                <a:spcPct val="114000"/>
              </a:lnSpc>
            </a:pPr>
            <a:r>
              <a:rPr lang="pt-BR" dirty="0" smtClean="0">
                <a:solidFill>
                  <a:srgbClr val="FF0000"/>
                </a:solidFill>
              </a:rPr>
              <a:t>Como </a:t>
            </a:r>
            <a:r>
              <a:rPr lang="pt-BR" dirty="0">
                <a:solidFill>
                  <a:srgbClr val="FF0000"/>
                </a:solidFill>
              </a:rPr>
              <a:t>o raio da órbita obtida da questão anterior é de 1.850 km, a tabela fornece o período da órbita como sendo de 1,98 horas.  </a:t>
            </a:r>
            <a:r>
              <a:rPr lang="pt-BR" b="1" u="sng" dirty="0">
                <a:solidFill>
                  <a:srgbClr val="FF0000"/>
                </a:solidFill>
              </a:rPr>
              <a:t>Resposta: </a:t>
            </a:r>
            <a:r>
              <a:rPr lang="pt-BR" u="sng" dirty="0">
                <a:solidFill>
                  <a:srgbClr val="FF0000"/>
                </a:solidFill>
              </a:rPr>
              <a:t>1,98 horas</a:t>
            </a:r>
            <a:endParaRPr lang="pt-BR" dirty="0">
              <a:solidFill>
                <a:srgbClr val="FF0000"/>
              </a:solidFill>
            </a:endParaRPr>
          </a:p>
        </p:txBody>
      </p:sp>
      <p:sp>
        <p:nvSpPr>
          <p:cNvPr id="8" name="Retângulo 7"/>
          <p:cNvSpPr/>
          <p:nvPr/>
        </p:nvSpPr>
        <p:spPr>
          <a:xfrm>
            <a:off x="253520" y="3785205"/>
            <a:ext cx="1463670" cy="408125"/>
          </a:xfrm>
          <a:prstGeom prst="rect">
            <a:avLst/>
          </a:prstGeom>
        </p:spPr>
        <p:txBody>
          <a:bodyPr wrap="none">
            <a:spAutoFit/>
          </a:bodyPr>
          <a:lstStyle/>
          <a:p>
            <a:pPr algn="just">
              <a:lnSpc>
                <a:spcPct val="114000"/>
              </a:lnSpc>
            </a:pPr>
            <a:r>
              <a:rPr lang="pt-BR" b="1" dirty="0"/>
              <a:t>Resposta 9b)</a:t>
            </a:r>
            <a:r>
              <a:rPr lang="pt-BR" dirty="0"/>
              <a:t> </a:t>
            </a:r>
          </a:p>
        </p:txBody>
      </p:sp>
      <p:sp>
        <p:nvSpPr>
          <p:cNvPr id="9" name="Retângulo 8"/>
          <p:cNvSpPr/>
          <p:nvPr/>
        </p:nvSpPr>
        <p:spPr>
          <a:xfrm>
            <a:off x="253520" y="4649300"/>
            <a:ext cx="11530265" cy="723916"/>
          </a:xfrm>
          <a:prstGeom prst="rect">
            <a:avLst/>
          </a:prstGeom>
        </p:spPr>
        <p:txBody>
          <a:bodyPr wrap="square">
            <a:spAutoFit/>
          </a:bodyPr>
          <a:lstStyle/>
          <a:p>
            <a:pPr algn="just">
              <a:lnSpc>
                <a:spcPct val="114000"/>
              </a:lnSpc>
            </a:pPr>
            <a:r>
              <a:rPr lang="pt-BR" b="1" dirty="0">
                <a:cs typeface="Arial" pitchFamily="34" charset="0"/>
              </a:rPr>
              <a:t>Pergunta </a:t>
            </a:r>
            <a:r>
              <a:rPr lang="pt-BR" b="1" dirty="0" smtClean="0"/>
              <a:t>9c</a:t>
            </a:r>
            <a:r>
              <a:rPr lang="pt-BR" b="1" dirty="0"/>
              <a:t>) </a:t>
            </a:r>
            <a:r>
              <a:rPr lang="pt-BR" dirty="0"/>
              <a:t>Considerando-se que o astronauta que não desceu à superfície lunar orbitou a Lua por 59 horas e 30 minutos, quantas voltas completas ele deu na Lua?</a:t>
            </a:r>
          </a:p>
        </p:txBody>
      </p:sp>
      <p:sp>
        <p:nvSpPr>
          <p:cNvPr id="10" name="Retângulo 9"/>
          <p:cNvSpPr/>
          <p:nvPr/>
        </p:nvSpPr>
        <p:spPr>
          <a:xfrm>
            <a:off x="1548031" y="5413628"/>
            <a:ext cx="8941241" cy="1039708"/>
          </a:xfrm>
          <a:prstGeom prst="rect">
            <a:avLst/>
          </a:prstGeom>
        </p:spPr>
        <p:txBody>
          <a:bodyPr wrap="square">
            <a:spAutoFit/>
          </a:bodyPr>
          <a:lstStyle/>
          <a:p>
            <a:pPr algn="just">
              <a:lnSpc>
                <a:spcPct val="114000"/>
              </a:lnSpc>
            </a:pPr>
            <a:r>
              <a:rPr lang="pt-BR" dirty="0" smtClean="0">
                <a:solidFill>
                  <a:srgbClr val="FF0000"/>
                </a:solidFill>
              </a:rPr>
              <a:t>Se </a:t>
            </a:r>
            <a:r>
              <a:rPr lang="pt-BR" dirty="0">
                <a:solidFill>
                  <a:srgbClr val="FF0000"/>
                </a:solidFill>
              </a:rPr>
              <a:t>o terceiro astronauta (aquele que ficou em órbita da Lua) levava 1,98 horas para completar uma volta em torno da Lua, o número de voltas realizadas nas 59 horas e 30 minutos foi de 59,5/1,98 = 30,05, isto é, 30 órbitas.  </a:t>
            </a:r>
            <a:r>
              <a:rPr lang="pt-BR" b="1" u="sng" dirty="0">
                <a:solidFill>
                  <a:srgbClr val="FF0000"/>
                </a:solidFill>
              </a:rPr>
              <a:t>Resposta: </a:t>
            </a:r>
            <a:r>
              <a:rPr lang="pt-BR" u="sng" dirty="0">
                <a:solidFill>
                  <a:srgbClr val="FF0000"/>
                </a:solidFill>
              </a:rPr>
              <a:t>30 órbitas</a:t>
            </a:r>
            <a:endParaRPr lang="pt-BR" dirty="0">
              <a:solidFill>
                <a:srgbClr val="FF0000"/>
              </a:solidFill>
            </a:endParaRPr>
          </a:p>
        </p:txBody>
      </p:sp>
      <p:sp>
        <p:nvSpPr>
          <p:cNvPr id="11" name="Retângulo 10"/>
          <p:cNvSpPr/>
          <p:nvPr/>
        </p:nvSpPr>
        <p:spPr>
          <a:xfrm>
            <a:off x="253519" y="5413628"/>
            <a:ext cx="1436419" cy="408125"/>
          </a:xfrm>
          <a:prstGeom prst="rect">
            <a:avLst/>
          </a:prstGeom>
        </p:spPr>
        <p:txBody>
          <a:bodyPr wrap="none">
            <a:spAutoFit/>
          </a:bodyPr>
          <a:lstStyle/>
          <a:p>
            <a:pPr algn="just">
              <a:lnSpc>
                <a:spcPct val="114000"/>
              </a:lnSpc>
            </a:pPr>
            <a:r>
              <a:rPr lang="pt-BR" b="1" dirty="0"/>
              <a:t>Resposta 9c)</a:t>
            </a:r>
            <a:r>
              <a:rPr lang="pt-BR" dirty="0"/>
              <a:t> </a:t>
            </a:r>
          </a:p>
        </p:txBody>
      </p:sp>
      <p:sp>
        <p:nvSpPr>
          <p:cNvPr id="5" name="Retângulo 4"/>
          <p:cNvSpPr/>
          <p:nvPr/>
        </p:nvSpPr>
        <p:spPr>
          <a:xfrm>
            <a:off x="262905" y="2636912"/>
            <a:ext cx="11305256" cy="408125"/>
          </a:xfrm>
          <a:prstGeom prst="rect">
            <a:avLst/>
          </a:prstGeom>
        </p:spPr>
        <p:txBody>
          <a:bodyPr wrap="square">
            <a:spAutoFit/>
          </a:bodyPr>
          <a:lstStyle/>
          <a:p>
            <a:pPr algn="just">
              <a:lnSpc>
                <a:spcPct val="114000"/>
              </a:lnSpc>
            </a:pPr>
            <a:r>
              <a:rPr lang="pt-BR" dirty="0"/>
              <a:t>da Lua, com seus períodos correspondentes.  Lembre-se que esses valores só valem para órbitas </a:t>
            </a:r>
            <a:r>
              <a:rPr lang="pt-BR" i="1" dirty="0"/>
              <a:t>em torno da Lua</a:t>
            </a:r>
            <a:r>
              <a:rPr lang="pt-BR" dirty="0"/>
              <a:t>! </a:t>
            </a:r>
            <a:endParaRPr lang="pt-BR" dirty="0"/>
          </a:p>
        </p:txBody>
      </p:sp>
    </p:spTree>
    <p:extLst>
      <p:ext uri="{BB962C8B-B14F-4D97-AF65-F5344CB8AC3E}">
        <p14:creationId xmlns:p14="http://schemas.microsoft.com/office/powerpoint/2010/main" val="3783819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wipe(left)">
                                      <p:cBhvr>
                                        <p:cTn id="1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10"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10417"/>
            <a:ext cx="7920880" cy="2446824"/>
          </a:xfrm>
          <a:prstGeom prst="rect">
            <a:avLst/>
          </a:prstGeom>
        </p:spPr>
        <p:txBody>
          <a:bodyPr wrap="square">
            <a:spAutoFit/>
          </a:bodyPr>
          <a:lstStyle/>
          <a:p>
            <a:pPr algn="just"/>
            <a:r>
              <a:rPr lang="pt-BR" sz="1700" b="1" dirty="0">
                <a:cs typeface="Arial" pitchFamily="34" charset="0"/>
              </a:rPr>
              <a:t>Questão </a:t>
            </a:r>
            <a:r>
              <a:rPr lang="pt-BR" sz="1700" b="1" dirty="0" smtClean="0"/>
              <a:t>10</a:t>
            </a:r>
            <a:r>
              <a:rPr lang="pt-BR" sz="1700" b="1" dirty="0"/>
              <a:t>) Monitoramento </a:t>
            </a:r>
            <a:r>
              <a:rPr lang="pt-BR" sz="1700" b="1" dirty="0" smtClean="0"/>
              <a:t>Florestal.</a:t>
            </a:r>
            <a:r>
              <a:rPr lang="pt-BR" sz="1700" dirty="0"/>
              <a:t> </a:t>
            </a:r>
            <a:r>
              <a:rPr lang="pt-BR" sz="1700" dirty="0" smtClean="0"/>
              <a:t>Escala </a:t>
            </a:r>
            <a:r>
              <a:rPr lang="pt-BR" sz="1700" dirty="0"/>
              <a:t>é a proporção entre o tamanho representado de um objeto e o tamanho real do mesmo. Conhecendo a escala é possível medir distâncias e calcular áreas como, por exemplo, áreas desflorestadas (desmatadas). Desde 1989, o Instituto Nacional de Pesquisas Espaciais (INPE) calcula as áreas desflorestadas anualmente na Amazônia Legal, por meio de um projeto de monitoramento por satélite da floresta. Para isto, são analisadas imagens dos satélites </a:t>
            </a:r>
            <a:r>
              <a:rPr lang="pt-BR" sz="1700" i="1" dirty="0" err="1"/>
              <a:t>Landsat</a:t>
            </a:r>
            <a:r>
              <a:rPr lang="pt-BR" sz="1700" dirty="0"/>
              <a:t> (americano) e CBERS (brasileiro e chinês, em parceria). O território do Pará tem cerca de 1.250.000 km² de área, dos quais 880.000 km</a:t>
            </a:r>
            <a:r>
              <a:rPr lang="pt-BR" sz="1700" baseline="30000" dirty="0"/>
              <a:t>2</a:t>
            </a:r>
            <a:r>
              <a:rPr lang="pt-BR" sz="1700" dirty="0"/>
              <a:t> de florestas. Em 2008, 5.041 km</a:t>
            </a:r>
            <a:r>
              <a:rPr lang="pt-BR" sz="1700" baseline="30000" dirty="0"/>
              <a:t>2</a:t>
            </a:r>
            <a:r>
              <a:rPr lang="pt-BR" sz="1700" dirty="0"/>
              <a:t> dessas florestas foram destruídas.</a:t>
            </a:r>
          </a:p>
        </p:txBody>
      </p:sp>
      <p:sp>
        <p:nvSpPr>
          <p:cNvPr id="4" name="Retângulo 3"/>
          <p:cNvSpPr/>
          <p:nvPr/>
        </p:nvSpPr>
        <p:spPr>
          <a:xfrm>
            <a:off x="190897" y="2578951"/>
            <a:ext cx="11592888" cy="615553"/>
          </a:xfrm>
          <a:prstGeom prst="rect">
            <a:avLst/>
          </a:prstGeom>
        </p:spPr>
        <p:txBody>
          <a:bodyPr wrap="square">
            <a:spAutoFit/>
          </a:bodyPr>
          <a:lstStyle/>
          <a:p>
            <a:pPr algn="just"/>
            <a:r>
              <a:rPr lang="pt-BR" sz="1700" b="1" dirty="0">
                <a:cs typeface="Arial" pitchFamily="34" charset="0"/>
              </a:rPr>
              <a:t>Pergunta </a:t>
            </a:r>
            <a:r>
              <a:rPr lang="pt-BR" sz="1700" b="1" dirty="0" smtClean="0"/>
              <a:t>10a</a:t>
            </a:r>
            <a:r>
              <a:rPr lang="pt-BR" sz="1700" b="1" dirty="0"/>
              <a:t>) </a:t>
            </a:r>
            <a:r>
              <a:rPr lang="pt-BR" sz="1700" dirty="0"/>
              <a:t>A medida oficial máxima de um campo de futebol é de 120 m de comprimento por 90 m de largura. Quantos campos de futebol caberiam na área desmatada em 2008 no Pará?</a:t>
            </a:r>
          </a:p>
        </p:txBody>
      </p:sp>
      <p:sp>
        <p:nvSpPr>
          <p:cNvPr id="5" name="Retângulo 4"/>
          <p:cNvSpPr/>
          <p:nvPr/>
        </p:nvSpPr>
        <p:spPr>
          <a:xfrm>
            <a:off x="190897" y="3105960"/>
            <a:ext cx="11592888" cy="1400383"/>
          </a:xfrm>
          <a:prstGeom prst="rect">
            <a:avLst/>
          </a:prstGeom>
        </p:spPr>
        <p:txBody>
          <a:bodyPr wrap="square">
            <a:spAutoFit/>
          </a:bodyPr>
          <a:lstStyle/>
          <a:p>
            <a:pPr algn="just"/>
            <a:r>
              <a:rPr lang="pt-BR" sz="1700" dirty="0" smtClean="0">
                <a:solidFill>
                  <a:srgbClr val="FF0000"/>
                </a:solidFill>
              </a:rPr>
              <a:t>                           Se </a:t>
            </a:r>
            <a:r>
              <a:rPr lang="pt-BR" sz="1700" dirty="0">
                <a:solidFill>
                  <a:srgbClr val="FF0000"/>
                </a:solidFill>
              </a:rPr>
              <a:t>a medida oficial máxima de um campo de futebol é de 120 m de comprimento por 90 m de largura, a sua área será de 120 m x 90 m = 10.800 m</a:t>
            </a:r>
            <a:r>
              <a:rPr lang="pt-BR" sz="1700" baseline="30000" dirty="0">
                <a:solidFill>
                  <a:srgbClr val="FF0000"/>
                </a:solidFill>
              </a:rPr>
              <a:t>2</a:t>
            </a:r>
            <a:r>
              <a:rPr lang="pt-BR" sz="1700" dirty="0">
                <a:solidFill>
                  <a:srgbClr val="FF0000"/>
                </a:solidFill>
              </a:rPr>
              <a:t>. A área desflorestada no Pará em 2008 foi de 5.041 km</a:t>
            </a:r>
            <a:r>
              <a:rPr lang="pt-BR" sz="1700" baseline="30000" dirty="0">
                <a:solidFill>
                  <a:srgbClr val="FF0000"/>
                </a:solidFill>
              </a:rPr>
              <a:t>2</a:t>
            </a:r>
            <a:r>
              <a:rPr lang="pt-BR" sz="1700" dirty="0">
                <a:solidFill>
                  <a:srgbClr val="FF0000"/>
                </a:solidFill>
              </a:rPr>
              <a:t>, ou 5.041.000.000 m</a:t>
            </a:r>
            <a:r>
              <a:rPr lang="pt-BR" sz="1700" baseline="30000" dirty="0">
                <a:solidFill>
                  <a:srgbClr val="FF0000"/>
                </a:solidFill>
              </a:rPr>
              <a:t>2</a:t>
            </a:r>
            <a:r>
              <a:rPr lang="pt-BR" sz="1700" dirty="0">
                <a:solidFill>
                  <a:srgbClr val="FF0000"/>
                </a:solidFill>
              </a:rPr>
              <a:t>. O número aproximado de campos de futebol, que cabem na área desflorestada em 2008 no estado do Pará, é de 466.759. Este valor foi obtido dividindo a área desflorestada naquele ano pela área do campo de futebol (5.041.000.000 / 10.800 = 466.759).  </a:t>
            </a:r>
            <a:endParaRPr lang="pt-BR" sz="1700" dirty="0" smtClean="0">
              <a:solidFill>
                <a:srgbClr val="FF0000"/>
              </a:solidFill>
            </a:endParaRPr>
          </a:p>
          <a:p>
            <a:pPr algn="just"/>
            <a:r>
              <a:rPr lang="pt-BR" sz="1700" b="1" u="sng" dirty="0" smtClean="0">
                <a:solidFill>
                  <a:srgbClr val="FF0000"/>
                </a:solidFill>
              </a:rPr>
              <a:t>Resposta</a:t>
            </a:r>
            <a:r>
              <a:rPr lang="pt-BR" sz="1700" b="1" u="sng" dirty="0">
                <a:solidFill>
                  <a:srgbClr val="FF0000"/>
                </a:solidFill>
              </a:rPr>
              <a:t>: </a:t>
            </a:r>
            <a:r>
              <a:rPr lang="pt-BR" sz="1700" u="sng" dirty="0">
                <a:solidFill>
                  <a:srgbClr val="FF0000"/>
                </a:solidFill>
              </a:rPr>
              <a:t>466.759 campos de futebol</a:t>
            </a:r>
            <a:endParaRPr lang="pt-BR" sz="1700" dirty="0">
              <a:solidFill>
                <a:srgbClr val="FF0000"/>
              </a:solidFill>
            </a:endParaRPr>
          </a:p>
        </p:txBody>
      </p:sp>
      <p:sp>
        <p:nvSpPr>
          <p:cNvPr id="6" name="Retângulo 5"/>
          <p:cNvSpPr/>
          <p:nvPr/>
        </p:nvSpPr>
        <p:spPr>
          <a:xfrm>
            <a:off x="190897" y="3096668"/>
            <a:ext cx="1444883" cy="353943"/>
          </a:xfrm>
          <a:prstGeom prst="rect">
            <a:avLst/>
          </a:prstGeom>
        </p:spPr>
        <p:txBody>
          <a:bodyPr wrap="none">
            <a:spAutoFit/>
          </a:bodyPr>
          <a:lstStyle/>
          <a:p>
            <a:pPr algn="just"/>
            <a:r>
              <a:rPr lang="pt-BR" sz="1700" b="1" dirty="0"/>
              <a:t>Resposta 10a)</a:t>
            </a:r>
            <a:endParaRPr lang="pt-BR" sz="1700" dirty="0"/>
          </a:p>
        </p:txBody>
      </p:sp>
      <p:sp>
        <p:nvSpPr>
          <p:cNvPr id="7" name="Retângulo 6"/>
          <p:cNvSpPr/>
          <p:nvPr/>
        </p:nvSpPr>
        <p:spPr>
          <a:xfrm>
            <a:off x="190897" y="4509120"/>
            <a:ext cx="11592888" cy="877163"/>
          </a:xfrm>
          <a:prstGeom prst="rect">
            <a:avLst/>
          </a:prstGeom>
        </p:spPr>
        <p:txBody>
          <a:bodyPr wrap="square">
            <a:spAutoFit/>
          </a:bodyPr>
          <a:lstStyle/>
          <a:p>
            <a:pPr algn="just"/>
            <a:r>
              <a:rPr lang="pt-BR" sz="1700" b="1" dirty="0">
                <a:cs typeface="Arial" pitchFamily="34" charset="0"/>
              </a:rPr>
              <a:t>Pergunta </a:t>
            </a:r>
            <a:r>
              <a:rPr lang="pt-BR" sz="1700" b="1" dirty="0" smtClean="0"/>
              <a:t>10b</a:t>
            </a:r>
            <a:r>
              <a:rPr lang="pt-BR" sz="1700" b="1" dirty="0"/>
              <a:t>) </a:t>
            </a:r>
            <a:r>
              <a:rPr lang="pt-BR" sz="1700" dirty="0"/>
              <a:t>Se não forem adotadas medidas para proteger as florestas, a taxa de desmatamento anual (km</a:t>
            </a:r>
            <a:r>
              <a:rPr lang="pt-BR" sz="1700" baseline="30000" dirty="0"/>
              <a:t>2</a:t>
            </a:r>
            <a:r>
              <a:rPr lang="pt-BR" sz="1700" dirty="0"/>
              <a:t>/ano) continuará alta na região. Supondo que em 2009 a taxa de desmatamento no Pará atinja 10.000 km</a:t>
            </a:r>
            <a:r>
              <a:rPr lang="pt-BR" sz="1700" baseline="30000" dirty="0"/>
              <a:t>2</a:t>
            </a:r>
            <a:r>
              <a:rPr lang="pt-BR" sz="1700" dirty="0"/>
              <a:t>/ano, em quantos anos o Estado perderia toda a sua área de florestas (880.000 km</a:t>
            </a:r>
            <a:r>
              <a:rPr lang="pt-BR" sz="1700" baseline="30000" dirty="0"/>
              <a:t>2</a:t>
            </a:r>
            <a:r>
              <a:rPr lang="pt-BR" sz="1700" dirty="0"/>
              <a:t>)?</a:t>
            </a:r>
          </a:p>
        </p:txBody>
      </p:sp>
      <p:sp>
        <p:nvSpPr>
          <p:cNvPr id="8" name="Retângulo 7"/>
          <p:cNvSpPr/>
          <p:nvPr/>
        </p:nvSpPr>
        <p:spPr>
          <a:xfrm>
            <a:off x="190897" y="5373216"/>
            <a:ext cx="11520880" cy="615553"/>
          </a:xfrm>
          <a:prstGeom prst="rect">
            <a:avLst/>
          </a:prstGeom>
        </p:spPr>
        <p:txBody>
          <a:bodyPr wrap="square">
            <a:spAutoFit/>
          </a:bodyPr>
          <a:lstStyle/>
          <a:p>
            <a:pPr algn="just"/>
            <a:r>
              <a:rPr lang="pt-BR" sz="1700" dirty="0" smtClean="0">
                <a:solidFill>
                  <a:srgbClr val="FF0000"/>
                </a:solidFill>
              </a:rPr>
              <a:t>                          Para </a:t>
            </a:r>
            <a:r>
              <a:rPr lang="pt-BR" sz="1700" dirty="0">
                <a:solidFill>
                  <a:srgbClr val="FF0000"/>
                </a:solidFill>
              </a:rPr>
              <a:t>obter a resposta basta dividir a área remanescente de floresta (880.000 km</a:t>
            </a:r>
            <a:r>
              <a:rPr lang="pt-BR" sz="1700" baseline="30000" dirty="0">
                <a:solidFill>
                  <a:srgbClr val="FF0000"/>
                </a:solidFill>
              </a:rPr>
              <a:t>2</a:t>
            </a:r>
            <a:r>
              <a:rPr lang="pt-BR" sz="1700" dirty="0">
                <a:solidFill>
                  <a:srgbClr val="FF0000"/>
                </a:solidFill>
              </a:rPr>
              <a:t>) pela taxa de 10.000 km</a:t>
            </a:r>
            <a:r>
              <a:rPr lang="pt-BR" sz="1700" baseline="30000" dirty="0">
                <a:solidFill>
                  <a:srgbClr val="FF0000"/>
                </a:solidFill>
              </a:rPr>
              <a:t>2</a:t>
            </a:r>
            <a:r>
              <a:rPr lang="pt-BR" sz="1700" dirty="0">
                <a:solidFill>
                  <a:srgbClr val="FF0000"/>
                </a:solidFill>
              </a:rPr>
              <a:t>/ano (880.000/10.000 = 88). </a:t>
            </a:r>
            <a:r>
              <a:rPr lang="pt-BR" sz="1700" b="1" u="sng" dirty="0">
                <a:solidFill>
                  <a:srgbClr val="FF0000"/>
                </a:solidFill>
              </a:rPr>
              <a:t>Resposta:</a:t>
            </a:r>
            <a:r>
              <a:rPr lang="pt-BR" sz="1700" u="sng" dirty="0">
                <a:solidFill>
                  <a:srgbClr val="FF0000"/>
                </a:solidFill>
              </a:rPr>
              <a:t> </a:t>
            </a:r>
            <a:r>
              <a:rPr lang="pt-BR" sz="1700" b="1" u="sng" dirty="0">
                <a:solidFill>
                  <a:srgbClr val="FF0000"/>
                </a:solidFill>
              </a:rPr>
              <a:t>88 anos.</a:t>
            </a:r>
            <a:r>
              <a:rPr lang="pt-BR" sz="1700" b="1" dirty="0">
                <a:solidFill>
                  <a:srgbClr val="FF0000"/>
                </a:solidFill>
              </a:rPr>
              <a:t>  </a:t>
            </a:r>
            <a:endParaRPr lang="pt-BR" sz="1700" dirty="0">
              <a:solidFill>
                <a:srgbClr val="FF0000"/>
              </a:solidFill>
            </a:endParaRPr>
          </a:p>
        </p:txBody>
      </p:sp>
      <p:sp>
        <p:nvSpPr>
          <p:cNvPr id="9" name="Retângulo 8"/>
          <p:cNvSpPr/>
          <p:nvPr/>
        </p:nvSpPr>
        <p:spPr>
          <a:xfrm>
            <a:off x="190897" y="5373216"/>
            <a:ext cx="1454501" cy="353943"/>
          </a:xfrm>
          <a:prstGeom prst="rect">
            <a:avLst/>
          </a:prstGeom>
        </p:spPr>
        <p:txBody>
          <a:bodyPr wrap="none">
            <a:spAutoFit/>
          </a:bodyPr>
          <a:lstStyle/>
          <a:p>
            <a:pPr algn="just"/>
            <a:r>
              <a:rPr lang="pt-BR" sz="1700" b="1" dirty="0"/>
              <a:t>Resposta </a:t>
            </a:r>
            <a:r>
              <a:rPr lang="pt-BR" sz="1700" b="1" dirty="0" smtClean="0"/>
              <a:t>10b)</a:t>
            </a:r>
            <a:endParaRPr lang="pt-BR" sz="1700" dirty="0"/>
          </a:p>
        </p:txBody>
      </p:sp>
      <p:sp>
        <p:nvSpPr>
          <p:cNvPr id="10" name="Retângulo 9"/>
          <p:cNvSpPr/>
          <p:nvPr/>
        </p:nvSpPr>
        <p:spPr>
          <a:xfrm>
            <a:off x="1127001" y="6021288"/>
            <a:ext cx="9505056" cy="615553"/>
          </a:xfrm>
          <a:prstGeom prst="rect">
            <a:avLst/>
          </a:prstGeom>
        </p:spPr>
        <p:txBody>
          <a:bodyPr wrap="square">
            <a:spAutoFit/>
          </a:bodyPr>
          <a:lstStyle/>
          <a:p>
            <a:pPr algn="just"/>
            <a:r>
              <a:rPr lang="pt-BR" sz="1700" dirty="0">
                <a:solidFill>
                  <a:srgbClr val="FF0000"/>
                </a:solidFill>
              </a:rPr>
              <a:t>Observação: se o aluno subtraiu dos 880.000 km</a:t>
            </a:r>
            <a:r>
              <a:rPr lang="pt-BR" sz="1700" baseline="30000" dirty="0">
                <a:solidFill>
                  <a:srgbClr val="FF0000"/>
                </a:solidFill>
              </a:rPr>
              <a:t>2</a:t>
            </a:r>
            <a:r>
              <a:rPr lang="pt-BR" sz="1700" dirty="0">
                <a:solidFill>
                  <a:srgbClr val="FF0000"/>
                </a:solidFill>
              </a:rPr>
              <a:t> o que já foi perdido em 2008, encontrará 87,5 anos, o que também é válido. </a:t>
            </a:r>
            <a:endParaRPr lang="pt-BR" sz="1700" dirty="0">
              <a:solidFill>
                <a:srgbClr val="FF0000"/>
              </a:solidFill>
            </a:endParaRPr>
          </a:p>
        </p:txBody>
      </p:sp>
    </p:spTree>
    <p:extLst>
      <p:ext uri="{BB962C8B-B14F-4D97-AF65-F5344CB8AC3E}">
        <p14:creationId xmlns:p14="http://schemas.microsoft.com/office/powerpoint/2010/main" val="2112341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randombar(horizont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randombar(horizont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lef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 calcmode="lin" valueType="num">
                                      <p:cBhvr additive="base">
                                        <p:cTn id="22" dur="500" fill="hold"/>
                                        <p:tgtEl>
                                          <p:spTgt spid="10"/>
                                        </p:tgtEl>
                                        <p:attrNameLst>
                                          <p:attrName>ppt_x</p:attrName>
                                        </p:attrNameLst>
                                      </p:cBhvr>
                                      <p:tavLst>
                                        <p:tav tm="0">
                                          <p:val>
                                            <p:strVal val="#ppt_x"/>
                                          </p:val>
                                        </p:tav>
                                        <p:tav tm="100000">
                                          <p:val>
                                            <p:strVal val="#ppt_x"/>
                                          </p:val>
                                        </p:tav>
                                      </p:tavLst>
                                    </p:anim>
                                    <p:anim calcmode="lin" valueType="num">
                                      <p:cBhvr additive="base">
                                        <p:cTn id="23"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8" grpId="0"/>
      <p:bldP spid="10"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ela 21"/>
          <p:cNvGraphicFramePr>
            <a:graphicFrameLocks noGrp="1"/>
          </p:cNvGraphicFramePr>
          <p:nvPr>
            <p:extLst/>
          </p:nvPr>
        </p:nvGraphicFramePr>
        <p:xfrm>
          <a:off x="3858579" y="748162"/>
          <a:ext cx="4167068" cy="5442318"/>
        </p:xfrm>
        <a:graphic>
          <a:graphicData uri="http://schemas.openxmlformats.org/drawingml/2006/table">
            <a:tbl>
              <a:tblPr firstRow="1" bandRow="1">
                <a:tableStyleId>{5C22544A-7EE6-4342-B048-85BDC9FD1C3A}</a:tableStyleId>
              </a:tblPr>
              <a:tblGrid>
                <a:gridCol w="685419">
                  <a:extLst>
                    <a:ext uri="{9D8B030D-6E8A-4147-A177-3AD203B41FA5}">
                      <a16:colId xmlns:a16="http://schemas.microsoft.com/office/drawing/2014/main" val="77620037"/>
                    </a:ext>
                  </a:extLst>
                </a:gridCol>
                <a:gridCol w="3481649">
                  <a:extLst>
                    <a:ext uri="{9D8B030D-6E8A-4147-A177-3AD203B41FA5}">
                      <a16:colId xmlns:a16="http://schemas.microsoft.com/office/drawing/2014/main" val="3578718802"/>
                    </a:ext>
                  </a:extLst>
                </a:gridCol>
              </a:tblGrid>
              <a:tr h="386817">
                <a:tc gridSpan="2">
                  <a:txBody>
                    <a:bodyPr/>
                    <a:lstStyle/>
                    <a:p>
                      <a:pPr algn="ctr"/>
                      <a:r>
                        <a:rPr lang="pt-BR" sz="1800" dirty="0" smtClean="0">
                          <a:solidFill>
                            <a:schemeClr val="tx1"/>
                          </a:solidFill>
                        </a:rPr>
                        <a:t>Contatos:</a:t>
                      </a:r>
                      <a:endParaRPr lang="pt-BR" sz="1800" dirty="0">
                        <a:solidFill>
                          <a:schemeClr val="tx1"/>
                        </a:solidFill>
                      </a:endParaRPr>
                    </a:p>
                  </a:txBody>
                  <a:tcPr marL="89273" marR="89273" marT="44637" marB="44637">
                    <a:solidFill>
                      <a:schemeClr val="accent5">
                        <a:lumMod val="40000"/>
                        <a:lumOff val="60000"/>
                      </a:schemeClr>
                    </a:solidFill>
                  </a:tcPr>
                </a:tc>
                <a:tc hMerge="1">
                  <a:txBody>
                    <a:bodyPr/>
                    <a:lstStyle/>
                    <a:p>
                      <a:endParaRPr lang="pt-BR" dirty="0"/>
                    </a:p>
                  </a:txBody>
                  <a:tcPr/>
                </a:tc>
                <a:extLst>
                  <a:ext uri="{0D108BD9-81ED-4DB2-BD59-A6C34878D82A}">
                    <a16:rowId xmlns:a16="http://schemas.microsoft.com/office/drawing/2014/main" val="1427671705"/>
                  </a:ext>
                </a:extLst>
              </a:tr>
              <a:tr h="624615">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a:t>
                      </a:r>
                      <a:r>
                        <a:rPr lang="pt-BR" sz="1800" dirty="0" err="1" smtClean="0">
                          <a:latin typeface="Arial" panose="020B0604020202020204" pitchFamily="34" charset="0"/>
                          <a:cs typeface="Arial" panose="020B0604020202020204" pitchFamily="34" charset="0"/>
                        </a:rPr>
                        <a:t>obabr</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640790837"/>
                  </a:ext>
                </a:extLst>
              </a:tr>
              <a:tr h="607057">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a:t>
                      </a:r>
                      <a:r>
                        <a:rPr lang="pt-BR" sz="1800" dirty="0" err="1" smtClean="0">
                          <a:latin typeface="Arial" panose="020B0604020202020204" pitchFamily="34" charset="0"/>
                          <a:cs typeface="Arial" panose="020B0604020202020204" pitchFamily="34" charset="0"/>
                        </a:rPr>
                        <a:t>oba_olimpiada</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203746611"/>
                  </a:ext>
                </a:extLst>
              </a:tr>
              <a:tr h="56242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smtClean="0">
                          <a:latin typeface="Arial" panose="020B0604020202020204" pitchFamily="34" charset="0"/>
                          <a:cs typeface="Arial" panose="020B0604020202020204" pitchFamily="34" charset="0"/>
                        </a:rPr>
                        <a:t>obaoficial</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3635729194"/>
                  </a:ext>
                </a:extLst>
              </a:tr>
              <a:tr h="624911">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err="1" smtClean="0">
                          <a:latin typeface="Arial" panose="020B0604020202020204" pitchFamily="34" charset="0"/>
                          <a:cs typeface="Arial" panose="020B0604020202020204" pitchFamily="34" charset="0"/>
                        </a:rPr>
                        <a:t>canal_oba_mobfog</a:t>
                      </a:r>
                      <a:endParaRPr lang="pt-BR" sz="1800" dirty="0" smtClean="0">
                        <a:latin typeface="Arial" panose="020B0604020202020204" pitchFamily="34" charset="0"/>
                        <a:cs typeface="Arial" panose="020B0604020202020204" pitchFamily="34" charset="0"/>
                      </a:endParaRP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10419485"/>
                  </a:ext>
                </a:extLst>
              </a:tr>
              <a:tr h="553200">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oba.secretaria@gmail.com</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2571587587"/>
                  </a:ext>
                </a:extLst>
              </a:tr>
              <a:tr h="601451">
                <a:tc>
                  <a:txBody>
                    <a:bodyPr/>
                    <a:lstStyle/>
                    <a:p>
                      <a:endParaRPr lang="pt-BR" sz="1800"/>
                    </a:p>
                  </a:txBody>
                  <a:tcPr marL="89273" marR="89273" marT="44637" marB="44637">
                    <a:solidFill>
                      <a:schemeClr val="bg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(21) 98272-3810</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529904417"/>
                  </a:ext>
                </a:extLst>
              </a:tr>
              <a:tr h="1095030">
                <a:tc>
                  <a:txBody>
                    <a:bodyPr/>
                    <a:lstStyle/>
                    <a:p>
                      <a:endParaRPr lang="pt-BR" sz="1800" dirty="0"/>
                    </a:p>
                  </a:txBody>
                  <a:tcPr marL="89273" marR="89273" marT="44637" marB="44637">
                    <a:solidFill>
                      <a:schemeClr val="bg1"/>
                    </a:solidFill>
                  </a:tcPr>
                </a:tc>
                <a:tc>
                  <a:txBody>
                    <a:bodyPr/>
                    <a:lstStyle/>
                    <a:p>
                      <a:r>
                        <a:rPr lang="pt-BR" sz="1800" dirty="0" smtClean="0">
                          <a:latin typeface="Arial" panose="020B0604020202020204" pitchFamily="34" charset="0"/>
                          <a:cs typeface="Arial" panose="020B0604020202020204" pitchFamily="34" charset="0"/>
                        </a:rPr>
                        <a:t>(21) 2334-0082</a:t>
                      </a:r>
                    </a:p>
                    <a:p>
                      <a:r>
                        <a:rPr lang="pt-BR" sz="1800" dirty="0" smtClean="0">
                          <a:latin typeface="Arial" panose="020B0604020202020204" pitchFamily="34" charset="0"/>
                          <a:cs typeface="Arial" panose="020B0604020202020204" pitchFamily="34" charset="0"/>
                        </a:rPr>
                        <a:t>(21) 4104-4047</a:t>
                      </a:r>
                    </a:p>
                    <a:p>
                      <a:r>
                        <a:rPr lang="pt-BR" sz="1800" dirty="0" smtClean="0">
                          <a:latin typeface="Arial" panose="020B0604020202020204" pitchFamily="34" charset="0"/>
                          <a:cs typeface="Arial" panose="020B0604020202020204" pitchFamily="34" charset="0"/>
                        </a:rPr>
                        <a:t>(21) 2254-1139</a:t>
                      </a:r>
                    </a:p>
                  </a:txBody>
                  <a:tcPr marL="89273" marR="89273" marT="44637" marB="44637" anchor="ctr">
                    <a:solidFill>
                      <a:schemeClr val="accent1">
                        <a:lumMod val="20000"/>
                        <a:lumOff val="80000"/>
                      </a:schemeClr>
                    </a:solidFill>
                  </a:tcPr>
                </a:tc>
                <a:extLst>
                  <a:ext uri="{0D108BD9-81ED-4DB2-BD59-A6C34878D82A}">
                    <a16:rowId xmlns:a16="http://schemas.microsoft.com/office/drawing/2014/main" val="1146621586"/>
                  </a:ext>
                </a:extLst>
              </a:tr>
              <a:tr h="386817">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pt-BR" sz="1800" dirty="0" smtClean="0">
                          <a:latin typeface="Arial" panose="020B0604020202020204" pitchFamily="34" charset="0"/>
                          <a:cs typeface="Arial" panose="020B0604020202020204" pitchFamily="34" charset="0"/>
                        </a:rPr>
                        <a:t>www.oba.org.br</a:t>
                      </a:r>
                    </a:p>
                  </a:txBody>
                  <a:tcPr marL="89273" marR="89273" marT="44637" marB="44637">
                    <a:solidFill>
                      <a:schemeClr val="accent5">
                        <a:lumMod val="40000"/>
                        <a:lumOff val="60000"/>
                      </a:schemeClr>
                    </a:solidFill>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pt-BR" sz="1800" dirty="0" smtClean="0">
                        <a:latin typeface="Arial" panose="020B0604020202020204" pitchFamily="34" charset="0"/>
                        <a:cs typeface="Arial" panose="020B0604020202020204" pitchFamily="34" charset="0"/>
                      </a:endParaRPr>
                    </a:p>
                  </a:txBody>
                  <a:tcPr>
                    <a:noFill/>
                  </a:tcPr>
                </a:tc>
                <a:extLst>
                  <a:ext uri="{0D108BD9-81ED-4DB2-BD59-A6C34878D82A}">
                    <a16:rowId xmlns:a16="http://schemas.microsoft.com/office/drawing/2014/main" val="1288160636"/>
                  </a:ext>
                </a:extLst>
              </a:tr>
            </a:tbl>
          </a:graphicData>
        </a:graphic>
      </p:graphicFrame>
      <p:grpSp>
        <p:nvGrpSpPr>
          <p:cNvPr id="2" name="Agrupar 1"/>
          <p:cNvGrpSpPr/>
          <p:nvPr/>
        </p:nvGrpSpPr>
        <p:grpSpPr>
          <a:xfrm>
            <a:off x="3892430" y="1221538"/>
            <a:ext cx="651692" cy="4341089"/>
            <a:chOff x="3960784" y="1167955"/>
            <a:chExt cx="667511" cy="4446461"/>
          </a:xfrm>
        </p:grpSpPr>
        <p:pic>
          <p:nvPicPr>
            <p:cNvPr id="7" name="Imagem 6"/>
            <p:cNvPicPr>
              <a:picLocks noChangeAspect="1"/>
            </p:cNvPicPr>
            <p:nvPr/>
          </p:nvPicPr>
          <p:blipFill>
            <a:blip r:embed="rId2"/>
            <a:stretch>
              <a:fillRect/>
            </a:stretch>
          </p:blipFill>
          <p:spPr>
            <a:xfrm>
              <a:off x="4009233" y="4171188"/>
              <a:ext cx="530717" cy="528828"/>
            </a:xfrm>
            <a:prstGeom prst="rect">
              <a:avLst/>
            </a:prstGeom>
          </p:spPr>
        </p:pic>
        <p:pic>
          <p:nvPicPr>
            <p:cNvPr id="8" name="Imagem 7"/>
            <p:cNvPicPr>
              <a:picLocks noChangeAspect="1"/>
            </p:cNvPicPr>
            <p:nvPr/>
          </p:nvPicPr>
          <p:blipFill>
            <a:blip r:embed="rId3"/>
            <a:stretch>
              <a:fillRect/>
            </a:stretch>
          </p:blipFill>
          <p:spPr>
            <a:xfrm>
              <a:off x="4041810" y="2391918"/>
              <a:ext cx="477018" cy="470154"/>
            </a:xfrm>
            <a:prstGeom prst="rect">
              <a:avLst/>
            </a:prstGeom>
          </p:spPr>
        </p:pic>
        <p:pic>
          <p:nvPicPr>
            <p:cNvPr id="9" name="Imagem 8"/>
            <p:cNvPicPr>
              <a:picLocks noChangeAspect="1"/>
            </p:cNvPicPr>
            <p:nvPr/>
          </p:nvPicPr>
          <p:blipFill>
            <a:blip r:embed="rId4"/>
            <a:stretch>
              <a:fillRect/>
            </a:stretch>
          </p:blipFill>
          <p:spPr>
            <a:xfrm>
              <a:off x="4035524" y="1773936"/>
              <a:ext cx="508521" cy="512064"/>
            </a:xfrm>
            <a:prstGeom prst="rect">
              <a:avLst/>
            </a:prstGeom>
          </p:spPr>
        </p:pic>
        <p:pic>
          <p:nvPicPr>
            <p:cNvPr id="10" name="Imagem 9"/>
            <p:cNvPicPr>
              <a:picLocks noChangeAspect="1"/>
            </p:cNvPicPr>
            <p:nvPr/>
          </p:nvPicPr>
          <p:blipFill>
            <a:blip r:embed="rId5"/>
            <a:stretch>
              <a:fillRect/>
            </a:stretch>
          </p:blipFill>
          <p:spPr>
            <a:xfrm>
              <a:off x="3988470" y="2969133"/>
              <a:ext cx="580515" cy="551307"/>
            </a:xfrm>
            <a:prstGeom prst="rect">
              <a:avLst/>
            </a:prstGeom>
          </p:spPr>
        </p:pic>
        <p:pic>
          <p:nvPicPr>
            <p:cNvPr id="11" name="Imagem 10"/>
            <p:cNvPicPr>
              <a:picLocks noChangeAspect="1"/>
            </p:cNvPicPr>
            <p:nvPr/>
          </p:nvPicPr>
          <p:blipFill>
            <a:blip r:embed="rId6"/>
            <a:stretch>
              <a:fillRect/>
            </a:stretch>
          </p:blipFill>
          <p:spPr>
            <a:xfrm>
              <a:off x="3997422" y="3632454"/>
              <a:ext cx="564933" cy="436626"/>
            </a:xfrm>
            <a:prstGeom prst="rect">
              <a:avLst/>
            </a:prstGeom>
          </p:spPr>
        </p:pic>
        <p:pic>
          <p:nvPicPr>
            <p:cNvPr id="1026" name="Picture 2" descr="Telefone, redondo, ícone - Baixar PNG/SVG Transparente"/>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960784" y="4946905"/>
              <a:ext cx="667511" cy="667511"/>
            </a:xfrm>
            <a:prstGeom prst="rect">
              <a:avLst/>
            </a:prstGeom>
            <a:noFill/>
            <a:extLst>
              <a:ext uri="{909E8E84-426E-40DD-AFC4-6F175D3DCCD1}">
                <a14:hiddenFill xmlns:a14="http://schemas.microsoft.com/office/drawing/2010/main">
                  <a:solidFill>
                    <a:srgbClr val="FFFFFF"/>
                  </a:solidFill>
                </a14:hiddenFill>
              </a:ext>
            </a:extLst>
          </p:spPr>
        </p:pic>
        <p:pic>
          <p:nvPicPr>
            <p:cNvPr id="24" name="Imagem 23"/>
            <p:cNvPicPr>
              <a:picLocks noChangeAspect="1"/>
            </p:cNvPicPr>
            <p:nvPr/>
          </p:nvPicPr>
          <p:blipFill>
            <a:blip r:embed="rId8"/>
            <a:stretch>
              <a:fillRect/>
            </a:stretch>
          </p:blipFill>
          <p:spPr>
            <a:xfrm>
              <a:off x="4050954" y="1167955"/>
              <a:ext cx="470514" cy="468821"/>
            </a:xfrm>
            <a:prstGeom prst="rect">
              <a:avLst/>
            </a:prstGeom>
          </p:spPr>
        </p:pic>
      </p:grpSp>
      <p:pic>
        <p:nvPicPr>
          <p:cNvPr id="26" name="Imagem 2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96239" y="2164725"/>
            <a:ext cx="4022027" cy="2669263"/>
          </a:xfrm>
          <a:prstGeom prst="rect">
            <a:avLst/>
          </a:prstGeom>
        </p:spPr>
      </p:pic>
      <p:pic>
        <p:nvPicPr>
          <p:cNvPr id="27" name="Imagem 26"/>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8484485" y="2593994"/>
            <a:ext cx="2734749" cy="1746866"/>
          </a:xfrm>
          <a:prstGeom prst="rect">
            <a:avLst/>
          </a:prstGeom>
        </p:spPr>
      </p:pic>
    </p:spTree>
    <p:extLst>
      <p:ext uri="{BB962C8B-B14F-4D97-AF65-F5344CB8AC3E}">
        <p14:creationId xmlns:p14="http://schemas.microsoft.com/office/powerpoint/2010/main" val="11736669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5" presetClass="entr" presetSubtype="0" fill="hold" nodeType="withEffect">
                                  <p:stCondLst>
                                    <p:cond delay="0"/>
                                  </p:stCondLst>
                                  <p:childTnLst>
                                    <p:set>
                                      <p:cBhvr>
                                        <p:cTn id="6" dur="1" fill="hold">
                                          <p:stCondLst>
                                            <p:cond delay="0"/>
                                          </p:stCondLst>
                                        </p:cTn>
                                        <p:tgtEl>
                                          <p:spTgt spid="26"/>
                                        </p:tgtEl>
                                        <p:attrNameLst>
                                          <p:attrName>style.visibility</p:attrName>
                                        </p:attrNameLst>
                                      </p:cBhvr>
                                      <p:to>
                                        <p:strVal val="visible"/>
                                      </p:to>
                                    </p:set>
                                    <p:animEffect transition="in" filter="fade">
                                      <p:cBhvr>
                                        <p:cTn id="7" dur="2000"/>
                                        <p:tgtEl>
                                          <p:spTgt spid="26"/>
                                        </p:tgtEl>
                                      </p:cBhvr>
                                    </p:animEffect>
                                    <p:anim calcmode="lin" valueType="num">
                                      <p:cBhvr>
                                        <p:cTn id="8" dur="2000" fill="hold"/>
                                        <p:tgtEl>
                                          <p:spTgt spid="26"/>
                                        </p:tgtEl>
                                        <p:attrNameLst>
                                          <p:attrName>ppt_w</p:attrName>
                                        </p:attrNameLst>
                                      </p:cBhvr>
                                      <p:tavLst>
                                        <p:tav tm="0" fmla="#ppt_w*sin(2.5*pi*$)">
                                          <p:val>
                                            <p:fltVal val="0"/>
                                          </p:val>
                                        </p:tav>
                                        <p:tav tm="100000">
                                          <p:val>
                                            <p:fltVal val="1"/>
                                          </p:val>
                                        </p:tav>
                                      </p:tavLst>
                                    </p:anim>
                                    <p:anim calcmode="lin" valueType="num">
                                      <p:cBhvr>
                                        <p:cTn id="9" dur="2000" fill="hold"/>
                                        <p:tgtEl>
                                          <p:spTgt spid="26"/>
                                        </p:tgtEl>
                                        <p:attrNameLst>
                                          <p:attrName>ppt_h</p:attrName>
                                        </p:attrNameLst>
                                      </p:cBhvr>
                                      <p:tavLst>
                                        <p:tav tm="0">
                                          <p:val>
                                            <p:strVal val="#ppt_h"/>
                                          </p:val>
                                        </p:tav>
                                        <p:tav tm="100000">
                                          <p:val>
                                            <p:strVal val="#ppt_h"/>
                                          </p:val>
                                        </p:tav>
                                      </p:tavLst>
                                    </p:anim>
                                  </p:childTnLst>
                                </p:cTn>
                              </p:par>
                              <p:par>
                                <p:cTn id="10" presetID="45" presetClass="entr" presetSubtype="0" fill="hold" nodeType="with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fade">
                                      <p:cBhvr>
                                        <p:cTn id="12" dur="2000"/>
                                        <p:tgtEl>
                                          <p:spTgt spid="27"/>
                                        </p:tgtEl>
                                      </p:cBhvr>
                                    </p:animEffect>
                                    <p:anim calcmode="lin" valueType="num">
                                      <p:cBhvr>
                                        <p:cTn id="13" dur="2000" fill="hold"/>
                                        <p:tgtEl>
                                          <p:spTgt spid="27"/>
                                        </p:tgtEl>
                                        <p:attrNameLst>
                                          <p:attrName>ppt_w</p:attrName>
                                        </p:attrNameLst>
                                      </p:cBhvr>
                                      <p:tavLst>
                                        <p:tav tm="0" fmla="#ppt_w*sin(2.5*pi*$)">
                                          <p:val>
                                            <p:fltVal val="0"/>
                                          </p:val>
                                        </p:tav>
                                        <p:tav tm="100000">
                                          <p:val>
                                            <p:fltVal val="1"/>
                                          </p:val>
                                        </p:tav>
                                      </p:tavLst>
                                    </p:anim>
                                    <p:anim calcmode="lin" valueType="num">
                                      <p:cBhvr>
                                        <p:cTn id="14" dur="2000" fill="hold"/>
                                        <p:tgtEl>
                                          <p:spTgt spid="27"/>
                                        </p:tgtEl>
                                        <p:attrNameLst>
                                          <p:attrName>ppt_h</p:attrName>
                                        </p:attrNameLst>
                                      </p:cBhvr>
                                      <p:tavLst>
                                        <p:tav tm="0">
                                          <p:val>
                                            <p:strVal val="#ppt_h"/>
                                          </p:val>
                                        </p:tav>
                                        <p:tav tm="100000">
                                          <p:val>
                                            <p:strVal val="#ppt_h"/>
                                          </p:val>
                                        </p:tav>
                                      </p:tavLst>
                                    </p:anim>
                                  </p:childTnLst>
                                </p:cTn>
                              </p:par>
                              <p:par>
                                <p:cTn id="15" presetID="16" presetClass="entr" presetSubtype="21" fill="hold" nodeType="with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barn(inVertical)">
                                      <p:cBhvr>
                                        <p:cTn id="17"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79125" y="118123"/>
            <a:ext cx="7888352" cy="2339102"/>
          </a:xfrm>
          <a:prstGeom prst="rect">
            <a:avLst/>
          </a:prstGeom>
        </p:spPr>
        <p:txBody>
          <a:bodyPr wrap="square">
            <a:spAutoFit/>
          </a:bodyPr>
          <a:lstStyle/>
          <a:p>
            <a:pPr algn="ctr"/>
            <a:r>
              <a:rPr lang="pt-BR" sz="2000" b="1" i="1" u="sng" dirty="0">
                <a:solidFill>
                  <a:schemeClr val="accent2">
                    <a:lumMod val="75000"/>
                  </a:schemeClr>
                </a:solidFill>
                <a:latin typeface="Times New Roman" pitchFamily="18" charset="0"/>
                <a:cs typeface="Times New Roman" pitchFamily="18" charset="0"/>
              </a:rPr>
              <a:t>Comentários</a:t>
            </a:r>
            <a:r>
              <a:rPr lang="pt-BR" b="1" i="1" u="sng" dirty="0">
                <a:solidFill>
                  <a:schemeClr val="accent2">
                    <a:lumMod val="75000"/>
                  </a:schemeClr>
                </a:solidFill>
                <a:latin typeface="Times New Roman" pitchFamily="18" charset="0"/>
                <a:cs typeface="Times New Roman" pitchFamily="18" charset="0"/>
              </a:rPr>
              <a:t>: </a:t>
            </a:r>
            <a:endParaRPr lang="pt-BR" b="1" i="1" u="sng" dirty="0" smtClean="0">
              <a:solidFill>
                <a:schemeClr val="accent2">
                  <a:lumMod val="75000"/>
                </a:schemeClr>
              </a:solidFill>
              <a:latin typeface="Times New Roman" pitchFamily="18" charset="0"/>
              <a:cs typeface="Times New Roman" pitchFamily="18" charset="0"/>
            </a:endParaRPr>
          </a:p>
          <a:p>
            <a:pPr algn="just"/>
            <a:r>
              <a:rPr lang="pt-BR" i="1" dirty="0" smtClean="0">
                <a:latin typeface="Times New Roman" pitchFamily="18" charset="0"/>
                <a:cs typeface="Times New Roman" pitchFamily="18" charset="0"/>
              </a:rPr>
              <a:t>Esses </a:t>
            </a:r>
            <a:r>
              <a:rPr lang="pt-BR" i="1" dirty="0">
                <a:latin typeface="Times New Roman" pitchFamily="18" charset="0"/>
                <a:cs typeface="Times New Roman" pitchFamily="18" charset="0"/>
              </a:rPr>
              <a:t>quatro satélites são os maiores de Júpiter e, em honra do seu descobridor, são conhecidos como Luas </a:t>
            </a:r>
            <a:r>
              <a:rPr lang="pt-BR" i="1" dirty="0" err="1">
                <a:latin typeface="Times New Roman" pitchFamily="18" charset="0"/>
                <a:cs typeface="Times New Roman" pitchFamily="18" charset="0"/>
              </a:rPr>
              <a:t>Galileanas</a:t>
            </a:r>
            <a:r>
              <a:rPr lang="pt-BR" i="1" dirty="0">
                <a:latin typeface="Times New Roman" pitchFamily="18" charset="0"/>
                <a:cs typeface="Times New Roman" pitchFamily="18" charset="0"/>
              </a:rPr>
              <a:t>. Mas Galileu mesmo tinha dado outro nome a elas: “Estrelas </a:t>
            </a:r>
            <a:r>
              <a:rPr lang="pt-BR" i="1" dirty="0" err="1">
                <a:latin typeface="Times New Roman" pitchFamily="18" charset="0"/>
                <a:cs typeface="Times New Roman" pitchFamily="18" charset="0"/>
              </a:rPr>
              <a:t>Medíceas”ou</a:t>
            </a:r>
            <a:r>
              <a:rPr lang="pt-BR" i="1" dirty="0">
                <a:latin typeface="Times New Roman" pitchFamily="18" charset="0"/>
                <a:cs typeface="Times New Roman" pitchFamily="18" charset="0"/>
              </a:rPr>
              <a:t> “Estrelas de Médici”. A família Médici era, uma das famílias mais poderosas politicamente, dentre os estados italianos. </a:t>
            </a:r>
            <a:r>
              <a:rPr lang="pt-BR" i="1" dirty="0" err="1">
                <a:latin typeface="Times New Roman" pitchFamily="18" charset="0"/>
                <a:cs typeface="Times New Roman" pitchFamily="18" charset="0"/>
              </a:rPr>
              <a:t>Cosimo</a:t>
            </a:r>
            <a:r>
              <a:rPr lang="pt-BR" i="1" dirty="0">
                <a:latin typeface="Times New Roman" pitchFamily="18" charset="0"/>
                <a:cs typeface="Times New Roman" pitchFamily="18" charset="0"/>
              </a:rPr>
              <a:t> Médici, na época o grão-duque da Toscana, tinha sido aluno de Galileu em 1605. Por isso, esperando patrocínio e favores políticos, ele resolveu dedicar ao seu ex-aluno (e possível futuro patrono) a descoberta dos novos astros. </a:t>
            </a:r>
          </a:p>
        </p:txBody>
      </p:sp>
      <p:sp>
        <p:nvSpPr>
          <p:cNvPr id="4" name="Retângulo 3"/>
          <p:cNvSpPr/>
          <p:nvPr/>
        </p:nvSpPr>
        <p:spPr>
          <a:xfrm>
            <a:off x="190898" y="2399977"/>
            <a:ext cx="11521280" cy="3693319"/>
          </a:xfrm>
          <a:prstGeom prst="rect">
            <a:avLst/>
          </a:prstGeom>
        </p:spPr>
        <p:txBody>
          <a:bodyPr wrap="square">
            <a:spAutoFit/>
          </a:bodyPr>
          <a:lstStyle/>
          <a:p>
            <a:pPr algn="just"/>
            <a:r>
              <a:rPr lang="pt-BR" i="1" dirty="0">
                <a:latin typeface="Times New Roman" pitchFamily="18" charset="0"/>
                <a:cs typeface="Times New Roman" pitchFamily="18" charset="0"/>
              </a:rPr>
              <a:t>No seu livro, Galileu identificava as quatro luas com números romanos: I, II, III e IV. Isso é muito sem graça. Por isso, os nomes das luas que acabaram “pegando” foram os dados por Simon </a:t>
            </a:r>
            <a:r>
              <a:rPr lang="pt-BR" i="1" dirty="0" err="1">
                <a:latin typeface="Times New Roman" pitchFamily="18" charset="0"/>
                <a:cs typeface="Times New Roman" pitchFamily="18" charset="0"/>
              </a:rPr>
              <a:t>Marius</a:t>
            </a:r>
            <a:r>
              <a:rPr lang="pt-BR" i="1" dirty="0">
                <a:latin typeface="Times New Roman" pitchFamily="18" charset="0"/>
                <a:cs typeface="Times New Roman" pitchFamily="18" charset="0"/>
              </a:rPr>
              <a:t> (1573-1624), que alegava ter descoberto os satélites independentemente (claro, Galileu não concordava com isso e o acusou de plágio). </a:t>
            </a:r>
            <a:r>
              <a:rPr lang="pt-BR" i="1" dirty="0" err="1">
                <a:latin typeface="Times New Roman" pitchFamily="18" charset="0"/>
                <a:cs typeface="Times New Roman" pitchFamily="18" charset="0"/>
              </a:rPr>
              <a:t>Marius</a:t>
            </a:r>
            <a:r>
              <a:rPr lang="pt-BR" i="1" dirty="0">
                <a:latin typeface="Times New Roman" pitchFamily="18" charset="0"/>
                <a:cs typeface="Times New Roman" pitchFamily="18" charset="0"/>
              </a:rPr>
              <a:t> nomeou os quatro astros com nomes gregos de quatro amantes de Zeus (Júpiter, em latim). Em ordem de distancia do planeta, eram: </a:t>
            </a:r>
            <a:r>
              <a:rPr lang="pt-BR" i="1" dirty="0" err="1">
                <a:latin typeface="Times New Roman" pitchFamily="18" charset="0"/>
                <a:cs typeface="Times New Roman" pitchFamily="18" charset="0"/>
              </a:rPr>
              <a:t>Io</a:t>
            </a:r>
            <a:r>
              <a:rPr lang="pt-BR" i="1" dirty="0">
                <a:latin typeface="Times New Roman" pitchFamily="18" charset="0"/>
                <a:cs typeface="Times New Roman" pitchFamily="18" charset="0"/>
              </a:rPr>
              <a:t>, Europa, </a:t>
            </a:r>
            <a:r>
              <a:rPr lang="pt-BR" i="1" dirty="0" err="1">
                <a:latin typeface="Times New Roman" pitchFamily="18" charset="0"/>
                <a:cs typeface="Times New Roman" pitchFamily="18" charset="0"/>
              </a:rPr>
              <a:t>Ganimedes</a:t>
            </a:r>
            <a:r>
              <a:rPr lang="pt-BR" i="1" dirty="0">
                <a:latin typeface="Times New Roman" pitchFamily="18" charset="0"/>
                <a:cs typeface="Times New Roman" pitchFamily="18" charset="0"/>
              </a:rPr>
              <a:t> e Calisto</a:t>
            </a:r>
            <a:r>
              <a:rPr lang="pt-BR" i="1" dirty="0" smtClean="0">
                <a:latin typeface="Times New Roman" pitchFamily="18" charset="0"/>
                <a:cs typeface="Times New Roman" pitchFamily="18" charset="0"/>
              </a:rPr>
              <a:t>.</a:t>
            </a:r>
            <a:endParaRPr lang="pt-BR" i="1" dirty="0">
              <a:latin typeface="Times New Roman" pitchFamily="18" charset="0"/>
              <a:cs typeface="Times New Roman" pitchFamily="18" charset="0"/>
            </a:endParaRPr>
          </a:p>
          <a:p>
            <a:pPr algn="just"/>
            <a:r>
              <a:rPr lang="pt-BR" i="1" dirty="0" smtClean="0">
                <a:latin typeface="Times New Roman" pitchFamily="18" charset="0"/>
                <a:cs typeface="Times New Roman" pitchFamily="18" charset="0"/>
              </a:rPr>
              <a:t>As </a:t>
            </a:r>
            <a:r>
              <a:rPr lang="pt-BR" i="1" dirty="0">
                <a:latin typeface="Times New Roman" pitchFamily="18" charset="0"/>
                <a:cs typeface="Times New Roman" pitchFamily="18" charset="0"/>
              </a:rPr>
              <a:t>Luas </a:t>
            </a:r>
            <a:r>
              <a:rPr lang="pt-BR" i="1" dirty="0" err="1">
                <a:latin typeface="Times New Roman" pitchFamily="18" charset="0"/>
                <a:cs typeface="Times New Roman" pitchFamily="18" charset="0"/>
              </a:rPr>
              <a:t>Galileanas</a:t>
            </a:r>
            <a:r>
              <a:rPr lang="pt-BR" i="1" dirty="0">
                <a:latin typeface="Times New Roman" pitchFamily="18" charset="0"/>
                <a:cs typeface="Times New Roman" pitchFamily="18" charset="0"/>
              </a:rPr>
              <a:t> podem ser vistas com pequenos telescópios ou mesmo com binóculos. Tente em casa ou na sua escola! Ele aparece como um grande astro com brilho amarelo, cercado de quatro “</a:t>
            </a:r>
            <a:r>
              <a:rPr lang="pt-BR" i="1" dirty="0" err="1">
                <a:latin typeface="Times New Roman" pitchFamily="18" charset="0"/>
                <a:cs typeface="Times New Roman" pitchFamily="18" charset="0"/>
              </a:rPr>
              <a:t>astrinhos</a:t>
            </a:r>
            <a:r>
              <a:rPr lang="pt-BR" i="1" dirty="0">
                <a:latin typeface="Times New Roman" pitchFamily="18" charset="0"/>
                <a:cs typeface="Times New Roman" pitchFamily="18" charset="0"/>
              </a:rPr>
              <a:t>” mais fracos. Só com telescópios maiores é que podemos distinguir detalhes da superfície de Júpiter, e distinguir as faixas coloridas e de diferentes combinações de gases que o cobrem. Os finíssimos anéis de Júpiter, pior ainda: só foram descobertos a partir de sondas enviadas para a parte externa do Sistema Solar. Não faz muitas décadas que descobrimos que os quatro planetas gasosos (Júpiter, Saturno, Urano e Netuno) possuem anéis de poeira. Os anéis de Saturno são muito maiores que os dos seus companheiros e por isso foram observados há bem mais tempo (mesmo Galileu, como visto na prova, identificou algo a mais em Saturno). </a:t>
            </a:r>
          </a:p>
        </p:txBody>
      </p:sp>
      <p:sp>
        <p:nvSpPr>
          <p:cNvPr id="5" name="Retângulo 4"/>
          <p:cNvSpPr/>
          <p:nvPr/>
        </p:nvSpPr>
        <p:spPr>
          <a:xfrm>
            <a:off x="1199009" y="6067329"/>
            <a:ext cx="9289032" cy="646331"/>
          </a:xfrm>
          <a:prstGeom prst="rect">
            <a:avLst/>
          </a:prstGeom>
        </p:spPr>
        <p:txBody>
          <a:bodyPr wrap="square">
            <a:spAutoFit/>
          </a:bodyPr>
          <a:lstStyle/>
          <a:p>
            <a:pPr algn="just"/>
            <a:r>
              <a:rPr lang="pt-BR" i="1" dirty="0">
                <a:latin typeface="Times New Roman" pitchFamily="18" charset="0"/>
                <a:cs typeface="Times New Roman" pitchFamily="18" charset="0"/>
              </a:rPr>
              <a:t>Naves voando em Júpiter (alternativa a) só foram detectadas recentemente no planeta: as NOSSAS naves que mandamos para lá.</a:t>
            </a:r>
            <a:endParaRPr lang="pt-BR" i="1" dirty="0">
              <a:latin typeface="Times New Roman" pitchFamily="18" charset="0"/>
              <a:cs typeface="Times New Roman" pitchFamily="18" charset="0"/>
            </a:endParaRPr>
          </a:p>
        </p:txBody>
      </p:sp>
    </p:spTree>
    <p:extLst>
      <p:ext uri="{BB962C8B-B14F-4D97-AF65-F5344CB8AC3E}">
        <p14:creationId xmlns:p14="http://schemas.microsoft.com/office/powerpoint/2010/main" val="20117536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190897" y="110417"/>
            <a:ext cx="5328592" cy="1479892"/>
          </a:xfrm>
          <a:prstGeom prst="rect">
            <a:avLst/>
          </a:prstGeom>
        </p:spPr>
        <p:txBody>
          <a:bodyPr wrap="square">
            <a:spAutoFit/>
          </a:bodyPr>
          <a:lstStyle/>
          <a:p>
            <a:pPr algn="just">
              <a:lnSpc>
                <a:spcPct val="114000"/>
              </a:lnSpc>
            </a:pPr>
            <a:r>
              <a:rPr lang="pt-PT" sz="1600" dirty="0"/>
              <a:t>Galileu não só observou algumas das montanhas lunares como calculou suas alturas. </a:t>
            </a:r>
            <a:r>
              <a:rPr lang="pt-BR" sz="1600" dirty="0"/>
              <a:t>O método que ele usou era baseado em geometria simples. Galileu observava o topo de uma montanha (ponto B na figura ao lado) quando iluminada pelo Sol.</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45300" y="110417"/>
            <a:ext cx="2222461" cy="22888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tângulo 3"/>
          <p:cNvSpPr/>
          <p:nvPr/>
        </p:nvSpPr>
        <p:spPr>
          <a:xfrm>
            <a:off x="157983" y="1504059"/>
            <a:ext cx="5361506" cy="934487"/>
          </a:xfrm>
          <a:prstGeom prst="rect">
            <a:avLst/>
          </a:prstGeom>
        </p:spPr>
        <p:txBody>
          <a:bodyPr wrap="square">
            <a:spAutoFit/>
          </a:bodyPr>
          <a:lstStyle/>
          <a:p>
            <a:pPr algn="just">
              <a:lnSpc>
                <a:spcPct val="114000"/>
              </a:lnSpc>
            </a:pPr>
            <a:r>
              <a:rPr lang="pt-BR" sz="1600" b="1" dirty="0">
                <a:cs typeface="Arial" pitchFamily="34" charset="0"/>
              </a:rPr>
              <a:t>Pergunta </a:t>
            </a:r>
            <a:r>
              <a:rPr lang="pt-BR" sz="1600" b="1" dirty="0" smtClean="0"/>
              <a:t>1c</a:t>
            </a:r>
            <a:r>
              <a:rPr lang="pt-BR" sz="1600" b="1" dirty="0"/>
              <a:t>)</a:t>
            </a:r>
            <a:r>
              <a:rPr lang="pt-BR" sz="1600" dirty="0"/>
              <a:t> Esta figura ilustra a maneira como Galileu calculou a altura (BC) de uma montanha da Lua. Ele obteve a distância AB a partir de observações que fez com a luneta </a:t>
            </a:r>
            <a:r>
              <a:rPr lang="pt-BR" sz="1600" dirty="0" smtClean="0"/>
              <a:t>e</a:t>
            </a:r>
            <a:endParaRPr lang="pt-BR" sz="1600" dirty="0"/>
          </a:p>
        </p:txBody>
      </p:sp>
      <p:sp>
        <p:nvSpPr>
          <p:cNvPr id="8" name="Retângulo 7"/>
          <p:cNvSpPr/>
          <p:nvPr/>
        </p:nvSpPr>
        <p:spPr>
          <a:xfrm>
            <a:off x="190896" y="3055247"/>
            <a:ext cx="9499299" cy="2322046"/>
          </a:xfrm>
          <a:prstGeom prst="rect">
            <a:avLst/>
          </a:prstGeom>
        </p:spPr>
        <p:txBody>
          <a:bodyPr wrap="square">
            <a:spAutoFit/>
          </a:bodyPr>
          <a:lstStyle/>
          <a:p>
            <a:pPr algn="just">
              <a:lnSpc>
                <a:spcPct val="114000"/>
              </a:lnSpc>
            </a:pPr>
            <a:r>
              <a:rPr lang="pt-BR" sz="1600" dirty="0" smtClean="0">
                <a:solidFill>
                  <a:srgbClr val="FF0000"/>
                </a:solidFill>
              </a:rPr>
              <a:t>                        Essa </a:t>
            </a:r>
            <a:r>
              <a:rPr lang="pt-BR" sz="1600" dirty="0">
                <a:solidFill>
                  <a:srgbClr val="FF0000"/>
                </a:solidFill>
              </a:rPr>
              <a:t>questão trabalhava com noções geométricas simples dos estudantes. A figura da questão indicava que a altura da montanha poderia ser calculada a partir de um simples triângulo retângulo (figura ao lado). </a:t>
            </a:r>
            <a:endParaRPr lang="pt-BR" sz="1600" dirty="0" smtClean="0">
              <a:solidFill>
                <a:srgbClr val="FF0000"/>
              </a:solidFill>
            </a:endParaRPr>
          </a:p>
          <a:p>
            <a:pPr algn="just">
              <a:lnSpc>
                <a:spcPct val="114000"/>
              </a:lnSpc>
            </a:pPr>
            <a:r>
              <a:rPr lang="pt-BR" sz="1600" dirty="0">
                <a:solidFill>
                  <a:srgbClr val="FF0000"/>
                </a:solidFill>
              </a:rPr>
              <a:t>Tudo o que o aluno precisava conhecer era o Teorema de Pitágoras.  Vamos chamar o trecho BC de h. Aplicado a este triângulo, este teorema levava à expressão</a:t>
            </a:r>
            <a:r>
              <a:rPr lang="pt-BR" sz="1600" dirty="0" smtClean="0">
                <a:solidFill>
                  <a:srgbClr val="FF0000"/>
                </a:solidFill>
              </a:rPr>
              <a:t>:</a:t>
            </a:r>
          </a:p>
          <a:p>
            <a:pPr algn="just">
              <a:lnSpc>
                <a:spcPct val="114000"/>
              </a:lnSpc>
            </a:pPr>
            <a:endParaRPr lang="pt-BR" sz="1600" dirty="0">
              <a:solidFill>
                <a:srgbClr val="FF0000"/>
              </a:solidFill>
            </a:endParaRPr>
          </a:p>
          <a:p>
            <a:pPr algn="just">
              <a:lnSpc>
                <a:spcPct val="114000"/>
              </a:lnSpc>
            </a:pPr>
            <a:endParaRPr lang="pt-BR" sz="1600" dirty="0" smtClean="0">
              <a:solidFill>
                <a:srgbClr val="FF0000"/>
              </a:solidFill>
            </a:endParaRPr>
          </a:p>
          <a:p>
            <a:pPr algn="just">
              <a:lnSpc>
                <a:spcPct val="114000"/>
              </a:lnSpc>
            </a:pPr>
            <a:r>
              <a:rPr lang="pt-BR" sz="1600" dirty="0">
                <a:solidFill>
                  <a:srgbClr val="FF0000"/>
                </a:solidFill>
              </a:rPr>
              <a:t>Substituindo os valores dados:</a:t>
            </a:r>
          </a:p>
        </p:txBody>
      </p:sp>
      <p:pic>
        <p:nvPicPr>
          <p:cNvPr id="103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5780" y="4568552"/>
            <a:ext cx="1723349" cy="3726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a:spLocks noChangeArrowheads="1"/>
          </p:cNvSpPr>
          <p:nvPr/>
        </p:nvSpPr>
        <p:spPr bwMode="auto">
          <a:xfrm>
            <a:off x="0" y="0"/>
            <a:ext cx="11903075"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pt-BR"/>
          </a:p>
        </p:txBody>
      </p:sp>
      <p:sp>
        <p:nvSpPr>
          <p:cNvPr id="11" name="Retângulo 10"/>
          <p:cNvSpPr/>
          <p:nvPr/>
        </p:nvSpPr>
        <p:spPr>
          <a:xfrm>
            <a:off x="1271017" y="6330806"/>
            <a:ext cx="1417016" cy="369332"/>
          </a:xfrm>
          <a:prstGeom prst="rect">
            <a:avLst/>
          </a:prstGeom>
        </p:spPr>
        <p:txBody>
          <a:bodyPr wrap="square">
            <a:spAutoFit/>
          </a:bodyPr>
          <a:lstStyle/>
          <a:p>
            <a:r>
              <a:rPr lang="pt-BR" b="1" dirty="0">
                <a:cs typeface="Arial" pitchFamily="34" charset="0"/>
              </a:rPr>
              <a:t>Resposta </a:t>
            </a:r>
            <a:r>
              <a:rPr lang="pt-BR" b="1" dirty="0" smtClean="0"/>
              <a:t>1C)</a:t>
            </a:r>
            <a:endParaRPr lang="pt-BR" b="1" dirty="0">
              <a:solidFill>
                <a:srgbClr val="FF0000"/>
              </a:solidFill>
            </a:endParaRPr>
          </a:p>
        </p:txBody>
      </p:sp>
      <p:pic>
        <p:nvPicPr>
          <p:cNvPr id="1034" name="Picture 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9839969" y="2872786"/>
            <a:ext cx="1852703" cy="20199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5" name="Objeto 4"/>
          <p:cNvGraphicFramePr>
            <a:graphicFrameLocks noChangeAspect="1"/>
          </p:cNvGraphicFramePr>
          <p:nvPr>
            <p:extLst>
              <p:ext uri="{D42A27DB-BD31-4B8C-83A1-F6EECF244321}">
                <p14:modId xmlns:p14="http://schemas.microsoft.com/office/powerpoint/2010/main" val="4580062"/>
              </p:ext>
            </p:extLst>
          </p:nvPr>
        </p:nvGraphicFramePr>
        <p:xfrm>
          <a:off x="3161126" y="4776796"/>
          <a:ext cx="1218823" cy="340554"/>
        </p:xfrm>
        <a:graphic>
          <a:graphicData uri="http://schemas.openxmlformats.org/presentationml/2006/ole">
            <mc:AlternateContent xmlns:mc="http://schemas.openxmlformats.org/markup-compatibility/2006">
              <mc:Choice xmlns:v="urn:schemas-microsoft-com:vml" Requires="v">
                <p:oleObj spid="_x0000_s1290" name="Equação" r:id="rId6" imgW="863280" imgH="241200" progId="Equation.3">
                  <p:embed/>
                </p:oleObj>
              </mc:Choice>
              <mc:Fallback>
                <p:oleObj name="Equação" r:id="rId6" imgW="863280" imgH="241200" progId="Equation.3">
                  <p:embed/>
                  <p:pic>
                    <p:nvPicPr>
                      <p:cNvPr id="0" name=""/>
                      <p:cNvPicPr/>
                      <p:nvPr/>
                    </p:nvPicPr>
                    <p:blipFill>
                      <a:blip r:embed="rId7"/>
                      <a:stretch>
                        <a:fillRect/>
                      </a:stretch>
                    </p:blipFill>
                    <p:spPr>
                      <a:xfrm>
                        <a:off x="3161126" y="4776796"/>
                        <a:ext cx="1218823" cy="340554"/>
                      </a:xfrm>
                      <a:prstGeom prst="rect">
                        <a:avLst/>
                      </a:prstGeom>
                    </p:spPr>
                  </p:pic>
                </p:oleObj>
              </mc:Fallback>
            </mc:AlternateContent>
          </a:graphicData>
        </a:graphic>
      </p:graphicFrame>
      <p:graphicFrame>
        <p:nvGraphicFramePr>
          <p:cNvPr id="6" name="Objeto 5"/>
          <p:cNvGraphicFramePr>
            <a:graphicFrameLocks noChangeAspect="1"/>
          </p:cNvGraphicFramePr>
          <p:nvPr>
            <p:extLst>
              <p:ext uri="{D42A27DB-BD31-4B8C-83A1-F6EECF244321}">
                <p14:modId xmlns:p14="http://schemas.microsoft.com/office/powerpoint/2010/main" val="3108547741"/>
              </p:ext>
            </p:extLst>
          </p:nvPr>
        </p:nvGraphicFramePr>
        <p:xfrm>
          <a:off x="4375992" y="4816742"/>
          <a:ext cx="1452939" cy="300608"/>
        </p:xfrm>
        <a:graphic>
          <a:graphicData uri="http://schemas.openxmlformats.org/presentationml/2006/ole">
            <mc:AlternateContent xmlns:mc="http://schemas.openxmlformats.org/markup-compatibility/2006">
              <mc:Choice xmlns:v="urn:schemas-microsoft-com:vml" Requires="v">
                <p:oleObj spid="_x0000_s1291" name="Equação" r:id="rId8" imgW="1104840" imgH="228600" progId="Equation.3">
                  <p:embed/>
                </p:oleObj>
              </mc:Choice>
              <mc:Fallback>
                <p:oleObj name="Equação" r:id="rId8" imgW="1104840" imgH="228600" progId="Equation.3">
                  <p:embed/>
                  <p:pic>
                    <p:nvPicPr>
                      <p:cNvPr id="0" name=""/>
                      <p:cNvPicPr/>
                      <p:nvPr/>
                    </p:nvPicPr>
                    <p:blipFill>
                      <a:blip r:embed="rId9"/>
                      <a:stretch>
                        <a:fillRect/>
                      </a:stretch>
                    </p:blipFill>
                    <p:spPr>
                      <a:xfrm>
                        <a:off x="4375992" y="4816742"/>
                        <a:ext cx="1452939" cy="300608"/>
                      </a:xfrm>
                      <a:prstGeom prst="rect">
                        <a:avLst/>
                      </a:prstGeom>
                    </p:spPr>
                  </p:pic>
                </p:oleObj>
              </mc:Fallback>
            </mc:AlternateContent>
          </a:graphicData>
        </a:graphic>
      </p:graphicFrame>
      <p:graphicFrame>
        <p:nvGraphicFramePr>
          <p:cNvPr id="7" name="Objeto 6"/>
          <p:cNvGraphicFramePr>
            <a:graphicFrameLocks noChangeAspect="1"/>
          </p:cNvGraphicFramePr>
          <p:nvPr>
            <p:extLst>
              <p:ext uri="{D42A27DB-BD31-4B8C-83A1-F6EECF244321}">
                <p14:modId xmlns:p14="http://schemas.microsoft.com/office/powerpoint/2010/main" val="3551520381"/>
              </p:ext>
            </p:extLst>
          </p:nvPr>
        </p:nvGraphicFramePr>
        <p:xfrm>
          <a:off x="5825422" y="4842142"/>
          <a:ext cx="1616847" cy="275208"/>
        </p:xfrm>
        <a:graphic>
          <a:graphicData uri="http://schemas.openxmlformats.org/presentationml/2006/ole">
            <mc:AlternateContent xmlns:mc="http://schemas.openxmlformats.org/markup-compatibility/2006">
              <mc:Choice xmlns:v="urn:schemas-microsoft-com:vml" Requires="v">
                <p:oleObj spid="_x0000_s1292" name="Equação" r:id="rId10" imgW="1193760" imgH="203040" progId="Equation.3">
                  <p:embed/>
                </p:oleObj>
              </mc:Choice>
              <mc:Fallback>
                <p:oleObj name="Equação" r:id="rId10" imgW="1193760" imgH="203040" progId="Equation.3">
                  <p:embed/>
                  <p:pic>
                    <p:nvPicPr>
                      <p:cNvPr id="0" name=""/>
                      <p:cNvPicPr/>
                      <p:nvPr/>
                    </p:nvPicPr>
                    <p:blipFill>
                      <a:blip r:embed="rId11"/>
                      <a:stretch>
                        <a:fillRect/>
                      </a:stretch>
                    </p:blipFill>
                    <p:spPr>
                      <a:xfrm>
                        <a:off x="5825422" y="4842142"/>
                        <a:ext cx="1616847" cy="275208"/>
                      </a:xfrm>
                      <a:prstGeom prst="rect">
                        <a:avLst/>
                      </a:prstGeom>
                    </p:spPr>
                  </p:pic>
                </p:oleObj>
              </mc:Fallback>
            </mc:AlternateContent>
          </a:graphicData>
        </a:graphic>
      </p:graphicFrame>
      <p:graphicFrame>
        <p:nvGraphicFramePr>
          <p:cNvPr id="12" name="Objeto 11"/>
          <p:cNvGraphicFramePr>
            <a:graphicFrameLocks noChangeAspect="1"/>
          </p:cNvGraphicFramePr>
          <p:nvPr>
            <p:extLst>
              <p:ext uri="{D42A27DB-BD31-4B8C-83A1-F6EECF244321}">
                <p14:modId xmlns:p14="http://schemas.microsoft.com/office/powerpoint/2010/main" val="811323389"/>
              </p:ext>
            </p:extLst>
          </p:nvPr>
        </p:nvGraphicFramePr>
        <p:xfrm>
          <a:off x="7434031" y="4836681"/>
          <a:ext cx="982341" cy="280669"/>
        </p:xfrm>
        <a:graphic>
          <a:graphicData uri="http://schemas.openxmlformats.org/presentationml/2006/ole">
            <mc:AlternateContent xmlns:mc="http://schemas.openxmlformats.org/markup-compatibility/2006">
              <mc:Choice xmlns:v="urn:schemas-microsoft-com:vml" Requires="v">
                <p:oleObj spid="_x0000_s1293" name="Equação" r:id="rId12" imgW="622080" imgH="177480" progId="Equation.3">
                  <p:embed/>
                </p:oleObj>
              </mc:Choice>
              <mc:Fallback>
                <p:oleObj name="Equação" r:id="rId12" imgW="622080" imgH="177480" progId="Equation.3">
                  <p:embed/>
                  <p:pic>
                    <p:nvPicPr>
                      <p:cNvPr id="0" name=""/>
                      <p:cNvPicPr/>
                      <p:nvPr/>
                    </p:nvPicPr>
                    <p:blipFill>
                      <a:blip r:embed="rId13"/>
                      <a:stretch>
                        <a:fillRect/>
                      </a:stretch>
                    </p:blipFill>
                    <p:spPr>
                      <a:xfrm>
                        <a:off x="7434031" y="4836681"/>
                        <a:ext cx="982341" cy="280669"/>
                      </a:xfrm>
                      <a:prstGeom prst="rect">
                        <a:avLst/>
                      </a:prstGeom>
                    </p:spPr>
                  </p:pic>
                </p:oleObj>
              </mc:Fallback>
            </mc:AlternateContent>
          </a:graphicData>
        </a:graphic>
      </p:graphicFrame>
      <p:graphicFrame>
        <p:nvGraphicFramePr>
          <p:cNvPr id="13" name="Objeto 12"/>
          <p:cNvGraphicFramePr>
            <a:graphicFrameLocks noChangeAspect="1"/>
          </p:cNvGraphicFramePr>
          <p:nvPr>
            <p:extLst>
              <p:ext uri="{D42A27DB-BD31-4B8C-83A1-F6EECF244321}">
                <p14:modId xmlns:p14="http://schemas.microsoft.com/office/powerpoint/2010/main" val="2011973407"/>
              </p:ext>
            </p:extLst>
          </p:nvPr>
        </p:nvGraphicFramePr>
        <p:xfrm>
          <a:off x="3227380" y="5301208"/>
          <a:ext cx="1002910" cy="250728"/>
        </p:xfrm>
        <a:graphic>
          <a:graphicData uri="http://schemas.openxmlformats.org/presentationml/2006/ole">
            <mc:AlternateContent xmlns:mc="http://schemas.openxmlformats.org/markup-compatibility/2006">
              <mc:Choice xmlns:v="urn:schemas-microsoft-com:vml" Requires="v">
                <p:oleObj spid="_x0000_s1294" name="Equação" r:id="rId14" imgW="711000" imgH="177480" progId="Equation.3">
                  <p:embed/>
                </p:oleObj>
              </mc:Choice>
              <mc:Fallback>
                <p:oleObj name="Equação" r:id="rId14" imgW="711000" imgH="177480" progId="Equation.3">
                  <p:embed/>
                  <p:pic>
                    <p:nvPicPr>
                      <p:cNvPr id="0" name=""/>
                      <p:cNvPicPr/>
                      <p:nvPr/>
                    </p:nvPicPr>
                    <p:blipFill>
                      <a:blip r:embed="rId15"/>
                      <a:stretch>
                        <a:fillRect/>
                      </a:stretch>
                    </p:blipFill>
                    <p:spPr>
                      <a:xfrm>
                        <a:off x="3227380" y="5301208"/>
                        <a:ext cx="1002910" cy="250728"/>
                      </a:xfrm>
                      <a:prstGeom prst="rect">
                        <a:avLst/>
                      </a:prstGeom>
                    </p:spPr>
                  </p:pic>
                </p:oleObj>
              </mc:Fallback>
            </mc:AlternateContent>
          </a:graphicData>
        </a:graphic>
      </p:graphicFrame>
      <p:graphicFrame>
        <p:nvGraphicFramePr>
          <p:cNvPr id="14" name="Objeto 13"/>
          <p:cNvGraphicFramePr>
            <a:graphicFrameLocks noChangeAspect="1"/>
          </p:cNvGraphicFramePr>
          <p:nvPr>
            <p:extLst>
              <p:ext uri="{D42A27DB-BD31-4B8C-83A1-F6EECF244321}">
                <p14:modId xmlns:p14="http://schemas.microsoft.com/office/powerpoint/2010/main" val="3053890392"/>
              </p:ext>
            </p:extLst>
          </p:nvPr>
        </p:nvGraphicFramePr>
        <p:xfrm>
          <a:off x="4230290" y="5301208"/>
          <a:ext cx="1005232" cy="266091"/>
        </p:xfrm>
        <a:graphic>
          <a:graphicData uri="http://schemas.openxmlformats.org/presentationml/2006/ole">
            <mc:AlternateContent xmlns:mc="http://schemas.openxmlformats.org/markup-compatibility/2006">
              <mc:Choice xmlns:v="urn:schemas-microsoft-com:vml" Requires="v">
                <p:oleObj spid="_x0000_s1295" name="Equação" r:id="rId16" imgW="863280" imgH="228600" progId="Equation.3">
                  <p:embed/>
                </p:oleObj>
              </mc:Choice>
              <mc:Fallback>
                <p:oleObj name="Equação" r:id="rId16" imgW="863280" imgH="228600" progId="Equation.3">
                  <p:embed/>
                  <p:pic>
                    <p:nvPicPr>
                      <p:cNvPr id="0" name=""/>
                      <p:cNvPicPr/>
                      <p:nvPr/>
                    </p:nvPicPr>
                    <p:blipFill>
                      <a:blip r:embed="rId17"/>
                      <a:stretch>
                        <a:fillRect/>
                      </a:stretch>
                    </p:blipFill>
                    <p:spPr>
                      <a:xfrm>
                        <a:off x="4230290" y="5301208"/>
                        <a:ext cx="1005232" cy="266091"/>
                      </a:xfrm>
                      <a:prstGeom prst="rect">
                        <a:avLst/>
                      </a:prstGeom>
                    </p:spPr>
                  </p:pic>
                </p:oleObj>
              </mc:Fallback>
            </mc:AlternateContent>
          </a:graphicData>
        </a:graphic>
      </p:graphicFrame>
      <p:graphicFrame>
        <p:nvGraphicFramePr>
          <p:cNvPr id="15" name="Objeto 14"/>
          <p:cNvGraphicFramePr>
            <a:graphicFrameLocks noChangeAspect="1"/>
          </p:cNvGraphicFramePr>
          <p:nvPr>
            <p:extLst>
              <p:ext uri="{D42A27DB-BD31-4B8C-83A1-F6EECF244321}">
                <p14:modId xmlns:p14="http://schemas.microsoft.com/office/powerpoint/2010/main" val="1168165904"/>
              </p:ext>
            </p:extLst>
          </p:nvPr>
        </p:nvGraphicFramePr>
        <p:xfrm>
          <a:off x="5222127" y="5331944"/>
          <a:ext cx="1024387" cy="256097"/>
        </p:xfrm>
        <a:graphic>
          <a:graphicData uri="http://schemas.openxmlformats.org/presentationml/2006/ole">
            <mc:AlternateContent xmlns:mc="http://schemas.openxmlformats.org/markup-compatibility/2006">
              <mc:Choice xmlns:v="urn:schemas-microsoft-com:vml" Requires="v">
                <p:oleObj spid="_x0000_s1296" name="Equação" r:id="rId18" imgW="711000" imgH="177480" progId="Equation.3">
                  <p:embed/>
                </p:oleObj>
              </mc:Choice>
              <mc:Fallback>
                <p:oleObj name="Equação" r:id="rId18" imgW="711000" imgH="177480" progId="Equation.3">
                  <p:embed/>
                  <p:pic>
                    <p:nvPicPr>
                      <p:cNvPr id="0" name=""/>
                      <p:cNvPicPr/>
                      <p:nvPr/>
                    </p:nvPicPr>
                    <p:blipFill>
                      <a:blip r:embed="rId19"/>
                      <a:stretch>
                        <a:fillRect/>
                      </a:stretch>
                    </p:blipFill>
                    <p:spPr>
                      <a:xfrm>
                        <a:off x="5222127" y="5331944"/>
                        <a:ext cx="1024387" cy="256097"/>
                      </a:xfrm>
                      <a:prstGeom prst="rect">
                        <a:avLst/>
                      </a:prstGeom>
                    </p:spPr>
                  </p:pic>
                </p:oleObj>
              </mc:Fallback>
            </mc:AlternateContent>
          </a:graphicData>
        </a:graphic>
      </p:graphicFrame>
      <p:graphicFrame>
        <p:nvGraphicFramePr>
          <p:cNvPr id="16" name="Objeto 15"/>
          <p:cNvGraphicFramePr>
            <a:graphicFrameLocks noChangeAspect="1"/>
          </p:cNvGraphicFramePr>
          <p:nvPr>
            <p:extLst>
              <p:ext uri="{D42A27DB-BD31-4B8C-83A1-F6EECF244321}">
                <p14:modId xmlns:p14="http://schemas.microsoft.com/office/powerpoint/2010/main" val="4085304035"/>
              </p:ext>
            </p:extLst>
          </p:nvPr>
        </p:nvGraphicFramePr>
        <p:xfrm>
          <a:off x="6230738" y="5301208"/>
          <a:ext cx="512887" cy="266701"/>
        </p:xfrm>
        <a:graphic>
          <a:graphicData uri="http://schemas.openxmlformats.org/presentationml/2006/ole">
            <mc:AlternateContent xmlns:mc="http://schemas.openxmlformats.org/markup-compatibility/2006">
              <mc:Choice xmlns:v="urn:schemas-microsoft-com:vml" Requires="v">
                <p:oleObj spid="_x0000_s1297" name="Equação" r:id="rId20" imgW="317160" imgH="164880" progId="Equation.3">
                  <p:embed/>
                </p:oleObj>
              </mc:Choice>
              <mc:Fallback>
                <p:oleObj name="Equação" r:id="rId20" imgW="317160" imgH="164880" progId="Equation.3">
                  <p:embed/>
                  <p:pic>
                    <p:nvPicPr>
                      <p:cNvPr id="0" name=""/>
                      <p:cNvPicPr/>
                      <p:nvPr/>
                    </p:nvPicPr>
                    <p:blipFill>
                      <a:blip r:embed="rId21"/>
                      <a:stretch>
                        <a:fillRect/>
                      </a:stretch>
                    </p:blipFill>
                    <p:spPr>
                      <a:xfrm>
                        <a:off x="6230738" y="5301208"/>
                        <a:ext cx="512887" cy="266701"/>
                      </a:xfrm>
                      <a:prstGeom prst="rect">
                        <a:avLst/>
                      </a:prstGeom>
                    </p:spPr>
                  </p:pic>
                </p:oleObj>
              </mc:Fallback>
            </mc:AlternateContent>
          </a:graphicData>
        </a:graphic>
      </p:graphicFrame>
      <p:graphicFrame>
        <p:nvGraphicFramePr>
          <p:cNvPr id="17" name="Objeto 16"/>
          <p:cNvGraphicFramePr>
            <a:graphicFrameLocks noChangeAspect="1"/>
          </p:cNvGraphicFramePr>
          <p:nvPr>
            <p:extLst>
              <p:ext uri="{D42A27DB-BD31-4B8C-83A1-F6EECF244321}">
                <p14:modId xmlns:p14="http://schemas.microsoft.com/office/powerpoint/2010/main" val="3601141821"/>
              </p:ext>
            </p:extLst>
          </p:nvPr>
        </p:nvGraphicFramePr>
        <p:xfrm>
          <a:off x="3189365" y="5733256"/>
          <a:ext cx="5561248" cy="300608"/>
        </p:xfrm>
        <a:graphic>
          <a:graphicData uri="http://schemas.openxmlformats.org/presentationml/2006/ole">
            <mc:AlternateContent xmlns:mc="http://schemas.openxmlformats.org/markup-compatibility/2006">
              <mc:Choice xmlns:v="urn:schemas-microsoft-com:vml" Requires="v">
                <p:oleObj spid="_x0000_s1298" name="Equação" r:id="rId22" imgW="4228920" imgH="228600" progId="Equation.3">
                  <p:embed/>
                </p:oleObj>
              </mc:Choice>
              <mc:Fallback>
                <p:oleObj name="Equação" r:id="rId22" imgW="4228920" imgH="228600" progId="Equation.3">
                  <p:embed/>
                  <p:pic>
                    <p:nvPicPr>
                      <p:cNvPr id="0" name=""/>
                      <p:cNvPicPr/>
                      <p:nvPr/>
                    </p:nvPicPr>
                    <p:blipFill>
                      <a:blip r:embed="rId23"/>
                      <a:stretch>
                        <a:fillRect/>
                      </a:stretch>
                    </p:blipFill>
                    <p:spPr>
                      <a:xfrm>
                        <a:off x="3189365" y="5733256"/>
                        <a:ext cx="5561248" cy="300608"/>
                      </a:xfrm>
                      <a:prstGeom prst="rect">
                        <a:avLst/>
                      </a:prstGeom>
                    </p:spPr>
                  </p:pic>
                </p:oleObj>
              </mc:Fallback>
            </mc:AlternateContent>
          </a:graphicData>
        </a:graphic>
      </p:graphicFrame>
      <p:sp>
        <p:nvSpPr>
          <p:cNvPr id="18" name="Retângulo 17"/>
          <p:cNvSpPr/>
          <p:nvPr/>
        </p:nvSpPr>
        <p:spPr>
          <a:xfrm>
            <a:off x="2589683" y="6330806"/>
            <a:ext cx="5234062" cy="369332"/>
          </a:xfrm>
          <a:prstGeom prst="rect">
            <a:avLst/>
          </a:prstGeom>
        </p:spPr>
        <p:txBody>
          <a:bodyPr wrap="none">
            <a:spAutoFit/>
          </a:bodyPr>
          <a:lstStyle/>
          <a:p>
            <a:r>
              <a:rPr lang="pt-BR" b="1" dirty="0">
                <a:solidFill>
                  <a:srgbClr val="FF0000"/>
                </a:solidFill>
              </a:rPr>
              <a:t>A altura da montanha lunar era de 1 km, ou 1.000 m.</a:t>
            </a:r>
          </a:p>
        </p:txBody>
      </p:sp>
      <p:sp>
        <p:nvSpPr>
          <p:cNvPr id="10" name="Retângulo 9"/>
          <p:cNvSpPr/>
          <p:nvPr/>
        </p:nvSpPr>
        <p:spPr>
          <a:xfrm>
            <a:off x="157983" y="3055247"/>
            <a:ext cx="1275542" cy="323165"/>
          </a:xfrm>
          <a:prstGeom prst="rect">
            <a:avLst/>
          </a:prstGeom>
        </p:spPr>
        <p:txBody>
          <a:bodyPr wrap="none">
            <a:spAutoFit/>
          </a:bodyPr>
          <a:lstStyle/>
          <a:p>
            <a:r>
              <a:rPr lang="pt-BR" sz="1500" b="1" dirty="0">
                <a:ea typeface="Times New Roman" panose="02020603050405020304" pitchFamily="18" charset="0"/>
              </a:rPr>
              <a:t>Resolução</a:t>
            </a:r>
            <a:r>
              <a:rPr lang="pt-BR" sz="1500" b="1" dirty="0">
                <a:cs typeface="Arial" pitchFamily="34" charset="0"/>
              </a:rPr>
              <a:t> </a:t>
            </a:r>
            <a:r>
              <a:rPr lang="pt-BR" sz="1500" b="1" dirty="0"/>
              <a:t>1c)</a:t>
            </a:r>
            <a:endParaRPr lang="pt-BR" sz="1500" dirty="0"/>
          </a:p>
        </p:txBody>
      </p:sp>
      <p:sp>
        <p:nvSpPr>
          <p:cNvPr id="19" name="Retângulo 18"/>
          <p:cNvSpPr/>
          <p:nvPr/>
        </p:nvSpPr>
        <p:spPr>
          <a:xfrm>
            <a:off x="163189" y="2339644"/>
            <a:ext cx="11521280" cy="653769"/>
          </a:xfrm>
          <a:prstGeom prst="rect">
            <a:avLst/>
          </a:prstGeom>
        </p:spPr>
        <p:txBody>
          <a:bodyPr wrap="square">
            <a:spAutoFit/>
          </a:bodyPr>
          <a:lstStyle/>
          <a:p>
            <a:pPr algn="just">
              <a:lnSpc>
                <a:spcPct val="114000"/>
              </a:lnSpc>
            </a:pPr>
            <a:r>
              <a:rPr lang="pt-BR" sz="1600" dirty="0"/>
              <a:t>conhecia o raio da Lua. Adotando AB como 44,73 km e o raio da Lua 1.000 km (apenas para simplificar as contas), calcule a altura da montanha lunar (BC) da figura. (Use 44,73</a:t>
            </a:r>
            <a:r>
              <a:rPr lang="pt-BR" sz="1600" baseline="30000" dirty="0"/>
              <a:t>2  </a:t>
            </a:r>
            <a:r>
              <a:rPr lang="pt-BR" sz="1600" dirty="0"/>
              <a:t>=  2.001 e 1.001</a:t>
            </a:r>
            <a:r>
              <a:rPr lang="pt-BR" sz="1600" baseline="30000" dirty="0"/>
              <a:t>2  </a:t>
            </a:r>
            <a:r>
              <a:rPr lang="pt-BR" sz="1600" dirty="0"/>
              <a:t>= 1.002.001).</a:t>
            </a:r>
            <a:endParaRPr lang="pt-BR" sz="1600" dirty="0"/>
          </a:p>
        </p:txBody>
      </p:sp>
      <p:sp>
        <p:nvSpPr>
          <p:cNvPr id="20" name="Chave Esquerda 19"/>
          <p:cNvSpPr/>
          <p:nvPr/>
        </p:nvSpPr>
        <p:spPr>
          <a:xfrm>
            <a:off x="2855193" y="4653136"/>
            <a:ext cx="288032" cy="144016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pt-BR"/>
          </a:p>
        </p:txBody>
      </p:sp>
    </p:spTree>
    <p:extLst>
      <p:ext uri="{BB962C8B-B14F-4D97-AF65-F5344CB8AC3E}">
        <p14:creationId xmlns:p14="http://schemas.microsoft.com/office/powerpoint/2010/main" val="100178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3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53" presetClass="entr" presetSubtype="16"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p:cTn id="13" dur="500" fill="hold"/>
                                        <p:tgtEl>
                                          <p:spTgt spid="20"/>
                                        </p:tgtEl>
                                        <p:attrNameLst>
                                          <p:attrName>ppt_w</p:attrName>
                                        </p:attrNameLst>
                                      </p:cBhvr>
                                      <p:tavLst>
                                        <p:tav tm="0">
                                          <p:val>
                                            <p:fltVal val="0"/>
                                          </p:val>
                                        </p:tav>
                                        <p:tav tm="100000">
                                          <p:val>
                                            <p:strVal val="#ppt_w"/>
                                          </p:val>
                                        </p:tav>
                                      </p:tavLst>
                                    </p:anim>
                                    <p:anim calcmode="lin" valueType="num">
                                      <p:cBhvr>
                                        <p:cTn id="14" dur="500" fill="hold"/>
                                        <p:tgtEl>
                                          <p:spTgt spid="20"/>
                                        </p:tgtEl>
                                        <p:attrNameLst>
                                          <p:attrName>ppt_h</p:attrName>
                                        </p:attrNameLst>
                                      </p:cBhvr>
                                      <p:tavLst>
                                        <p:tav tm="0">
                                          <p:val>
                                            <p:fltVal val="0"/>
                                          </p:val>
                                        </p:tav>
                                        <p:tav tm="100000">
                                          <p:val>
                                            <p:strVal val="#ppt_h"/>
                                          </p:val>
                                        </p:tav>
                                      </p:tavLst>
                                    </p:anim>
                                    <p:animEffect transition="in" filter="fade">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53" presetClass="entr" presetSubtype="16" fill="hold" nodeType="clickEffect">
                                  <p:stCondLst>
                                    <p:cond delay="0"/>
                                  </p:stCondLst>
                                  <p:childTnLst>
                                    <p:set>
                                      <p:cBhvr>
                                        <p:cTn id="19" dur="1" fill="hold">
                                          <p:stCondLst>
                                            <p:cond delay="0"/>
                                          </p:stCondLst>
                                        </p:cTn>
                                        <p:tgtEl>
                                          <p:spTgt spid="5"/>
                                        </p:tgtEl>
                                        <p:attrNameLst>
                                          <p:attrName>style.visibility</p:attrName>
                                        </p:attrNameLst>
                                      </p:cBhvr>
                                      <p:to>
                                        <p:strVal val="visible"/>
                                      </p:to>
                                    </p:set>
                                    <p:anim calcmode="lin" valueType="num">
                                      <p:cBhvr>
                                        <p:cTn id="20" dur="500" fill="hold"/>
                                        <p:tgtEl>
                                          <p:spTgt spid="5"/>
                                        </p:tgtEl>
                                        <p:attrNameLst>
                                          <p:attrName>ppt_w</p:attrName>
                                        </p:attrNameLst>
                                      </p:cBhvr>
                                      <p:tavLst>
                                        <p:tav tm="0">
                                          <p:val>
                                            <p:fltVal val="0"/>
                                          </p:val>
                                        </p:tav>
                                        <p:tav tm="100000">
                                          <p:val>
                                            <p:strVal val="#ppt_w"/>
                                          </p:val>
                                        </p:tav>
                                      </p:tavLst>
                                    </p:anim>
                                    <p:anim calcmode="lin" valueType="num">
                                      <p:cBhvr>
                                        <p:cTn id="21" dur="500" fill="hold"/>
                                        <p:tgtEl>
                                          <p:spTgt spid="5"/>
                                        </p:tgtEl>
                                        <p:attrNameLst>
                                          <p:attrName>ppt_h</p:attrName>
                                        </p:attrNameLst>
                                      </p:cBhvr>
                                      <p:tavLst>
                                        <p:tav tm="0">
                                          <p:val>
                                            <p:fltVal val="0"/>
                                          </p:val>
                                        </p:tav>
                                        <p:tav tm="100000">
                                          <p:val>
                                            <p:strVal val="#ppt_h"/>
                                          </p:val>
                                        </p:tav>
                                      </p:tavLst>
                                    </p:anim>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53" presetClass="entr" presetSubtype="16" fill="hold" nodeType="click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p:cTn id="27" dur="500" fill="hold"/>
                                        <p:tgtEl>
                                          <p:spTgt spid="6"/>
                                        </p:tgtEl>
                                        <p:attrNameLst>
                                          <p:attrName>ppt_w</p:attrName>
                                        </p:attrNameLst>
                                      </p:cBhvr>
                                      <p:tavLst>
                                        <p:tav tm="0">
                                          <p:val>
                                            <p:fltVal val="0"/>
                                          </p:val>
                                        </p:tav>
                                        <p:tav tm="100000">
                                          <p:val>
                                            <p:strVal val="#ppt_w"/>
                                          </p:val>
                                        </p:tav>
                                      </p:tavLst>
                                    </p:anim>
                                    <p:anim calcmode="lin" valueType="num">
                                      <p:cBhvr>
                                        <p:cTn id="28" dur="500" fill="hold"/>
                                        <p:tgtEl>
                                          <p:spTgt spid="6"/>
                                        </p:tgtEl>
                                        <p:attrNameLst>
                                          <p:attrName>ppt_h</p:attrName>
                                        </p:attrNameLst>
                                      </p:cBhvr>
                                      <p:tavLst>
                                        <p:tav tm="0">
                                          <p:val>
                                            <p:fltVal val="0"/>
                                          </p:val>
                                        </p:tav>
                                        <p:tav tm="100000">
                                          <p:val>
                                            <p:strVal val="#ppt_h"/>
                                          </p:val>
                                        </p:tav>
                                      </p:tavLst>
                                    </p:anim>
                                    <p:animEffect transition="in" filter="fade">
                                      <p:cBhvr>
                                        <p:cTn id="29" dur="500"/>
                                        <p:tgtEl>
                                          <p:spTgt spid="6"/>
                                        </p:tgtEl>
                                      </p:cBhvr>
                                    </p:animEffect>
                                  </p:childTnLst>
                                </p:cTn>
                              </p:par>
                            </p:childTnLst>
                          </p:cTn>
                        </p:par>
                      </p:childTnLst>
                    </p:cTn>
                  </p:par>
                  <p:par>
                    <p:cTn id="30" fill="hold">
                      <p:stCondLst>
                        <p:cond delay="indefinite"/>
                      </p:stCondLst>
                      <p:childTnLst>
                        <p:par>
                          <p:cTn id="31" fill="hold">
                            <p:stCondLst>
                              <p:cond delay="0"/>
                            </p:stCondLst>
                            <p:childTnLst>
                              <p:par>
                                <p:cTn id="32" presetID="53" presetClass="entr" presetSubtype="16" fill="hold" nodeType="clickEffect">
                                  <p:stCondLst>
                                    <p:cond delay="0"/>
                                  </p:stCondLst>
                                  <p:childTnLst>
                                    <p:set>
                                      <p:cBhvr>
                                        <p:cTn id="33" dur="1" fill="hold">
                                          <p:stCondLst>
                                            <p:cond delay="0"/>
                                          </p:stCondLst>
                                        </p:cTn>
                                        <p:tgtEl>
                                          <p:spTgt spid="7"/>
                                        </p:tgtEl>
                                        <p:attrNameLst>
                                          <p:attrName>style.visibility</p:attrName>
                                        </p:attrNameLst>
                                      </p:cBhvr>
                                      <p:to>
                                        <p:strVal val="visible"/>
                                      </p:to>
                                    </p:set>
                                    <p:anim calcmode="lin" valueType="num">
                                      <p:cBhvr>
                                        <p:cTn id="34" dur="500" fill="hold"/>
                                        <p:tgtEl>
                                          <p:spTgt spid="7"/>
                                        </p:tgtEl>
                                        <p:attrNameLst>
                                          <p:attrName>ppt_w</p:attrName>
                                        </p:attrNameLst>
                                      </p:cBhvr>
                                      <p:tavLst>
                                        <p:tav tm="0">
                                          <p:val>
                                            <p:fltVal val="0"/>
                                          </p:val>
                                        </p:tav>
                                        <p:tav tm="100000">
                                          <p:val>
                                            <p:strVal val="#ppt_w"/>
                                          </p:val>
                                        </p:tav>
                                      </p:tavLst>
                                    </p:anim>
                                    <p:anim calcmode="lin" valueType="num">
                                      <p:cBhvr>
                                        <p:cTn id="35" dur="500" fill="hold"/>
                                        <p:tgtEl>
                                          <p:spTgt spid="7"/>
                                        </p:tgtEl>
                                        <p:attrNameLst>
                                          <p:attrName>ppt_h</p:attrName>
                                        </p:attrNameLst>
                                      </p:cBhvr>
                                      <p:tavLst>
                                        <p:tav tm="0">
                                          <p:val>
                                            <p:fltVal val="0"/>
                                          </p:val>
                                        </p:tav>
                                        <p:tav tm="100000">
                                          <p:val>
                                            <p:strVal val="#ppt_h"/>
                                          </p:val>
                                        </p:tav>
                                      </p:tavLst>
                                    </p:anim>
                                    <p:animEffect transition="in" filter="fade">
                                      <p:cBhvr>
                                        <p:cTn id="36" dur="500"/>
                                        <p:tgtEl>
                                          <p:spTgt spid="7"/>
                                        </p:tgtEl>
                                      </p:cBhvr>
                                    </p:animEffect>
                                  </p:childTnLst>
                                </p:cTn>
                              </p:par>
                            </p:childTnLst>
                          </p:cTn>
                        </p:par>
                      </p:childTnLst>
                    </p:cTn>
                  </p:par>
                  <p:par>
                    <p:cTn id="37" fill="hold">
                      <p:stCondLst>
                        <p:cond delay="indefinite"/>
                      </p:stCondLst>
                      <p:childTnLst>
                        <p:par>
                          <p:cTn id="38" fill="hold">
                            <p:stCondLst>
                              <p:cond delay="0"/>
                            </p:stCondLst>
                            <p:childTnLst>
                              <p:par>
                                <p:cTn id="39" presetID="53" presetClass="entr" presetSubtype="16" fill="hold" nodeType="clickEffect">
                                  <p:stCondLst>
                                    <p:cond delay="0"/>
                                  </p:stCondLst>
                                  <p:childTnLst>
                                    <p:set>
                                      <p:cBhvr>
                                        <p:cTn id="40" dur="1" fill="hold">
                                          <p:stCondLst>
                                            <p:cond delay="0"/>
                                          </p:stCondLst>
                                        </p:cTn>
                                        <p:tgtEl>
                                          <p:spTgt spid="12"/>
                                        </p:tgtEl>
                                        <p:attrNameLst>
                                          <p:attrName>style.visibility</p:attrName>
                                        </p:attrNameLst>
                                      </p:cBhvr>
                                      <p:to>
                                        <p:strVal val="visible"/>
                                      </p:to>
                                    </p:set>
                                    <p:anim calcmode="lin" valueType="num">
                                      <p:cBhvr>
                                        <p:cTn id="41" dur="500" fill="hold"/>
                                        <p:tgtEl>
                                          <p:spTgt spid="12"/>
                                        </p:tgtEl>
                                        <p:attrNameLst>
                                          <p:attrName>ppt_w</p:attrName>
                                        </p:attrNameLst>
                                      </p:cBhvr>
                                      <p:tavLst>
                                        <p:tav tm="0">
                                          <p:val>
                                            <p:fltVal val="0"/>
                                          </p:val>
                                        </p:tav>
                                        <p:tav tm="100000">
                                          <p:val>
                                            <p:strVal val="#ppt_w"/>
                                          </p:val>
                                        </p:tav>
                                      </p:tavLst>
                                    </p:anim>
                                    <p:anim calcmode="lin" valueType="num">
                                      <p:cBhvr>
                                        <p:cTn id="42" dur="500" fill="hold"/>
                                        <p:tgtEl>
                                          <p:spTgt spid="12"/>
                                        </p:tgtEl>
                                        <p:attrNameLst>
                                          <p:attrName>ppt_h</p:attrName>
                                        </p:attrNameLst>
                                      </p:cBhvr>
                                      <p:tavLst>
                                        <p:tav tm="0">
                                          <p:val>
                                            <p:fltVal val="0"/>
                                          </p:val>
                                        </p:tav>
                                        <p:tav tm="100000">
                                          <p:val>
                                            <p:strVal val="#ppt_h"/>
                                          </p:val>
                                        </p:tav>
                                      </p:tavLst>
                                    </p:anim>
                                    <p:animEffect transition="in" filter="fade">
                                      <p:cBhvr>
                                        <p:cTn id="43" dur="500"/>
                                        <p:tgtEl>
                                          <p:spTgt spid="12"/>
                                        </p:tgtEl>
                                      </p:cBhvr>
                                    </p:animEffect>
                                  </p:childTnLst>
                                </p:cTn>
                              </p:par>
                            </p:childTnLst>
                          </p:cTn>
                        </p:par>
                      </p:childTnLst>
                    </p:cTn>
                  </p:par>
                  <p:par>
                    <p:cTn id="44" fill="hold">
                      <p:stCondLst>
                        <p:cond delay="indefinite"/>
                      </p:stCondLst>
                      <p:childTnLst>
                        <p:par>
                          <p:cTn id="45" fill="hold">
                            <p:stCondLst>
                              <p:cond delay="0"/>
                            </p:stCondLst>
                            <p:childTnLst>
                              <p:par>
                                <p:cTn id="46" presetID="53" presetClass="entr" presetSubtype="16" fill="hold" nodeType="clickEffect">
                                  <p:stCondLst>
                                    <p:cond delay="0"/>
                                  </p:stCondLst>
                                  <p:childTnLst>
                                    <p:set>
                                      <p:cBhvr>
                                        <p:cTn id="47" dur="1" fill="hold">
                                          <p:stCondLst>
                                            <p:cond delay="0"/>
                                          </p:stCondLst>
                                        </p:cTn>
                                        <p:tgtEl>
                                          <p:spTgt spid="13"/>
                                        </p:tgtEl>
                                        <p:attrNameLst>
                                          <p:attrName>style.visibility</p:attrName>
                                        </p:attrNameLst>
                                      </p:cBhvr>
                                      <p:to>
                                        <p:strVal val="visible"/>
                                      </p:to>
                                    </p:set>
                                    <p:anim calcmode="lin" valueType="num">
                                      <p:cBhvr>
                                        <p:cTn id="48" dur="500" fill="hold"/>
                                        <p:tgtEl>
                                          <p:spTgt spid="13"/>
                                        </p:tgtEl>
                                        <p:attrNameLst>
                                          <p:attrName>ppt_w</p:attrName>
                                        </p:attrNameLst>
                                      </p:cBhvr>
                                      <p:tavLst>
                                        <p:tav tm="0">
                                          <p:val>
                                            <p:fltVal val="0"/>
                                          </p:val>
                                        </p:tav>
                                        <p:tav tm="100000">
                                          <p:val>
                                            <p:strVal val="#ppt_w"/>
                                          </p:val>
                                        </p:tav>
                                      </p:tavLst>
                                    </p:anim>
                                    <p:anim calcmode="lin" valueType="num">
                                      <p:cBhvr>
                                        <p:cTn id="49" dur="500" fill="hold"/>
                                        <p:tgtEl>
                                          <p:spTgt spid="13"/>
                                        </p:tgtEl>
                                        <p:attrNameLst>
                                          <p:attrName>ppt_h</p:attrName>
                                        </p:attrNameLst>
                                      </p:cBhvr>
                                      <p:tavLst>
                                        <p:tav tm="0">
                                          <p:val>
                                            <p:fltVal val="0"/>
                                          </p:val>
                                        </p:tav>
                                        <p:tav tm="100000">
                                          <p:val>
                                            <p:strVal val="#ppt_h"/>
                                          </p:val>
                                        </p:tav>
                                      </p:tavLst>
                                    </p:anim>
                                    <p:animEffect transition="in" filter="fade">
                                      <p:cBhvr>
                                        <p:cTn id="50" dur="500"/>
                                        <p:tgtEl>
                                          <p:spTgt spid="13"/>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nodeType="clickEffect">
                                  <p:stCondLst>
                                    <p:cond delay="0"/>
                                  </p:stCondLst>
                                  <p:childTnLst>
                                    <p:set>
                                      <p:cBhvr>
                                        <p:cTn id="54" dur="1" fill="hold">
                                          <p:stCondLst>
                                            <p:cond delay="0"/>
                                          </p:stCondLst>
                                        </p:cTn>
                                        <p:tgtEl>
                                          <p:spTgt spid="14"/>
                                        </p:tgtEl>
                                        <p:attrNameLst>
                                          <p:attrName>style.visibility</p:attrName>
                                        </p:attrNameLst>
                                      </p:cBhvr>
                                      <p:to>
                                        <p:strVal val="visible"/>
                                      </p:to>
                                    </p:set>
                                    <p:anim calcmode="lin" valueType="num">
                                      <p:cBhvr>
                                        <p:cTn id="55" dur="500" fill="hold"/>
                                        <p:tgtEl>
                                          <p:spTgt spid="14"/>
                                        </p:tgtEl>
                                        <p:attrNameLst>
                                          <p:attrName>ppt_w</p:attrName>
                                        </p:attrNameLst>
                                      </p:cBhvr>
                                      <p:tavLst>
                                        <p:tav tm="0">
                                          <p:val>
                                            <p:fltVal val="0"/>
                                          </p:val>
                                        </p:tav>
                                        <p:tav tm="100000">
                                          <p:val>
                                            <p:strVal val="#ppt_w"/>
                                          </p:val>
                                        </p:tav>
                                      </p:tavLst>
                                    </p:anim>
                                    <p:anim calcmode="lin" valueType="num">
                                      <p:cBhvr>
                                        <p:cTn id="56" dur="500" fill="hold"/>
                                        <p:tgtEl>
                                          <p:spTgt spid="14"/>
                                        </p:tgtEl>
                                        <p:attrNameLst>
                                          <p:attrName>ppt_h</p:attrName>
                                        </p:attrNameLst>
                                      </p:cBhvr>
                                      <p:tavLst>
                                        <p:tav tm="0">
                                          <p:val>
                                            <p:fltVal val="0"/>
                                          </p:val>
                                        </p:tav>
                                        <p:tav tm="100000">
                                          <p:val>
                                            <p:strVal val="#ppt_h"/>
                                          </p:val>
                                        </p:tav>
                                      </p:tavLst>
                                    </p:anim>
                                    <p:animEffect transition="in" filter="fade">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53" presetClass="entr" presetSubtype="16" fill="hold" nodeType="clickEffect">
                                  <p:stCondLst>
                                    <p:cond delay="0"/>
                                  </p:stCondLst>
                                  <p:childTnLst>
                                    <p:set>
                                      <p:cBhvr>
                                        <p:cTn id="61" dur="1" fill="hold">
                                          <p:stCondLst>
                                            <p:cond delay="0"/>
                                          </p:stCondLst>
                                        </p:cTn>
                                        <p:tgtEl>
                                          <p:spTgt spid="15"/>
                                        </p:tgtEl>
                                        <p:attrNameLst>
                                          <p:attrName>style.visibility</p:attrName>
                                        </p:attrNameLst>
                                      </p:cBhvr>
                                      <p:to>
                                        <p:strVal val="visible"/>
                                      </p:to>
                                    </p:set>
                                    <p:anim calcmode="lin" valueType="num">
                                      <p:cBhvr>
                                        <p:cTn id="62" dur="500" fill="hold"/>
                                        <p:tgtEl>
                                          <p:spTgt spid="15"/>
                                        </p:tgtEl>
                                        <p:attrNameLst>
                                          <p:attrName>ppt_w</p:attrName>
                                        </p:attrNameLst>
                                      </p:cBhvr>
                                      <p:tavLst>
                                        <p:tav tm="0">
                                          <p:val>
                                            <p:fltVal val="0"/>
                                          </p:val>
                                        </p:tav>
                                        <p:tav tm="100000">
                                          <p:val>
                                            <p:strVal val="#ppt_w"/>
                                          </p:val>
                                        </p:tav>
                                      </p:tavLst>
                                    </p:anim>
                                    <p:anim calcmode="lin" valueType="num">
                                      <p:cBhvr>
                                        <p:cTn id="63" dur="500" fill="hold"/>
                                        <p:tgtEl>
                                          <p:spTgt spid="15"/>
                                        </p:tgtEl>
                                        <p:attrNameLst>
                                          <p:attrName>ppt_h</p:attrName>
                                        </p:attrNameLst>
                                      </p:cBhvr>
                                      <p:tavLst>
                                        <p:tav tm="0">
                                          <p:val>
                                            <p:fltVal val="0"/>
                                          </p:val>
                                        </p:tav>
                                        <p:tav tm="100000">
                                          <p:val>
                                            <p:strVal val="#ppt_h"/>
                                          </p:val>
                                        </p:tav>
                                      </p:tavLst>
                                    </p:anim>
                                    <p:animEffect transition="in" filter="fade">
                                      <p:cBhvr>
                                        <p:cTn id="64" dur="500"/>
                                        <p:tgtEl>
                                          <p:spTgt spid="15"/>
                                        </p:tgtEl>
                                      </p:cBhvr>
                                    </p:animEffect>
                                  </p:childTnLst>
                                </p:cTn>
                              </p:par>
                            </p:childTnLst>
                          </p:cTn>
                        </p:par>
                      </p:childTnLst>
                    </p:cTn>
                  </p:par>
                  <p:par>
                    <p:cTn id="65" fill="hold">
                      <p:stCondLst>
                        <p:cond delay="indefinite"/>
                      </p:stCondLst>
                      <p:childTnLst>
                        <p:par>
                          <p:cTn id="66" fill="hold">
                            <p:stCondLst>
                              <p:cond delay="0"/>
                            </p:stCondLst>
                            <p:childTnLst>
                              <p:par>
                                <p:cTn id="67" presetID="53" presetClass="entr" presetSubtype="16" fill="hold" nodeType="clickEffect">
                                  <p:stCondLst>
                                    <p:cond delay="0"/>
                                  </p:stCondLst>
                                  <p:childTnLst>
                                    <p:set>
                                      <p:cBhvr>
                                        <p:cTn id="68" dur="1" fill="hold">
                                          <p:stCondLst>
                                            <p:cond delay="0"/>
                                          </p:stCondLst>
                                        </p:cTn>
                                        <p:tgtEl>
                                          <p:spTgt spid="16"/>
                                        </p:tgtEl>
                                        <p:attrNameLst>
                                          <p:attrName>style.visibility</p:attrName>
                                        </p:attrNameLst>
                                      </p:cBhvr>
                                      <p:to>
                                        <p:strVal val="visible"/>
                                      </p:to>
                                    </p:set>
                                    <p:anim calcmode="lin" valueType="num">
                                      <p:cBhvr>
                                        <p:cTn id="69" dur="500" fill="hold"/>
                                        <p:tgtEl>
                                          <p:spTgt spid="16"/>
                                        </p:tgtEl>
                                        <p:attrNameLst>
                                          <p:attrName>ppt_w</p:attrName>
                                        </p:attrNameLst>
                                      </p:cBhvr>
                                      <p:tavLst>
                                        <p:tav tm="0">
                                          <p:val>
                                            <p:fltVal val="0"/>
                                          </p:val>
                                        </p:tav>
                                        <p:tav tm="100000">
                                          <p:val>
                                            <p:strVal val="#ppt_w"/>
                                          </p:val>
                                        </p:tav>
                                      </p:tavLst>
                                    </p:anim>
                                    <p:anim calcmode="lin" valueType="num">
                                      <p:cBhvr>
                                        <p:cTn id="70" dur="500" fill="hold"/>
                                        <p:tgtEl>
                                          <p:spTgt spid="16"/>
                                        </p:tgtEl>
                                        <p:attrNameLst>
                                          <p:attrName>ppt_h</p:attrName>
                                        </p:attrNameLst>
                                      </p:cBhvr>
                                      <p:tavLst>
                                        <p:tav tm="0">
                                          <p:val>
                                            <p:fltVal val="0"/>
                                          </p:val>
                                        </p:tav>
                                        <p:tav tm="100000">
                                          <p:val>
                                            <p:strVal val="#ppt_h"/>
                                          </p:val>
                                        </p:tav>
                                      </p:tavLst>
                                    </p:anim>
                                    <p:animEffect transition="in" filter="fade">
                                      <p:cBhvr>
                                        <p:cTn id="71" dur="500"/>
                                        <p:tgtEl>
                                          <p:spTgt spid="16"/>
                                        </p:tgtEl>
                                      </p:cBhvr>
                                    </p:animEffect>
                                  </p:childTnLst>
                                </p:cTn>
                              </p:par>
                            </p:childTnLst>
                          </p:cTn>
                        </p:par>
                      </p:childTnLst>
                    </p:cTn>
                  </p:par>
                  <p:par>
                    <p:cTn id="72" fill="hold">
                      <p:stCondLst>
                        <p:cond delay="indefinite"/>
                      </p:stCondLst>
                      <p:childTnLst>
                        <p:par>
                          <p:cTn id="73" fill="hold">
                            <p:stCondLst>
                              <p:cond delay="0"/>
                            </p:stCondLst>
                            <p:childTnLst>
                              <p:par>
                                <p:cTn id="74" presetID="22" presetClass="entr" presetSubtype="8" fill="hold" nodeType="clickEffect">
                                  <p:stCondLst>
                                    <p:cond delay="0"/>
                                  </p:stCondLst>
                                  <p:childTnLst>
                                    <p:set>
                                      <p:cBhvr>
                                        <p:cTn id="75" dur="1" fill="hold">
                                          <p:stCondLst>
                                            <p:cond delay="0"/>
                                          </p:stCondLst>
                                        </p:cTn>
                                        <p:tgtEl>
                                          <p:spTgt spid="17"/>
                                        </p:tgtEl>
                                        <p:attrNameLst>
                                          <p:attrName>style.visibility</p:attrName>
                                        </p:attrNameLst>
                                      </p:cBhvr>
                                      <p:to>
                                        <p:strVal val="visible"/>
                                      </p:to>
                                    </p:set>
                                    <p:animEffect transition="in" filter="wipe(left)">
                                      <p:cBhvr>
                                        <p:cTn id="76" dur="500"/>
                                        <p:tgtEl>
                                          <p:spTgt spid="17"/>
                                        </p:tgtEl>
                                      </p:cBhvr>
                                    </p:animEffect>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18"/>
                                        </p:tgtEl>
                                        <p:attrNameLst>
                                          <p:attrName>style.visibility</p:attrName>
                                        </p:attrNameLst>
                                      </p:cBhvr>
                                      <p:to>
                                        <p:strVal val="visible"/>
                                      </p:to>
                                    </p:set>
                                    <p:anim calcmode="lin" valueType="num">
                                      <p:cBhvr additive="base">
                                        <p:cTn id="81" dur="500" fill="hold"/>
                                        <p:tgtEl>
                                          <p:spTgt spid="18"/>
                                        </p:tgtEl>
                                        <p:attrNameLst>
                                          <p:attrName>ppt_x</p:attrName>
                                        </p:attrNameLst>
                                      </p:cBhvr>
                                      <p:tavLst>
                                        <p:tav tm="0">
                                          <p:val>
                                            <p:strVal val="#ppt_x"/>
                                          </p:val>
                                        </p:tav>
                                        <p:tav tm="100000">
                                          <p:val>
                                            <p:strVal val="#ppt_x"/>
                                          </p:val>
                                        </p:tav>
                                      </p:tavLst>
                                    </p:anim>
                                    <p:anim calcmode="lin" valueType="num">
                                      <p:cBhvr additive="base">
                                        <p:cTn id="82"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8" grpId="0"/>
      <p:bldP spid="2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33483" y="188640"/>
            <a:ext cx="7848872" cy="1987082"/>
          </a:xfrm>
          <a:prstGeom prst="rect">
            <a:avLst/>
          </a:prstGeom>
        </p:spPr>
        <p:txBody>
          <a:bodyPr wrap="square">
            <a:spAutoFit/>
          </a:bodyPr>
          <a:lstStyle/>
          <a:p>
            <a:pPr algn="just">
              <a:lnSpc>
                <a:spcPct val="114000"/>
              </a:lnSpc>
            </a:pPr>
            <a:r>
              <a:rPr lang="pt-BR" dirty="0"/>
              <a:t>Hoje em dia sabemos que as imagens das lunetas como aquelas utilizadas por Galileu possuem muitos defeitos. Ao longo do tempo, com o desenvolvimento de melhores telescópios estes defeitos puderam ser corrigidos (o próprio Galileu aperfeiçoou muitas vezes seu modelo). Desde aquela época os telescópios vêm sendo aperfeiçoados e atualmente temos exemplares gigantescos e de vários tipos.</a:t>
            </a:r>
          </a:p>
        </p:txBody>
      </p:sp>
      <p:sp>
        <p:nvSpPr>
          <p:cNvPr id="4" name="Retângulo 3"/>
          <p:cNvSpPr/>
          <p:nvPr/>
        </p:nvSpPr>
        <p:spPr>
          <a:xfrm>
            <a:off x="262905" y="2313816"/>
            <a:ext cx="10960471" cy="408125"/>
          </a:xfrm>
          <a:prstGeom prst="rect">
            <a:avLst/>
          </a:prstGeom>
        </p:spPr>
        <p:txBody>
          <a:bodyPr wrap="square">
            <a:spAutoFit/>
          </a:bodyPr>
          <a:lstStyle/>
          <a:p>
            <a:pPr algn="just">
              <a:lnSpc>
                <a:spcPct val="114000"/>
              </a:lnSpc>
            </a:pPr>
            <a:r>
              <a:rPr lang="pt-BR" b="1" dirty="0">
                <a:cs typeface="Arial" pitchFamily="34" charset="0"/>
              </a:rPr>
              <a:t>Pergunta </a:t>
            </a:r>
            <a:r>
              <a:rPr lang="pt-BR" b="1" dirty="0" smtClean="0"/>
              <a:t>1d</a:t>
            </a:r>
            <a:r>
              <a:rPr lang="pt-BR" b="1" dirty="0"/>
              <a:t>)</a:t>
            </a:r>
            <a:r>
              <a:rPr lang="pt-BR" dirty="0"/>
              <a:t> Os desenhos que Galileu fez das crateras da Lua são diferentes dos mapas atuais. Por quê?</a:t>
            </a:r>
          </a:p>
        </p:txBody>
      </p:sp>
      <p:sp>
        <p:nvSpPr>
          <p:cNvPr id="5" name="Retângulo 4"/>
          <p:cNvSpPr/>
          <p:nvPr/>
        </p:nvSpPr>
        <p:spPr>
          <a:xfrm>
            <a:off x="272141" y="2797520"/>
            <a:ext cx="1296144" cy="338554"/>
          </a:xfrm>
          <a:prstGeom prst="rect">
            <a:avLst/>
          </a:prstGeom>
        </p:spPr>
        <p:txBody>
          <a:bodyPr wrap="square">
            <a:spAutoFit/>
          </a:bodyPr>
          <a:lstStyle/>
          <a:p>
            <a:r>
              <a:rPr lang="pt-BR" sz="1600" b="1" dirty="0">
                <a:cs typeface="Arial" pitchFamily="34" charset="0"/>
              </a:rPr>
              <a:t>Resposta </a:t>
            </a:r>
            <a:r>
              <a:rPr lang="pt-BR" sz="1600" b="1" dirty="0"/>
              <a:t>1d</a:t>
            </a:r>
            <a:r>
              <a:rPr lang="pt-BR" sz="1600" b="1" dirty="0" smtClean="0"/>
              <a:t>)</a:t>
            </a:r>
            <a:endParaRPr lang="pt-BR" sz="1600" dirty="0">
              <a:solidFill>
                <a:srgbClr val="FF0000"/>
              </a:solidFill>
            </a:endParaRPr>
          </a:p>
        </p:txBody>
      </p:sp>
      <p:sp>
        <p:nvSpPr>
          <p:cNvPr id="6" name="Retângulo 5"/>
          <p:cNvSpPr/>
          <p:nvPr/>
        </p:nvSpPr>
        <p:spPr>
          <a:xfrm>
            <a:off x="1409771" y="2799400"/>
            <a:ext cx="10230398" cy="934487"/>
          </a:xfrm>
          <a:prstGeom prst="rect">
            <a:avLst/>
          </a:prstGeom>
        </p:spPr>
        <p:txBody>
          <a:bodyPr wrap="square">
            <a:spAutoFit/>
          </a:bodyPr>
          <a:lstStyle/>
          <a:p>
            <a:pPr algn="just">
              <a:lnSpc>
                <a:spcPct val="114000"/>
              </a:lnSpc>
            </a:pPr>
            <a:r>
              <a:rPr lang="pt-BR" sz="1600" dirty="0">
                <a:solidFill>
                  <a:srgbClr val="FF0000"/>
                </a:solidFill>
              </a:rPr>
              <a:t>Sim, são bastante diferentes. Baseado no parágrafo anterior à pergunta, o aluno poderia responder que, como os telescópios tinham muitos defeitos na produção de imagens, </a:t>
            </a:r>
            <a:r>
              <a:rPr lang="pt-BR" sz="1600" dirty="0" err="1">
                <a:solidFill>
                  <a:srgbClr val="FF0000"/>
                </a:solidFill>
              </a:rPr>
              <a:t>asimagens</a:t>
            </a:r>
            <a:r>
              <a:rPr lang="pt-BR" sz="1600" dirty="0">
                <a:solidFill>
                  <a:srgbClr val="FF0000"/>
                </a:solidFill>
              </a:rPr>
              <a:t> da Lua que Galileu desenhou deveriam também possuir muitos defeitos desse tipo, que não aparecem mais em telescópios atuais</a:t>
            </a:r>
            <a:r>
              <a:rPr lang="pt-BR" sz="1600" dirty="0" smtClean="0">
                <a:solidFill>
                  <a:srgbClr val="FF0000"/>
                </a:solidFill>
              </a:rPr>
              <a:t>.</a:t>
            </a:r>
            <a:endParaRPr lang="pt-BR" sz="1600" dirty="0">
              <a:solidFill>
                <a:srgbClr val="FF0000"/>
              </a:solidFill>
            </a:endParaRPr>
          </a:p>
        </p:txBody>
      </p:sp>
      <p:sp>
        <p:nvSpPr>
          <p:cNvPr id="7" name="Retângulo 6"/>
          <p:cNvSpPr/>
          <p:nvPr/>
        </p:nvSpPr>
        <p:spPr>
          <a:xfrm>
            <a:off x="1409771" y="4825193"/>
            <a:ext cx="10296744" cy="969561"/>
          </a:xfrm>
          <a:prstGeom prst="rect">
            <a:avLst/>
          </a:prstGeom>
        </p:spPr>
        <p:txBody>
          <a:bodyPr wrap="square">
            <a:spAutoFit/>
          </a:bodyPr>
          <a:lstStyle/>
          <a:p>
            <a:pPr algn="just">
              <a:lnSpc>
                <a:spcPct val="114000"/>
              </a:lnSpc>
            </a:pPr>
            <a:r>
              <a:rPr lang="pt-BR" dirty="0">
                <a:solidFill>
                  <a:srgbClr val="FF0000"/>
                </a:solidFill>
              </a:rPr>
              <a:t>	</a:t>
            </a:r>
            <a:r>
              <a:rPr lang="pt-BR" sz="1600" dirty="0">
                <a:solidFill>
                  <a:srgbClr val="FF0000"/>
                </a:solidFill>
              </a:rPr>
              <a:t>Ou, de um terceiro modo, o aluno poderia responder que os telescópios atuais ampliam mais as imagens que os antigos, mostrando mais detalhes (o que é exposto no item seguinte). Assim, as imagens lunares de hoje seriam bem mais detalhadas, mostrando mais montanhas, mais crateras, etc. </a:t>
            </a:r>
          </a:p>
        </p:txBody>
      </p:sp>
      <p:sp>
        <p:nvSpPr>
          <p:cNvPr id="8" name="Retângulo 7"/>
          <p:cNvSpPr/>
          <p:nvPr/>
        </p:nvSpPr>
        <p:spPr>
          <a:xfrm>
            <a:off x="1409771" y="3692559"/>
            <a:ext cx="10302406" cy="1215204"/>
          </a:xfrm>
          <a:prstGeom prst="rect">
            <a:avLst/>
          </a:prstGeom>
        </p:spPr>
        <p:txBody>
          <a:bodyPr wrap="square">
            <a:spAutoFit/>
          </a:bodyPr>
          <a:lstStyle/>
          <a:p>
            <a:pPr algn="just">
              <a:lnSpc>
                <a:spcPct val="114000"/>
              </a:lnSpc>
            </a:pPr>
            <a:r>
              <a:rPr lang="pt-BR" sz="1600" dirty="0" smtClean="0">
                <a:solidFill>
                  <a:srgbClr val="FF0000"/>
                </a:solidFill>
              </a:rPr>
              <a:t>                    Alternativamente</a:t>
            </a:r>
            <a:r>
              <a:rPr lang="pt-BR" sz="1600" dirty="0">
                <a:solidFill>
                  <a:srgbClr val="FF0000"/>
                </a:solidFill>
              </a:rPr>
              <a:t>, poderia responder também que imagens também são sujeitas a interpretações, e que portanto Galileu interpretou detalhes dos desenhos da Lua que diferem em muito do que acreditamos que existe na Lua hoje. (Um exemplo é que, da mesma maneira que descrevia montanhas e vales, Galileu também descreveu a atmosfera lunar – que hoje sabemos não existir). </a:t>
            </a:r>
          </a:p>
        </p:txBody>
      </p:sp>
      <p:sp>
        <p:nvSpPr>
          <p:cNvPr id="9" name="Retângulo 8"/>
          <p:cNvSpPr/>
          <p:nvPr/>
        </p:nvSpPr>
        <p:spPr>
          <a:xfrm>
            <a:off x="1387441" y="5751728"/>
            <a:ext cx="10252728" cy="653769"/>
          </a:xfrm>
          <a:prstGeom prst="rect">
            <a:avLst/>
          </a:prstGeom>
        </p:spPr>
        <p:txBody>
          <a:bodyPr wrap="square">
            <a:spAutoFit/>
          </a:bodyPr>
          <a:lstStyle/>
          <a:p>
            <a:pPr algn="just">
              <a:lnSpc>
                <a:spcPct val="114000"/>
              </a:lnSpc>
            </a:pPr>
            <a:r>
              <a:rPr lang="pt-BR" sz="1600" dirty="0">
                <a:solidFill>
                  <a:srgbClr val="FF0000"/>
                </a:solidFill>
              </a:rPr>
              <a:t>Qualquer dessas respostas, ou uma combinação delas, pode ser considerada correta e o aluno recebe todos os pontos do item.</a:t>
            </a:r>
          </a:p>
        </p:txBody>
      </p:sp>
    </p:spTree>
    <p:extLst>
      <p:ext uri="{BB962C8B-B14F-4D97-AF65-F5344CB8AC3E}">
        <p14:creationId xmlns:p14="http://schemas.microsoft.com/office/powerpoint/2010/main" val="812655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37"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out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outVertic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outVertical)">
                                      <p:cBhvr>
                                        <p:cTn id="17" dur="500"/>
                                        <p:tgtEl>
                                          <p:spTgt spid="7"/>
                                        </p:tgtEl>
                                      </p:cBhvr>
                                    </p:animEffect>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 calcmode="lin" valueType="num">
                                      <p:cBhvr additive="base">
                                        <p:cTn id="22" dur="500" fill="hold"/>
                                        <p:tgtEl>
                                          <p:spTgt spid="9"/>
                                        </p:tgtEl>
                                        <p:attrNameLst>
                                          <p:attrName>ppt_x</p:attrName>
                                        </p:attrNameLst>
                                      </p:cBhvr>
                                      <p:tavLst>
                                        <p:tav tm="0">
                                          <p:val>
                                            <p:strVal val="#ppt_x"/>
                                          </p:val>
                                        </p:tav>
                                        <p:tav tm="100000">
                                          <p:val>
                                            <p:strVal val="#ppt_x"/>
                                          </p:val>
                                        </p:tav>
                                      </p:tavLst>
                                    </p:anim>
                                    <p:anim calcmode="lin" valueType="num">
                                      <p:cBhvr additive="base">
                                        <p:cTn id="2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62905" y="404664"/>
            <a:ext cx="7632848" cy="3083921"/>
          </a:xfrm>
          <a:prstGeom prst="rect">
            <a:avLst/>
          </a:prstGeom>
        </p:spPr>
        <p:txBody>
          <a:bodyPr wrap="square">
            <a:spAutoFit/>
          </a:bodyPr>
          <a:lstStyle/>
          <a:p>
            <a:pPr algn="just">
              <a:lnSpc>
                <a:spcPct val="120000"/>
              </a:lnSpc>
            </a:pPr>
            <a:r>
              <a:rPr lang="pt-BR" i="1" dirty="0" smtClean="0">
                <a:latin typeface="Times New Roman" pitchFamily="18" charset="0"/>
                <a:cs typeface="Times New Roman" pitchFamily="18" charset="0"/>
              </a:rPr>
              <a:t>Um </a:t>
            </a:r>
            <a:r>
              <a:rPr lang="pt-BR" i="1" dirty="0">
                <a:latin typeface="Times New Roman" pitchFamily="18" charset="0"/>
                <a:cs typeface="Times New Roman" pitchFamily="18" charset="0"/>
              </a:rPr>
              <a:t>defeito muito comum de telescópios simples é a chamado aberração cromática. Ela consiste no fato de que raios de luz, com comprimentos de onda diferentes se refratam por um ângulo diferente, quando atravessam um determinado material (no caso, a lente objetiva da luneta). Isso faz com que as luzes de diferentes cores focalizem em lugares diferentes. Assim, olhando para um objeto comum, que reflete luz de vários comprimentos de onda, fica difícil focalizá-lo – porque não existe um só foco que seja bom. (Se focarmos nos comprimentos de onda vermelhos, os azuis ficam borrados, e vice-versa). A figura ao lado demonstra isso</a:t>
            </a:r>
            <a:endParaRPr lang="pt-BR" dirty="0">
              <a:latin typeface="Times New Roman" pitchFamily="18" charset="0"/>
              <a:cs typeface="Times New Roman" pitchFamily="18" charset="0"/>
            </a:endParaRPr>
          </a:p>
        </p:txBody>
      </p:sp>
      <p:pic>
        <p:nvPicPr>
          <p:cNvPr id="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21122" y="2284954"/>
            <a:ext cx="3325328" cy="14978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tângulo 4"/>
          <p:cNvSpPr/>
          <p:nvPr/>
        </p:nvSpPr>
        <p:spPr>
          <a:xfrm>
            <a:off x="190897" y="3387348"/>
            <a:ext cx="7704856" cy="2722540"/>
          </a:xfrm>
          <a:prstGeom prst="rect">
            <a:avLst/>
          </a:prstGeom>
        </p:spPr>
        <p:txBody>
          <a:bodyPr wrap="square">
            <a:spAutoFit/>
          </a:bodyPr>
          <a:lstStyle/>
          <a:p>
            <a:pPr algn="just">
              <a:lnSpc>
                <a:spcPct val="120000"/>
              </a:lnSpc>
            </a:pPr>
            <a:r>
              <a:rPr lang="pt-BR" i="1" dirty="0">
                <a:latin typeface="Times New Roman" pitchFamily="18" charset="0"/>
                <a:cs typeface="Times New Roman" pitchFamily="18" charset="0"/>
              </a:rPr>
              <a:t>Uma maneira hoje muito usada para resolver o problema é o uso das chamadas lentes acromáticas. Elas são constituídas basicamente de uma junção de duas lentes, uma convergente biconvexa acoplada a uma divergente plano-côncava que corrige a anomalia cromática da lente convergente. A segunda lente (divergente) deve também ser mais densa que a primeira para que a correção ocorra. Devido ao formato e à maior densidade da segunda lente, as cores sofrem duas vezes o desvio diferenciado por cor, de forma que os desvios se compensam. Veja a figura ao lado.</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21121" y="4339891"/>
            <a:ext cx="3325329" cy="14956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tângulo 5"/>
          <p:cNvSpPr/>
          <p:nvPr/>
        </p:nvSpPr>
        <p:spPr>
          <a:xfrm>
            <a:off x="3503265" y="79688"/>
            <a:ext cx="1685077" cy="400110"/>
          </a:xfrm>
          <a:prstGeom prst="rect">
            <a:avLst/>
          </a:prstGeom>
        </p:spPr>
        <p:txBody>
          <a:bodyPr wrap="none">
            <a:spAutoFit/>
          </a:bodyPr>
          <a:lstStyle/>
          <a:p>
            <a:r>
              <a:rPr lang="pt-BR" sz="2000" b="1" i="1" u="sng" dirty="0" smtClean="0">
                <a:solidFill>
                  <a:schemeClr val="accent2">
                    <a:lumMod val="75000"/>
                  </a:schemeClr>
                </a:solidFill>
                <a:latin typeface="Times New Roman" pitchFamily="18" charset="0"/>
                <a:cs typeface="Times New Roman" pitchFamily="18" charset="0"/>
              </a:rPr>
              <a:t>Comentários:</a:t>
            </a:r>
            <a:r>
              <a:rPr lang="pt-BR" sz="2000" b="1" i="1" dirty="0" smtClean="0">
                <a:solidFill>
                  <a:schemeClr val="accent2">
                    <a:lumMod val="75000"/>
                  </a:schemeClr>
                </a:solidFill>
                <a:latin typeface="Times New Roman" pitchFamily="18" charset="0"/>
                <a:cs typeface="Times New Roman" pitchFamily="18" charset="0"/>
              </a:rPr>
              <a:t> </a:t>
            </a:r>
            <a:endParaRPr lang="pt-BR" sz="2000" b="1" dirty="0">
              <a:solidFill>
                <a:schemeClr val="accent2">
                  <a:lumMod val="75000"/>
                </a:schemeClr>
              </a:solidFill>
            </a:endParaRPr>
          </a:p>
        </p:txBody>
      </p:sp>
    </p:spTree>
    <p:extLst>
      <p:ext uri="{BB962C8B-B14F-4D97-AF65-F5344CB8AC3E}">
        <p14:creationId xmlns:p14="http://schemas.microsoft.com/office/powerpoint/2010/main" val="357192699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62905" y="121764"/>
            <a:ext cx="7704856" cy="1039708"/>
          </a:xfrm>
          <a:prstGeom prst="rect">
            <a:avLst/>
          </a:prstGeom>
        </p:spPr>
        <p:txBody>
          <a:bodyPr wrap="square">
            <a:spAutoFit/>
          </a:bodyPr>
          <a:lstStyle/>
          <a:p>
            <a:pPr algn="just">
              <a:lnSpc>
                <a:spcPct val="114000"/>
              </a:lnSpc>
            </a:pPr>
            <a:r>
              <a:rPr lang="pt-BR" dirty="0"/>
              <a:t>Além de aumentar a imagem, os telescópios têm a função de concentrar a luz, permitindo que observemos objetos cada vez menos brilhantes. A luz captada por um telescópio é proporcional à área da sua lente (ou do seu espelho).</a:t>
            </a:r>
          </a:p>
        </p:txBody>
      </p:sp>
      <p:sp>
        <p:nvSpPr>
          <p:cNvPr id="4" name="Retângulo 3"/>
          <p:cNvSpPr/>
          <p:nvPr/>
        </p:nvSpPr>
        <p:spPr>
          <a:xfrm>
            <a:off x="262905" y="1168890"/>
            <a:ext cx="7704856" cy="1355499"/>
          </a:xfrm>
          <a:prstGeom prst="rect">
            <a:avLst/>
          </a:prstGeom>
        </p:spPr>
        <p:txBody>
          <a:bodyPr wrap="square">
            <a:spAutoFit/>
          </a:bodyPr>
          <a:lstStyle/>
          <a:p>
            <a:pPr algn="just">
              <a:lnSpc>
                <a:spcPct val="114000"/>
              </a:lnSpc>
            </a:pPr>
            <a:r>
              <a:rPr lang="pt-BR" b="1" dirty="0">
                <a:cs typeface="Arial" pitchFamily="34" charset="0"/>
              </a:rPr>
              <a:t>Pergunta </a:t>
            </a:r>
            <a:r>
              <a:rPr lang="pt-BR" b="1" dirty="0" smtClean="0"/>
              <a:t>1e</a:t>
            </a:r>
            <a:r>
              <a:rPr lang="pt-BR" b="1" dirty="0"/>
              <a:t>)</a:t>
            </a:r>
            <a:r>
              <a:rPr lang="pt-BR" dirty="0"/>
              <a:t> Sabendo isso, estabeleça a razão entre a luz captada pelos telescópios </a:t>
            </a:r>
            <a:r>
              <a:rPr lang="pt-BR" dirty="0" err="1"/>
              <a:t>Keck</a:t>
            </a:r>
            <a:r>
              <a:rPr lang="pt-BR" dirty="0"/>
              <a:t> (de espelho de 10 m de diâmetro) e da primeira luneta de Galileu (de lente objetiva de 50 mm de diâmetro). Explique por que esse aumento faz o </a:t>
            </a:r>
            <a:r>
              <a:rPr lang="pt-BR" dirty="0" err="1"/>
              <a:t>Keck</a:t>
            </a:r>
            <a:r>
              <a:rPr lang="pt-BR" dirty="0"/>
              <a:t> ser melhor que a luneta de Galileu.</a:t>
            </a:r>
          </a:p>
        </p:txBody>
      </p:sp>
      <p:sp>
        <p:nvSpPr>
          <p:cNvPr id="5" name="Retângulo 4"/>
          <p:cNvSpPr/>
          <p:nvPr/>
        </p:nvSpPr>
        <p:spPr>
          <a:xfrm>
            <a:off x="262905" y="2604862"/>
            <a:ext cx="1368152" cy="338554"/>
          </a:xfrm>
          <a:prstGeom prst="rect">
            <a:avLst/>
          </a:prstGeom>
        </p:spPr>
        <p:txBody>
          <a:bodyPr wrap="square">
            <a:spAutoFit/>
          </a:bodyPr>
          <a:lstStyle/>
          <a:p>
            <a:r>
              <a:rPr lang="pt-BR" sz="1600" b="1" dirty="0"/>
              <a:t>Resposta </a:t>
            </a:r>
            <a:r>
              <a:rPr lang="pt-BR" sz="1600" b="1" dirty="0" smtClean="0"/>
              <a:t> 1e)</a:t>
            </a:r>
            <a:endParaRPr lang="pt-BR" sz="1600" dirty="0">
              <a:solidFill>
                <a:srgbClr val="FF0000"/>
              </a:solidFill>
            </a:endParaRPr>
          </a:p>
        </p:txBody>
      </p:sp>
      <p:sp>
        <p:nvSpPr>
          <p:cNvPr id="6" name="Retângulo 5"/>
          <p:cNvSpPr/>
          <p:nvPr/>
        </p:nvSpPr>
        <p:spPr>
          <a:xfrm>
            <a:off x="262905" y="4383576"/>
            <a:ext cx="9289032" cy="373051"/>
          </a:xfrm>
          <a:prstGeom prst="rect">
            <a:avLst/>
          </a:prstGeom>
        </p:spPr>
        <p:txBody>
          <a:bodyPr wrap="square">
            <a:spAutoFit/>
          </a:bodyPr>
          <a:lstStyle/>
          <a:p>
            <a:pPr algn="just">
              <a:lnSpc>
                <a:spcPct val="114000"/>
              </a:lnSpc>
            </a:pPr>
            <a:r>
              <a:rPr lang="pt-BR" sz="1600" dirty="0">
                <a:solidFill>
                  <a:srgbClr val="FF0000"/>
                </a:solidFill>
              </a:rPr>
              <a:t>onde R</a:t>
            </a:r>
            <a:r>
              <a:rPr lang="pt-BR" sz="1600" baseline="-25000" dirty="0">
                <a:solidFill>
                  <a:srgbClr val="FF0000"/>
                </a:solidFill>
              </a:rPr>
              <a:t>K</a:t>
            </a:r>
            <a:r>
              <a:rPr lang="pt-BR" sz="1600" dirty="0">
                <a:solidFill>
                  <a:srgbClr val="FF0000"/>
                </a:solidFill>
              </a:rPr>
              <a:t> e R</a:t>
            </a:r>
            <a:r>
              <a:rPr lang="pt-BR" sz="1600" baseline="-25000" dirty="0">
                <a:solidFill>
                  <a:srgbClr val="FF0000"/>
                </a:solidFill>
              </a:rPr>
              <a:t>G</a:t>
            </a:r>
            <a:r>
              <a:rPr lang="pt-BR" sz="1600" dirty="0">
                <a:solidFill>
                  <a:srgbClr val="FF0000"/>
                </a:solidFill>
              </a:rPr>
              <a:t> são os raios do espelho do telescópio </a:t>
            </a:r>
            <a:r>
              <a:rPr lang="pt-BR" sz="1600" dirty="0" err="1">
                <a:solidFill>
                  <a:srgbClr val="FF0000"/>
                </a:solidFill>
              </a:rPr>
              <a:t>Keck</a:t>
            </a:r>
            <a:r>
              <a:rPr lang="pt-BR" sz="1600" dirty="0">
                <a:solidFill>
                  <a:srgbClr val="FF0000"/>
                </a:solidFill>
              </a:rPr>
              <a:t> e da objetiva da luneta de Galileu, respectivamente.</a:t>
            </a:r>
          </a:p>
        </p:txBody>
      </p:sp>
      <p:sp>
        <p:nvSpPr>
          <p:cNvPr id="7" name="Retângulo 6"/>
          <p:cNvSpPr/>
          <p:nvPr/>
        </p:nvSpPr>
        <p:spPr>
          <a:xfrm>
            <a:off x="250545" y="4802333"/>
            <a:ext cx="1236496" cy="338554"/>
          </a:xfrm>
          <a:prstGeom prst="rect">
            <a:avLst/>
          </a:prstGeom>
        </p:spPr>
        <p:txBody>
          <a:bodyPr wrap="square">
            <a:spAutoFit/>
          </a:bodyPr>
          <a:lstStyle/>
          <a:p>
            <a:r>
              <a:rPr lang="pt-BR" sz="1600" b="1" dirty="0"/>
              <a:t>Resposta 1</a:t>
            </a:r>
            <a:r>
              <a:rPr lang="pt-BR" sz="1600" b="1" dirty="0" smtClean="0"/>
              <a:t>:</a:t>
            </a:r>
            <a:endParaRPr lang="pt-BR" sz="1600" dirty="0"/>
          </a:p>
        </p:txBody>
      </p:sp>
      <p:sp>
        <p:nvSpPr>
          <p:cNvPr id="8" name="Retângulo 7"/>
          <p:cNvSpPr/>
          <p:nvPr/>
        </p:nvSpPr>
        <p:spPr>
          <a:xfrm>
            <a:off x="250545" y="5206454"/>
            <a:ext cx="1164488" cy="338554"/>
          </a:xfrm>
          <a:prstGeom prst="rect">
            <a:avLst/>
          </a:prstGeom>
        </p:spPr>
        <p:txBody>
          <a:bodyPr wrap="square">
            <a:spAutoFit/>
          </a:bodyPr>
          <a:lstStyle/>
          <a:p>
            <a:r>
              <a:rPr lang="pt-BR" sz="1600" b="1" dirty="0"/>
              <a:t>Resposta 2</a:t>
            </a:r>
            <a:r>
              <a:rPr lang="pt-BR" sz="1600" b="1" dirty="0" smtClean="0"/>
              <a:t>:</a:t>
            </a:r>
            <a:endParaRPr lang="pt-BR" sz="1600" dirty="0"/>
          </a:p>
        </p:txBody>
      </p:sp>
      <p:sp>
        <p:nvSpPr>
          <p:cNvPr id="9" name="Retângulo 8"/>
          <p:cNvSpPr/>
          <p:nvPr/>
        </p:nvSpPr>
        <p:spPr>
          <a:xfrm>
            <a:off x="1322624" y="4807256"/>
            <a:ext cx="6454006" cy="373051"/>
          </a:xfrm>
          <a:prstGeom prst="rect">
            <a:avLst/>
          </a:prstGeom>
        </p:spPr>
        <p:txBody>
          <a:bodyPr wrap="square">
            <a:spAutoFit/>
          </a:bodyPr>
          <a:lstStyle/>
          <a:p>
            <a:pPr algn="just">
              <a:lnSpc>
                <a:spcPct val="114000"/>
              </a:lnSpc>
            </a:pPr>
            <a:r>
              <a:rPr lang="pt-BR" sz="1600" dirty="0">
                <a:solidFill>
                  <a:srgbClr val="FF0000"/>
                </a:solidFill>
              </a:rPr>
              <a:t>O </a:t>
            </a:r>
            <a:r>
              <a:rPr lang="pt-BR" sz="1600" dirty="0" err="1">
                <a:solidFill>
                  <a:srgbClr val="FF0000"/>
                </a:solidFill>
              </a:rPr>
              <a:t>Keck</a:t>
            </a:r>
            <a:r>
              <a:rPr lang="pt-BR" sz="1600" dirty="0">
                <a:solidFill>
                  <a:srgbClr val="FF0000"/>
                </a:solidFill>
              </a:rPr>
              <a:t> capta 40.000 vezes mais luz do que a luneta da Galileu. </a:t>
            </a:r>
            <a:r>
              <a:rPr lang="pt-BR" sz="1600" b="1" dirty="0">
                <a:solidFill>
                  <a:srgbClr val="FF0000"/>
                </a:solidFill>
              </a:rPr>
              <a:t>(0,1 ponto).</a:t>
            </a:r>
            <a:endParaRPr lang="pt-BR" sz="1600" dirty="0">
              <a:solidFill>
                <a:srgbClr val="FF0000"/>
              </a:solidFill>
            </a:endParaRPr>
          </a:p>
        </p:txBody>
      </p:sp>
      <p:sp>
        <p:nvSpPr>
          <p:cNvPr id="10" name="Retângulo 9"/>
          <p:cNvSpPr/>
          <p:nvPr/>
        </p:nvSpPr>
        <p:spPr>
          <a:xfrm>
            <a:off x="1296137" y="5201188"/>
            <a:ext cx="10512768" cy="1215204"/>
          </a:xfrm>
          <a:prstGeom prst="rect">
            <a:avLst/>
          </a:prstGeom>
        </p:spPr>
        <p:txBody>
          <a:bodyPr wrap="square">
            <a:spAutoFit/>
          </a:bodyPr>
          <a:lstStyle/>
          <a:p>
            <a:pPr algn="just">
              <a:lnSpc>
                <a:spcPct val="114000"/>
              </a:lnSpc>
            </a:pPr>
            <a:r>
              <a:rPr lang="pt-BR" sz="1600" dirty="0" err="1">
                <a:solidFill>
                  <a:srgbClr val="FF0000"/>
                </a:solidFill>
              </a:rPr>
              <a:t>Alem</a:t>
            </a:r>
            <a:r>
              <a:rPr lang="pt-BR" sz="1600" dirty="0">
                <a:solidFill>
                  <a:srgbClr val="FF0000"/>
                </a:solidFill>
              </a:rPr>
              <a:t> disso, o aluno precisa explicar que, como capta mais luz, os telescópios maiores permitem ver objetos (estrelas, por exemplo) que tem um brilho muito baixo, que não conseguiriam ser vistos em telescópios menores. O aluno pode também afirmar que os telescópios maiores permitem separar (resolver) </a:t>
            </a:r>
            <a:r>
              <a:rPr lang="pt-BR" sz="1600" dirty="0" err="1">
                <a:solidFill>
                  <a:srgbClr val="FF0000"/>
                </a:solidFill>
              </a:rPr>
              <a:t>angularmente</a:t>
            </a:r>
            <a:r>
              <a:rPr lang="pt-BR" sz="1600" dirty="0">
                <a:solidFill>
                  <a:srgbClr val="FF0000"/>
                </a:solidFill>
              </a:rPr>
              <a:t> objetos próximos entre si, etc. </a:t>
            </a:r>
            <a:r>
              <a:rPr lang="pt-BR" sz="1600" b="1" dirty="0">
                <a:solidFill>
                  <a:srgbClr val="FF0000"/>
                </a:solidFill>
              </a:rPr>
              <a:t>(0,1 ponto).</a:t>
            </a:r>
            <a:r>
              <a:rPr lang="pt-BR" sz="1600" dirty="0">
                <a:solidFill>
                  <a:srgbClr val="FF0000"/>
                </a:solidFill>
              </a:rPr>
              <a:t> Não são aceitas respostas ligadas à melhor mecânica e eletrônica do </a:t>
            </a:r>
            <a:r>
              <a:rPr lang="pt-BR" sz="1600" dirty="0" err="1">
                <a:solidFill>
                  <a:srgbClr val="FF0000"/>
                </a:solidFill>
              </a:rPr>
              <a:t>Keck</a:t>
            </a:r>
            <a:r>
              <a:rPr lang="pt-BR" sz="1600" dirty="0">
                <a:solidFill>
                  <a:srgbClr val="FF0000"/>
                </a:solidFill>
              </a:rPr>
              <a:t>, claro.</a:t>
            </a:r>
          </a:p>
        </p:txBody>
      </p:sp>
      <p:sp>
        <p:nvSpPr>
          <p:cNvPr id="11" name="Retângulo 10"/>
          <p:cNvSpPr/>
          <p:nvPr/>
        </p:nvSpPr>
        <p:spPr>
          <a:xfrm>
            <a:off x="1487041" y="2587022"/>
            <a:ext cx="10296744" cy="373051"/>
          </a:xfrm>
          <a:prstGeom prst="rect">
            <a:avLst/>
          </a:prstGeom>
        </p:spPr>
        <p:txBody>
          <a:bodyPr wrap="square">
            <a:spAutoFit/>
          </a:bodyPr>
          <a:lstStyle/>
          <a:p>
            <a:pPr algn="just">
              <a:lnSpc>
                <a:spcPct val="114000"/>
              </a:lnSpc>
            </a:pPr>
            <a:r>
              <a:rPr lang="pt-BR" sz="1600" dirty="0">
                <a:solidFill>
                  <a:srgbClr val="FF0000"/>
                </a:solidFill>
              </a:rPr>
              <a:t>Como o texto diz, a luz captada pelo telescópio é proporcional à área da sua lente ou espelho. Uma das lunetas </a:t>
            </a:r>
            <a:r>
              <a:rPr lang="pt-BR" sz="1600" dirty="0" smtClean="0">
                <a:solidFill>
                  <a:srgbClr val="FF0000"/>
                </a:solidFill>
              </a:rPr>
              <a:t>de </a:t>
            </a:r>
            <a:r>
              <a:rPr lang="pt-BR" sz="1600" dirty="0">
                <a:solidFill>
                  <a:srgbClr val="FF0000"/>
                </a:solidFill>
              </a:rPr>
              <a:t>Galileu</a:t>
            </a:r>
          </a:p>
        </p:txBody>
      </p:sp>
      <p:sp>
        <p:nvSpPr>
          <p:cNvPr id="12" name="Retângulo 11"/>
          <p:cNvSpPr/>
          <p:nvPr/>
        </p:nvSpPr>
        <p:spPr>
          <a:xfrm>
            <a:off x="250545" y="2908089"/>
            <a:ext cx="11533640" cy="934487"/>
          </a:xfrm>
          <a:prstGeom prst="rect">
            <a:avLst/>
          </a:prstGeom>
        </p:spPr>
        <p:txBody>
          <a:bodyPr wrap="square">
            <a:spAutoFit/>
          </a:bodyPr>
          <a:lstStyle/>
          <a:p>
            <a:pPr algn="just">
              <a:lnSpc>
                <a:spcPct val="114000"/>
              </a:lnSpc>
            </a:pPr>
            <a:r>
              <a:rPr lang="pt-BR" sz="1600" dirty="0" smtClean="0">
                <a:solidFill>
                  <a:srgbClr val="FF0000"/>
                </a:solidFill>
              </a:rPr>
              <a:t>tinha </a:t>
            </a:r>
            <a:r>
              <a:rPr lang="pt-BR" sz="1600" dirty="0">
                <a:solidFill>
                  <a:srgbClr val="FF0000"/>
                </a:solidFill>
              </a:rPr>
              <a:t>lente de 50 mm  de diâmetro ( = D</a:t>
            </a:r>
            <a:r>
              <a:rPr lang="pt-BR" sz="1600" baseline="-25000" dirty="0">
                <a:solidFill>
                  <a:srgbClr val="FF0000"/>
                </a:solidFill>
              </a:rPr>
              <a:t>G</a:t>
            </a:r>
            <a:r>
              <a:rPr lang="pt-BR" sz="1600" dirty="0">
                <a:solidFill>
                  <a:srgbClr val="FF0000"/>
                </a:solidFill>
              </a:rPr>
              <a:t>), enquanto o telescópio </a:t>
            </a:r>
            <a:r>
              <a:rPr lang="pt-BR" sz="1600" dirty="0" err="1">
                <a:solidFill>
                  <a:srgbClr val="FF0000"/>
                </a:solidFill>
              </a:rPr>
              <a:t>Keck</a:t>
            </a:r>
            <a:r>
              <a:rPr lang="pt-BR" sz="1600" dirty="0">
                <a:solidFill>
                  <a:srgbClr val="FF0000"/>
                </a:solidFill>
              </a:rPr>
              <a:t> tem espelho de 10 m = 10.000 mm de diâmetro ( = D</a:t>
            </a:r>
            <a:r>
              <a:rPr lang="pt-BR" sz="1600" baseline="-25000" dirty="0">
                <a:solidFill>
                  <a:srgbClr val="FF0000"/>
                </a:solidFill>
              </a:rPr>
              <a:t>K</a:t>
            </a:r>
            <a:r>
              <a:rPr lang="pt-BR" sz="1600" dirty="0">
                <a:solidFill>
                  <a:srgbClr val="FF0000"/>
                </a:solidFill>
              </a:rPr>
              <a:t>). A razão entre a luz captada pelos dois telescópios é dada pela razão entre a área do espelho </a:t>
            </a:r>
            <a:r>
              <a:rPr lang="pt-BR" sz="1600" dirty="0" err="1">
                <a:solidFill>
                  <a:srgbClr val="FF0000"/>
                </a:solidFill>
              </a:rPr>
              <a:t>Keck</a:t>
            </a:r>
            <a:r>
              <a:rPr lang="pt-BR" sz="1600" dirty="0">
                <a:solidFill>
                  <a:srgbClr val="FF0000"/>
                </a:solidFill>
              </a:rPr>
              <a:t> ( = A</a:t>
            </a:r>
            <a:r>
              <a:rPr lang="pt-BR" sz="1600" baseline="-25000" dirty="0">
                <a:solidFill>
                  <a:srgbClr val="FF0000"/>
                </a:solidFill>
              </a:rPr>
              <a:t>K</a:t>
            </a:r>
            <a:r>
              <a:rPr lang="pt-BR" sz="1600" dirty="0">
                <a:solidFill>
                  <a:srgbClr val="FF0000"/>
                </a:solidFill>
              </a:rPr>
              <a:t>) pela área da objetiva da luneta de Galileu ( = A</a:t>
            </a:r>
            <a:r>
              <a:rPr lang="pt-BR" sz="1600" baseline="-25000" dirty="0">
                <a:solidFill>
                  <a:srgbClr val="FF0000"/>
                </a:solidFill>
              </a:rPr>
              <a:t>G</a:t>
            </a:r>
            <a:r>
              <a:rPr lang="pt-BR" sz="1600" dirty="0">
                <a:solidFill>
                  <a:srgbClr val="FF0000"/>
                </a:solidFill>
              </a:rPr>
              <a:t>):</a:t>
            </a:r>
          </a:p>
        </p:txBody>
      </p:sp>
      <p:graphicFrame>
        <p:nvGraphicFramePr>
          <p:cNvPr id="13" name="Objeto 12"/>
          <p:cNvGraphicFramePr>
            <a:graphicFrameLocks noChangeAspect="1"/>
          </p:cNvGraphicFramePr>
          <p:nvPr>
            <p:extLst>
              <p:ext uri="{D42A27DB-BD31-4B8C-83A1-F6EECF244321}">
                <p14:modId xmlns:p14="http://schemas.microsoft.com/office/powerpoint/2010/main" val="2398429122"/>
              </p:ext>
            </p:extLst>
          </p:nvPr>
        </p:nvGraphicFramePr>
        <p:xfrm>
          <a:off x="1903684" y="3633266"/>
          <a:ext cx="563504" cy="660660"/>
        </p:xfrm>
        <a:graphic>
          <a:graphicData uri="http://schemas.openxmlformats.org/presentationml/2006/ole">
            <mc:AlternateContent xmlns:mc="http://schemas.openxmlformats.org/markup-compatibility/2006">
              <mc:Choice xmlns:v="urn:schemas-microsoft-com:vml" Requires="v">
                <p:oleObj spid="_x0000_s5326" name="Equação" r:id="rId3" imgW="368280" imgH="431640" progId="Equation.3">
                  <p:embed/>
                </p:oleObj>
              </mc:Choice>
              <mc:Fallback>
                <p:oleObj name="Equação" r:id="rId3" imgW="368280" imgH="431640" progId="Equation.3">
                  <p:embed/>
                  <p:pic>
                    <p:nvPicPr>
                      <p:cNvPr id="0" name=""/>
                      <p:cNvPicPr/>
                      <p:nvPr/>
                    </p:nvPicPr>
                    <p:blipFill>
                      <a:blip r:embed="rId4"/>
                      <a:stretch>
                        <a:fillRect/>
                      </a:stretch>
                    </p:blipFill>
                    <p:spPr>
                      <a:xfrm>
                        <a:off x="1903684" y="3633266"/>
                        <a:ext cx="563504" cy="660660"/>
                      </a:xfrm>
                      <a:prstGeom prst="rect">
                        <a:avLst/>
                      </a:prstGeom>
                    </p:spPr>
                  </p:pic>
                </p:oleObj>
              </mc:Fallback>
            </mc:AlternateContent>
          </a:graphicData>
        </a:graphic>
      </p:graphicFrame>
      <p:graphicFrame>
        <p:nvGraphicFramePr>
          <p:cNvPr id="14" name="Objeto 13"/>
          <p:cNvGraphicFramePr>
            <a:graphicFrameLocks noChangeAspect="1"/>
          </p:cNvGraphicFramePr>
          <p:nvPr>
            <p:extLst>
              <p:ext uri="{D42A27DB-BD31-4B8C-83A1-F6EECF244321}">
                <p14:modId xmlns:p14="http://schemas.microsoft.com/office/powerpoint/2010/main" val="485621214"/>
              </p:ext>
            </p:extLst>
          </p:nvPr>
        </p:nvGraphicFramePr>
        <p:xfrm>
          <a:off x="2539196" y="3645024"/>
          <a:ext cx="756614" cy="628985"/>
        </p:xfrm>
        <a:graphic>
          <a:graphicData uri="http://schemas.openxmlformats.org/presentationml/2006/ole">
            <mc:AlternateContent xmlns:mc="http://schemas.openxmlformats.org/markup-compatibility/2006">
              <mc:Choice xmlns:v="urn:schemas-microsoft-com:vml" Requires="v">
                <p:oleObj spid="_x0000_s5327" name="Equação" r:id="rId5" imgW="431640" imgH="457200" progId="Equation.3">
                  <p:embed/>
                </p:oleObj>
              </mc:Choice>
              <mc:Fallback>
                <p:oleObj name="Equação" r:id="rId5" imgW="431640" imgH="457200" progId="Equation.3">
                  <p:embed/>
                  <p:pic>
                    <p:nvPicPr>
                      <p:cNvPr id="0" name=""/>
                      <p:cNvPicPr/>
                      <p:nvPr/>
                    </p:nvPicPr>
                    <p:blipFill>
                      <a:blip r:embed="rId6"/>
                      <a:stretch>
                        <a:fillRect/>
                      </a:stretch>
                    </p:blipFill>
                    <p:spPr>
                      <a:xfrm>
                        <a:off x="2539196" y="3645024"/>
                        <a:ext cx="756614" cy="628985"/>
                      </a:xfrm>
                      <a:prstGeom prst="rect">
                        <a:avLst/>
                      </a:prstGeom>
                    </p:spPr>
                  </p:pic>
                </p:oleObj>
              </mc:Fallback>
            </mc:AlternateContent>
          </a:graphicData>
        </a:graphic>
      </p:graphicFrame>
      <p:graphicFrame>
        <p:nvGraphicFramePr>
          <p:cNvPr id="15" name="Objeto 14"/>
          <p:cNvGraphicFramePr>
            <a:graphicFrameLocks noChangeAspect="1"/>
          </p:cNvGraphicFramePr>
          <p:nvPr>
            <p:extLst>
              <p:ext uri="{D42A27DB-BD31-4B8C-83A1-F6EECF244321}">
                <p14:modId xmlns:p14="http://schemas.microsoft.com/office/powerpoint/2010/main" val="2964164644"/>
              </p:ext>
            </p:extLst>
          </p:nvPr>
        </p:nvGraphicFramePr>
        <p:xfrm>
          <a:off x="3259276" y="3645024"/>
          <a:ext cx="522058" cy="648072"/>
        </p:xfrm>
        <a:graphic>
          <a:graphicData uri="http://schemas.openxmlformats.org/presentationml/2006/ole">
            <mc:AlternateContent xmlns:mc="http://schemas.openxmlformats.org/markup-compatibility/2006">
              <mc:Choice xmlns:v="urn:schemas-microsoft-com:vml" Requires="v">
                <p:oleObj spid="_x0000_s5328" name="Equação" r:id="rId7" imgW="368280" imgH="457200" progId="Equation.3">
                  <p:embed/>
                </p:oleObj>
              </mc:Choice>
              <mc:Fallback>
                <p:oleObj name="Equação" r:id="rId7" imgW="368280" imgH="457200" progId="Equation.3">
                  <p:embed/>
                  <p:pic>
                    <p:nvPicPr>
                      <p:cNvPr id="0" name=""/>
                      <p:cNvPicPr/>
                      <p:nvPr/>
                    </p:nvPicPr>
                    <p:blipFill>
                      <a:blip r:embed="rId8"/>
                      <a:stretch>
                        <a:fillRect/>
                      </a:stretch>
                    </p:blipFill>
                    <p:spPr>
                      <a:xfrm>
                        <a:off x="3259276" y="3645024"/>
                        <a:ext cx="522058" cy="648072"/>
                      </a:xfrm>
                      <a:prstGeom prst="rect">
                        <a:avLst/>
                      </a:prstGeom>
                    </p:spPr>
                  </p:pic>
                </p:oleObj>
              </mc:Fallback>
            </mc:AlternateContent>
          </a:graphicData>
        </a:graphic>
      </p:graphicFrame>
      <p:graphicFrame>
        <p:nvGraphicFramePr>
          <p:cNvPr id="17" name="Objeto 16"/>
          <p:cNvGraphicFramePr>
            <a:graphicFrameLocks noChangeAspect="1"/>
          </p:cNvGraphicFramePr>
          <p:nvPr>
            <p:extLst>
              <p:ext uri="{D42A27DB-BD31-4B8C-83A1-F6EECF244321}">
                <p14:modId xmlns:p14="http://schemas.microsoft.com/office/powerpoint/2010/main" val="2580710402"/>
              </p:ext>
            </p:extLst>
          </p:nvPr>
        </p:nvGraphicFramePr>
        <p:xfrm>
          <a:off x="3763332" y="3573016"/>
          <a:ext cx="763324" cy="763324"/>
        </p:xfrm>
        <a:graphic>
          <a:graphicData uri="http://schemas.openxmlformats.org/presentationml/2006/ole">
            <mc:AlternateContent xmlns:mc="http://schemas.openxmlformats.org/markup-compatibility/2006">
              <mc:Choice xmlns:v="urn:schemas-microsoft-com:vml" Requires="v">
                <p:oleObj spid="_x0000_s5329" name="Equação" r:id="rId9" imgW="596880" imgH="596880" progId="Equation.3">
                  <p:embed/>
                </p:oleObj>
              </mc:Choice>
              <mc:Fallback>
                <p:oleObj name="Equação" r:id="rId9" imgW="596880" imgH="596880" progId="Equation.3">
                  <p:embed/>
                  <p:pic>
                    <p:nvPicPr>
                      <p:cNvPr id="0" name=""/>
                      <p:cNvPicPr/>
                      <p:nvPr/>
                    </p:nvPicPr>
                    <p:blipFill>
                      <a:blip r:embed="rId10"/>
                      <a:stretch>
                        <a:fillRect/>
                      </a:stretch>
                    </p:blipFill>
                    <p:spPr>
                      <a:xfrm>
                        <a:off x="3763332" y="3573016"/>
                        <a:ext cx="763324" cy="763324"/>
                      </a:xfrm>
                      <a:prstGeom prst="rect">
                        <a:avLst/>
                      </a:prstGeom>
                    </p:spPr>
                  </p:pic>
                </p:oleObj>
              </mc:Fallback>
            </mc:AlternateContent>
          </a:graphicData>
        </a:graphic>
      </p:graphicFrame>
      <p:graphicFrame>
        <p:nvGraphicFramePr>
          <p:cNvPr id="18" name="Objeto 17"/>
          <p:cNvGraphicFramePr>
            <a:graphicFrameLocks noChangeAspect="1"/>
          </p:cNvGraphicFramePr>
          <p:nvPr>
            <p:extLst>
              <p:ext uri="{D42A27DB-BD31-4B8C-83A1-F6EECF244321}">
                <p14:modId xmlns:p14="http://schemas.microsoft.com/office/powerpoint/2010/main" val="1243695097"/>
              </p:ext>
            </p:extLst>
          </p:nvPr>
        </p:nvGraphicFramePr>
        <p:xfrm>
          <a:off x="4602829" y="3573016"/>
          <a:ext cx="930703" cy="792088"/>
        </p:xfrm>
        <a:graphic>
          <a:graphicData uri="http://schemas.openxmlformats.org/presentationml/2006/ole">
            <mc:AlternateContent xmlns:mc="http://schemas.openxmlformats.org/markup-compatibility/2006">
              <mc:Choice xmlns:v="urn:schemas-microsoft-com:vml" Requires="v">
                <p:oleObj spid="_x0000_s5330" name="Equação" r:id="rId11" imgW="596880" imgH="507960" progId="Equation.3">
                  <p:embed/>
                </p:oleObj>
              </mc:Choice>
              <mc:Fallback>
                <p:oleObj name="Equação" r:id="rId11" imgW="596880" imgH="507960" progId="Equation.3">
                  <p:embed/>
                  <p:pic>
                    <p:nvPicPr>
                      <p:cNvPr id="0" name=""/>
                      <p:cNvPicPr/>
                      <p:nvPr/>
                    </p:nvPicPr>
                    <p:blipFill>
                      <a:blip r:embed="rId12"/>
                      <a:stretch>
                        <a:fillRect/>
                      </a:stretch>
                    </p:blipFill>
                    <p:spPr>
                      <a:xfrm>
                        <a:off x="4602829" y="3573016"/>
                        <a:ext cx="930703" cy="792088"/>
                      </a:xfrm>
                      <a:prstGeom prst="rect">
                        <a:avLst/>
                      </a:prstGeom>
                    </p:spPr>
                  </p:pic>
                </p:oleObj>
              </mc:Fallback>
            </mc:AlternateContent>
          </a:graphicData>
        </a:graphic>
      </p:graphicFrame>
      <p:graphicFrame>
        <p:nvGraphicFramePr>
          <p:cNvPr id="19" name="Objeto 18"/>
          <p:cNvGraphicFramePr>
            <a:graphicFrameLocks noChangeAspect="1"/>
          </p:cNvGraphicFramePr>
          <p:nvPr>
            <p:extLst>
              <p:ext uri="{D42A27DB-BD31-4B8C-83A1-F6EECF244321}">
                <p14:modId xmlns:p14="http://schemas.microsoft.com/office/powerpoint/2010/main" val="3934372602"/>
              </p:ext>
            </p:extLst>
          </p:nvPr>
        </p:nvGraphicFramePr>
        <p:xfrm>
          <a:off x="5491524" y="3645024"/>
          <a:ext cx="997287" cy="614994"/>
        </p:xfrm>
        <a:graphic>
          <a:graphicData uri="http://schemas.openxmlformats.org/presentationml/2006/ole">
            <mc:AlternateContent xmlns:mc="http://schemas.openxmlformats.org/markup-compatibility/2006">
              <mc:Choice xmlns:v="urn:schemas-microsoft-com:vml" Requires="v">
                <p:oleObj spid="_x0000_s5331" name="Equação" r:id="rId13" imgW="761760" imgH="469800" progId="Equation.3">
                  <p:embed/>
                </p:oleObj>
              </mc:Choice>
              <mc:Fallback>
                <p:oleObj name="Equação" r:id="rId13" imgW="761760" imgH="469800" progId="Equation.3">
                  <p:embed/>
                  <p:pic>
                    <p:nvPicPr>
                      <p:cNvPr id="0" name=""/>
                      <p:cNvPicPr/>
                      <p:nvPr/>
                    </p:nvPicPr>
                    <p:blipFill>
                      <a:blip r:embed="rId14"/>
                      <a:stretch>
                        <a:fillRect/>
                      </a:stretch>
                    </p:blipFill>
                    <p:spPr>
                      <a:xfrm>
                        <a:off x="5491524" y="3645024"/>
                        <a:ext cx="997287" cy="614994"/>
                      </a:xfrm>
                      <a:prstGeom prst="rect">
                        <a:avLst/>
                      </a:prstGeom>
                    </p:spPr>
                  </p:pic>
                </p:oleObj>
              </mc:Fallback>
            </mc:AlternateContent>
          </a:graphicData>
        </a:graphic>
      </p:graphicFrame>
      <p:graphicFrame>
        <p:nvGraphicFramePr>
          <p:cNvPr id="20" name="Objeto 19"/>
          <p:cNvGraphicFramePr>
            <a:graphicFrameLocks noChangeAspect="1"/>
          </p:cNvGraphicFramePr>
          <p:nvPr>
            <p:extLst>
              <p:ext uri="{D42A27DB-BD31-4B8C-83A1-F6EECF244321}">
                <p14:modId xmlns:p14="http://schemas.microsoft.com/office/powerpoint/2010/main" val="1092740587"/>
              </p:ext>
            </p:extLst>
          </p:nvPr>
        </p:nvGraphicFramePr>
        <p:xfrm>
          <a:off x="6527337" y="3778620"/>
          <a:ext cx="717299" cy="318800"/>
        </p:xfrm>
        <a:graphic>
          <a:graphicData uri="http://schemas.openxmlformats.org/presentationml/2006/ole">
            <mc:AlternateContent xmlns:mc="http://schemas.openxmlformats.org/markup-compatibility/2006">
              <mc:Choice xmlns:v="urn:schemas-microsoft-com:vml" Requires="v">
                <p:oleObj spid="_x0000_s5332" name="Equação" r:id="rId15" imgW="457200" imgH="203040" progId="Equation.3">
                  <p:embed/>
                </p:oleObj>
              </mc:Choice>
              <mc:Fallback>
                <p:oleObj name="Equação" r:id="rId15" imgW="457200" imgH="203040" progId="Equation.3">
                  <p:embed/>
                  <p:pic>
                    <p:nvPicPr>
                      <p:cNvPr id="0" name=""/>
                      <p:cNvPicPr/>
                      <p:nvPr/>
                    </p:nvPicPr>
                    <p:blipFill>
                      <a:blip r:embed="rId16"/>
                      <a:stretch>
                        <a:fillRect/>
                      </a:stretch>
                    </p:blipFill>
                    <p:spPr>
                      <a:xfrm>
                        <a:off x="6527337" y="3778620"/>
                        <a:ext cx="717299" cy="318800"/>
                      </a:xfrm>
                      <a:prstGeom prst="rect">
                        <a:avLst/>
                      </a:prstGeom>
                    </p:spPr>
                  </p:pic>
                </p:oleObj>
              </mc:Fallback>
            </mc:AlternateContent>
          </a:graphicData>
        </a:graphic>
      </p:graphicFrame>
      <p:graphicFrame>
        <p:nvGraphicFramePr>
          <p:cNvPr id="21" name="Objeto 20"/>
          <p:cNvGraphicFramePr>
            <a:graphicFrameLocks noChangeAspect="1"/>
          </p:cNvGraphicFramePr>
          <p:nvPr>
            <p:extLst>
              <p:ext uri="{D42A27DB-BD31-4B8C-83A1-F6EECF244321}">
                <p14:modId xmlns:p14="http://schemas.microsoft.com/office/powerpoint/2010/main" val="4181097211"/>
              </p:ext>
            </p:extLst>
          </p:nvPr>
        </p:nvGraphicFramePr>
        <p:xfrm>
          <a:off x="7268628" y="3830047"/>
          <a:ext cx="771141" cy="317530"/>
        </p:xfrm>
        <a:graphic>
          <a:graphicData uri="http://schemas.openxmlformats.org/presentationml/2006/ole">
            <mc:AlternateContent xmlns:mc="http://schemas.openxmlformats.org/markup-compatibility/2006">
              <mc:Choice xmlns:v="urn:schemas-microsoft-com:vml" Requires="v">
                <p:oleObj spid="_x0000_s5333" name="Equação" r:id="rId17" imgW="431640" imgH="177480" progId="Equation.3">
                  <p:embed/>
                </p:oleObj>
              </mc:Choice>
              <mc:Fallback>
                <p:oleObj name="Equação" r:id="rId17" imgW="431640" imgH="177480" progId="Equation.3">
                  <p:embed/>
                  <p:pic>
                    <p:nvPicPr>
                      <p:cNvPr id="0" name=""/>
                      <p:cNvPicPr/>
                      <p:nvPr/>
                    </p:nvPicPr>
                    <p:blipFill>
                      <a:blip r:embed="rId18"/>
                      <a:stretch>
                        <a:fillRect/>
                      </a:stretch>
                    </p:blipFill>
                    <p:spPr>
                      <a:xfrm>
                        <a:off x="7268628" y="3830047"/>
                        <a:ext cx="771141" cy="317530"/>
                      </a:xfrm>
                      <a:prstGeom prst="rect">
                        <a:avLst/>
                      </a:prstGeom>
                    </p:spPr>
                  </p:pic>
                </p:oleObj>
              </mc:Fallback>
            </mc:AlternateContent>
          </a:graphicData>
        </a:graphic>
      </p:graphicFrame>
    </p:spTree>
    <p:extLst>
      <p:ext uri="{BB962C8B-B14F-4D97-AF65-F5344CB8AC3E}">
        <p14:creationId xmlns:p14="http://schemas.microsoft.com/office/powerpoint/2010/main" val="984859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500"/>
                                        <p:tgtEl>
                                          <p:spTgt spid="11"/>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wipe(left)">
                                      <p:cBhvr>
                                        <p:cTn id="10" dur="500"/>
                                        <p:tgtEl>
                                          <p:spTgt spid="12"/>
                                        </p:tgtEl>
                                      </p:cBhvr>
                                    </p:animEffect>
                                  </p:childTnLst>
                                </p:cTn>
                              </p:par>
                            </p:childTnLst>
                          </p:cTn>
                        </p:par>
                      </p:childTnLst>
                    </p:cTn>
                  </p:par>
                  <p:par>
                    <p:cTn id="11" fill="hold">
                      <p:stCondLst>
                        <p:cond delay="indefinite"/>
                      </p:stCondLst>
                      <p:childTnLst>
                        <p:par>
                          <p:cTn id="12" fill="hold">
                            <p:stCondLst>
                              <p:cond delay="0"/>
                            </p:stCondLst>
                            <p:childTnLst>
                              <p:par>
                                <p:cTn id="13" presetID="53" presetClass="entr" presetSubtype="16"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anim calcmode="lin" valueType="num">
                                      <p:cBhvr>
                                        <p:cTn id="15" dur="500" fill="hold"/>
                                        <p:tgtEl>
                                          <p:spTgt spid="13"/>
                                        </p:tgtEl>
                                        <p:attrNameLst>
                                          <p:attrName>ppt_w</p:attrName>
                                        </p:attrNameLst>
                                      </p:cBhvr>
                                      <p:tavLst>
                                        <p:tav tm="0">
                                          <p:val>
                                            <p:fltVal val="0"/>
                                          </p:val>
                                        </p:tav>
                                        <p:tav tm="100000">
                                          <p:val>
                                            <p:strVal val="#ppt_w"/>
                                          </p:val>
                                        </p:tav>
                                      </p:tavLst>
                                    </p:anim>
                                    <p:anim calcmode="lin" valueType="num">
                                      <p:cBhvr>
                                        <p:cTn id="16" dur="500" fill="hold"/>
                                        <p:tgtEl>
                                          <p:spTgt spid="13"/>
                                        </p:tgtEl>
                                        <p:attrNameLst>
                                          <p:attrName>ppt_h</p:attrName>
                                        </p:attrNameLst>
                                      </p:cBhvr>
                                      <p:tavLst>
                                        <p:tav tm="0">
                                          <p:val>
                                            <p:fltVal val="0"/>
                                          </p:val>
                                        </p:tav>
                                        <p:tav tm="100000">
                                          <p:val>
                                            <p:strVal val="#ppt_h"/>
                                          </p:val>
                                        </p:tav>
                                      </p:tavLst>
                                    </p:anim>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nodeType="clickEffect">
                                  <p:stCondLst>
                                    <p:cond delay="0"/>
                                  </p:stCondLst>
                                  <p:childTnLst>
                                    <p:set>
                                      <p:cBhvr>
                                        <p:cTn id="21" dur="1" fill="hold">
                                          <p:stCondLst>
                                            <p:cond delay="0"/>
                                          </p:stCondLst>
                                        </p:cTn>
                                        <p:tgtEl>
                                          <p:spTgt spid="14"/>
                                        </p:tgtEl>
                                        <p:attrNameLst>
                                          <p:attrName>style.visibility</p:attrName>
                                        </p:attrNameLst>
                                      </p:cBhvr>
                                      <p:to>
                                        <p:strVal val="visible"/>
                                      </p:to>
                                    </p:set>
                                    <p:anim calcmode="lin" valueType="num">
                                      <p:cBhvr>
                                        <p:cTn id="22" dur="500" fill="hold"/>
                                        <p:tgtEl>
                                          <p:spTgt spid="14"/>
                                        </p:tgtEl>
                                        <p:attrNameLst>
                                          <p:attrName>ppt_w</p:attrName>
                                        </p:attrNameLst>
                                      </p:cBhvr>
                                      <p:tavLst>
                                        <p:tav tm="0">
                                          <p:val>
                                            <p:fltVal val="0"/>
                                          </p:val>
                                        </p:tav>
                                        <p:tav tm="100000">
                                          <p:val>
                                            <p:strVal val="#ppt_w"/>
                                          </p:val>
                                        </p:tav>
                                      </p:tavLst>
                                    </p:anim>
                                    <p:anim calcmode="lin" valueType="num">
                                      <p:cBhvr>
                                        <p:cTn id="23" dur="500" fill="hold"/>
                                        <p:tgtEl>
                                          <p:spTgt spid="14"/>
                                        </p:tgtEl>
                                        <p:attrNameLst>
                                          <p:attrName>ppt_h</p:attrName>
                                        </p:attrNameLst>
                                      </p:cBhvr>
                                      <p:tavLst>
                                        <p:tav tm="0">
                                          <p:val>
                                            <p:fltVal val="0"/>
                                          </p:val>
                                        </p:tav>
                                        <p:tav tm="100000">
                                          <p:val>
                                            <p:strVal val="#ppt_h"/>
                                          </p:val>
                                        </p:tav>
                                      </p:tavLst>
                                    </p:anim>
                                    <p:animEffect transition="in" filter="fade">
                                      <p:cBhvr>
                                        <p:cTn id="24" dur="5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nodeType="clickEffect">
                                  <p:stCondLst>
                                    <p:cond delay="0"/>
                                  </p:stCondLst>
                                  <p:childTnLst>
                                    <p:set>
                                      <p:cBhvr>
                                        <p:cTn id="28" dur="1" fill="hold">
                                          <p:stCondLst>
                                            <p:cond delay="0"/>
                                          </p:stCondLst>
                                        </p:cTn>
                                        <p:tgtEl>
                                          <p:spTgt spid="15"/>
                                        </p:tgtEl>
                                        <p:attrNameLst>
                                          <p:attrName>style.visibility</p:attrName>
                                        </p:attrNameLst>
                                      </p:cBhvr>
                                      <p:to>
                                        <p:strVal val="visible"/>
                                      </p:to>
                                    </p:set>
                                    <p:anim calcmode="lin" valueType="num">
                                      <p:cBhvr>
                                        <p:cTn id="29" dur="500" fill="hold"/>
                                        <p:tgtEl>
                                          <p:spTgt spid="15"/>
                                        </p:tgtEl>
                                        <p:attrNameLst>
                                          <p:attrName>ppt_w</p:attrName>
                                        </p:attrNameLst>
                                      </p:cBhvr>
                                      <p:tavLst>
                                        <p:tav tm="0">
                                          <p:val>
                                            <p:fltVal val="0"/>
                                          </p:val>
                                        </p:tav>
                                        <p:tav tm="100000">
                                          <p:val>
                                            <p:strVal val="#ppt_w"/>
                                          </p:val>
                                        </p:tav>
                                      </p:tavLst>
                                    </p:anim>
                                    <p:anim calcmode="lin" valueType="num">
                                      <p:cBhvr>
                                        <p:cTn id="30" dur="500" fill="hold"/>
                                        <p:tgtEl>
                                          <p:spTgt spid="15"/>
                                        </p:tgtEl>
                                        <p:attrNameLst>
                                          <p:attrName>ppt_h</p:attrName>
                                        </p:attrNameLst>
                                      </p:cBhvr>
                                      <p:tavLst>
                                        <p:tav tm="0">
                                          <p:val>
                                            <p:fltVal val="0"/>
                                          </p:val>
                                        </p:tav>
                                        <p:tav tm="100000">
                                          <p:val>
                                            <p:strVal val="#ppt_h"/>
                                          </p:val>
                                        </p:tav>
                                      </p:tavLst>
                                    </p:anim>
                                    <p:animEffect transition="in" filter="fade">
                                      <p:cBhvr>
                                        <p:cTn id="31" dur="500"/>
                                        <p:tgtEl>
                                          <p:spTgt spid="15"/>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nodeType="clickEffect">
                                  <p:stCondLst>
                                    <p:cond delay="0"/>
                                  </p:stCondLst>
                                  <p:childTnLst>
                                    <p:set>
                                      <p:cBhvr>
                                        <p:cTn id="35" dur="1" fill="hold">
                                          <p:stCondLst>
                                            <p:cond delay="0"/>
                                          </p:stCondLst>
                                        </p:cTn>
                                        <p:tgtEl>
                                          <p:spTgt spid="17"/>
                                        </p:tgtEl>
                                        <p:attrNameLst>
                                          <p:attrName>style.visibility</p:attrName>
                                        </p:attrNameLst>
                                      </p:cBhvr>
                                      <p:to>
                                        <p:strVal val="visible"/>
                                      </p:to>
                                    </p:set>
                                    <p:anim calcmode="lin" valueType="num">
                                      <p:cBhvr>
                                        <p:cTn id="36" dur="500" fill="hold"/>
                                        <p:tgtEl>
                                          <p:spTgt spid="17"/>
                                        </p:tgtEl>
                                        <p:attrNameLst>
                                          <p:attrName>ppt_w</p:attrName>
                                        </p:attrNameLst>
                                      </p:cBhvr>
                                      <p:tavLst>
                                        <p:tav tm="0">
                                          <p:val>
                                            <p:fltVal val="0"/>
                                          </p:val>
                                        </p:tav>
                                        <p:tav tm="100000">
                                          <p:val>
                                            <p:strVal val="#ppt_w"/>
                                          </p:val>
                                        </p:tav>
                                      </p:tavLst>
                                    </p:anim>
                                    <p:anim calcmode="lin" valueType="num">
                                      <p:cBhvr>
                                        <p:cTn id="37" dur="500" fill="hold"/>
                                        <p:tgtEl>
                                          <p:spTgt spid="17"/>
                                        </p:tgtEl>
                                        <p:attrNameLst>
                                          <p:attrName>ppt_h</p:attrName>
                                        </p:attrNameLst>
                                      </p:cBhvr>
                                      <p:tavLst>
                                        <p:tav tm="0">
                                          <p:val>
                                            <p:fltVal val="0"/>
                                          </p:val>
                                        </p:tav>
                                        <p:tav tm="100000">
                                          <p:val>
                                            <p:strVal val="#ppt_h"/>
                                          </p:val>
                                        </p:tav>
                                      </p:tavLst>
                                    </p:anim>
                                    <p:animEffect transition="in" filter="fade">
                                      <p:cBhvr>
                                        <p:cTn id="38" dur="500"/>
                                        <p:tgtEl>
                                          <p:spTgt spid="17"/>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nodeType="clickEffect">
                                  <p:stCondLst>
                                    <p:cond delay="0"/>
                                  </p:stCondLst>
                                  <p:childTnLst>
                                    <p:set>
                                      <p:cBhvr>
                                        <p:cTn id="42" dur="1" fill="hold">
                                          <p:stCondLst>
                                            <p:cond delay="0"/>
                                          </p:stCondLst>
                                        </p:cTn>
                                        <p:tgtEl>
                                          <p:spTgt spid="18"/>
                                        </p:tgtEl>
                                        <p:attrNameLst>
                                          <p:attrName>style.visibility</p:attrName>
                                        </p:attrNameLst>
                                      </p:cBhvr>
                                      <p:to>
                                        <p:strVal val="visible"/>
                                      </p:to>
                                    </p:set>
                                    <p:anim calcmode="lin" valueType="num">
                                      <p:cBhvr>
                                        <p:cTn id="43" dur="500" fill="hold"/>
                                        <p:tgtEl>
                                          <p:spTgt spid="18"/>
                                        </p:tgtEl>
                                        <p:attrNameLst>
                                          <p:attrName>ppt_w</p:attrName>
                                        </p:attrNameLst>
                                      </p:cBhvr>
                                      <p:tavLst>
                                        <p:tav tm="0">
                                          <p:val>
                                            <p:fltVal val="0"/>
                                          </p:val>
                                        </p:tav>
                                        <p:tav tm="100000">
                                          <p:val>
                                            <p:strVal val="#ppt_w"/>
                                          </p:val>
                                        </p:tav>
                                      </p:tavLst>
                                    </p:anim>
                                    <p:anim calcmode="lin" valueType="num">
                                      <p:cBhvr>
                                        <p:cTn id="44" dur="500" fill="hold"/>
                                        <p:tgtEl>
                                          <p:spTgt spid="18"/>
                                        </p:tgtEl>
                                        <p:attrNameLst>
                                          <p:attrName>ppt_h</p:attrName>
                                        </p:attrNameLst>
                                      </p:cBhvr>
                                      <p:tavLst>
                                        <p:tav tm="0">
                                          <p:val>
                                            <p:fltVal val="0"/>
                                          </p:val>
                                        </p:tav>
                                        <p:tav tm="100000">
                                          <p:val>
                                            <p:strVal val="#ppt_h"/>
                                          </p:val>
                                        </p:tav>
                                      </p:tavLst>
                                    </p:anim>
                                    <p:animEffect transition="in" filter="fade">
                                      <p:cBhvr>
                                        <p:cTn id="45" dur="500"/>
                                        <p:tgtEl>
                                          <p:spTgt spid="18"/>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nodeType="clickEffect">
                                  <p:stCondLst>
                                    <p:cond delay="0"/>
                                  </p:stCondLst>
                                  <p:childTnLst>
                                    <p:set>
                                      <p:cBhvr>
                                        <p:cTn id="49" dur="1" fill="hold">
                                          <p:stCondLst>
                                            <p:cond delay="0"/>
                                          </p:stCondLst>
                                        </p:cTn>
                                        <p:tgtEl>
                                          <p:spTgt spid="19"/>
                                        </p:tgtEl>
                                        <p:attrNameLst>
                                          <p:attrName>style.visibility</p:attrName>
                                        </p:attrNameLst>
                                      </p:cBhvr>
                                      <p:to>
                                        <p:strVal val="visible"/>
                                      </p:to>
                                    </p:set>
                                    <p:anim calcmode="lin" valueType="num">
                                      <p:cBhvr>
                                        <p:cTn id="50" dur="500" fill="hold"/>
                                        <p:tgtEl>
                                          <p:spTgt spid="19"/>
                                        </p:tgtEl>
                                        <p:attrNameLst>
                                          <p:attrName>ppt_w</p:attrName>
                                        </p:attrNameLst>
                                      </p:cBhvr>
                                      <p:tavLst>
                                        <p:tav tm="0">
                                          <p:val>
                                            <p:fltVal val="0"/>
                                          </p:val>
                                        </p:tav>
                                        <p:tav tm="100000">
                                          <p:val>
                                            <p:strVal val="#ppt_w"/>
                                          </p:val>
                                        </p:tav>
                                      </p:tavLst>
                                    </p:anim>
                                    <p:anim calcmode="lin" valueType="num">
                                      <p:cBhvr>
                                        <p:cTn id="51" dur="500" fill="hold"/>
                                        <p:tgtEl>
                                          <p:spTgt spid="19"/>
                                        </p:tgtEl>
                                        <p:attrNameLst>
                                          <p:attrName>ppt_h</p:attrName>
                                        </p:attrNameLst>
                                      </p:cBhvr>
                                      <p:tavLst>
                                        <p:tav tm="0">
                                          <p:val>
                                            <p:fltVal val="0"/>
                                          </p:val>
                                        </p:tav>
                                        <p:tav tm="100000">
                                          <p:val>
                                            <p:strVal val="#ppt_h"/>
                                          </p:val>
                                        </p:tav>
                                      </p:tavLst>
                                    </p:anim>
                                    <p:animEffect transition="in" filter="fade">
                                      <p:cBhvr>
                                        <p:cTn id="52" dur="500"/>
                                        <p:tgtEl>
                                          <p:spTgt spid="19"/>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nodeType="clickEffect">
                                  <p:stCondLst>
                                    <p:cond delay="0"/>
                                  </p:stCondLst>
                                  <p:childTnLst>
                                    <p:set>
                                      <p:cBhvr>
                                        <p:cTn id="56" dur="1" fill="hold">
                                          <p:stCondLst>
                                            <p:cond delay="0"/>
                                          </p:stCondLst>
                                        </p:cTn>
                                        <p:tgtEl>
                                          <p:spTgt spid="20"/>
                                        </p:tgtEl>
                                        <p:attrNameLst>
                                          <p:attrName>style.visibility</p:attrName>
                                        </p:attrNameLst>
                                      </p:cBhvr>
                                      <p:to>
                                        <p:strVal val="visible"/>
                                      </p:to>
                                    </p:set>
                                    <p:anim calcmode="lin" valueType="num">
                                      <p:cBhvr>
                                        <p:cTn id="57" dur="500" fill="hold"/>
                                        <p:tgtEl>
                                          <p:spTgt spid="20"/>
                                        </p:tgtEl>
                                        <p:attrNameLst>
                                          <p:attrName>ppt_w</p:attrName>
                                        </p:attrNameLst>
                                      </p:cBhvr>
                                      <p:tavLst>
                                        <p:tav tm="0">
                                          <p:val>
                                            <p:fltVal val="0"/>
                                          </p:val>
                                        </p:tav>
                                        <p:tav tm="100000">
                                          <p:val>
                                            <p:strVal val="#ppt_w"/>
                                          </p:val>
                                        </p:tav>
                                      </p:tavLst>
                                    </p:anim>
                                    <p:anim calcmode="lin" valueType="num">
                                      <p:cBhvr>
                                        <p:cTn id="58" dur="500" fill="hold"/>
                                        <p:tgtEl>
                                          <p:spTgt spid="20"/>
                                        </p:tgtEl>
                                        <p:attrNameLst>
                                          <p:attrName>ppt_h</p:attrName>
                                        </p:attrNameLst>
                                      </p:cBhvr>
                                      <p:tavLst>
                                        <p:tav tm="0">
                                          <p:val>
                                            <p:fltVal val="0"/>
                                          </p:val>
                                        </p:tav>
                                        <p:tav tm="100000">
                                          <p:val>
                                            <p:strVal val="#ppt_h"/>
                                          </p:val>
                                        </p:tav>
                                      </p:tavLst>
                                    </p:anim>
                                    <p:animEffect transition="in" filter="fade">
                                      <p:cBhvr>
                                        <p:cTn id="59" dur="500"/>
                                        <p:tgtEl>
                                          <p:spTgt spid="20"/>
                                        </p:tgtEl>
                                      </p:cBhvr>
                                    </p:animEffect>
                                  </p:childTnLst>
                                </p:cTn>
                              </p:par>
                            </p:childTnLst>
                          </p:cTn>
                        </p:par>
                      </p:childTnLst>
                    </p:cTn>
                  </p:par>
                  <p:par>
                    <p:cTn id="60" fill="hold">
                      <p:stCondLst>
                        <p:cond delay="indefinite"/>
                      </p:stCondLst>
                      <p:childTnLst>
                        <p:par>
                          <p:cTn id="61" fill="hold">
                            <p:stCondLst>
                              <p:cond delay="0"/>
                            </p:stCondLst>
                            <p:childTnLst>
                              <p:par>
                                <p:cTn id="62" presetID="53" presetClass="entr" presetSubtype="16" fill="hold" nodeType="clickEffect">
                                  <p:stCondLst>
                                    <p:cond delay="0"/>
                                  </p:stCondLst>
                                  <p:childTnLst>
                                    <p:set>
                                      <p:cBhvr>
                                        <p:cTn id="63" dur="1" fill="hold">
                                          <p:stCondLst>
                                            <p:cond delay="0"/>
                                          </p:stCondLst>
                                        </p:cTn>
                                        <p:tgtEl>
                                          <p:spTgt spid="21"/>
                                        </p:tgtEl>
                                        <p:attrNameLst>
                                          <p:attrName>style.visibility</p:attrName>
                                        </p:attrNameLst>
                                      </p:cBhvr>
                                      <p:to>
                                        <p:strVal val="visible"/>
                                      </p:to>
                                    </p:set>
                                    <p:anim calcmode="lin" valueType="num">
                                      <p:cBhvr>
                                        <p:cTn id="64" dur="500" fill="hold"/>
                                        <p:tgtEl>
                                          <p:spTgt spid="21"/>
                                        </p:tgtEl>
                                        <p:attrNameLst>
                                          <p:attrName>ppt_w</p:attrName>
                                        </p:attrNameLst>
                                      </p:cBhvr>
                                      <p:tavLst>
                                        <p:tav tm="0">
                                          <p:val>
                                            <p:fltVal val="0"/>
                                          </p:val>
                                        </p:tav>
                                        <p:tav tm="100000">
                                          <p:val>
                                            <p:strVal val="#ppt_w"/>
                                          </p:val>
                                        </p:tav>
                                      </p:tavLst>
                                    </p:anim>
                                    <p:anim calcmode="lin" valueType="num">
                                      <p:cBhvr>
                                        <p:cTn id="65" dur="500" fill="hold"/>
                                        <p:tgtEl>
                                          <p:spTgt spid="21"/>
                                        </p:tgtEl>
                                        <p:attrNameLst>
                                          <p:attrName>ppt_h</p:attrName>
                                        </p:attrNameLst>
                                      </p:cBhvr>
                                      <p:tavLst>
                                        <p:tav tm="0">
                                          <p:val>
                                            <p:fltVal val="0"/>
                                          </p:val>
                                        </p:tav>
                                        <p:tav tm="100000">
                                          <p:val>
                                            <p:strVal val="#ppt_h"/>
                                          </p:val>
                                        </p:tav>
                                      </p:tavLst>
                                    </p:anim>
                                    <p:animEffect transition="in" filter="fade">
                                      <p:cBhvr>
                                        <p:cTn id="66" dur="500"/>
                                        <p:tgtEl>
                                          <p:spTgt spid="21"/>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8" fill="hold" grpId="0" nodeType="clickEffect">
                                  <p:stCondLst>
                                    <p:cond delay="0"/>
                                  </p:stCondLst>
                                  <p:childTnLst>
                                    <p:set>
                                      <p:cBhvr>
                                        <p:cTn id="70" dur="1" fill="hold">
                                          <p:stCondLst>
                                            <p:cond delay="0"/>
                                          </p:stCondLst>
                                        </p:cTn>
                                        <p:tgtEl>
                                          <p:spTgt spid="6"/>
                                        </p:tgtEl>
                                        <p:attrNameLst>
                                          <p:attrName>style.visibility</p:attrName>
                                        </p:attrNameLst>
                                      </p:cBhvr>
                                      <p:to>
                                        <p:strVal val="visible"/>
                                      </p:to>
                                    </p:set>
                                    <p:animEffect transition="in" filter="wipe(left)">
                                      <p:cBhvr>
                                        <p:cTn id="71" dur="500"/>
                                        <p:tgtEl>
                                          <p:spTgt spid="6"/>
                                        </p:tgtEl>
                                      </p:cBhvr>
                                    </p:animEffect>
                                  </p:childTnLst>
                                </p:cTn>
                              </p:par>
                            </p:childTnLst>
                          </p:cTn>
                        </p:par>
                      </p:childTnLst>
                    </p:cTn>
                  </p:par>
                  <p:par>
                    <p:cTn id="72" fill="hold">
                      <p:stCondLst>
                        <p:cond delay="indefinite"/>
                      </p:stCondLst>
                      <p:childTnLst>
                        <p:par>
                          <p:cTn id="73" fill="hold">
                            <p:stCondLst>
                              <p:cond delay="0"/>
                            </p:stCondLst>
                            <p:childTnLst>
                              <p:par>
                                <p:cTn id="74" presetID="16" presetClass="entr" presetSubtype="21" fill="hold" grpId="0" nodeType="clickEffect">
                                  <p:stCondLst>
                                    <p:cond delay="0"/>
                                  </p:stCondLst>
                                  <p:childTnLst>
                                    <p:set>
                                      <p:cBhvr>
                                        <p:cTn id="75" dur="1" fill="hold">
                                          <p:stCondLst>
                                            <p:cond delay="0"/>
                                          </p:stCondLst>
                                        </p:cTn>
                                        <p:tgtEl>
                                          <p:spTgt spid="9"/>
                                        </p:tgtEl>
                                        <p:attrNameLst>
                                          <p:attrName>style.visibility</p:attrName>
                                        </p:attrNameLst>
                                      </p:cBhvr>
                                      <p:to>
                                        <p:strVal val="visible"/>
                                      </p:to>
                                    </p:set>
                                    <p:animEffect transition="in" filter="barn(inVertical)">
                                      <p:cBhvr>
                                        <p:cTn id="76" dur="500"/>
                                        <p:tgtEl>
                                          <p:spTgt spid="9"/>
                                        </p:tgtEl>
                                      </p:cBhvr>
                                    </p:animEffect>
                                  </p:childTnLst>
                                </p:cTn>
                              </p:par>
                            </p:childTnLst>
                          </p:cTn>
                        </p:par>
                      </p:childTnLst>
                    </p:cTn>
                  </p:par>
                  <p:par>
                    <p:cTn id="77" fill="hold">
                      <p:stCondLst>
                        <p:cond delay="indefinite"/>
                      </p:stCondLst>
                      <p:childTnLst>
                        <p:par>
                          <p:cTn id="78" fill="hold">
                            <p:stCondLst>
                              <p:cond delay="0"/>
                            </p:stCondLst>
                            <p:childTnLst>
                              <p:par>
                                <p:cTn id="79" presetID="16" presetClass="entr" presetSubtype="21" fill="hold" grpId="0" nodeType="clickEffect">
                                  <p:stCondLst>
                                    <p:cond delay="0"/>
                                  </p:stCondLst>
                                  <p:childTnLst>
                                    <p:set>
                                      <p:cBhvr>
                                        <p:cTn id="80" dur="1" fill="hold">
                                          <p:stCondLst>
                                            <p:cond delay="0"/>
                                          </p:stCondLst>
                                        </p:cTn>
                                        <p:tgtEl>
                                          <p:spTgt spid="10"/>
                                        </p:tgtEl>
                                        <p:attrNameLst>
                                          <p:attrName>style.visibility</p:attrName>
                                        </p:attrNameLst>
                                      </p:cBhvr>
                                      <p:to>
                                        <p:strVal val="visible"/>
                                      </p:to>
                                    </p:set>
                                    <p:animEffect transition="in" filter="barn(inVertical)">
                                      <p:cBhvr>
                                        <p:cTn id="8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9" grpId="0"/>
      <p:bldP spid="10" grpId="0"/>
      <p:bldP spid="11" grpId="0"/>
      <p:bldP spid="1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ângulo 2"/>
          <p:cNvSpPr/>
          <p:nvPr/>
        </p:nvSpPr>
        <p:spPr>
          <a:xfrm>
            <a:off x="253965" y="852060"/>
            <a:ext cx="7785804" cy="1496820"/>
          </a:xfrm>
          <a:prstGeom prst="rect">
            <a:avLst/>
          </a:prstGeom>
        </p:spPr>
        <p:txBody>
          <a:bodyPr wrap="square">
            <a:spAutoFit/>
          </a:bodyPr>
          <a:lstStyle/>
          <a:p>
            <a:pPr algn="just">
              <a:lnSpc>
                <a:spcPct val="130000"/>
              </a:lnSpc>
            </a:pPr>
            <a:r>
              <a:rPr lang="pt-BR" i="1" dirty="0" smtClean="0">
                <a:latin typeface="Times New Roman" pitchFamily="18" charset="0"/>
                <a:cs typeface="Times New Roman" pitchFamily="18" charset="0"/>
              </a:rPr>
              <a:t>Galileu </a:t>
            </a:r>
            <a:r>
              <a:rPr lang="pt-BR" i="1" dirty="0">
                <a:latin typeface="Times New Roman" pitchFamily="18" charset="0"/>
                <a:cs typeface="Times New Roman" pitchFamily="18" charset="0"/>
              </a:rPr>
              <a:t>aperfeiçoou bastante o telescópio antes de suas observações. De um aumento de 3 vezes chegou a produzir um que aumentava 32 vezes. O termo "telescópio" foi cunhado para o instrumento de Galileu por um matemático grego, Giovanni </a:t>
            </a:r>
            <a:r>
              <a:rPr lang="pt-BR" i="1" dirty="0" err="1">
                <a:latin typeface="Times New Roman" pitchFamily="18" charset="0"/>
                <a:cs typeface="Times New Roman" pitchFamily="18" charset="0"/>
              </a:rPr>
              <a:t>Demisiani</a:t>
            </a:r>
            <a:r>
              <a:rPr lang="pt-BR" i="1" dirty="0">
                <a:latin typeface="Times New Roman" pitchFamily="18" charset="0"/>
                <a:cs typeface="Times New Roman" pitchFamily="18" charset="0"/>
              </a:rPr>
              <a:t> (falecido em1614) num banquete oferecido em 1611 </a:t>
            </a:r>
            <a:r>
              <a:rPr lang="pt-BR" i="1" dirty="0" smtClean="0">
                <a:latin typeface="Times New Roman" pitchFamily="18" charset="0"/>
                <a:cs typeface="Times New Roman" pitchFamily="18" charset="0"/>
              </a:rPr>
              <a:t>pelo</a:t>
            </a:r>
            <a:endParaRPr lang="pt-BR" dirty="0">
              <a:latin typeface="Times New Roman" pitchFamily="18" charset="0"/>
              <a:cs typeface="Times New Roman" pitchFamily="18" charset="0"/>
            </a:endParaRPr>
          </a:p>
        </p:txBody>
      </p:sp>
      <p:sp>
        <p:nvSpPr>
          <p:cNvPr id="4" name="Retângulo 3"/>
          <p:cNvSpPr/>
          <p:nvPr/>
        </p:nvSpPr>
        <p:spPr>
          <a:xfrm>
            <a:off x="3503265" y="260648"/>
            <a:ext cx="1685077" cy="400110"/>
          </a:xfrm>
          <a:prstGeom prst="rect">
            <a:avLst/>
          </a:prstGeom>
        </p:spPr>
        <p:txBody>
          <a:bodyPr wrap="none">
            <a:spAutoFit/>
          </a:bodyPr>
          <a:lstStyle/>
          <a:p>
            <a:r>
              <a:rPr lang="pt-BR" sz="2000" b="1" i="1" u="sng" dirty="0" smtClean="0">
                <a:solidFill>
                  <a:schemeClr val="accent2">
                    <a:lumMod val="75000"/>
                  </a:schemeClr>
                </a:solidFill>
                <a:latin typeface="Times New Roman" pitchFamily="18" charset="0"/>
                <a:cs typeface="Times New Roman" pitchFamily="18" charset="0"/>
              </a:rPr>
              <a:t>Comentários:</a:t>
            </a:r>
            <a:r>
              <a:rPr lang="pt-BR" sz="2000" b="1" i="1" dirty="0" smtClean="0">
                <a:solidFill>
                  <a:schemeClr val="accent2">
                    <a:lumMod val="75000"/>
                  </a:schemeClr>
                </a:solidFill>
                <a:latin typeface="Times New Roman" pitchFamily="18" charset="0"/>
                <a:cs typeface="Times New Roman" pitchFamily="18" charset="0"/>
              </a:rPr>
              <a:t> </a:t>
            </a:r>
            <a:endParaRPr lang="pt-BR" sz="2000" b="1" dirty="0">
              <a:solidFill>
                <a:schemeClr val="accent2">
                  <a:lumMod val="75000"/>
                </a:schemeClr>
              </a:solidFill>
            </a:endParaRPr>
          </a:p>
        </p:txBody>
      </p:sp>
      <p:sp>
        <p:nvSpPr>
          <p:cNvPr id="5" name="Retângulo 4"/>
          <p:cNvSpPr/>
          <p:nvPr/>
        </p:nvSpPr>
        <p:spPr>
          <a:xfrm>
            <a:off x="262905" y="2284228"/>
            <a:ext cx="11377264" cy="3657411"/>
          </a:xfrm>
          <a:prstGeom prst="rect">
            <a:avLst/>
          </a:prstGeom>
        </p:spPr>
        <p:txBody>
          <a:bodyPr wrap="square">
            <a:spAutoFit/>
          </a:bodyPr>
          <a:lstStyle/>
          <a:p>
            <a:pPr algn="just">
              <a:lnSpc>
                <a:spcPct val="130000"/>
              </a:lnSpc>
            </a:pPr>
            <a:r>
              <a:rPr lang="pt-BR" i="1" dirty="0">
                <a:latin typeface="Times New Roman" pitchFamily="18" charset="0"/>
                <a:cs typeface="Times New Roman" pitchFamily="18" charset="0"/>
              </a:rPr>
              <a:t>Príncipe Federico </a:t>
            </a:r>
            <a:r>
              <a:rPr lang="pt-BR" i="1" dirty="0" err="1">
                <a:latin typeface="Times New Roman" pitchFamily="18" charset="0"/>
                <a:cs typeface="Times New Roman" pitchFamily="18" charset="0"/>
              </a:rPr>
              <a:t>Cesi</a:t>
            </a:r>
            <a:r>
              <a:rPr lang="pt-BR" i="1" dirty="0">
                <a:latin typeface="Times New Roman" pitchFamily="18" charset="0"/>
                <a:cs typeface="Times New Roman" pitchFamily="18" charset="0"/>
              </a:rPr>
              <a:t> quando tornou Galileu um membro de sua </a:t>
            </a:r>
            <a:r>
              <a:rPr lang="pt-BR" dirty="0" err="1">
                <a:latin typeface="Times New Roman" pitchFamily="18" charset="0"/>
                <a:cs typeface="Times New Roman" pitchFamily="18" charset="0"/>
              </a:rPr>
              <a:t>Accademia</a:t>
            </a:r>
            <a:r>
              <a:rPr lang="pt-BR" dirty="0">
                <a:latin typeface="Times New Roman" pitchFamily="18" charset="0"/>
                <a:cs typeface="Times New Roman" pitchFamily="18" charset="0"/>
              </a:rPr>
              <a:t> dei </a:t>
            </a:r>
            <a:r>
              <a:rPr lang="pt-BR" dirty="0" err="1">
                <a:latin typeface="Times New Roman" pitchFamily="18" charset="0"/>
                <a:cs typeface="Times New Roman" pitchFamily="18" charset="0"/>
              </a:rPr>
              <a:t>Lincei</a:t>
            </a:r>
            <a:r>
              <a:rPr lang="pt-BR" i="1" dirty="0">
                <a:latin typeface="Times New Roman" pitchFamily="18" charset="0"/>
                <a:cs typeface="Times New Roman" pitchFamily="18" charset="0"/>
              </a:rPr>
              <a:t>. O nome foi constituído  a partir dos termos gregos </a:t>
            </a:r>
            <a:r>
              <a:rPr lang="pt-BR" dirty="0">
                <a:latin typeface="Times New Roman" pitchFamily="18" charset="0"/>
                <a:cs typeface="Times New Roman" pitchFamily="18" charset="0"/>
              </a:rPr>
              <a:t>tele</a:t>
            </a:r>
            <a:r>
              <a:rPr lang="pt-BR" i="1" dirty="0">
                <a:latin typeface="Times New Roman" pitchFamily="18" charset="0"/>
                <a:cs typeface="Times New Roman" pitchFamily="18" charset="0"/>
              </a:rPr>
              <a:t> = 'distante' e </a:t>
            </a:r>
            <a:r>
              <a:rPr lang="pt-BR" dirty="0" err="1">
                <a:latin typeface="Times New Roman" pitchFamily="18" charset="0"/>
                <a:cs typeface="Times New Roman" pitchFamily="18" charset="0"/>
              </a:rPr>
              <a:t>skopein</a:t>
            </a:r>
            <a:r>
              <a:rPr lang="pt-BR" i="1" dirty="0">
                <a:latin typeface="Times New Roman" pitchFamily="18" charset="0"/>
                <a:cs typeface="Times New Roman" pitchFamily="18" charset="0"/>
              </a:rPr>
              <a:t> = 'ver' ou 'olhar'. O telescópio de Galileu era um telescópio refrator, também conhecido como  luneta ou luneta astronômica. É constituído por duas lentes convergentes, a ocular e a objetiva, esta com grande distância focal. Distância focal  é a distância entre o centro ótico da lente e a superfície onde ela projeta a luz. A objetiva forma a imagem sobre seu foco e esta imagem vai servir como objeto para a ocular que fornece a imagem final do sistema, que é invertida. As lunetas, se não são dotadas de lentes corretoras, sofrem do problema da aberração cromática. </a:t>
            </a:r>
            <a:r>
              <a:rPr lang="pt-BR" i="1" dirty="0" err="1">
                <a:latin typeface="Times New Roman" pitchFamily="18" charset="0"/>
                <a:cs typeface="Times New Roman" pitchFamily="18" charset="0"/>
              </a:rPr>
              <a:t>Entretante</a:t>
            </a:r>
            <a:r>
              <a:rPr lang="pt-BR" i="1" dirty="0">
                <a:latin typeface="Times New Roman" pitchFamily="18" charset="0"/>
                <a:cs typeface="Times New Roman" pitchFamily="18" charset="0"/>
              </a:rPr>
              <a:t> existem outros tipos de telescópios, que utilizam, além de lentes, espelhos. O telescópio newtoniano, inventado por sir Isaac Newton (aquele da gravitação), com o intuito de resolver o problema da aberração cromática, usa um espelho esférico ou parabólico para captar a luz. A imagem refletida pelo espelho é capturada pela ocular, responsável pelo foco. </a:t>
            </a:r>
            <a:endParaRPr lang="pt-BR" dirty="0">
              <a:latin typeface="Times New Roman" pitchFamily="18" charset="0"/>
              <a:cs typeface="Times New Roman" pitchFamily="18" charset="0"/>
            </a:endParaRPr>
          </a:p>
        </p:txBody>
      </p:sp>
    </p:spTree>
    <p:extLst>
      <p:ext uri="{BB962C8B-B14F-4D97-AF65-F5344CB8AC3E}">
        <p14:creationId xmlns:p14="http://schemas.microsoft.com/office/powerpoint/2010/main" val="368173783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4015</TotalTime>
  <Words>10278</Words>
  <Application>Microsoft Office PowerPoint</Application>
  <PresentationFormat>Personalizar</PresentationFormat>
  <Paragraphs>270</Paragraphs>
  <Slides>38</Slides>
  <Notes>1</Notes>
  <HiddenSlides>0</HiddenSlides>
  <MMClips>0</MMClips>
  <ScaleCrop>false</ScaleCrop>
  <HeadingPairs>
    <vt:vector size="8" baseType="variant">
      <vt:variant>
        <vt:lpstr>Fontes usadas</vt:lpstr>
      </vt:variant>
      <vt:variant>
        <vt:i4>5</vt:i4>
      </vt:variant>
      <vt:variant>
        <vt:lpstr>Tema</vt:lpstr>
      </vt:variant>
      <vt:variant>
        <vt:i4>1</vt:i4>
      </vt:variant>
      <vt:variant>
        <vt:lpstr>Servidores OLE inseridos</vt:lpstr>
      </vt:variant>
      <vt:variant>
        <vt:i4>2</vt:i4>
      </vt:variant>
      <vt:variant>
        <vt:lpstr>Títulos de slides</vt:lpstr>
      </vt:variant>
      <vt:variant>
        <vt:i4>38</vt:i4>
      </vt:variant>
    </vt:vector>
  </HeadingPairs>
  <TitlesOfParts>
    <vt:vector size="46" baseType="lpstr">
      <vt:lpstr>SimSun</vt:lpstr>
      <vt:lpstr>Arial</vt:lpstr>
      <vt:lpstr>Calibri</vt:lpstr>
      <vt:lpstr>Palatino Linotype</vt:lpstr>
      <vt:lpstr>Times New Roman</vt:lpstr>
      <vt:lpstr>Tema do Office</vt:lpstr>
      <vt:lpstr>Equação</vt:lpstr>
      <vt:lpstr>Documento</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OBA</dc:creator>
  <cp:lastModifiedBy>DVM Informatica</cp:lastModifiedBy>
  <cp:revision>73</cp:revision>
  <dcterms:created xsi:type="dcterms:W3CDTF">2020-08-14T17:50:32Z</dcterms:created>
  <dcterms:modified xsi:type="dcterms:W3CDTF">2020-08-29T19:11:12Z</dcterms:modified>
</cp:coreProperties>
</file>