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6" r:id="rId2"/>
    <p:sldId id="257" r:id="rId3"/>
    <p:sldId id="258" r:id="rId4"/>
    <p:sldId id="259" r:id="rId5"/>
    <p:sldId id="260" r:id="rId6"/>
    <p:sldId id="288" r:id="rId7"/>
    <p:sldId id="261" r:id="rId8"/>
    <p:sldId id="262" r:id="rId9"/>
    <p:sldId id="289" r:id="rId10"/>
    <p:sldId id="263" r:id="rId11"/>
    <p:sldId id="290" r:id="rId12"/>
    <p:sldId id="264" r:id="rId13"/>
    <p:sldId id="291" r:id="rId14"/>
    <p:sldId id="265" r:id="rId15"/>
    <p:sldId id="266" r:id="rId16"/>
    <p:sldId id="292" r:id="rId17"/>
    <p:sldId id="267" r:id="rId18"/>
    <p:sldId id="268" r:id="rId19"/>
    <p:sldId id="269" r:id="rId20"/>
    <p:sldId id="271" r:id="rId21"/>
    <p:sldId id="272" r:id="rId22"/>
    <p:sldId id="273" r:id="rId23"/>
    <p:sldId id="274" r:id="rId24"/>
    <p:sldId id="275" r:id="rId25"/>
    <p:sldId id="276" r:id="rId26"/>
    <p:sldId id="277" r:id="rId27"/>
    <p:sldId id="278" r:id="rId28"/>
    <p:sldId id="279" r:id="rId29"/>
    <p:sldId id="293" r:id="rId30"/>
    <p:sldId id="280" r:id="rId31"/>
    <p:sldId id="270" r:id="rId32"/>
    <p:sldId id="281" r:id="rId33"/>
    <p:sldId id="287" r:id="rId34"/>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94660"/>
  </p:normalViewPr>
  <p:slideViewPr>
    <p:cSldViewPr>
      <p:cViewPr varScale="1">
        <p:scale>
          <a:sx n="83" d="100"/>
          <a:sy n="83" d="100"/>
        </p:scale>
        <p:origin x="744" y="4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wmf"/><Relationship Id="rId3" Type="http://schemas.openxmlformats.org/officeDocument/2006/relationships/image" Target="../media/image24.wmf"/><Relationship Id="rId7" Type="http://schemas.openxmlformats.org/officeDocument/2006/relationships/image" Target="../media/image28.wmf"/><Relationship Id="rId12" Type="http://schemas.openxmlformats.org/officeDocument/2006/relationships/image" Target="../media/image33.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B6ACC-C1CE-4971-A418-75E5E7F499D3}" type="datetimeFigureOut">
              <a:rPr lang="pt-BR" smtClean="0"/>
              <a:t>01/09/2020</a:t>
            </a:fld>
            <a:endParaRPr lang="pt-BR"/>
          </a:p>
        </p:txBody>
      </p:sp>
      <p:sp>
        <p:nvSpPr>
          <p:cNvPr id="4" name="Espaço Reservado para Imagem de Slide 3"/>
          <p:cNvSpPr>
            <a:spLocks noGrp="1" noRot="1" noChangeAspect="1"/>
          </p:cNvSpPr>
          <p:nvPr>
            <p:ph type="sldImg" idx="2"/>
          </p:nvPr>
        </p:nvSpPr>
        <p:spPr>
          <a:xfrm>
            <a:off x="750888" y="1143000"/>
            <a:ext cx="5356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98172-A320-446E-B9DB-5A7CB4B9E8B5}" type="slidenum">
              <a:rPr lang="pt-BR" smtClean="0"/>
              <a:t>‹nº›</a:t>
            </a:fld>
            <a:endParaRPr lang="pt-BR"/>
          </a:p>
        </p:txBody>
      </p:sp>
    </p:spTree>
    <p:extLst>
      <p:ext uri="{BB962C8B-B14F-4D97-AF65-F5344CB8AC3E}">
        <p14:creationId xmlns:p14="http://schemas.microsoft.com/office/powerpoint/2010/main" val="25207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598172-A320-446E-B9DB-5A7CB4B9E8B5}" type="slidenum">
              <a:rPr lang="pt-BR" smtClean="0"/>
              <a:t>20</a:t>
            </a:fld>
            <a:endParaRPr lang="pt-BR"/>
          </a:p>
        </p:txBody>
      </p:sp>
    </p:spTree>
    <p:extLst>
      <p:ext uri="{BB962C8B-B14F-4D97-AF65-F5344CB8AC3E}">
        <p14:creationId xmlns:p14="http://schemas.microsoft.com/office/powerpoint/2010/main" val="162189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E06C958-2B1F-40DF-B8E6-F1C731F13F2B}" type="datetimeFigureOut">
              <a:rPr lang="pt-BR" smtClean="0"/>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290025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06C958-2B1F-40DF-B8E6-F1C731F13F2B}" type="datetimeFigureOut">
              <a:rPr lang="pt-BR" smtClean="0"/>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207188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06C958-2B1F-40DF-B8E6-F1C731F13F2B}" type="datetimeFigureOut">
              <a:rPr lang="pt-BR" smtClean="0"/>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152220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06C958-2B1F-40DF-B8E6-F1C731F13F2B}" type="datetimeFigureOut">
              <a:rPr lang="pt-BR" smtClean="0"/>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47454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E06C958-2B1F-40DF-B8E6-F1C731F13F2B}" type="datetimeFigureOut">
              <a:rPr lang="pt-BR" smtClean="0"/>
              <a:t>01/09/2020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45311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E06C958-2B1F-40DF-B8E6-F1C731F13F2B}" type="datetimeFigureOut">
              <a:rPr lang="pt-BR" smtClean="0"/>
              <a:t>01/09/2020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345061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E06C958-2B1F-40DF-B8E6-F1C731F13F2B}" type="datetimeFigureOut">
              <a:rPr lang="pt-BR" smtClean="0"/>
              <a:t>01/09/2020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198306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E06C958-2B1F-40DF-B8E6-F1C731F13F2B}" type="datetimeFigureOut">
              <a:rPr lang="pt-BR" smtClean="0"/>
              <a:t>01/09/2020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284570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E06C958-2B1F-40DF-B8E6-F1C731F13F2B}" type="datetimeFigureOut">
              <a:rPr lang="pt-BR" smtClean="0"/>
              <a:t>01/09/2020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A27F39C-2AF1-4C84-A297-B7A56D7C4CF1}" type="slidenum">
              <a:rPr lang="pt-BR" smtClean="0"/>
              <a:t>‹nº›</a:t>
            </a:fld>
            <a:endParaRPr lang="pt-BR"/>
          </a:p>
        </p:txBody>
      </p:sp>
      <p:pic>
        <p:nvPicPr>
          <p:cNvPr id="1026" name="Picture 2" descr="C:\Users\OBA\Downloads\LOGOTIPO_OBA_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55988" y="5698752"/>
            <a:ext cx="2061523"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mobfo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21288"/>
            <a:ext cx="1271017" cy="76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0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06C958-2B1F-40DF-B8E6-F1C731F13F2B}" type="datetimeFigureOut">
              <a:rPr lang="pt-BR" smtClean="0"/>
              <a:t>01/09/2020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306513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06C958-2B1F-40DF-B8E6-F1C731F13F2B}" type="datetimeFigureOut">
              <a:rPr lang="pt-BR" smtClean="0"/>
              <a:t>01/09/2020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98663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0">
              <a:schemeClr val="accent2">
                <a:lumMod val="20000"/>
                <a:lumOff val="80000"/>
              </a:schemeClr>
            </a:gs>
            <a:gs pos="18000">
              <a:schemeClr val="accent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6C958-2B1F-40DF-B8E6-F1C731F13F2B}" type="datetimeFigureOut">
              <a:rPr lang="pt-BR" smtClean="0"/>
              <a:t>01/09/2020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7F39C-2AF1-4C84-A297-B7A56D7C4CF1}" type="slidenum">
              <a:rPr lang="pt-BR" smtClean="0"/>
              <a:t>‹nº›</a:t>
            </a:fld>
            <a:endParaRPr lang="pt-BR"/>
          </a:p>
        </p:txBody>
      </p:sp>
    </p:spTree>
    <p:extLst>
      <p:ext uri="{BB962C8B-B14F-4D97-AF65-F5344CB8AC3E}">
        <p14:creationId xmlns:p14="http://schemas.microsoft.com/office/powerpoint/2010/main" val="584644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9.png"/><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8.wmf"/><Relationship Id="rId5" Type="http://schemas.openxmlformats.org/officeDocument/2006/relationships/image" Target="../media/image21.png"/><Relationship Id="rId10" Type="http://schemas.openxmlformats.org/officeDocument/2006/relationships/oleObject" Target="../embeddings/oleObject5.bin"/><Relationship Id="rId4" Type="http://schemas.openxmlformats.org/officeDocument/2006/relationships/image" Target="../media/image20.wmf"/><Relationship Id="rId9" Type="http://schemas.openxmlformats.org/officeDocument/2006/relationships/image" Target="../media/image17.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6.wmf"/><Relationship Id="rId18" Type="http://schemas.openxmlformats.org/officeDocument/2006/relationships/oleObject" Target="../embeddings/oleObject14.bin"/><Relationship Id="rId26" Type="http://schemas.openxmlformats.org/officeDocument/2006/relationships/oleObject" Target="../embeddings/oleObject18.bin"/><Relationship Id="rId3" Type="http://schemas.openxmlformats.org/officeDocument/2006/relationships/oleObject" Target="../embeddings/oleObject6.bin"/><Relationship Id="rId21" Type="http://schemas.openxmlformats.org/officeDocument/2006/relationships/image" Target="../media/image30.wmf"/><Relationship Id="rId7" Type="http://schemas.openxmlformats.org/officeDocument/2006/relationships/image" Target="../media/image23.wmf"/><Relationship Id="rId12" Type="http://schemas.openxmlformats.org/officeDocument/2006/relationships/oleObject" Target="../embeddings/oleObject11.bin"/><Relationship Id="rId17" Type="http://schemas.openxmlformats.org/officeDocument/2006/relationships/image" Target="../media/image28.wmf"/><Relationship Id="rId25" Type="http://schemas.openxmlformats.org/officeDocument/2006/relationships/image" Target="../media/image32.wmf"/><Relationship Id="rId2" Type="http://schemas.openxmlformats.org/officeDocument/2006/relationships/slideLayout" Target="../slideLayouts/slideLayout7.xml"/><Relationship Id="rId16" Type="http://schemas.openxmlformats.org/officeDocument/2006/relationships/oleObject" Target="../embeddings/oleObject13.bin"/><Relationship Id="rId20" Type="http://schemas.openxmlformats.org/officeDocument/2006/relationships/oleObject" Target="../embeddings/oleObject15.bin"/><Relationship Id="rId29" Type="http://schemas.openxmlformats.org/officeDocument/2006/relationships/image" Target="../media/image34.wmf"/><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25.wmf"/><Relationship Id="rId24" Type="http://schemas.openxmlformats.org/officeDocument/2006/relationships/oleObject" Target="../embeddings/oleObject17.bin"/><Relationship Id="rId5" Type="http://schemas.openxmlformats.org/officeDocument/2006/relationships/oleObject" Target="../embeddings/oleObject7.bin"/><Relationship Id="rId15" Type="http://schemas.openxmlformats.org/officeDocument/2006/relationships/image" Target="../media/image27.wmf"/><Relationship Id="rId23" Type="http://schemas.openxmlformats.org/officeDocument/2006/relationships/image" Target="../media/image31.wmf"/><Relationship Id="rId28" Type="http://schemas.openxmlformats.org/officeDocument/2006/relationships/oleObject" Target="../embeddings/oleObject19.bin"/><Relationship Id="rId10" Type="http://schemas.openxmlformats.org/officeDocument/2006/relationships/oleObject" Target="../embeddings/oleObject10.bin"/><Relationship Id="rId19" Type="http://schemas.openxmlformats.org/officeDocument/2006/relationships/image" Target="../media/image29.wmf"/><Relationship Id="rId4" Type="http://schemas.openxmlformats.org/officeDocument/2006/relationships/image" Target="../media/image22.wmf"/><Relationship Id="rId9" Type="http://schemas.openxmlformats.org/officeDocument/2006/relationships/image" Target="../media/image24.wmf"/><Relationship Id="rId14" Type="http://schemas.openxmlformats.org/officeDocument/2006/relationships/oleObject" Target="../embeddings/oleObject12.bin"/><Relationship Id="rId22" Type="http://schemas.openxmlformats.org/officeDocument/2006/relationships/oleObject" Target="../embeddings/oleObject16.bin"/><Relationship Id="rId27" Type="http://schemas.openxmlformats.org/officeDocument/2006/relationships/image" Target="../media/image33.wmf"/></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2.png"/><Relationship Id="rId4" Type="http://schemas.openxmlformats.org/officeDocument/2006/relationships/image" Target="../media/image41.png"/><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a:t>
            </a:r>
            <a:r>
              <a:rPr lang="pt-BR" sz="4296" b="1" dirty="0">
                <a:solidFill>
                  <a:srgbClr val="0E4D3C"/>
                </a:solidFill>
                <a:effectLst>
                  <a:outerShdw blurRad="38100" dist="38100" dir="2700000" algn="tl">
                    <a:srgbClr val="000000">
                      <a:alpha val="43137"/>
                    </a:srgbClr>
                  </a:outerShdw>
                </a:effectLst>
              </a:rPr>
              <a:t>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a:t>
            </a:r>
            <a:r>
              <a:rPr lang="pt-BR" sz="5272" b="1" dirty="0" smtClean="0">
                <a:solidFill>
                  <a:srgbClr val="0E4D3C"/>
                </a:solidFill>
                <a:effectLst>
                  <a:outerShdw blurRad="38100" dist="38100" dir="2700000" algn="tl">
                    <a:srgbClr val="000000">
                      <a:alpha val="43137"/>
                    </a:srgbClr>
                  </a:outerShdw>
                </a:effectLst>
              </a:rPr>
              <a:t>2008 </a:t>
            </a:r>
            <a:r>
              <a:rPr lang="pt-BR" sz="5272" b="1" dirty="0">
                <a:solidFill>
                  <a:srgbClr val="0E4D3C"/>
                </a:solidFill>
                <a:effectLst>
                  <a:outerShdw blurRad="38100" dist="38100" dir="2700000" algn="tl">
                    <a:srgbClr val="000000">
                      <a:alpha val="43137"/>
                    </a:srgbClr>
                  </a:outerShdw>
                </a:effectLst>
              </a:rPr>
              <a:t>- </a:t>
            </a:r>
            <a:r>
              <a:rPr lang="pt-BR" sz="5272" b="1" dirty="0">
                <a:solidFill>
                  <a:srgbClr val="0E4D3C"/>
                </a:solidFill>
                <a:effectLst>
                  <a:outerShdw blurRad="38100" dist="38100" dir="2700000" algn="tl">
                    <a:srgbClr val="000000">
                      <a:alpha val="43137"/>
                    </a:srgbClr>
                  </a:outerShdw>
                </a:effectLst>
              </a:rPr>
              <a:t>NÍVEL </a:t>
            </a:r>
            <a:r>
              <a:rPr lang="pt-BR" sz="5272" b="1" dirty="0" smtClean="0">
                <a:solidFill>
                  <a:srgbClr val="0E4D3C"/>
                </a:solidFill>
                <a:effectLst>
                  <a:outerShdw blurRad="38100" dist="38100" dir="2700000" algn="tl">
                    <a:srgbClr val="000000">
                      <a:alpha val="43137"/>
                    </a:srgbClr>
                  </a:outerShdw>
                </a:effectLst>
              </a:rPr>
              <a:t>4</a:t>
            </a:r>
            <a:endParaRPr lang="pt-BR" sz="5272"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2034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5429692" cy="424732"/>
          </a:xfrm>
          <a:prstGeom prst="rect">
            <a:avLst/>
          </a:prstGeom>
        </p:spPr>
        <p:txBody>
          <a:bodyPr wrap="none">
            <a:spAutoFit/>
          </a:bodyPr>
          <a:lstStyle/>
          <a:p>
            <a:pPr algn="just">
              <a:lnSpc>
                <a:spcPct val="120000"/>
              </a:lnSpc>
            </a:pPr>
            <a:r>
              <a:rPr lang="pt-BR" b="1" dirty="0">
                <a:latin typeface="Arial" panose="020B0604020202020204" pitchFamily="34" charset="0"/>
                <a:cs typeface="Arial" panose="020B0604020202020204" pitchFamily="34" charset="0"/>
              </a:rPr>
              <a:t>Pergunta 2b) (0,2 ponto) </a:t>
            </a:r>
            <a:r>
              <a:rPr lang="pt-BR" dirty="0">
                <a:latin typeface="Arial" panose="020B0604020202020204" pitchFamily="34" charset="0"/>
                <a:cs typeface="Arial" panose="020B0604020202020204" pitchFamily="34" charset="0"/>
              </a:rPr>
              <a:t>Ambos voem para o Sul.</a:t>
            </a:r>
          </a:p>
        </p:txBody>
      </p:sp>
      <p:sp>
        <p:nvSpPr>
          <p:cNvPr id="4" name="Retângulo 3"/>
          <p:cNvSpPr/>
          <p:nvPr/>
        </p:nvSpPr>
        <p:spPr>
          <a:xfrm>
            <a:off x="118889" y="548680"/>
            <a:ext cx="1710725" cy="369332"/>
          </a:xfrm>
          <a:prstGeom prst="rect">
            <a:avLst/>
          </a:prstGeom>
        </p:spPr>
        <p:txBody>
          <a:bodyPr wrap="none">
            <a:spAutoFit/>
          </a:bodyPr>
          <a:lstStyle/>
          <a:p>
            <a:pPr algn="just"/>
            <a:r>
              <a:rPr lang="pt-BR" b="1" dirty="0">
                <a:latin typeface="Arial" panose="020B0604020202020204" pitchFamily="34" charset="0"/>
                <a:cs typeface="Arial" panose="020B0604020202020204" pitchFamily="34" charset="0"/>
              </a:rPr>
              <a:t>Resposta 2b):</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118889" y="548680"/>
            <a:ext cx="7987506" cy="1089529"/>
          </a:xfrm>
          <a:prstGeom prst="rect">
            <a:avLst/>
          </a:prstGeom>
        </p:spPr>
        <p:txBody>
          <a:bodyPr wrap="square">
            <a:spAutoFit/>
          </a:bodyPr>
          <a:lstStyle/>
          <a:p>
            <a:pPr algn="just">
              <a:lnSpc>
                <a:spcPct val="120000"/>
              </a:lnSpc>
            </a:pPr>
            <a:r>
              <a:rPr lang="pt-BR" dirty="0" smtClean="0">
                <a:solidFill>
                  <a:srgbClr val="FF0000"/>
                </a:solidFill>
                <a:latin typeface="Arial" panose="020B0604020202020204" pitchFamily="34" charset="0"/>
                <a:cs typeface="Arial" panose="020B0604020202020204" pitchFamily="34" charset="0"/>
              </a:rPr>
              <a:t>                          Existem </a:t>
            </a:r>
            <a:r>
              <a:rPr lang="pt-BR" dirty="0">
                <a:solidFill>
                  <a:srgbClr val="FF0000"/>
                </a:solidFill>
                <a:latin typeface="Arial" panose="020B0604020202020204" pitchFamily="34" charset="0"/>
                <a:cs typeface="Arial" panose="020B0604020202020204" pitchFamily="34" charset="0"/>
              </a:rPr>
              <a:t>dois caso. Nos dois casos a altitude deve ser a mesma (semelhante). No primeiro deles, os aviões devem ter longitudes (</a:t>
            </a:r>
            <a:r>
              <a:rPr lang="pt-BR" dirty="0" err="1">
                <a:solidFill>
                  <a:srgbClr val="FF0000"/>
                </a:solidFill>
                <a:latin typeface="Arial" panose="020B0604020202020204" pitchFamily="34" charset="0"/>
                <a:cs typeface="Arial" panose="020B0604020202020204" pitchFamily="34" charset="0"/>
              </a:rPr>
              <a:t>lg</a:t>
            </a:r>
            <a:r>
              <a:rPr lang="pt-BR" dirty="0">
                <a:solidFill>
                  <a:srgbClr val="FF0000"/>
                </a:solidFill>
                <a:latin typeface="Arial" panose="020B0604020202020204" pitchFamily="34" charset="0"/>
                <a:cs typeface="Arial" panose="020B0604020202020204" pitchFamily="34" charset="0"/>
              </a:rPr>
              <a:t>) iguais e velocidades diferentes para que se encontrem.</a:t>
            </a:r>
          </a:p>
        </p:txBody>
      </p:sp>
      <p:sp>
        <p:nvSpPr>
          <p:cNvPr id="6" name="Retângulo 5"/>
          <p:cNvSpPr/>
          <p:nvPr/>
        </p:nvSpPr>
        <p:spPr>
          <a:xfrm>
            <a:off x="2927201" y="1556792"/>
            <a:ext cx="2626040" cy="424732"/>
          </a:xfrm>
          <a:prstGeom prst="rect">
            <a:avLst/>
          </a:prstGeom>
        </p:spPr>
        <p:txBody>
          <a:bodyPr wrap="none">
            <a:spAutoFit/>
          </a:bodyPr>
          <a:lstStyle/>
          <a:p>
            <a:pPr algn="just">
              <a:lnSpc>
                <a:spcPct val="120000"/>
              </a:lnSpc>
            </a:pPr>
            <a:r>
              <a:rPr lang="pt-BR" b="1" dirty="0" err="1">
                <a:solidFill>
                  <a:srgbClr val="FF0000"/>
                </a:solidFill>
                <a:latin typeface="Arial" panose="020B0604020202020204" pitchFamily="34" charset="0"/>
                <a:cs typeface="Arial" panose="020B0604020202020204" pitchFamily="34" charset="0"/>
              </a:rPr>
              <a:t>lg</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 </a:t>
            </a:r>
            <a:r>
              <a:rPr lang="pt-BR" b="1" dirty="0" err="1">
                <a:solidFill>
                  <a:srgbClr val="FF0000"/>
                </a:solidFill>
                <a:latin typeface="Arial" panose="020B0604020202020204" pitchFamily="34" charset="0"/>
                <a:cs typeface="Arial" panose="020B0604020202020204" pitchFamily="34" charset="0"/>
              </a:rPr>
              <a:t>lg</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  ou  </a:t>
            </a:r>
            <a:r>
              <a:rPr lang="pt-BR" b="1" dirty="0" err="1">
                <a:solidFill>
                  <a:srgbClr val="FF0000"/>
                </a:solidFill>
                <a:latin typeface="Arial" panose="020B0604020202020204" pitchFamily="34" charset="0"/>
                <a:cs typeface="Arial" panose="020B0604020202020204" pitchFamily="34" charset="0"/>
              </a:rPr>
              <a:t>lg</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a:t>
            </a:r>
            <a:r>
              <a:rPr lang="pt-BR" dirty="0">
                <a:solidFill>
                  <a:srgbClr val="FF0000"/>
                </a:solidFill>
                <a:latin typeface="Arial" panose="020B0604020202020204" pitchFamily="34" charset="0"/>
                <a:cs typeface="Arial" panose="020B0604020202020204" pitchFamily="34" charset="0"/>
                <a:sym typeface="Symbol"/>
              </a:rPr>
              <a:t></a:t>
            </a:r>
            <a:r>
              <a:rPr lang="pt-BR" b="1" dirty="0" smtClean="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lg</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 ;</a:t>
            </a:r>
            <a:endParaRPr lang="pt-BR" dirty="0">
              <a:solidFill>
                <a:srgbClr val="FF0000"/>
              </a:solidFill>
              <a:latin typeface="Arial" panose="020B0604020202020204" pitchFamily="34" charset="0"/>
              <a:cs typeface="Arial" panose="020B0604020202020204" pitchFamily="34" charset="0"/>
            </a:endParaRPr>
          </a:p>
        </p:txBody>
      </p:sp>
      <p:sp>
        <p:nvSpPr>
          <p:cNvPr id="7" name="Retângulo 6"/>
          <p:cNvSpPr/>
          <p:nvPr/>
        </p:nvSpPr>
        <p:spPr>
          <a:xfrm>
            <a:off x="2999209" y="1988840"/>
            <a:ext cx="2497800" cy="424732"/>
          </a:xfrm>
          <a:prstGeom prst="rect">
            <a:avLst/>
          </a:prstGeom>
        </p:spPr>
        <p:txBody>
          <a:bodyPr wrap="none">
            <a:spAutoFit/>
          </a:bodyPr>
          <a:lstStyle/>
          <a:p>
            <a:pPr algn="just">
              <a:lnSpc>
                <a:spcPct val="120000"/>
              </a:lnSpc>
            </a:pPr>
            <a:r>
              <a:rPr lang="pt-BR" b="1" dirty="0">
                <a:solidFill>
                  <a:srgbClr val="FF0000"/>
                </a:solidFill>
                <a:latin typeface="Arial" panose="020B0604020202020204" pitchFamily="34" charset="0"/>
                <a:cs typeface="Arial" panose="020B0604020202020204" pitchFamily="34" charset="0"/>
              </a:rPr>
              <a:t>h</a:t>
            </a:r>
            <a:r>
              <a:rPr lang="pt-BR" b="1" baseline="-25000" dirty="0">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 </a:t>
            </a:r>
            <a:r>
              <a:rPr lang="pt-BR" b="1" dirty="0" err="1">
                <a:solidFill>
                  <a:srgbClr val="FF0000"/>
                </a:solidFill>
                <a:latin typeface="Arial" panose="020B0604020202020204" pitchFamily="34" charset="0"/>
                <a:cs typeface="Arial" panose="020B0604020202020204" pitchFamily="34" charset="0"/>
              </a:rPr>
              <a:t>h</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  ou    h</a:t>
            </a:r>
            <a:r>
              <a:rPr lang="pt-BR" b="1" baseline="-25000" dirty="0">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a:t>
            </a:r>
            <a:r>
              <a:rPr lang="pt-BR" dirty="0">
                <a:solidFill>
                  <a:srgbClr val="FF0000"/>
                </a:solidFill>
                <a:latin typeface="Arial" panose="020B0604020202020204" pitchFamily="34" charset="0"/>
                <a:cs typeface="Arial" panose="020B0604020202020204" pitchFamily="34" charset="0"/>
                <a:sym typeface="Symbol"/>
              </a:rPr>
              <a:t></a:t>
            </a:r>
            <a:r>
              <a:rPr lang="pt-BR" b="1" dirty="0" smtClean="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h</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 ;</a:t>
            </a:r>
            <a:endParaRPr lang="pt-BR" dirty="0">
              <a:solidFill>
                <a:srgbClr val="FF0000"/>
              </a:solidFill>
              <a:latin typeface="Arial" panose="020B0604020202020204" pitchFamily="34" charset="0"/>
              <a:cs typeface="Arial" panose="020B0604020202020204" pitchFamily="34" charset="0"/>
            </a:endParaRPr>
          </a:p>
        </p:txBody>
      </p:sp>
      <p:sp>
        <p:nvSpPr>
          <p:cNvPr id="8" name="Retângulo 7"/>
          <p:cNvSpPr/>
          <p:nvPr/>
        </p:nvSpPr>
        <p:spPr>
          <a:xfrm>
            <a:off x="1271017" y="2348880"/>
            <a:ext cx="6397905" cy="424732"/>
          </a:xfrm>
          <a:prstGeom prst="rect">
            <a:avLst/>
          </a:prstGeom>
        </p:spPr>
        <p:txBody>
          <a:bodyPr wrap="none">
            <a:spAutoFit/>
          </a:bodyPr>
          <a:lstStyle/>
          <a:p>
            <a:pPr algn="just">
              <a:lnSpc>
                <a:spcPct val="120000"/>
              </a:lnSpc>
            </a:pP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baseline="-25000"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rPr>
              <a:t>(ou</a:t>
            </a:r>
            <a:r>
              <a:rPr lang="pt-BR" b="1" baseline="-25000" dirty="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&gt;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baseline="-25000"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rPr>
              <a:t>ou</a:t>
            </a:r>
            <a:r>
              <a:rPr lang="pt-BR" b="1" baseline="-25000" dirty="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baseline="-25000"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rPr>
              <a:t>&lt;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baseline="-25000"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rPr>
              <a:t>ou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baseline="-25000"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rPr>
              <a:t> &gt;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baseline="-25000"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rPr>
              <a:t>ou</a:t>
            </a:r>
            <a:r>
              <a:rPr lang="pt-BR" b="1" baseline="-25000" dirty="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baseline="-25000"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rPr>
              <a:t> &lt;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baseline="-25000"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rPr>
              <a:t>).</a:t>
            </a:r>
            <a:endParaRPr lang="pt-BR" dirty="0">
              <a:solidFill>
                <a:srgbClr val="FF0000"/>
              </a:solidFill>
              <a:latin typeface="Arial" panose="020B0604020202020204" pitchFamily="34" charset="0"/>
              <a:cs typeface="Arial" panose="020B0604020202020204" pitchFamily="34" charset="0"/>
            </a:endParaRPr>
          </a:p>
        </p:txBody>
      </p:sp>
      <p:sp>
        <p:nvSpPr>
          <p:cNvPr id="9" name="Retângulo 8"/>
          <p:cNvSpPr/>
          <p:nvPr/>
        </p:nvSpPr>
        <p:spPr>
          <a:xfrm>
            <a:off x="190897" y="2780928"/>
            <a:ext cx="11593288" cy="1421928"/>
          </a:xfrm>
          <a:prstGeom prst="rect">
            <a:avLst/>
          </a:prstGeom>
        </p:spPr>
        <p:txBody>
          <a:bodyPr wrap="square">
            <a:spAutoFit/>
          </a:bodyPr>
          <a:lstStyle/>
          <a:p>
            <a:pPr algn="just">
              <a:lnSpc>
                <a:spcPct val="120000"/>
              </a:lnSpc>
            </a:pPr>
            <a:r>
              <a:rPr lang="pt-BR" dirty="0">
                <a:solidFill>
                  <a:srgbClr val="FF0000"/>
                </a:solidFill>
                <a:latin typeface="Arial" panose="020B0604020202020204" pitchFamily="34" charset="0"/>
                <a:cs typeface="Arial" panose="020B0604020202020204" pitchFamily="34" charset="0"/>
              </a:rPr>
              <a:t>No segundo caso, os aviões se encontram no </a:t>
            </a:r>
            <a:r>
              <a:rPr lang="pt-BR" dirty="0" err="1">
                <a:solidFill>
                  <a:srgbClr val="FF0000"/>
                </a:solidFill>
                <a:latin typeface="Arial" panose="020B0604020202020204" pitchFamily="34" charset="0"/>
                <a:cs typeface="Arial" panose="020B0604020202020204" pitchFamily="34" charset="0"/>
              </a:rPr>
              <a:t>Pólo</a:t>
            </a:r>
            <a:r>
              <a:rPr lang="pt-BR" dirty="0">
                <a:solidFill>
                  <a:srgbClr val="FF0000"/>
                </a:solidFill>
                <a:latin typeface="Arial" panose="020B0604020202020204" pitchFamily="34" charset="0"/>
                <a:cs typeface="Arial" panose="020B0604020202020204" pitchFamily="34" charset="0"/>
              </a:rPr>
              <a:t> Sul. Para tal, eles devem ter uma combinação de velocidades tal que descrevam suas trajetórias até o </a:t>
            </a:r>
            <a:r>
              <a:rPr lang="pt-BR" dirty="0" err="1">
                <a:solidFill>
                  <a:srgbClr val="FF0000"/>
                </a:solidFill>
                <a:latin typeface="Arial" panose="020B0604020202020204" pitchFamily="34" charset="0"/>
                <a:cs typeface="Arial" panose="020B0604020202020204" pitchFamily="34" charset="0"/>
              </a:rPr>
              <a:t>pólo</a:t>
            </a:r>
            <a:r>
              <a:rPr lang="pt-BR" dirty="0">
                <a:solidFill>
                  <a:srgbClr val="FF0000"/>
                </a:solidFill>
                <a:latin typeface="Arial" panose="020B0604020202020204" pitchFamily="34" charset="0"/>
                <a:cs typeface="Arial" panose="020B0604020202020204" pitchFamily="34" charset="0"/>
              </a:rPr>
              <a:t> Sul em tempos iguais, tendo partido de pontos diferentes quaisquer e, portanto, percorrido distâncias diferentes. Basta que o estudante responda a uma das duas opções para que receba os pontos deste item</a:t>
            </a:r>
          </a:p>
        </p:txBody>
      </p:sp>
      <p:sp>
        <p:nvSpPr>
          <p:cNvPr id="10" name="Retângulo 9"/>
          <p:cNvSpPr/>
          <p:nvPr/>
        </p:nvSpPr>
        <p:spPr>
          <a:xfrm>
            <a:off x="190897" y="4149080"/>
            <a:ext cx="10225136" cy="424732"/>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2c) (0,2 ponto) </a:t>
            </a:r>
            <a:r>
              <a:rPr lang="pt-BR" dirty="0">
                <a:latin typeface="Arial" panose="020B0604020202020204" pitchFamily="34" charset="0"/>
                <a:cs typeface="Arial" panose="020B0604020202020204" pitchFamily="34" charset="0"/>
              </a:rPr>
              <a:t>Um voe seguindo a direção Norte e o outro voe para o Sul.</a:t>
            </a:r>
          </a:p>
        </p:txBody>
      </p:sp>
      <p:sp>
        <p:nvSpPr>
          <p:cNvPr id="11" name="Retângulo 10"/>
          <p:cNvSpPr/>
          <p:nvPr/>
        </p:nvSpPr>
        <p:spPr>
          <a:xfrm>
            <a:off x="190897" y="4562656"/>
            <a:ext cx="1697901" cy="424732"/>
          </a:xfrm>
          <a:prstGeom prst="rect">
            <a:avLst/>
          </a:prstGeom>
        </p:spPr>
        <p:txBody>
          <a:bodyPr wrap="none">
            <a:spAutoFit/>
          </a:bodyPr>
          <a:lstStyle/>
          <a:p>
            <a:pPr algn="just">
              <a:lnSpc>
                <a:spcPct val="120000"/>
              </a:lnSpc>
            </a:pPr>
            <a:r>
              <a:rPr lang="pt-BR" b="1" dirty="0">
                <a:latin typeface="Arial" panose="020B0604020202020204" pitchFamily="34" charset="0"/>
                <a:cs typeface="Arial" panose="020B0604020202020204" pitchFamily="34" charset="0"/>
              </a:rPr>
              <a:t>Resposta 2c):</a:t>
            </a:r>
            <a:endParaRPr lang="pt-BR" dirty="0">
              <a:latin typeface="Arial" panose="020B0604020202020204" pitchFamily="34" charset="0"/>
              <a:cs typeface="Arial" panose="020B0604020202020204" pitchFamily="34" charset="0"/>
            </a:endParaRPr>
          </a:p>
        </p:txBody>
      </p:sp>
      <p:sp>
        <p:nvSpPr>
          <p:cNvPr id="12" name="Retângulo 11"/>
          <p:cNvSpPr/>
          <p:nvPr/>
        </p:nvSpPr>
        <p:spPr>
          <a:xfrm>
            <a:off x="190897" y="4581128"/>
            <a:ext cx="11573817" cy="1421928"/>
          </a:xfrm>
          <a:prstGeom prst="rect">
            <a:avLst/>
          </a:prstGeom>
        </p:spPr>
        <p:txBody>
          <a:bodyPr wrap="square">
            <a:spAutoFit/>
          </a:bodyPr>
          <a:lstStyle/>
          <a:p>
            <a:pPr algn="just">
              <a:lnSpc>
                <a:spcPct val="120000"/>
              </a:lnSpc>
            </a:pPr>
            <a:r>
              <a:rPr lang="pt-BR" dirty="0" smtClean="0">
                <a:solidFill>
                  <a:srgbClr val="FF0000"/>
                </a:solidFill>
                <a:latin typeface="Arial" panose="020B0604020202020204" pitchFamily="34" charset="0"/>
                <a:cs typeface="Arial" panose="020B0604020202020204" pitchFamily="34" charset="0"/>
              </a:rPr>
              <a:t>                          Novamente</a:t>
            </a:r>
            <a:r>
              <a:rPr lang="pt-BR" dirty="0">
                <a:solidFill>
                  <a:srgbClr val="FF0000"/>
                </a:solidFill>
                <a:latin typeface="Arial" panose="020B0604020202020204" pitchFamily="34" charset="0"/>
                <a:cs typeface="Arial" panose="020B0604020202020204" pitchFamily="34" charset="0"/>
              </a:rPr>
              <a:t>, a altitude dos dois aviões deve ser próxima. Outra condição necessária é que os aviões estejam na mesma longitude. Por fim, mas não menos importante, é necessário que o avião que está indo para o norte esteja mais ao sul do que o avião que esta indo para o sul. Ou, equivalentemente, que o avião que esteja indo para o sul esteja mais ao norte do que o avião que está indo para o norte. </a:t>
            </a:r>
          </a:p>
        </p:txBody>
      </p:sp>
      <p:sp>
        <p:nvSpPr>
          <p:cNvPr id="25" name="Retângulo 24"/>
          <p:cNvSpPr/>
          <p:nvPr/>
        </p:nvSpPr>
        <p:spPr>
          <a:xfrm>
            <a:off x="1343025" y="6099693"/>
            <a:ext cx="8928992" cy="757130"/>
          </a:xfrm>
          <a:prstGeom prst="rect">
            <a:avLst/>
          </a:prstGeom>
        </p:spPr>
        <p:txBody>
          <a:bodyPr wrap="square">
            <a:spAutoFit/>
          </a:bodyPr>
          <a:lstStyle/>
          <a:p>
            <a:pPr algn="just">
              <a:lnSpc>
                <a:spcPct val="120000"/>
              </a:lnSpc>
            </a:pPr>
            <a:r>
              <a:rPr lang="pt-BR" dirty="0">
                <a:solidFill>
                  <a:srgbClr val="FF0000"/>
                </a:solidFill>
                <a:latin typeface="Arial" panose="020B0604020202020204" pitchFamily="34" charset="0"/>
                <a:cs typeface="Arial" panose="020B0604020202020204" pitchFamily="34" charset="0"/>
              </a:rPr>
              <a:t>O estudante deve responder a todos os itens. Altitude e longitude iguais,  ganha 0,1; ponto de partida correto: 0,1.</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4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out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0133" y="295606"/>
            <a:ext cx="7848872" cy="757130"/>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2d) (0,2 ponto) </a:t>
            </a:r>
            <a:r>
              <a:rPr lang="pt-BR" dirty="0">
                <a:latin typeface="Arial" panose="020B0604020202020204" pitchFamily="34" charset="0"/>
                <a:cs typeface="Arial" panose="020B0604020202020204" pitchFamily="34" charset="0"/>
              </a:rPr>
              <a:t>Um voe seguindo a direção Oeste e o outro para o Leste.</a:t>
            </a:r>
          </a:p>
        </p:txBody>
      </p:sp>
      <p:sp>
        <p:nvSpPr>
          <p:cNvPr id="3" name="Retângulo 2"/>
          <p:cNvSpPr/>
          <p:nvPr/>
        </p:nvSpPr>
        <p:spPr>
          <a:xfrm>
            <a:off x="190897" y="1098610"/>
            <a:ext cx="7920880" cy="1754326"/>
          </a:xfrm>
          <a:prstGeom prst="rect">
            <a:avLst/>
          </a:prstGeom>
        </p:spPr>
        <p:txBody>
          <a:bodyPr wrap="square">
            <a:spAutoFit/>
          </a:bodyPr>
          <a:lstStyle/>
          <a:p>
            <a:pPr algn="just">
              <a:lnSpc>
                <a:spcPct val="120000"/>
              </a:lnSpc>
            </a:pPr>
            <a:r>
              <a:rPr lang="pt-BR" dirty="0" smtClean="0">
                <a:solidFill>
                  <a:srgbClr val="FF0000"/>
                </a:solidFill>
                <a:latin typeface="Arial" panose="020B0604020202020204" pitchFamily="34" charset="0"/>
                <a:cs typeface="Arial" panose="020B0604020202020204" pitchFamily="34" charset="0"/>
              </a:rPr>
              <a:t>                         </a:t>
            </a:r>
            <a:r>
              <a:rPr lang="pt-BR" dirty="0" smtClean="0">
                <a:solidFill>
                  <a:srgbClr val="FF0000"/>
                </a:solidFill>
                <a:latin typeface="Arial" panose="020B0604020202020204" pitchFamily="34" charset="0"/>
                <a:cs typeface="Arial" panose="020B0604020202020204" pitchFamily="34" charset="0"/>
              </a:rPr>
              <a:t>Como </a:t>
            </a:r>
            <a:r>
              <a:rPr lang="pt-BR" dirty="0">
                <a:solidFill>
                  <a:srgbClr val="FF0000"/>
                </a:solidFill>
                <a:latin typeface="Arial" panose="020B0604020202020204" pitchFamily="34" charset="0"/>
                <a:cs typeface="Arial" panose="020B0604020202020204" pitchFamily="34" charset="0"/>
              </a:rPr>
              <a:t>os casos anteriores, os aviões devem ter altitudes semelhantes. A outra condição é que eles estejam à mesma latitude. Aqui não importa o ponto de partida, se um vai para o leste e o outro vai para o oeste, uma hora eles se encontrarão (desde que estejam a altitudes próximas). Cada resposta correta, 0,1 ponto.</a:t>
            </a:r>
          </a:p>
        </p:txBody>
      </p:sp>
      <p:sp>
        <p:nvSpPr>
          <p:cNvPr id="4" name="Retângulo 3"/>
          <p:cNvSpPr/>
          <p:nvPr/>
        </p:nvSpPr>
        <p:spPr>
          <a:xfrm>
            <a:off x="190898" y="3042826"/>
            <a:ext cx="11521280" cy="1754326"/>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2e) (0,2 ponto) </a:t>
            </a:r>
            <a:r>
              <a:rPr lang="pt-BR" dirty="0">
                <a:latin typeface="Arial" panose="020B0604020202020204" pitchFamily="34" charset="0"/>
                <a:cs typeface="Arial" panose="020B0604020202020204" pitchFamily="34" charset="0"/>
              </a:rPr>
              <a:t>Agora um dos pilotos, cumprida sua missão, resolveu aposentar-se e dedicar o resto de sua vida à astronomia. Ele, então, construiu um observatório num prédio circular, em torno do qual foi construída uma espécie de sacada, que circunda todo o prédio. Em que lugar da Terra está localizado o observatório uma vez que </a:t>
            </a:r>
            <a:r>
              <a:rPr lang="pt-BR" i="1" dirty="0">
                <a:latin typeface="Arial" panose="020B0604020202020204" pitchFamily="34" charset="0"/>
                <a:cs typeface="Arial" panose="020B0604020202020204" pitchFamily="34" charset="0"/>
              </a:rPr>
              <a:t>ao olhar de qualquer ponto da sacada só se pode ver paisagens situadas na direção norte</a:t>
            </a:r>
            <a:r>
              <a:rPr lang="pt-BR" dirty="0">
                <a:latin typeface="Arial" panose="020B0604020202020204" pitchFamily="34" charset="0"/>
                <a:cs typeface="Arial" panose="020B0604020202020204" pitchFamily="34" charset="0"/>
              </a:rPr>
              <a:t>? Justifique sua resposta.</a:t>
            </a:r>
          </a:p>
        </p:txBody>
      </p:sp>
      <p:sp>
        <p:nvSpPr>
          <p:cNvPr id="5" name="Retângulo 4"/>
          <p:cNvSpPr/>
          <p:nvPr/>
        </p:nvSpPr>
        <p:spPr>
          <a:xfrm>
            <a:off x="190897" y="4787743"/>
            <a:ext cx="11521280" cy="1089529"/>
          </a:xfrm>
          <a:prstGeom prst="rect">
            <a:avLst/>
          </a:prstGeom>
        </p:spPr>
        <p:txBody>
          <a:bodyPr wrap="square">
            <a:spAutoFit/>
          </a:bodyPr>
          <a:lstStyle/>
          <a:p>
            <a:pPr algn="just">
              <a:lnSpc>
                <a:spcPct val="120000"/>
              </a:lnSpc>
            </a:pPr>
            <a:r>
              <a:rPr lang="pt-BR" dirty="0" smtClean="0">
                <a:solidFill>
                  <a:srgbClr val="FF0000"/>
                </a:solidFill>
                <a:latin typeface="Arial" panose="020B0604020202020204" pitchFamily="34" charset="0"/>
                <a:cs typeface="Arial" panose="020B0604020202020204" pitchFamily="34" charset="0"/>
              </a:rPr>
              <a:t>                         </a:t>
            </a:r>
            <a:r>
              <a:rPr lang="pt-BR" dirty="0" smtClean="0">
                <a:solidFill>
                  <a:srgbClr val="FF0000"/>
                </a:solidFill>
                <a:latin typeface="Arial" panose="020B0604020202020204" pitchFamily="34" charset="0"/>
                <a:cs typeface="Arial" panose="020B0604020202020204" pitchFamily="34" charset="0"/>
              </a:rPr>
              <a:t>A </a:t>
            </a:r>
            <a:r>
              <a:rPr lang="pt-BR" dirty="0">
                <a:solidFill>
                  <a:srgbClr val="FF0000"/>
                </a:solidFill>
                <a:latin typeface="Arial" panose="020B0604020202020204" pitchFamily="34" charset="0"/>
                <a:cs typeface="Arial" panose="020B0604020202020204" pitchFamily="34" charset="0"/>
              </a:rPr>
              <a:t>resposta correta é </a:t>
            </a:r>
            <a:r>
              <a:rPr lang="pt-BR" dirty="0" err="1">
                <a:solidFill>
                  <a:srgbClr val="FF0000"/>
                </a:solidFill>
                <a:latin typeface="Arial" panose="020B0604020202020204" pitchFamily="34" charset="0"/>
                <a:cs typeface="Arial" panose="020B0604020202020204" pitchFamily="34" charset="0"/>
              </a:rPr>
              <a:t>Pólo</a:t>
            </a:r>
            <a:r>
              <a:rPr lang="pt-BR" dirty="0">
                <a:solidFill>
                  <a:srgbClr val="FF0000"/>
                </a:solidFill>
                <a:latin typeface="Arial" panose="020B0604020202020204" pitchFamily="34" charset="0"/>
                <a:cs typeface="Arial" panose="020B0604020202020204" pitchFamily="34" charset="0"/>
              </a:rPr>
              <a:t> Sul. O único lugar da Terra a partir do qual se pode mirar em qualquer direção e todas elas serem norte é o </a:t>
            </a:r>
            <a:r>
              <a:rPr lang="pt-BR" dirty="0" err="1">
                <a:solidFill>
                  <a:srgbClr val="FF0000"/>
                </a:solidFill>
                <a:latin typeface="Arial" panose="020B0604020202020204" pitchFamily="34" charset="0"/>
                <a:cs typeface="Arial" panose="020B0604020202020204" pitchFamily="34" charset="0"/>
              </a:rPr>
              <a:t>Pólo</a:t>
            </a:r>
            <a:r>
              <a:rPr lang="pt-BR" dirty="0">
                <a:solidFill>
                  <a:srgbClr val="FF0000"/>
                </a:solidFill>
                <a:latin typeface="Arial" panose="020B0604020202020204" pitchFamily="34" charset="0"/>
                <a:cs typeface="Arial" panose="020B0604020202020204" pitchFamily="34" charset="0"/>
              </a:rPr>
              <a:t> Sul. Qualquer outro local que não os </a:t>
            </a:r>
            <a:r>
              <a:rPr lang="pt-BR" dirty="0" err="1">
                <a:solidFill>
                  <a:srgbClr val="FF0000"/>
                </a:solidFill>
                <a:latin typeface="Arial" panose="020B0604020202020204" pitchFamily="34" charset="0"/>
                <a:cs typeface="Arial" panose="020B0604020202020204" pitchFamily="34" charset="0"/>
              </a:rPr>
              <a:t>pólos</a:t>
            </a:r>
            <a:r>
              <a:rPr lang="pt-BR" dirty="0">
                <a:solidFill>
                  <a:srgbClr val="FF0000"/>
                </a:solidFill>
                <a:latin typeface="Arial" panose="020B0604020202020204" pitchFamily="34" charset="0"/>
                <a:cs typeface="Arial" panose="020B0604020202020204" pitchFamily="34" charset="0"/>
              </a:rPr>
              <a:t> existem as quatro direções ou pontos cardeais (norte, sul, leste, oeste).</a:t>
            </a:r>
          </a:p>
        </p:txBody>
      </p:sp>
      <p:sp>
        <p:nvSpPr>
          <p:cNvPr id="6" name="Retângulo 5"/>
          <p:cNvSpPr/>
          <p:nvPr/>
        </p:nvSpPr>
        <p:spPr>
          <a:xfrm>
            <a:off x="190897" y="1098610"/>
            <a:ext cx="1710725" cy="424732"/>
          </a:xfrm>
          <a:prstGeom prst="rect">
            <a:avLst/>
          </a:prstGeom>
        </p:spPr>
        <p:txBody>
          <a:bodyPr wrap="none">
            <a:spAutoFit/>
          </a:bodyPr>
          <a:lstStyle/>
          <a:p>
            <a:pPr algn="just">
              <a:lnSpc>
                <a:spcPct val="120000"/>
              </a:lnSpc>
            </a:pPr>
            <a:r>
              <a:rPr lang="pt-BR" b="1" dirty="0">
                <a:latin typeface="Arial" panose="020B0604020202020204" pitchFamily="34" charset="0"/>
                <a:cs typeface="Arial" panose="020B0604020202020204" pitchFamily="34" charset="0"/>
              </a:rPr>
              <a:t>Resposta 2d):</a:t>
            </a:r>
            <a:endParaRPr lang="pt-BR" dirty="0">
              <a:latin typeface="Arial" panose="020B0604020202020204" pitchFamily="34" charset="0"/>
              <a:cs typeface="Arial" panose="020B0604020202020204" pitchFamily="34" charset="0"/>
            </a:endParaRPr>
          </a:p>
        </p:txBody>
      </p:sp>
      <p:sp>
        <p:nvSpPr>
          <p:cNvPr id="7" name="Retângulo 6"/>
          <p:cNvSpPr/>
          <p:nvPr/>
        </p:nvSpPr>
        <p:spPr>
          <a:xfrm>
            <a:off x="190897" y="4787743"/>
            <a:ext cx="1697901" cy="394210"/>
          </a:xfrm>
          <a:prstGeom prst="rect">
            <a:avLst/>
          </a:prstGeom>
        </p:spPr>
        <p:txBody>
          <a:bodyPr wrap="none">
            <a:spAutoFit/>
          </a:bodyPr>
          <a:lstStyle/>
          <a:p>
            <a:pPr algn="just">
              <a:lnSpc>
                <a:spcPct val="120000"/>
              </a:lnSpc>
            </a:pPr>
            <a:r>
              <a:rPr lang="pt-BR" b="1" dirty="0">
                <a:latin typeface="Arial" panose="020B0604020202020204" pitchFamily="34" charset="0"/>
                <a:cs typeface="Arial" panose="020B0604020202020204" pitchFamily="34" charset="0"/>
              </a:rPr>
              <a:t>Resposta 2e):</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9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95647"/>
            <a:ext cx="7776864" cy="2169825"/>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Questão 3) (1 ponto)</a:t>
            </a: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Astronomia Grega.</a:t>
            </a:r>
            <a:r>
              <a:rPr lang="pt-BR" dirty="0">
                <a:latin typeface="Arial" panose="020B0604020202020204" pitchFamily="34" charset="0"/>
                <a:cs typeface="Arial" panose="020B0604020202020204" pitchFamily="34" charset="0"/>
              </a:rPr>
              <a:t> O astrônomo grego Aristarco, de </a:t>
            </a:r>
            <a:r>
              <a:rPr lang="pt-BR" dirty="0" err="1">
                <a:latin typeface="Arial" panose="020B0604020202020204" pitchFamily="34" charset="0"/>
                <a:cs typeface="Arial" panose="020B0604020202020204" pitchFamily="34" charset="0"/>
              </a:rPr>
              <a:t>Samos</a:t>
            </a:r>
            <a:r>
              <a:rPr lang="pt-BR" dirty="0">
                <a:latin typeface="Arial" panose="020B0604020202020204" pitchFamily="34" charset="0"/>
                <a:cs typeface="Arial" panose="020B0604020202020204" pitchFamily="34" charset="0"/>
              </a:rPr>
              <a:t>, que viveu por volta de 310 </a:t>
            </a:r>
            <a:r>
              <a:rPr lang="pt-BR" dirty="0" err="1">
                <a:latin typeface="Arial" panose="020B0604020202020204" pitchFamily="34" charset="0"/>
                <a:cs typeface="Arial" panose="020B0604020202020204" pitchFamily="34" charset="0"/>
              </a:rPr>
              <a:t>a.C</a:t>
            </a:r>
            <a:r>
              <a:rPr lang="pt-BR" dirty="0">
                <a:latin typeface="Arial" panose="020B0604020202020204" pitchFamily="34" charset="0"/>
                <a:cs typeface="Arial" panose="020B0604020202020204" pitchFamily="34" charset="0"/>
              </a:rPr>
              <a:t> até 230 </a:t>
            </a:r>
            <a:r>
              <a:rPr lang="pt-BR" dirty="0" err="1">
                <a:latin typeface="Arial" panose="020B0604020202020204" pitchFamily="34" charset="0"/>
                <a:cs typeface="Arial" panose="020B0604020202020204" pitchFamily="34" charset="0"/>
              </a:rPr>
              <a:t>a.C</a:t>
            </a:r>
            <a:r>
              <a:rPr lang="pt-BR" dirty="0">
                <a:latin typeface="Arial" panose="020B0604020202020204" pitchFamily="34" charset="0"/>
                <a:cs typeface="Arial" panose="020B0604020202020204" pitchFamily="34" charset="0"/>
              </a:rPr>
              <a:t>, é famoso por ter proposto um sistema de mundo heliocêntrico. Num sistema heliocêntrico o Sol é o centro do Universo e, portanto, a Terra se move ao redor do Sol. Na época, o sistema mais aceito era o geocêntrico, em que a Terra não </a:t>
            </a:r>
            <a:r>
              <a:rPr lang="pt-BR" dirty="0" smtClean="0">
                <a:latin typeface="Arial" panose="020B0604020202020204" pitchFamily="34" charset="0"/>
                <a:cs typeface="Arial" panose="020B0604020202020204" pitchFamily="34" charset="0"/>
              </a:rPr>
              <a:t>se</a:t>
            </a:r>
            <a:endParaRPr lang="pt-BR" dirty="0">
              <a:latin typeface="Arial" panose="020B0604020202020204" pitchFamily="34" charset="0"/>
              <a:cs typeface="Arial" panose="020B0604020202020204" pitchFamily="34" charset="0"/>
            </a:endParaRPr>
          </a:p>
        </p:txBody>
      </p:sp>
      <p:sp>
        <p:nvSpPr>
          <p:cNvPr id="20" name="Retângulo 19"/>
          <p:cNvSpPr/>
          <p:nvPr/>
        </p:nvSpPr>
        <p:spPr>
          <a:xfrm>
            <a:off x="262905" y="2276872"/>
            <a:ext cx="11449272" cy="3780522"/>
          </a:xfrm>
          <a:prstGeom prst="rect">
            <a:avLst/>
          </a:prstGeom>
        </p:spPr>
        <p:txBody>
          <a:bodyPr wrap="square">
            <a:spAutoFit/>
          </a:bodyPr>
          <a:lstStyle/>
          <a:p>
            <a:pPr algn="just">
              <a:lnSpc>
                <a:spcPct val="150000"/>
              </a:lnSpc>
            </a:pPr>
            <a:r>
              <a:rPr lang="pt-BR" dirty="0">
                <a:latin typeface="Arial" panose="020B0604020202020204" pitchFamily="34" charset="0"/>
                <a:cs typeface="Arial" panose="020B0604020202020204" pitchFamily="34" charset="0"/>
              </a:rPr>
              <a:t>move e ocupa o centro do Universo conhecido. Na época, os gregos não adotaram o Sistema Heliocêntrico. O Sistema Geocêntrico continuou </a:t>
            </a:r>
            <a:r>
              <a:rPr lang="pt-BR" dirty="0" smtClean="0">
                <a:latin typeface="Arial" panose="020B0604020202020204" pitchFamily="34" charset="0"/>
                <a:cs typeface="Arial" panose="020B0604020202020204" pitchFamily="34" charset="0"/>
              </a:rPr>
              <a:t>sendo o </a:t>
            </a:r>
            <a:r>
              <a:rPr lang="pt-BR" dirty="0">
                <a:latin typeface="Arial" panose="020B0604020202020204" pitchFamily="34" charset="0"/>
                <a:cs typeface="Arial" panose="020B0604020202020204" pitchFamily="34" charset="0"/>
              </a:rPr>
              <a:t>mais aceito nos séculos seguintes, até pelo menos a queda do Império Romano do Ocidente, quando, então, até a esfericidade da Terra não era mais unanimemente aceita. O </a:t>
            </a:r>
            <a:r>
              <a:rPr lang="pt-BR" dirty="0" err="1">
                <a:latin typeface="Arial" panose="020B0604020202020204" pitchFamily="34" charset="0"/>
                <a:cs typeface="Arial" panose="020B0604020202020204" pitchFamily="34" charset="0"/>
              </a:rPr>
              <a:t>heliocentrismo</a:t>
            </a:r>
            <a:r>
              <a:rPr lang="pt-BR" dirty="0">
                <a:latin typeface="Arial" panose="020B0604020202020204" pitchFamily="34" charset="0"/>
                <a:cs typeface="Arial" panose="020B0604020202020204" pitchFamily="34" charset="0"/>
              </a:rPr>
              <a:t> só voltou a ser fortemente defendido após a reintrodução do geocentrismo (ocorrida na transição da Alta para a Baixa Idade Média), já durante o Renascimento, a partir do século XV, por pensadores famosos como Copérnico e Galileu. </a:t>
            </a:r>
            <a:r>
              <a:rPr lang="pt-BR" dirty="0" smtClean="0">
                <a:latin typeface="Arial" panose="020B0604020202020204" pitchFamily="34" charset="0"/>
                <a:cs typeface="Arial" panose="020B0604020202020204" pitchFamily="34" charset="0"/>
              </a:rPr>
              <a:t>Houve </a:t>
            </a:r>
            <a:r>
              <a:rPr lang="pt-BR" dirty="0">
                <a:latin typeface="Arial" panose="020B0604020202020204" pitchFamily="34" charset="0"/>
                <a:cs typeface="Arial" panose="020B0604020202020204" pitchFamily="34" charset="0"/>
              </a:rPr>
              <a:t>muitos fatores que levaram os gregos a preferirem o geocentrismo. Um deles tem a ver com a paralaxe, discutida na primeira questão. Como vimos, um método utilizado para obter paralaxes é utilizando o tamanho da órbita terrestre. Por outro lado, é imaginável que se possa medir paralaxes também utilizando diferentes localidades na superfície da Terra</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141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9290" y="3042826"/>
            <a:ext cx="11664895" cy="1089529"/>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3b) (0,25 ponto) </a:t>
            </a:r>
            <a:r>
              <a:rPr lang="pt-BR" dirty="0">
                <a:latin typeface="Arial" panose="020B0604020202020204" pitchFamily="34" charset="0"/>
                <a:cs typeface="Arial" panose="020B0604020202020204" pitchFamily="34" charset="0"/>
              </a:rPr>
              <a:t>Pense na sua resposta da questão acima. </a:t>
            </a:r>
            <a:r>
              <a:rPr lang="pt-BR" b="1" dirty="0">
                <a:latin typeface="Arial" panose="020B0604020202020204" pitchFamily="34" charset="0"/>
                <a:cs typeface="Arial" panose="020B0604020202020204" pitchFamily="34" charset="0"/>
              </a:rPr>
              <a:t>Pergunta: </a:t>
            </a:r>
            <a:r>
              <a:rPr lang="pt-BR" dirty="0">
                <a:latin typeface="Arial" panose="020B0604020202020204" pitchFamily="34" charset="0"/>
                <a:cs typeface="Arial" panose="020B0604020202020204" pitchFamily="34" charset="0"/>
              </a:rPr>
              <a:t>Como você elaboraria um argumento relacionado à paralaxe que possa ter contribuído para que o Sistema Geocêntrico fosse preferido pelos gregos e mesmo por muitos da época de Galileu e Copérnico?</a:t>
            </a:r>
          </a:p>
        </p:txBody>
      </p:sp>
      <p:sp>
        <p:nvSpPr>
          <p:cNvPr id="3" name="Retângulo 2"/>
          <p:cNvSpPr/>
          <p:nvPr/>
        </p:nvSpPr>
        <p:spPr>
          <a:xfrm>
            <a:off x="118889" y="4078646"/>
            <a:ext cx="11665296" cy="1754326"/>
          </a:xfrm>
          <a:prstGeom prst="rect">
            <a:avLst/>
          </a:prstGeom>
        </p:spPr>
        <p:txBody>
          <a:bodyPr wrap="square">
            <a:spAutoFit/>
          </a:bodyPr>
          <a:lstStyle/>
          <a:p>
            <a:pPr algn="just">
              <a:lnSpc>
                <a:spcPct val="120000"/>
              </a:lnSpc>
            </a:pPr>
            <a:r>
              <a:rPr lang="pt-PT" dirty="0" smtClean="0">
                <a:solidFill>
                  <a:srgbClr val="FF0000"/>
                </a:solidFill>
                <a:latin typeface="Arial" panose="020B0604020202020204" pitchFamily="34" charset="0"/>
                <a:cs typeface="Arial" panose="020B0604020202020204" pitchFamily="34" charset="0"/>
              </a:rPr>
              <a:t>                         </a:t>
            </a:r>
            <a:r>
              <a:rPr lang="pt-PT" dirty="0" smtClean="0">
                <a:solidFill>
                  <a:srgbClr val="FF0000"/>
                </a:solidFill>
                <a:latin typeface="Arial" panose="020B0604020202020204" pitchFamily="34" charset="0"/>
                <a:cs typeface="Arial" panose="020B0604020202020204" pitchFamily="34" charset="0"/>
              </a:rPr>
              <a:t>A </a:t>
            </a:r>
            <a:r>
              <a:rPr lang="pt-PT" dirty="0">
                <a:solidFill>
                  <a:srgbClr val="FF0000"/>
                </a:solidFill>
                <a:latin typeface="Arial" panose="020B0604020202020204" pitchFamily="34" charset="0"/>
                <a:cs typeface="Arial" panose="020B0604020202020204" pitchFamily="34" charset="0"/>
              </a:rPr>
              <a:t>resposta do estudante deve expressar o raciocínio de que, como não são observadas paralaxes tomando por base medições feitas em intervalos de meio ano, logo a Terra deve estar imóvel. OBS: Na época, as paralaxes não puderam ser medidas porque a precisão instrumental não era suficiente, pois não existiam telescópios. Além disso, não se tinha idéia de que as estrelas estariam a distâncias tão grandes, o que levou os astrônomos gregos ao erro.</a:t>
            </a:r>
            <a:endParaRPr lang="pt-BR" dirty="0">
              <a:solidFill>
                <a:srgbClr val="FF0000"/>
              </a:solidFill>
              <a:latin typeface="Arial" panose="020B0604020202020204" pitchFamily="34" charset="0"/>
              <a:cs typeface="Arial" panose="020B0604020202020204" pitchFamily="34" charset="0"/>
            </a:endParaRPr>
          </a:p>
        </p:txBody>
      </p:sp>
      <p:sp>
        <p:nvSpPr>
          <p:cNvPr id="4" name="Retângulo 3"/>
          <p:cNvSpPr/>
          <p:nvPr/>
        </p:nvSpPr>
        <p:spPr>
          <a:xfrm>
            <a:off x="1415033" y="5847153"/>
            <a:ext cx="8856984" cy="978729"/>
          </a:xfrm>
          <a:prstGeom prst="rect">
            <a:avLst/>
          </a:prstGeom>
        </p:spPr>
        <p:txBody>
          <a:bodyPr wrap="square">
            <a:spAutoFit/>
          </a:bodyPr>
          <a:lstStyle/>
          <a:p>
            <a:pPr algn="just">
              <a:lnSpc>
                <a:spcPct val="120000"/>
              </a:lnSpc>
            </a:pPr>
            <a:r>
              <a:rPr lang="pt-PT" sz="1600" i="1" dirty="0">
                <a:solidFill>
                  <a:srgbClr val="FF0000"/>
                </a:solidFill>
                <a:latin typeface="Arial" panose="020B0604020202020204" pitchFamily="34" charset="0"/>
                <a:cs typeface="Arial" panose="020B0604020202020204" pitchFamily="34" charset="0"/>
              </a:rPr>
              <a:t>Observação: Na verdade, Aristarco tornou-se um defensor do heliocentrismo em virtude de outras importantes contribuições para a Astronomia, como a determinação dos tamanhos e distâncias relativos entre o Sol, a Terra e a Lua.</a:t>
            </a:r>
            <a:endParaRPr lang="pt-BR" sz="1600" i="1" dirty="0">
              <a:solidFill>
                <a:srgbClr val="FF0000"/>
              </a:solidFill>
              <a:latin typeface="Arial" panose="020B0604020202020204" pitchFamily="34" charset="0"/>
              <a:cs typeface="Arial" panose="020B0604020202020204" pitchFamily="34" charset="0"/>
            </a:endParaRPr>
          </a:p>
        </p:txBody>
      </p:sp>
      <p:sp>
        <p:nvSpPr>
          <p:cNvPr id="5" name="Retângulo 4"/>
          <p:cNvSpPr/>
          <p:nvPr/>
        </p:nvSpPr>
        <p:spPr>
          <a:xfrm>
            <a:off x="118889" y="4095238"/>
            <a:ext cx="1710725" cy="369332"/>
          </a:xfrm>
          <a:prstGeom prst="rect">
            <a:avLst/>
          </a:prstGeom>
        </p:spPr>
        <p:txBody>
          <a:bodyPr wrap="none">
            <a:spAutoFit/>
          </a:bodyPr>
          <a:lstStyle/>
          <a:p>
            <a:pPr algn="just"/>
            <a:r>
              <a:rPr lang="pt-PT" b="1" dirty="0">
                <a:latin typeface="Arial" panose="020B0604020202020204" pitchFamily="34" charset="0"/>
                <a:cs typeface="Arial" panose="020B0604020202020204" pitchFamily="34" charset="0"/>
              </a:rPr>
              <a:t>Resposta 3b):</a:t>
            </a:r>
            <a:endParaRPr lang="pt-BR" dirty="0">
              <a:latin typeface="Arial" panose="020B0604020202020204" pitchFamily="34" charset="0"/>
              <a:cs typeface="Arial" panose="020B0604020202020204" pitchFamily="34" charset="0"/>
            </a:endParaRPr>
          </a:p>
        </p:txBody>
      </p:sp>
      <p:sp>
        <p:nvSpPr>
          <p:cNvPr id="7" name="Retângulo 6"/>
          <p:cNvSpPr/>
          <p:nvPr/>
        </p:nvSpPr>
        <p:spPr>
          <a:xfrm>
            <a:off x="118889" y="188640"/>
            <a:ext cx="7848872" cy="757130"/>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3a) (0,25 ponto) </a:t>
            </a:r>
            <a:r>
              <a:rPr lang="pt-BR" dirty="0">
                <a:latin typeface="Arial" panose="020B0604020202020204" pitchFamily="34" charset="0"/>
                <a:cs typeface="Arial" panose="020B0604020202020204" pitchFamily="34" charset="0"/>
              </a:rPr>
              <a:t>Em qual sistema, heliocêntrico ou geocêntrico, seria mais fácil observar as paralaxes? Por quê?</a:t>
            </a:r>
          </a:p>
        </p:txBody>
      </p:sp>
      <p:sp>
        <p:nvSpPr>
          <p:cNvPr id="8" name="Retângulo 7"/>
          <p:cNvSpPr/>
          <p:nvPr/>
        </p:nvSpPr>
        <p:spPr>
          <a:xfrm>
            <a:off x="118889" y="908720"/>
            <a:ext cx="1697901" cy="424732"/>
          </a:xfrm>
          <a:prstGeom prst="rect">
            <a:avLst/>
          </a:prstGeom>
        </p:spPr>
        <p:txBody>
          <a:bodyPr wrap="none">
            <a:spAutoFit/>
          </a:bodyPr>
          <a:lstStyle/>
          <a:p>
            <a:pPr algn="just">
              <a:lnSpc>
                <a:spcPct val="120000"/>
              </a:lnSpc>
            </a:pPr>
            <a:r>
              <a:rPr lang="pt-BR" b="1" dirty="0">
                <a:latin typeface="Arial" panose="020B0604020202020204" pitchFamily="34" charset="0"/>
                <a:cs typeface="Arial" panose="020B0604020202020204" pitchFamily="34" charset="0"/>
              </a:rPr>
              <a:t>Resposta 3a):</a:t>
            </a:r>
            <a:endParaRPr lang="pt-BR" dirty="0">
              <a:latin typeface="Arial" panose="020B0604020202020204" pitchFamily="34" charset="0"/>
              <a:cs typeface="Arial" panose="020B0604020202020204" pitchFamily="34" charset="0"/>
            </a:endParaRPr>
          </a:p>
        </p:txBody>
      </p:sp>
      <p:sp>
        <p:nvSpPr>
          <p:cNvPr id="9" name="Retângulo 8"/>
          <p:cNvSpPr/>
          <p:nvPr/>
        </p:nvSpPr>
        <p:spPr>
          <a:xfrm>
            <a:off x="118889" y="925312"/>
            <a:ext cx="7920880" cy="1421928"/>
          </a:xfrm>
          <a:prstGeom prst="rect">
            <a:avLst/>
          </a:prstGeom>
        </p:spPr>
        <p:txBody>
          <a:bodyPr wrap="square">
            <a:spAutoFit/>
          </a:bodyPr>
          <a:lstStyle/>
          <a:p>
            <a:pPr algn="just">
              <a:lnSpc>
                <a:spcPct val="120000"/>
              </a:lnSpc>
            </a:pPr>
            <a:r>
              <a:rPr lang="pt-BR" b="1" dirty="0" smtClean="0">
                <a:solidFill>
                  <a:srgbClr val="FF0000"/>
                </a:solidFill>
                <a:latin typeface="Arial" panose="020B0604020202020204" pitchFamily="34" charset="0"/>
                <a:cs typeface="Arial" panose="020B0604020202020204" pitchFamily="34" charset="0"/>
              </a:rPr>
              <a:t>                        </a:t>
            </a:r>
            <a:r>
              <a:rPr lang="pt-BR" b="1" dirty="0" smtClean="0">
                <a:solidFill>
                  <a:srgbClr val="FF0000"/>
                </a:solidFill>
                <a:latin typeface="Arial" panose="020B0604020202020204" pitchFamily="34" charset="0"/>
                <a:cs typeface="Arial" panose="020B0604020202020204" pitchFamily="34" charset="0"/>
              </a:rPr>
              <a:t> No </a:t>
            </a:r>
            <a:r>
              <a:rPr lang="pt-BR" b="1" dirty="0">
                <a:solidFill>
                  <a:srgbClr val="FF0000"/>
                </a:solidFill>
                <a:latin typeface="Arial" panose="020B0604020202020204" pitchFamily="34" charset="0"/>
                <a:cs typeface="Arial" panose="020B0604020202020204" pitchFamily="34" charset="0"/>
              </a:rPr>
              <a:t>Sistema Heliocêntrico</a:t>
            </a:r>
            <a:r>
              <a:rPr lang="pt-BR" dirty="0">
                <a:solidFill>
                  <a:srgbClr val="FF0000"/>
                </a:solidFill>
                <a:latin typeface="Arial" panose="020B0604020202020204" pitchFamily="34" charset="0"/>
                <a:cs typeface="Arial" panose="020B0604020202020204" pitchFamily="34" charset="0"/>
              </a:rPr>
              <a:t>, uma vez que o deslocamento da Terra ao longo de sua órbita é muitas ordens de grandeza maior do que qualquer distância possível sobre a superfície da Terra. Assim, com a Terra imóvel, ocupando o centro do Universo, somente seria possível </a:t>
            </a:r>
            <a:r>
              <a:rPr lang="pt-BR" dirty="0" smtClean="0">
                <a:solidFill>
                  <a:srgbClr val="FF0000"/>
                </a:solidFill>
                <a:latin typeface="Arial" panose="020B0604020202020204" pitchFamily="34" charset="0"/>
                <a:cs typeface="Arial" panose="020B0604020202020204" pitchFamily="34" charset="0"/>
              </a:rPr>
              <a:t>medir</a:t>
            </a:r>
            <a:endParaRPr lang="pt-BR" dirty="0">
              <a:solidFill>
                <a:srgbClr val="FF0000"/>
              </a:solidFill>
              <a:latin typeface="Arial" panose="020B0604020202020204" pitchFamily="34" charset="0"/>
              <a:cs typeface="Arial" panose="020B0604020202020204" pitchFamily="34" charset="0"/>
            </a:endParaRPr>
          </a:p>
        </p:txBody>
      </p:sp>
      <p:sp>
        <p:nvSpPr>
          <p:cNvPr id="10" name="Retângulo 9"/>
          <p:cNvSpPr/>
          <p:nvPr/>
        </p:nvSpPr>
        <p:spPr>
          <a:xfrm>
            <a:off x="118889" y="2239822"/>
            <a:ext cx="11665296" cy="757130"/>
          </a:xfrm>
          <a:prstGeom prst="rect">
            <a:avLst/>
          </a:prstGeom>
        </p:spPr>
        <p:txBody>
          <a:bodyPr wrap="square">
            <a:spAutoFit/>
          </a:bodyPr>
          <a:lstStyle/>
          <a:p>
            <a:pPr algn="just">
              <a:lnSpc>
                <a:spcPct val="120000"/>
              </a:lnSpc>
            </a:pPr>
            <a:r>
              <a:rPr lang="pt-BR" dirty="0">
                <a:solidFill>
                  <a:srgbClr val="FF0000"/>
                </a:solidFill>
                <a:latin typeface="Arial" panose="020B0604020202020204" pitchFamily="34" charset="0"/>
                <a:cs typeface="Arial" panose="020B0604020202020204" pitchFamily="34" charset="0"/>
              </a:rPr>
              <a:t>paralaxes a partir de pontos distintos da Terra, com distância entre eles de, no máximo, o diâmetro da Terra, muito menor que o diâmetro da órbita da Terra em torno do Sol.</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3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72359"/>
            <a:ext cx="7920880" cy="2276521"/>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Pergunta 3c) (0,25 ponto) </a:t>
            </a:r>
            <a:r>
              <a:rPr lang="pt-PT" dirty="0">
                <a:latin typeface="Arial" panose="020B0604020202020204" pitchFamily="34" charset="0"/>
                <a:cs typeface="Arial" panose="020B0604020202020204" pitchFamily="34" charset="0"/>
              </a:rPr>
              <a:t>Para a obtenção da distância relativa da Terra ao Sol, ele mediu no céu o ângulo entre a Lua e o Sol, exatamente numa noite em que um quarto da Lua era visto iluminado. A medida desse ângulo não era muito precisa, e o valor obtido foi de 87°. </a:t>
            </a:r>
            <a:r>
              <a:rPr lang="pt-BR" b="1" dirty="0">
                <a:latin typeface="Arial" panose="020B0604020202020204" pitchFamily="34" charset="0"/>
                <a:cs typeface="Arial" panose="020B0604020202020204" pitchFamily="34" charset="0"/>
              </a:rPr>
              <a:t>Faça: </a:t>
            </a:r>
            <a:r>
              <a:rPr lang="pt-BR" dirty="0">
                <a:latin typeface="Arial" panose="020B0604020202020204" pitchFamily="34" charset="0"/>
                <a:cs typeface="Arial" panose="020B0604020202020204" pitchFamily="34" charset="0"/>
              </a:rPr>
              <a:t>Um desenho da posição relativa do Sol, Terra e Lua, incluindo o ângulo medido por Aristarco. Desenhe os três corpos no mesmo plano, e o triângulo formado com os três corpos nos vértices.</a:t>
            </a:r>
          </a:p>
        </p:txBody>
      </p:sp>
      <p:sp>
        <p:nvSpPr>
          <p:cNvPr id="4" name="Retângulo 3"/>
          <p:cNvSpPr/>
          <p:nvPr/>
        </p:nvSpPr>
        <p:spPr>
          <a:xfrm>
            <a:off x="190897" y="2358116"/>
            <a:ext cx="1697901" cy="369332"/>
          </a:xfrm>
          <a:prstGeom prst="rect">
            <a:avLst/>
          </a:prstGeom>
        </p:spPr>
        <p:txBody>
          <a:bodyPr wrap="none">
            <a:spAutoFit/>
          </a:bodyPr>
          <a:lstStyle/>
          <a:p>
            <a:r>
              <a:rPr lang="pt-BR" b="1" dirty="0" smtClean="0">
                <a:latin typeface="Arial" panose="020B0604020202020204" pitchFamily="34" charset="0"/>
                <a:cs typeface="Arial" panose="020B0604020202020204" pitchFamily="34" charset="0"/>
              </a:rPr>
              <a:t>Resposta 3c):</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190897" y="2372752"/>
            <a:ext cx="11521280" cy="723916"/>
          </a:xfrm>
          <a:prstGeom prst="rect">
            <a:avLst/>
          </a:prstGeom>
        </p:spPr>
        <p:txBody>
          <a:bodyPr wrap="square">
            <a:spAutoFit/>
          </a:bodyPr>
          <a:lstStyle/>
          <a:p>
            <a:pPr algn="just">
              <a:lnSpc>
                <a:spcPct val="114000"/>
              </a:lnSpc>
            </a:pPr>
            <a:r>
              <a:rPr lang="pt-BR" dirty="0" smtClean="0">
                <a:solidFill>
                  <a:srgbClr val="FF0000"/>
                </a:solidFill>
                <a:latin typeface="Arial" panose="020B0604020202020204" pitchFamily="34" charset="0"/>
                <a:cs typeface="Arial" panose="020B0604020202020204" pitchFamily="34" charset="0"/>
              </a:rPr>
              <a:t>                         Para que a reposta seja considerada correta, basta que os ângulos associados a cada astro esteja correto, como mostra a figura ao lado: Lua, 90 graus (ângulo reto), Sol, três graus e Terra 87 graus.</a:t>
            </a:r>
            <a:endParaRPr lang="pt-BR" dirty="0">
              <a:solidFill>
                <a:srgbClr val="FF0000"/>
              </a:solidFill>
              <a:latin typeface="Arial" panose="020B0604020202020204" pitchFamily="34" charset="0"/>
              <a:cs typeface="Arial" panose="020B0604020202020204" pitchFamily="34" charset="0"/>
            </a:endParaRPr>
          </a:p>
        </p:txBody>
      </p:sp>
      <p:sp>
        <p:nvSpPr>
          <p:cNvPr id="6" name="Retângulo 5"/>
          <p:cNvSpPr/>
          <p:nvPr/>
        </p:nvSpPr>
        <p:spPr>
          <a:xfrm>
            <a:off x="190897" y="3072920"/>
            <a:ext cx="11592888" cy="1519355"/>
          </a:xfrm>
          <a:prstGeom prst="rect">
            <a:avLst/>
          </a:prstGeom>
        </p:spPr>
        <p:txBody>
          <a:bodyPr wrap="square">
            <a:spAutoFit/>
          </a:bodyPr>
          <a:lstStyle/>
          <a:p>
            <a:pPr algn="just" hangingPunct="0">
              <a:lnSpc>
                <a:spcPct val="114000"/>
              </a:lnSpc>
            </a:pPr>
            <a:r>
              <a:rPr lang="pt-BR" b="1" dirty="0">
                <a:latin typeface="Arial" panose="020B0604020202020204" pitchFamily="34" charset="0"/>
                <a:cs typeface="Arial" panose="020B0604020202020204" pitchFamily="34" charset="0"/>
              </a:rPr>
              <a:t>Pergunta 3d) (0,25 ponto) </a:t>
            </a:r>
            <a:r>
              <a:rPr lang="pt-BR" dirty="0">
                <a:latin typeface="Arial" panose="020B0604020202020204" pitchFamily="34" charset="0"/>
                <a:cs typeface="Arial" panose="020B0604020202020204" pitchFamily="34" charset="0"/>
              </a:rPr>
              <a:t>Quantas </a:t>
            </a:r>
            <a:r>
              <a:rPr lang="pt-BR" u="sng" dirty="0">
                <a:latin typeface="Arial" panose="020B0604020202020204" pitchFamily="34" charset="0"/>
                <a:cs typeface="Arial" panose="020B0604020202020204" pitchFamily="34" charset="0"/>
              </a:rPr>
              <a:t>vezes</a:t>
            </a:r>
            <a:r>
              <a:rPr lang="pt-BR" dirty="0">
                <a:latin typeface="Arial" panose="020B0604020202020204" pitchFamily="34" charset="0"/>
                <a:cs typeface="Arial" panose="020B0604020202020204" pitchFamily="34" charset="0"/>
              </a:rPr>
              <a:t> o Sol estava mais distante do que a Lua para Aristarco, ou seja qual a razão entre a distância Terra-Sol e a distância Terra-Lua medida por ele? </a:t>
            </a:r>
            <a:r>
              <a:rPr lang="pt-BR" b="1" i="1" dirty="0">
                <a:latin typeface="Arial" panose="020B0604020202020204" pitchFamily="34" charset="0"/>
                <a:cs typeface="Arial" panose="020B0604020202020204" pitchFamily="34" charset="0"/>
              </a:rPr>
              <a:t>Dica</a:t>
            </a:r>
            <a:r>
              <a:rPr lang="pt-BR" i="1" dirty="0">
                <a:latin typeface="Arial" panose="020B0604020202020204" pitchFamily="34" charset="0"/>
                <a:cs typeface="Arial" panose="020B0604020202020204" pitchFamily="34" charset="0"/>
              </a:rPr>
              <a:t>: Note que, quando um quarto da Lua está iluminado, o ângulo entre a Terra e o Sol, medido na Lua, seria de 90°. Chame de </a:t>
            </a:r>
            <a:r>
              <a:rPr lang="pt-BR" b="1" i="1" dirty="0">
                <a:latin typeface="Arial" panose="020B0604020202020204" pitchFamily="34" charset="0"/>
                <a:cs typeface="Arial" panose="020B0604020202020204" pitchFamily="34" charset="0"/>
              </a:rPr>
              <a:t>d</a:t>
            </a:r>
            <a:r>
              <a:rPr lang="pt-BR" i="1" dirty="0">
                <a:latin typeface="Arial" panose="020B0604020202020204" pitchFamily="34" charset="0"/>
                <a:cs typeface="Arial" panose="020B0604020202020204" pitchFamily="34" charset="0"/>
              </a:rPr>
              <a:t> à distância Terra-Lua e </a:t>
            </a:r>
            <a:r>
              <a:rPr lang="pt-BR" b="1" i="1" dirty="0">
                <a:latin typeface="Arial" panose="020B0604020202020204" pitchFamily="34" charset="0"/>
                <a:cs typeface="Arial" panose="020B0604020202020204" pitchFamily="34" charset="0"/>
              </a:rPr>
              <a:t>D </a:t>
            </a:r>
            <a:r>
              <a:rPr lang="pt-BR" i="1" dirty="0">
                <a:latin typeface="Arial" panose="020B0604020202020204" pitchFamily="34" charset="0"/>
                <a:cs typeface="Arial" panose="020B0604020202020204" pitchFamily="34" charset="0"/>
              </a:rPr>
              <a:t>a</a:t>
            </a:r>
            <a:r>
              <a:rPr lang="pt-BR" b="1" i="1"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distância Terra-Sol. </a:t>
            </a:r>
            <a:r>
              <a:rPr lang="pt-BR" b="1" i="1"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a:p>
            <a:pPr algn="just">
              <a:lnSpc>
                <a:spcPct val="114000"/>
              </a:lnSpc>
            </a:pPr>
            <a:r>
              <a:rPr lang="pt-BR" b="1" i="1" dirty="0">
                <a:latin typeface="Arial" panose="020B0604020202020204" pitchFamily="34" charset="0"/>
                <a:cs typeface="Arial" panose="020B0604020202020204" pitchFamily="34" charset="0"/>
              </a:rPr>
              <a:t>Dados:</a:t>
            </a:r>
            <a:r>
              <a:rPr lang="pt-BR" i="1" dirty="0">
                <a:latin typeface="Arial" panose="020B0604020202020204" pitchFamily="34" charset="0"/>
                <a:cs typeface="Arial" panose="020B0604020202020204" pitchFamily="34" charset="0"/>
              </a:rPr>
              <a:t> cos 3</a:t>
            </a:r>
            <a:r>
              <a:rPr lang="pt-BR" i="1" baseline="30000" dirty="0">
                <a:latin typeface="Arial" panose="020B0604020202020204" pitchFamily="34" charset="0"/>
                <a:cs typeface="Arial" panose="020B0604020202020204" pitchFamily="34" charset="0"/>
              </a:rPr>
              <a:t>o</a:t>
            </a:r>
            <a:r>
              <a:rPr lang="pt-BR" i="1" dirty="0">
                <a:latin typeface="Arial" panose="020B0604020202020204" pitchFamily="34" charset="0"/>
                <a:cs typeface="Arial" panose="020B0604020202020204" pitchFamily="34" charset="0"/>
              </a:rPr>
              <a:t> = </a:t>
            </a:r>
            <a:r>
              <a:rPr lang="pt-BR" i="1" dirty="0" err="1">
                <a:latin typeface="Arial" panose="020B0604020202020204" pitchFamily="34" charset="0"/>
                <a:cs typeface="Arial" panose="020B0604020202020204" pitchFamily="34" charset="0"/>
              </a:rPr>
              <a:t>sen</a:t>
            </a:r>
            <a:r>
              <a:rPr lang="pt-BR" i="1" dirty="0">
                <a:latin typeface="Arial" panose="020B0604020202020204" pitchFamily="34" charset="0"/>
                <a:cs typeface="Arial" panose="020B0604020202020204" pitchFamily="34" charset="0"/>
              </a:rPr>
              <a:t> 87</a:t>
            </a:r>
            <a:r>
              <a:rPr lang="pt-BR" i="1" baseline="30000" dirty="0">
                <a:latin typeface="Arial" panose="020B0604020202020204" pitchFamily="34" charset="0"/>
                <a:cs typeface="Arial" panose="020B0604020202020204" pitchFamily="34" charset="0"/>
              </a:rPr>
              <a:t>o</a:t>
            </a:r>
            <a:r>
              <a:rPr lang="pt-BR" i="1"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sym typeface="Symbol"/>
              </a:rPr>
              <a:t></a:t>
            </a:r>
            <a:r>
              <a:rPr lang="pt-BR" i="1" dirty="0">
                <a:latin typeface="Arial" panose="020B0604020202020204" pitchFamily="34" charset="0"/>
                <a:cs typeface="Arial" panose="020B0604020202020204" pitchFamily="34" charset="0"/>
              </a:rPr>
              <a:t> 0,99 e </a:t>
            </a:r>
            <a:r>
              <a:rPr lang="pt-BR" i="1" dirty="0" err="1">
                <a:latin typeface="Arial" panose="020B0604020202020204" pitchFamily="34" charset="0"/>
                <a:cs typeface="Arial" panose="020B0604020202020204" pitchFamily="34" charset="0"/>
              </a:rPr>
              <a:t>sen</a:t>
            </a:r>
            <a:r>
              <a:rPr lang="pt-BR" i="1" dirty="0">
                <a:latin typeface="Arial" panose="020B0604020202020204" pitchFamily="34" charset="0"/>
                <a:cs typeface="Arial" panose="020B0604020202020204" pitchFamily="34" charset="0"/>
              </a:rPr>
              <a:t> 3</a:t>
            </a:r>
            <a:r>
              <a:rPr lang="pt-BR" i="1" baseline="30000" dirty="0">
                <a:latin typeface="Arial" panose="020B0604020202020204" pitchFamily="34" charset="0"/>
                <a:cs typeface="Arial" panose="020B0604020202020204" pitchFamily="34" charset="0"/>
              </a:rPr>
              <a:t>o</a:t>
            </a:r>
            <a:r>
              <a:rPr lang="pt-BR" i="1" dirty="0">
                <a:latin typeface="Arial" panose="020B0604020202020204" pitchFamily="34" charset="0"/>
                <a:cs typeface="Arial" panose="020B0604020202020204" pitchFamily="34" charset="0"/>
              </a:rPr>
              <a:t> = cos 87</a:t>
            </a:r>
            <a:r>
              <a:rPr lang="pt-BR" i="1" baseline="30000" dirty="0">
                <a:latin typeface="Arial" panose="020B0604020202020204" pitchFamily="34" charset="0"/>
                <a:cs typeface="Arial" panose="020B0604020202020204" pitchFamily="34" charset="0"/>
              </a:rPr>
              <a:t>o</a:t>
            </a:r>
            <a:r>
              <a:rPr lang="pt-BR" i="1"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sym typeface="Symbol"/>
              </a:rPr>
              <a:t></a:t>
            </a:r>
            <a:r>
              <a:rPr lang="pt-BR" i="1" dirty="0">
                <a:latin typeface="Arial" panose="020B0604020202020204" pitchFamily="34" charset="0"/>
                <a:cs typeface="Arial" panose="020B0604020202020204" pitchFamily="34" charset="0"/>
              </a:rPr>
              <a:t> 0,05</a:t>
            </a:r>
            <a:endParaRPr lang="pt-BR"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993" y="4077072"/>
            <a:ext cx="2969192" cy="1656183"/>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190897" y="4725144"/>
            <a:ext cx="1710725"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Resposta 3d):</a:t>
            </a:r>
            <a:endParaRPr lang="pt-BR" dirty="0">
              <a:latin typeface="Arial" panose="020B0604020202020204" pitchFamily="34" charset="0"/>
              <a:cs typeface="Arial" panose="020B0604020202020204" pitchFamily="34" charset="0"/>
            </a:endParaRPr>
          </a:p>
        </p:txBody>
      </p:sp>
      <p:sp>
        <p:nvSpPr>
          <p:cNvPr id="8" name="Retângulo 7"/>
          <p:cNvSpPr/>
          <p:nvPr/>
        </p:nvSpPr>
        <p:spPr>
          <a:xfrm>
            <a:off x="190897" y="4725144"/>
            <a:ext cx="8496944" cy="1039708"/>
          </a:xfrm>
          <a:prstGeom prst="rect">
            <a:avLst/>
          </a:prstGeom>
        </p:spPr>
        <p:txBody>
          <a:bodyPr wrap="square">
            <a:spAutoFit/>
          </a:bodyPr>
          <a:lstStyle/>
          <a:p>
            <a:pPr algn="just">
              <a:lnSpc>
                <a:spcPct val="114000"/>
              </a:lnSpc>
            </a:pPr>
            <a:r>
              <a:rPr lang="pt-BR" dirty="0" smtClean="0">
                <a:latin typeface="Arial" panose="020B0604020202020204" pitchFamily="34" charset="0"/>
                <a:cs typeface="Arial" panose="020B0604020202020204" pitchFamily="34" charset="0"/>
              </a:rPr>
              <a:t>                         </a:t>
            </a:r>
            <a:r>
              <a:rPr lang="pt-BR" dirty="0" smtClean="0">
                <a:solidFill>
                  <a:srgbClr val="FF0000"/>
                </a:solidFill>
                <a:latin typeface="Arial" panose="020B0604020202020204" pitchFamily="34" charset="0"/>
                <a:cs typeface="Arial" panose="020B0604020202020204" pitchFamily="34" charset="0"/>
              </a:rPr>
              <a:t>Para </a:t>
            </a:r>
            <a:r>
              <a:rPr lang="pt-BR" dirty="0">
                <a:solidFill>
                  <a:srgbClr val="FF0000"/>
                </a:solidFill>
                <a:latin typeface="Arial" panose="020B0604020202020204" pitchFamily="34" charset="0"/>
                <a:cs typeface="Arial" panose="020B0604020202020204" pitchFamily="34" charset="0"/>
              </a:rPr>
              <a:t>obter o que se pede, deve-se utilizar relações trigonométricas simples na figura feita no item anterior. Por exemplo, considerando-se o </a:t>
            </a:r>
            <a:r>
              <a:rPr lang="pt-BR" dirty="0" err="1">
                <a:solidFill>
                  <a:srgbClr val="FF0000"/>
                </a:solidFill>
                <a:latin typeface="Arial" panose="020B0604020202020204" pitchFamily="34" charset="0"/>
                <a:cs typeface="Arial" panose="020B0604020202020204" pitchFamily="34" charset="0"/>
              </a:rPr>
              <a:t>co-seno</a:t>
            </a:r>
            <a:r>
              <a:rPr lang="pt-BR" dirty="0">
                <a:solidFill>
                  <a:srgbClr val="FF0000"/>
                </a:solidFill>
                <a:latin typeface="Arial" panose="020B0604020202020204" pitchFamily="34" charset="0"/>
                <a:cs typeface="Arial" panose="020B0604020202020204" pitchFamily="34" charset="0"/>
              </a:rPr>
              <a:t> do ângulo de 87 graus, temos:</a:t>
            </a:r>
          </a:p>
        </p:txBody>
      </p:sp>
      <p:sp>
        <p:nvSpPr>
          <p:cNvPr id="9" name="Retângulo 8"/>
          <p:cNvSpPr/>
          <p:nvPr/>
        </p:nvSpPr>
        <p:spPr>
          <a:xfrm>
            <a:off x="1199009" y="5733256"/>
            <a:ext cx="9145016" cy="723916"/>
          </a:xfrm>
          <a:prstGeom prst="rect">
            <a:avLst/>
          </a:prstGeom>
        </p:spPr>
        <p:txBody>
          <a:bodyPr wrap="square">
            <a:spAutoFit/>
          </a:bodyPr>
          <a:lstStyle/>
          <a:p>
            <a:pPr algn="just" hangingPunct="0">
              <a:lnSpc>
                <a:spcPct val="114000"/>
              </a:lnSpc>
            </a:pPr>
            <a:r>
              <a:rPr lang="pt-BR" b="1" dirty="0">
                <a:solidFill>
                  <a:srgbClr val="FF0000"/>
                </a:solidFill>
                <a:latin typeface="Arial" panose="020B0604020202020204" pitchFamily="34" charset="0"/>
                <a:cs typeface="Arial" panose="020B0604020202020204" pitchFamily="34" charset="0"/>
              </a:rPr>
              <a:t>Cos 87</a:t>
            </a:r>
            <a:r>
              <a:rPr lang="pt-BR" b="1" baseline="30000" dirty="0">
                <a:solidFill>
                  <a:srgbClr val="FF0000"/>
                </a:solidFill>
                <a:latin typeface="Arial" panose="020B0604020202020204" pitchFamily="34" charset="0"/>
                <a:cs typeface="Arial" panose="020B0604020202020204" pitchFamily="34" charset="0"/>
              </a:rPr>
              <a:t>o</a:t>
            </a:r>
            <a:r>
              <a:rPr lang="pt-BR" b="1" dirty="0">
                <a:solidFill>
                  <a:srgbClr val="FF0000"/>
                </a:solidFill>
                <a:latin typeface="Arial" panose="020B0604020202020204" pitchFamily="34" charset="0"/>
                <a:cs typeface="Arial" panose="020B0604020202020204" pitchFamily="34" charset="0"/>
              </a:rPr>
              <a:t> = d/D = 0,05, logo D/d = 1/0,05 = 20</a:t>
            </a:r>
            <a:r>
              <a:rPr lang="pt-BR" dirty="0">
                <a:solidFill>
                  <a:srgbClr val="FF0000"/>
                </a:solidFill>
                <a:latin typeface="Arial" panose="020B0604020202020204" pitchFamily="34" charset="0"/>
                <a:cs typeface="Arial" panose="020B0604020202020204" pitchFamily="34" charset="0"/>
              </a:rPr>
              <a:t>. Portanto o Sol estava 20 vezes mais distante do que a Lua, ou </a:t>
            </a:r>
            <a:r>
              <a:rPr lang="pt-BR" b="1" dirty="0">
                <a:solidFill>
                  <a:srgbClr val="FF0000"/>
                </a:solidFill>
                <a:latin typeface="Arial" panose="020B0604020202020204" pitchFamily="34" charset="0"/>
                <a:cs typeface="Arial" panose="020B0604020202020204" pitchFamily="34" charset="0"/>
              </a:rPr>
              <a:t>D = 20 </a:t>
            </a:r>
            <a:r>
              <a:rPr lang="pt-BR" b="1" dirty="0" smtClean="0">
                <a:solidFill>
                  <a:srgbClr val="FF0000"/>
                </a:solidFill>
                <a:latin typeface="Arial" panose="020B0604020202020204" pitchFamily="34" charset="0"/>
                <a:cs typeface="Arial" panose="020B0604020202020204" pitchFamily="34" charset="0"/>
              </a:rPr>
              <a:t>d</a:t>
            </a:r>
            <a:endParaRPr lang="pt-BR" dirty="0">
              <a:solidFill>
                <a:srgbClr val="FF0000"/>
              </a:solidFill>
              <a:latin typeface="Arial" panose="020B0604020202020204" pitchFamily="34" charset="0"/>
              <a:cs typeface="Arial" panose="020B0604020202020204" pitchFamily="34" charset="0"/>
            </a:endParaRPr>
          </a:p>
        </p:txBody>
      </p:sp>
      <p:sp>
        <p:nvSpPr>
          <p:cNvPr id="10" name="Retângulo 9"/>
          <p:cNvSpPr/>
          <p:nvPr/>
        </p:nvSpPr>
        <p:spPr>
          <a:xfrm>
            <a:off x="2063105" y="6381328"/>
            <a:ext cx="7632848" cy="408125"/>
          </a:xfrm>
          <a:prstGeom prst="rect">
            <a:avLst/>
          </a:prstGeom>
        </p:spPr>
        <p:txBody>
          <a:bodyPr wrap="square">
            <a:spAutoFit/>
          </a:bodyPr>
          <a:lstStyle/>
          <a:p>
            <a:pPr algn="just">
              <a:lnSpc>
                <a:spcPct val="114000"/>
              </a:lnSpc>
            </a:pPr>
            <a:r>
              <a:rPr lang="pt-BR" dirty="0">
                <a:solidFill>
                  <a:srgbClr val="FF0000"/>
                </a:solidFill>
                <a:latin typeface="Arial" panose="020B0604020202020204" pitchFamily="34" charset="0"/>
                <a:cs typeface="Arial" panose="020B0604020202020204" pitchFamily="34" charset="0"/>
              </a:rPr>
              <a:t>Obs. Há outros caminhos (mais longos) para se chegar ao mesmo valor.</a:t>
            </a:r>
          </a:p>
        </p:txBody>
      </p:sp>
    </p:spTree>
    <p:extLst>
      <p:ext uri="{BB962C8B-B14F-4D97-AF65-F5344CB8AC3E}">
        <p14:creationId xmlns:p14="http://schemas.microsoft.com/office/powerpoint/2010/main" val="39626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3986"/>
            <a:ext cx="5616624" cy="2259080"/>
          </a:xfrm>
          <a:prstGeom prst="rect">
            <a:avLst/>
          </a:prstGeom>
        </p:spPr>
        <p:txBody>
          <a:bodyPr wrap="square">
            <a:spAutoFit/>
          </a:bodyPr>
          <a:lstStyle/>
          <a:p>
            <a:pPr algn="just">
              <a:lnSpc>
                <a:spcPct val="110000"/>
              </a:lnSpc>
            </a:pPr>
            <a:r>
              <a:rPr lang="pt-BR" sz="1600" b="1" dirty="0">
                <a:latin typeface="Arial" panose="020B0604020202020204" pitchFamily="34" charset="0"/>
                <a:cs typeface="Arial" panose="020B0604020202020204" pitchFamily="34" charset="0"/>
              </a:rPr>
              <a:t>Questão 4) (1 ponto) A Ilusão da Lua. </a:t>
            </a:r>
            <a:r>
              <a:rPr lang="pt-BR" sz="1600" dirty="0">
                <a:latin typeface="Arial" panose="020B0604020202020204" pitchFamily="34" charset="0"/>
                <a:cs typeface="Arial" panose="020B0604020202020204" pitchFamily="34" charset="0"/>
              </a:rPr>
              <a:t>Você provavelmente já viu a Lua Cheia nascendo ou se pondo, e notou que, nestes momentos, seu tamanho no céu parece bem maior do que quando ela está bem alta. Esse fenômeno é apenas uma ilusão, a chamada “Ilusão da Lua”. Na verdade, o que ocorre é justamente o oposto: a medida do disco da Lua é tão menor quanto mais próxima ela está do horizonte.</a:t>
            </a:r>
          </a:p>
        </p:txBody>
      </p:sp>
      <p:pic>
        <p:nvPicPr>
          <p:cNvPr id="5122" name="Picture 2" descr="lua_resp"/>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5868412" y="88923"/>
            <a:ext cx="2189006" cy="223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18889" y="2276872"/>
            <a:ext cx="1677062" cy="353943"/>
          </a:xfrm>
          <a:prstGeom prst="rect">
            <a:avLst/>
          </a:prstGeom>
        </p:spPr>
        <p:txBody>
          <a:bodyPr wrap="none">
            <a:spAutoFit/>
          </a:bodyPr>
          <a:lstStyle/>
          <a:p>
            <a:r>
              <a:rPr lang="pt-BR" sz="1700" b="1" dirty="0">
                <a:latin typeface="Arial" panose="020B0604020202020204" pitchFamily="34" charset="0"/>
                <a:cs typeface="Arial" panose="020B0604020202020204" pitchFamily="34" charset="0"/>
              </a:rPr>
              <a:t>Resposta 4a): </a:t>
            </a:r>
            <a:endParaRPr lang="pt-BR" sz="1700" dirty="0">
              <a:latin typeface="Arial" panose="020B0604020202020204" pitchFamily="34" charset="0"/>
              <a:cs typeface="Arial" panose="020B0604020202020204" pitchFamily="34" charset="0"/>
            </a:endParaRPr>
          </a:p>
        </p:txBody>
      </p:sp>
      <p:sp>
        <p:nvSpPr>
          <p:cNvPr id="6" name="Retângulo 5"/>
          <p:cNvSpPr/>
          <p:nvPr/>
        </p:nvSpPr>
        <p:spPr>
          <a:xfrm>
            <a:off x="1343025" y="6425572"/>
            <a:ext cx="635110" cy="369332"/>
          </a:xfrm>
          <a:prstGeom prst="rect">
            <a:avLst/>
          </a:prstGeom>
        </p:spPr>
        <p:txBody>
          <a:bodyPr wrap="none">
            <a:spAutoFit/>
          </a:bodyPr>
          <a:lstStyle/>
          <a:p>
            <a:r>
              <a:rPr lang="en-US" b="1" dirty="0" err="1">
                <a:solidFill>
                  <a:srgbClr val="FF0000"/>
                </a:solidFill>
              </a:rPr>
              <a:t>d</a:t>
            </a:r>
            <a:r>
              <a:rPr lang="en-US" b="1" baseline="-25000" dirty="0" err="1">
                <a:solidFill>
                  <a:srgbClr val="FF0000"/>
                </a:solidFill>
              </a:rPr>
              <a:t>LA</a:t>
            </a:r>
            <a:r>
              <a:rPr lang="en-US" b="1" dirty="0">
                <a:solidFill>
                  <a:srgbClr val="FF0000"/>
                </a:solidFill>
              </a:rPr>
              <a:t> =</a:t>
            </a:r>
            <a:endParaRPr lang="pt-BR" dirty="0">
              <a:solidFill>
                <a:srgbClr val="FF0000"/>
              </a:solidFill>
            </a:endParaRPr>
          </a:p>
        </p:txBody>
      </p:sp>
      <p:sp>
        <p:nvSpPr>
          <p:cNvPr id="7" name="Retângulo 6"/>
          <p:cNvSpPr/>
          <p:nvPr/>
        </p:nvSpPr>
        <p:spPr>
          <a:xfrm>
            <a:off x="1925324" y="6425572"/>
            <a:ext cx="1636987" cy="369332"/>
          </a:xfrm>
          <a:prstGeom prst="rect">
            <a:avLst/>
          </a:prstGeom>
        </p:spPr>
        <p:txBody>
          <a:bodyPr wrap="none">
            <a:spAutoFit/>
          </a:bodyPr>
          <a:lstStyle/>
          <a:p>
            <a:r>
              <a:rPr lang="en-US" b="1" dirty="0">
                <a:solidFill>
                  <a:srgbClr val="FF0000"/>
                </a:solidFill>
              </a:rPr>
              <a:t>30 </a:t>
            </a:r>
            <a:r>
              <a:rPr lang="en-US" b="1" dirty="0" err="1">
                <a:solidFill>
                  <a:srgbClr val="FF0000"/>
                </a:solidFill>
              </a:rPr>
              <a:t>dT</a:t>
            </a:r>
            <a:r>
              <a:rPr lang="en-US" b="1" dirty="0">
                <a:solidFill>
                  <a:srgbClr val="FF0000"/>
                </a:solidFill>
              </a:rPr>
              <a:t> - 0,5 </a:t>
            </a:r>
            <a:r>
              <a:rPr lang="en-US" b="1" dirty="0" err="1">
                <a:solidFill>
                  <a:srgbClr val="FF0000"/>
                </a:solidFill>
              </a:rPr>
              <a:t>dT</a:t>
            </a:r>
            <a:r>
              <a:rPr lang="en-US" b="1" dirty="0">
                <a:solidFill>
                  <a:srgbClr val="FF0000"/>
                </a:solidFill>
              </a:rPr>
              <a:t> =</a:t>
            </a:r>
            <a:endParaRPr lang="pt-BR" dirty="0">
              <a:solidFill>
                <a:srgbClr val="FF0000"/>
              </a:solidFill>
            </a:endParaRPr>
          </a:p>
        </p:txBody>
      </p:sp>
      <p:sp>
        <p:nvSpPr>
          <p:cNvPr id="8" name="Retângulo 7"/>
          <p:cNvSpPr/>
          <p:nvPr/>
        </p:nvSpPr>
        <p:spPr>
          <a:xfrm>
            <a:off x="3469220" y="6425572"/>
            <a:ext cx="885179" cy="369332"/>
          </a:xfrm>
          <a:prstGeom prst="rect">
            <a:avLst/>
          </a:prstGeom>
        </p:spPr>
        <p:txBody>
          <a:bodyPr wrap="none">
            <a:spAutoFit/>
          </a:bodyPr>
          <a:lstStyle/>
          <a:p>
            <a:r>
              <a:rPr lang="en-US" b="1" dirty="0">
                <a:solidFill>
                  <a:srgbClr val="FF0000"/>
                </a:solidFill>
              </a:rPr>
              <a:t>29,5 </a:t>
            </a:r>
            <a:r>
              <a:rPr lang="en-US" b="1" dirty="0" err="1">
                <a:solidFill>
                  <a:srgbClr val="FF0000"/>
                </a:solidFill>
              </a:rPr>
              <a:t>dT</a:t>
            </a:r>
            <a:endParaRPr lang="pt-BR" dirty="0">
              <a:solidFill>
                <a:srgbClr val="FF0000"/>
              </a:solidFill>
            </a:endParaRPr>
          </a:p>
        </p:txBody>
      </p:sp>
      <p:sp>
        <p:nvSpPr>
          <p:cNvPr id="10" name="Retângulo 9"/>
          <p:cNvSpPr/>
          <p:nvPr/>
        </p:nvSpPr>
        <p:spPr>
          <a:xfrm>
            <a:off x="118889" y="2564904"/>
            <a:ext cx="8568952" cy="2106731"/>
          </a:xfrm>
          <a:prstGeom prst="rect">
            <a:avLst/>
          </a:prstGeom>
        </p:spPr>
        <p:txBody>
          <a:bodyPr wrap="square">
            <a:spAutoFit/>
          </a:bodyPr>
          <a:lstStyle/>
          <a:p>
            <a:pPr algn="just">
              <a:lnSpc>
                <a:spcPct val="110000"/>
              </a:lnSpc>
            </a:pPr>
            <a:r>
              <a:rPr lang="pt-BR" sz="1700" dirty="0">
                <a:solidFill>
                  <a:srgbClr val="FF0000"/>
                </a:solidFill>
                <a:latin typeface="Arial" panose="020B0604020202020204" pitchFamily="34" charset="0"/>
                <a:cs typeface="Arial" panose="020B0604020202020204" pitchFamily="34" charset="0"/>
              </a:rPr>
              <a:t>Neste problema a Lua e a Terra, obviamente, não podem ser considerados corpos puntiformes, logo, </a:t>
            </a:r>
            <a:r>
              <a:rPr lang="pt-BR" sz="1700" dirty="0" smtClean="0">
                <a:solidFill>
                  <a:srgbClr val="FF0000"/>
                </a:solidFill>
                <a:latin typeface="Arial" panose="020B0604020202020204" pitchFamily="34" charset="0"/>
                <a:cs typeface="Arial" panose="020B0604020202020204" pitchFamily="34" charset="0"/>
              </a:rPr>
              <a:t>uma figura semelhante a esta </a:t>
            </a:r>
            <a:r>
              <a:rPr lang="pt-BR" sz="1700" dirty="0">
                <a:solidFill>
                  <a:srgbClr val="FF0000"/>
                </a:solidFill>
                <a:latin typeface="Arial" panose="020B0604020202020204" pitchFamily="34" charset="0"/>
                <a:cs typeface="Arial" panose="020B0604020202020204" pitchFamily="34" charset="0"/>
              </a:rPr>
              <a:t>ao lado deveria ser desenhada pelo aluno. O enunciado orienta a resolução, pois quer apenas a razão entre o “Tamanho Angular da Lua no Horizonte, </a:t>
            </a:r>
            <a:r>
              <a:rPr lang="pt-BR" sz="1700" b="1" dirty="0">
                <a:solidFill>
                  <a:srgbClr val="FF0000"/>
                </a:solidFill>
                <a:latin typeface="Arial" panose="020B0604020202020204" pitchFamily="34" charset="0"/>
                <a:cs typeface="Arial" panose="020B0604020202020204" pitchFamily="34" charset="0"/>
              </a:rPr>
              <a:t>T</a:t>
            </a:r>
            <a:r>
              <a:rPr lang="pt-BR" sz="1700" b="1" baseline="-25000" dirty="0">
                <a:solidFill>
                  <a:srgbClr val="FF0000"/>
                </a:solidFill>
                <a:latin typeface="Arial" panose="020B0604020202020204" pitchFamily="34" charset="0"/>
                <a:cs typeface="Arial" panose="020B0604020202020204" pitchFamily="34" charset="0"/>
              </a:rPr>
              <a:t>LH</a:t>
            </a:r>
            <a:r>
              <a:rPr lang="pt-BR" sz="1700" dirty="0">
                <a:solidFill>
                  <a:srgbClr val="FF0000"/>
                </a:solidFill>
                <a:latin typeface="Arial" panose="020B0604020202020204" pitchFamily="34" charset="0"/>
                <a:cs typeface="Arial" panose="020B0604020202020204" pitchFamily="34" charset="0"/>
              </a:rPr>
              <a:t>”, e o “Tamanho Angular da Lua Alta (ou no zênite), </a:t>
            </a:r>
            <a:r>
              <a:rPr lang="pt-BR" sz="1700" b="1" dirty="0">
                <a:solidFill>
                  <a:srgbClr val="FF0000"/>
                </a:solidFill>
                <a:latin typeface="Arial" panose="020B0604020202020204" pitchFamily="34" charset="0"/>
                <a:cs typeface="Arial" panose="020B0604020202020204" pitchFamily="34" charset="0"/>
              </a:rPr>
              <a:t>T</a:t>
            </a:r>
            <a:r>
              <a:rPr lang="pt-BR" sz="1700" b="1" baseline="-25000" dirty="0">
                <a:solidFill>
                  <a:srgbClr val="FF0000"/>
                </a:solidFill>
                <a:latin typeface="Arial" panose="020B0604020202020204" pitchFamily="34" charset="0"/>
                <a:cs typeface="Arial" panose="020B0604020202020204" pitchFamily="34" charset="0"/>
              </a:rPr>
              <a:t>LA</a:t>
            </a:r>
            <a:r>
              <a:rPr lang="pt-BR" sz="1700" dirty="0">
                <a:solidFill>
                  <a:srgbClr val="FF0000"/>
                </a:solidFill>
                <a:latin typeface="Arial" panose="020B0604020202020204" pitchFamily="34" charset="0"/>
                <a:cs typeface="Arial" panose="020B0604020202020204" pitchFamily="34" charset="0"/>
              </a:rPr>
              <a:t>”, ou seja, a razão:     </a:t>
            </a:r>
            <a:r>
              <a:rPr lang="pt-BR" sz="1700" b="1" dirty="0">
                <a:solidFill>
                  <a:srgbClr val="FF0000"/>
                </a:solidFill>
                <a:latin typeface="Arial" panose="020B0604020202020204" pitchFamily="34" charset="0"/>
                <a:cs typeface="Arial" panose="020B0604020202020204" pitchFamily="34" charset="0"/>
              </a:rPr>
              <a:t>T</a:t>
            </a:r>
            <a:r>
              <a:rPr lang="pt-BR" sz="1700" b="1" baseline="-25000" dirty="0">
                <a:solidFill>
                  <a:srgbClr val="FF0000"/>
                </a:solidFill>
                <a:latin typeface="Arial" panose="020B0604020202020204" pitchFamily="34" charset="0"/>
                <a:cs typeface="Arial" panose="020B0604020202020204" pitchFamily="34" charset="0"/>
              </a:rPr>
              <a:t>LH</a:t>
            </a:r>
            <a:r>
              <a:rPr lang="pt-BR" sz="1700" b="1" dirty="0">
                <a:solidFill>
                  <a:srgbClr val="FF0000"/>
                </a:solidFill>
                <a:latin typeface="Arial" panose="020B0604020202020204" pitchFamily="34" charset="0"/>
                <a:cs typeface="Arial" panose="020B0604020202020204" pitchFamily="34" charset="0"/>
              </a:rPr>
              <a:t>/ T</a:t>
            </a:r>
            <a:r>
              <a:rPr lang="pt-BR" sz="1700" b="1" baseline="-25000" dirty="0">
                <a:solidFill>
                  <a:srgbClr val="FF0000"/>
                </a:solidFill>
                <a:latin typeface="Arial" panose="020B0604020202020204" pitchFamily="34" charset="0"/>
                <a:cs typeface="Arial" panose="020B0604020202020204" pitchFamily="34" charset="0"/>
              </a:rPr>
              <a:t>LA</a:t>
            </a:r>
            <a:r>
              <a:rPr lang="pt-BR" sz="1700" b="1" dirty="0">
                <a:solidFill>
                  <a:srgbClr val="FF0000"/>
                </a:solidFill>
                <a:latin typeface="Arial" panose="020B0604020202020204" pitchFamily="34" charset="0"/>
                <a:cs typeface="Arial" panose="020B0604020202020204" pitchFamily="34" charset="0"/>
              </a:rPr>
              <a:t>. </a:t>
            </a:r>
            <a:r>
              <a:rPr lang="pt-BR" sz="1700" dirty="0">
                <a:solidFill>
                  <a:srgbClr val="FF0000"/>
                </a:solidFill>
                <a:latin typeface="Arial" panose="020B0604020202020204" pitchFamily="34" charset="0"/>
                <a:cs typeface="Arial" panose="020B0604020202020204" pitchFamily="34" charset="0"/>
              </a:rPr>
              <a:t>A figura já mostra que a distância da Lua ao observador, quando no horizonte (</a:t>
            </a:r>
            <a:r>
              <a:rPr lang="pt-BR" sz="1700" b="1" dirty="0" err="1">
                <a:solidFill>
                  <a:srgbClr val="FF0000"/>
                </a:solidFill>
                <a:latin typeface="Arial" panose="020B0604020202020204" pitchFamily="34" charset="0"/>
                <a:cs typeface="Arial" panose="020B0604020202020204" pitchFamily="34" charset="0"/>
              </a:rPr>
              <a:t>d</a:t>
            </a:r>
            <a:r>
              <a:rPr lang="pt-BR" sz="1700" b="1" baseline="-25000" dirty="0" err="1">
                <a:solidFill>
                  <a:srgbClr val="FF0000"/>
                </a:solidFill>
                <a:latin typeface="Arial" panose="020B0604020202020204" pitchFamily="34" charset="0"/>
                <a:cs typeface="Arial" panose="020B0604020202020204" pitchFamily="34" charset="0"/>
              </a:rPr>
              <a:t>LH</a:t>
            </a:r>
            <a:r>
              <a:rPr lang="pt-BR" sz="1700" dirty="0">
                <a:solidFill>
                  <a:srgbClr val="FF0000"/>
                </a:solidFill>
                <a:latin typeface="Arial" panose="020B0604020202020204" pitchFamily="34" charset="0"/>
                <a:cs typeface="Arial" panose="020B0604020202020204" pitchFamily="34" charset="0"/>
              </a:rPr>
              <a:t>) é maior do </a:t>
            </a:r>
            <a:r>
              <a:rPr lang="pt-BR" sz="1700" dirty="0" smtClean="0">
                <a:solidFill>
                  <a:srgbClr val="FF0000"/>
                </a:solidFill>
                <a:latin typeface="Arial" panose="020B0604020202020204" pitchFamily="34" charset="0"/>
                <a:cs typeface="Arial" panose="020B0604020202020204" pitchFamily="34" charset="0"/>
              </a:rPr>
              <a:t>que </a:t>
            </a:r>
            <a:r>
              <a:rPr lang="pt-BR" sz="1700" dirty="0" smtClean="0">
                <a:solidFill>
                  <a:srgbClr val="FF0000"/>
                </a:solidFill>
                <a:latin typeface="Arial" panose="020B0604020202020204" pitchFamily="34" charset="0"/>
                <a:cs typeface="Arial" panose="020B0604020202020204" pitchFamily="34" charset="0"/>
              </a:rPr>
              <a:t>quando </a:t>
            </a:r>
            <a:r>
              <a:rPr lang="pt-BR" sz="1700" dirty="0">
                <a:solidFill>
                  <a:srgbClr val="FF0000"/>
                </a:solidFill>
                <a:latin typeface="Arial" panose="020B0604020202020204" pitchFamily="34" charset="0"/>
                <a:cs typeface="Arial" panose="020B0604020202020204" pitchFamily="34" charset="0"/>
              </a:rPr>
              <a:t>no zênite (</a:t>
            </a:r>
            <a:r>
              <a:rPr lang="pt-BR" sz="1700" b="1" dirty="0" err="1">
                <a:solidFill>
                  <a:srgbClr val="FF0000"/>
                </a:solidFill>
                <a:latin typeface="Arial" panose="020B0604020202020204" pitchFamily="34" charset="0"/>
                <a:cs typeface="Arial" panose="020B0604020202020204" pitchFamily="34" charset="0"/>
              </a:rPr>
              <a:t>d</a:t>
            </a:r>
            <a:r>
              <a:rPr lang="pt-BR" sz="1700" b="1" baseline="-25000" dirty="0" err="1">
                <a:solidFill>
                  <a:srgbClr val="FF0000"/>
                </a:solidFill>
                <a:latin typeface="Arial" panose="020B0604020202020204" pitchFamily="34" charset="0"/>
                <a:cs typeface="Arial" panose="020B0604020202020204" pitchFamily="34" charset="0"/>
              </a:rPr>
              <a:t>LA</a:t>
            </a:r>
            <a:r>
              <a:rPr lang="pt-BR" sz="1700" dirty="0">
                <a:solidFill>
                  <a:srgbClr val="FF0000"/>
                </a:solidFill>
                <a:latin typeface="Arial" panose="020B0604020202020204" pitchFamily="34" charset="0"/>
                <a:cs typeface="Arial" panose="020B0604020202020204" pitchFamily="34" charset="0"/>
              </a:rPr>
              <a:t>), logo seu tamanho angular no horizonte deverá ser menor do que quando no alta, ou seja, </a:t>
            </a:r>
          </a:p>
        </p:txBody>
      </p:sp>
      <p:pic>
        <p:nvPicPr>
          <p:cNvPr id="20" name="Imagem 19"/>
          <p:cNvPicPr>
            <a:picLocks noChangeAspect="1"/>
          </p:cNvPicPr>
          <p:nvPr/>
        </p:nvPicPr>
        <p:blipFill>
          <a:blip r:embed="rId3"/>
          <a:stretch>
            <a:fillRect/>
          </a:stretch>
        </p:blipFill>
        <p:spPr>
          <a:xfrm>
            <a:off x="8831857" y="2420888"/>
            <a:ext cx="2953495" cy="2164727"/>
          </a:xfrm>
          <a:prstGeom prst="rect">
            <a:avLst/>
          </a:prstGeom>
        </p:spPr>
      </p:pic>
      <p:sp>
        <p:nvSpPr>
          <p:cNvPr id="22" name="Retângulo 21"/>
          <p:cNvSpPr/>
          <p:nvPr/>
        </p:nvSpPr>
        <p:spPr>
          <a:xfrm>
            <a:off x="1343025" y="5805264"/>
            <a:ext cx="9001000" cy="667875"/>
          </a:xfrm>
          <a:prstGeom prst="rect">
            <a:avLst/>
          </a:prstGeom>
        </p:spPr>
        <p:txBody>
          <a:bodyPr wrap="square">
            <a:spAutoFit/>
          </a:bodyPr>
          <a:lstStyle/>
          <a:p>
            <a:pPr algn="just">
              <a:lnSpc>
                <a:spcPct val="110000"/>
              </a:lnSpc>
            </a:pPr>
            <a:r>
              <a:rPr lang="pt-BR" sz="1700" dirty="0">
                <a:solidFill>
                  <a:srgbClr val="FF0000"/>
                </a:solidFill>
                <a:latin typeface="Arial" panose="020B0604020202020204" pitchFamily="34" charset="0"/>
                <a:cs typeface="Arial" panose="020B0604020202020204" pitchFamily="34" charset="0"/>
              </a:rPr>
              <a:t>Quando está alta no céu, na posição A da figura, na distância </a:t>
            </a:r>
            <a:r>
              <a:rPr lang="pt-BR" sz="1700" b="1" dirty="0" err="1">
                <a:solidFill>
                  <a:srgbClr val="FF0000"/>
                </a:solidFill>
                <a:latin typeface="Arial" panose="020B0604020202020204" pitchFamily="34" charset="0"/>
                <a:cs typeface="Arial" panose="020B0604020202020204" pitchFamily="34" charset="0"/>
              </a:rPr>
              <a:t>d</a:t>
            </a:r>
            <a:r>
              <a:rPr lang="pt-BR" sz="1700" b="1" baseline="-25000" dirty="0" err="1">
                <a:solidFill>
                  <a:srgbClr val="FF0000"/>
                </a:solidFill>
                <a:latin typeface="Arial" panose="020B0604020202020204" pitchFamily="34" charset="0"/>
                <a:cs typeface="Arial" panose="020B0604020202020204" pitchFamily="34" charset="0"/>
              </a:rPr>
              <a:t>LA</a:t>
            </a:r>
            <a:r>
              <a:rPr lang="pt-BR" sz="1700" dirty="0">
                <a:solidFill>
                  <a:srgbClr val="FF0000"/>
                </a:solidFill>
                <a:latin typeface="Arial" panose="020B0604020202020204" pitchFamily="34" charset="0"/>
                <a:cs typeface="Arial" panose="020B0604020202020204" pitchFamily="34" charset="0"/>
              </a:rPr>
              <a:t>, ela está um raio terrestre (ou </a:t>
            </a:r>
            <a:r>
              <a:rPr lang="pt-BR" sz="1700" b="1" dirty="0">
                <a:solidFill>
                  <a:srgbClr val="FF0000"/>
                </a:solidFill>
                <a:latin typeface="Arial" panose="020B0604020202020204" pitchFamily="34" charset="0"/>
                <a:cs typeface="Arial" panose="020B0604020202020204" pitchFamily="34" charset="0"/>
              </a:rPr>
              <a:t>0,5 </a:t>
            </a:r>
            <a:r>
              <a:rPr lang="pt-BR" sz="1700" b="1" dirty="0" err="1">
                <a:solidFill>
                  <a:srgbClr val="FF0000"/>
                </a:solidFill>
                <a:latin typeface="Arial" panose="020B0604020202020204" pitchFamily="34" charset="0"/>
                <a:cs typeface="Arial" panose="020B0604020202020204" pitchFamily="34" charset="0"/>
              </a:rPr>
              <a:t>dT</a:t>
            </a:r>
            <a:r>
              <a:rPr lang="pt-BR" sz="1700" b="1" dirty="0">
                <a:solidFill>
                  <a:srgbClr val="FF0000"/>
                </a:solidFill>
                <a:latin typeface="Arial" panose="020B0604020202020204" pitchFamily="34" charset="0"/>
                <a:cs typeface="Arial" panose="020B0604020202020204" pitchFamily="34" charset="0"/>
              </a:rPr>
              <a:t>)</a:t>
            </a:r>
            <a:r>
              <a:rPr lang="pt-BR" sz="1700" dirty="0">
                <a:solidFill>
                  <a:srgbClr val="FF0000"/>
                </a:solidFill>
                <a:latin typeface="Arial" panose="020B0604020202020204" pitchFamily="34" charset="0"/>
                <a:cs typeface="Arial" panose="020B0604020202020204" pitchFamily="34" charset="0"/>
              </a:rPr>
              <a:t> mais próxima do observador, ou seja :</a:t>
            </a:r>
            <a:endParaRPr lang="pt-BR" sz="1700" dirty="0">
              <a:solidFill>
                <a:srgbClr val="FF0000"/>
              </a:solidFill>
              <a:latin typeface="Arial" panose="020B0604020202020204" pitchFamily="34" charset="0"/>
              <a:cs typeface="Arial" panose="020B0604020202020204" pitchFamily="34" charset="0"/>
            </a:endParaRPr>
          </a:p>
        </p:txBody>
      </p:sp>
      <p:sp>
        <p:nvSpPr>
          <p:cNvPr id="23" name="Retângulo 22"/>
          <p:cNvSpPr/>
          <p:nvPr/>
        </p:nvSpPr>
        <p:spPr>
          <a:xfrm>
            <a:off x="118889" y="5184900"/>
            <a:ext cx="11633744" cy="667875"/>
          </a:xfrm>
          <a:prstGeom prst="rect">
            <a:avLst/>
          </a:prstGeom>
        </p:spPr>
        <p:txBody>
          <a:bodyPr wrap="square">
            <a:spAutoFit/>
          </a:bodyPr>
          <a:lstStyle/>
          <a:p>
            <a:pPr algn="just">
              <a:lnSpc>
                <a:spcPct val="110000"/>
              </a:lnSpc>
            </a:pPr>
            <a:r>
              <a:rPr lang="pt-BR" sz="1700" dirty="0" smtClean="0">
                <a:solidFill>
                  <a:srgbClr val="FF0000"/>
                </a:solidFill>
                <a:latin typeface="Arial" panose="020B0604020202020204" pitchFamily="34" charset="0"/>
                <a:cs typeface="Arial" panose="020B0604020202020204" pitchFamily="34" charset="0"/>
              </a:rPr>
              <a:t>A </a:t>
            </a:r>
            <a:r>
              <a:rPr lang="pt-BR" sz="1700" dirty="0">
                <a:solidFill>
                  <a:srgbClr val="FF0000"/>
                </a:solidFill>
                <a:latin typeface="Arial" panose="020B0604020202020204" pitchFamily="34" charset="0"/>
                <a:cs typeface="Arial" panose="020B0604020202020204" pitchFamily="34" charset="0"/>
              </a:rPr>
              <a:t>distância </a:t>
            </a:r>
            <a:r>
              <a:rPr lang="pt-BR" sz="1700" b="1" dirty="0" err="1">
                <a:solidFill>
                  <a:srgbClr val="FF0000"/>
                </a:solidFill>
                <a:latin typeface="Arial" panose="020B0604020202020204" pitchFamily="34" charset="0"/>
                <a:cs typeface="Arial" panose="020B0604020202020204" pitchFamily="34" charset="0"/>
              </a:rPr>
              <a:t>d</a:t>
            </a:r>
            <a:r>
              <a:rPr lang="pt-BR" sz="1700" b="1" baseline="-25000" dirty="0" err="1">
                <a:solidFill>
                  <a:srgbClr val="FF0000"/>
                </a:solidFill>
                <a:latin typeface="Arial" panose="020B0604020202020204" pitchFamily="34" charset="0"/>
                <a:cs typeface="Arial" panose="020B0604020202020204" pitchFamily="34" charset="0"/>
              </a:rPr>
              <a:t>LH</a:t>
            </a:r>
            <a:r>
              <a:rPr lang="pt-BR" sz="1700" dirty="0">
                <a:solidFill>
                  <a:srgbClr val="FF0000"/>
                </a:solidFill>
                <a:latin typeface="Arial" panose="020B0604020202020204" pitchFamily="34" charset="0"/>
                <a:cs typeface="Arial" panose="020B0604020202020204" pitchFamily="34" charset="0"/>
              </a:rPr>
              <a:t> é, como dito no enunciado, igual a 30 diâmetros da Terra (</a:t>
            </a:r>
            <a:r>
              <a:rPr lang="pt-BR" sz="1700" b="1" dirty="0" err="1">
                <a:solidFill>
                  <a:srgbClr val="FF0000"/>
                </a:solidFill>
                <a:latin typeface="Arial" panose="020B0604020202020204" pitchFamily="34" charset="0"/>
                <a:cs typeface="Arial" panose="020B0604020202020204" pitchFamily="34" charset="0"/>
              </a:rPr>
              <a:t>dT</a:t>
            </a:r>
            <a:r>
              <a:rPr lang="pt-BR" sz="1700" dirty="0">
                <a:solidFill>
                  <a:srgbClr val="FF0000"/>
                </a:solidFill>
                <a:latin typeface="Arial" panose="020B0604020202020204" pitchFamily="34" charset="0"/>
                <a:cs typeface="Arial" panose="020B0604020202020204" pitchFamily="34" charset="0"/>
              </a:rPr>
              <a:t>)(pois é a mesma distância entre os centros da Terra e da Lua!), o que pode ser expresso, em notação matemática, como </a:t>
            </a:r>
            <a:r>
              <a:rPr lang="pt-BR" sz="1700" b="1" dirty="0" err="1">
                <a:solidFill>
                  <a:srgbClr val="FF0000"/>
                </a:solidFill>
                <a:latin typeface="Arial" panose="020B0604020202020204" pitchFamily="34" charset="0"/>
                <a:cs typeface="Arial" panose="020B0604020202020204" pitchFamily="34" charset="0"/>
              </a:rPr>
              <a:t>d</a:t>
            </a:r>
            <a:r>
              <a:rPr lang="pt-BR" sz="1700" b="1" baseline="-25000" dirty="0" err="1">
                <a:solidFill>
                  <a:srgbClr val="FF0000"/>
                </a:solidFill>
                <a:latin typeface="Arial" panose="020B0604020202020204" pitchFamily="34" charset="0"/>
                <a:cs typeface="Arial" panose="020B0604020202020204" pitchFamily="34" charset="0"/>
              </a:rPr>
              <a:t>LH</a:t>
            </a:r>
            <a:r>
              <a:rPr lang="pt-BR" sz="1700" b="1" dirty="0">
                <a:solidFill>
                  <a:srgbClr val="FF0000"/>
                </a:solidFill>
                <a:latin typeface="Arial" panose="020B0604020202020204" pitchFamily="34" charset="0"/>
                <a:cs typeface="Arial" panose="020B0604020202020204" pitchFamily="34" charset="0"/>
              </a:rPr>
              <a:t> = 30 </a:t>
            </a:r>
            <a:r>
              <a:rPr lang="pt-BR" sz="1700" b="1" dirty="0" err="1">
                <a:solidFill>
                  <a:srgbClr val="FF0000"/>
                </a:solidFill>
                <a:latin typeface="Arial" panose="020B0604020202020204" pitchFamily="34" charset="0"/>
                <a:cs typeface="Arial" panose="020B0604020202020204" pitchFamily="34" charset="0"/>
              </a:rPr>
              <a:t>dT</a:t>
            </a:r>
            <a:r>
              <a:rPr lang="pt-BR" sz="1700" dirty="0">
                <a:solidFill>
                  <a:srgbClr val="FF0000"/>
                </a:solidFill>
                <a:latin typeface="Arial" panose="020B0604020202020204" pitchFamily="34" charset="0"/>
                <a:cs typeface="Arial" panose="020B0604020202020204" pitchFamily="34" charset="0"/>
              </a:rPr>
              <a:t>. </a:t>
            </a:r>
            <a:endParaRPr lang="pt-BR" sz="1700" dirty="0">
              <a:solidFill>
                <a:srgbClr val="FF0000"/>
              </a:solidFill>
              <a:latin typeface="Arial" panose="020B0604020202020204" pitchFamily="34" charset="0"/>
              <a:cs typeface="Arial" panose="020B0604020202020204" pitchFamily="34" charset="0"/>
            </a:endParaRPr>
          </a:p>
        </p:txBody>
      </p:sp>
      <p:sp>
        <p:nvSpPr>
          <p:cNvPr id="24" name="Retângulo 23"/>
          <p:cNvSpPr/>
          <p:nvPr/>
        </p:nvSpPr>
        <p:spPr>
          <a:xfrm>
            <a:off x="118889" y="4571892"/>
            <a:ext cx="11665296" cy="667875"/>
          </a:xfrm>
          <a:prstGeom prst="rect">
            <a:avLst/>
          </a:prstGeom>
        </p:spPr>
        <p:txBody>
          <a:bodyPr wrap="square">
            <a:spAutoFit/>
          </a:bodyPr>
          <a:lstStyle/>
          <a:p>
            <a:pPr algn="just">
              <a:lnSpc>
                <a:spcPct val="110000"/>
              </a:lnSpc>
            </a:pPr>
            <a:r>
              <a:rPr lang="pt-BR" sz="1700" b="1" dirty="0">
                <a:solidFill>
                  <a:srgbClr val="FF0000"/>
                </a:solidFill>
                <a:latin typeface="Arial" panose="020B0604020202020204" pitchFamily="34" charset="0"/>
                <a:cs typeface="Arial" panose="020B0604020202020204" pitchFamily="34" charset="0"/>
              </a:rPr>
              <a:t>T</a:t>
            </a:r>
            <a:r>
              <a:rPr lang="pt-BR" sz="1700" b="1" baseline="-25000" dirty="0">
                <a:solidFill>
                  <a:srgbClr val="FF0000"/>
                </a:solidFill>
                <a:latin typeface="Arial" panose="020B0604020202020204" pitchFamily="34" charset="0"/>
                <a:cs typeface="Arial" panose="020B0604020202020204" pitchFamily="34" charset="0"/>
              </a:rPr>
              <a:t>LH</a:t>
            </a:r>
            <a:r>
              <a:rPr lang="pt-BR" sz="1700" b="1" dirty="0">
                <a:solidFill>
                  <a:srgbClr val="FF0000"/>
                </a:solidFill>
                <a:latin typeface="Arial" panose="020B0604020202020204" pitchFamily="34" charset="0"/>
                <a:cs typeface="Arial" panose="020B0604020202020204" pitchFamily="34" charset="0"/>
              </a:rPr>
              <a:t> &lt; T</a:t>
            </a:r>
            <a:r>
              <a:rPr lang="pt-BR" sz="1700" b="1" baseline="-25000" dirty="0">
                <a:solidFill>
                  <a:srgbClr val="FF0000"/>
                </a:solidFill>
                <a:latin typeface="Arial" panose="020B0604020202020204" pitchFamily="34" charset="0"/>
                <a:cs typeface="Arial" panose="020B0604020202020204" pitchFamily="34" charset="0"/>
              </a:rPr>
              <a:t>LA</a:t>
            </a:r>
            <a:r>
              <a:rPr lang="pt-BR" sz="1700" b="1" dirty="0">
                <a:solidFill>
                  <a:srgbClr val="FF0000"/>
                </a:solidFill>
                <a:latin typeface="Arial" panose="020B0604020202020204" pitchFamily="34" charset="0"/>
                <a:cs typeface="Arial" panose="020B0604020202020204" pitchFamily="34" charset="0"/>
              </a:rPr>
              <a:t>,</a:t>
            </a:r>
            <a:r>
              <a:rPr lang="pt-BR" sz="1700" dirty="0">
                <a:solidFill>
                  <a:srgbClr val="FF0000"/>
                </a:solidFill>
                <a:latin typeface="Arial" panose="020B0604020202020204" pitchFamily="34" charset="0"/>
                <a:cs typeface="Arial" panose="020B0604020202020204" pitchFamily="34" charset="0"/>
              </a:rPr>
              <a:t> afinal quanto mais distante um astro menor sua aparência!</a:t>
            </a:r>
            <a:r>
              <a:rPr lang="pt-BR" sz="1700" b="1" dirty="0">
                <a:solidFill>
                  <a:srgbClr val="FF0000"/>
                </a:solidFill>
                <a:latin typeface="Arial" panose="020B0604020202020204" pitchFamily="34" charset="0"/>
                <a:cs typeface="Arial" panose="020B0604020202020204" pitchFamily="34" charset="0"/>
              </a:rPr>
              <a:t> Tal fato é confirmado por uma máquina fotográfica, mas nosso olho vê o contrário disso e não sabemos ao certo o porquê.</a:t>
            </a:r>
            <a:endParaRPr lang="pt-BR" sz="1700" dirty="0">
              <a:solidFill>
                <a:srgbClr val="FF0000"/>
              </a:solidFill>
              <a:latin typeface="Arial" panose="020B0604020202020204" pitchFamily="34" charset="0"/>
              <a:cs typeface="Arial" panose="020B0604020202020204" pitchFamily="34" charset="0"/>
            </a:endParaRPr>
          </a:p>
        </p:txBody>
      </p:sp>
      <p:sp>
        <p:nvSpPr>
          <p:cNvPr id="25" name="CaixaDeTexto 24"/>
          <p:cNvSpPr txBox="1"/>
          <p:nvPr/>
        </p:nvSpPr>
        <p:spPr>
          <a:xfrm>
            <a:off x="6959649" y="6381328"/>
            <a:ext cx="3600400" cy="400110"/>
          </a:xfrm>
          <a:prstGeom prst="rect">
            <a:avLst/>
          </a:prstGeom>
          <a:noFill/>
        </p:spPr>
        <p:txBody>
          <a:bodyPr wrap="square" rtlCol="0">
            <a:spAutoFit/>
          </a:bodyPr>
          <a:lstStyle/>
          <a:p>
            <a:r>
              <a:rPr lang="pt-BR" sz="2000" b="1" i="1" dirty="0" smtClean="0">
                <a:solidFill>
                  <a:srgbClr val="002060"/>
                </a:solidFill>
              </a:rPr>
              <a:t>Continua no próximo slide...</a:t>
            </a:r>
            <a:endParaRPr lang="pt-BR" sz="2000" b="1" i="1" dirty="0">
              <a:solidFill>
                <a:srgbClr val="002060"/>
              </a:solidFill>
            </a:endParaRPr>
          </a:p>
        </p:txBody>
      </p:sp>
    </p:spTree>
    <p:extLst>
      <p:ext uri="{BB962C8B-B14F-4D97-AF65-F5344CB8AC3E}">
        <p14:creationId xmlns:p14="http://schemas.microsoft.com/office/powerpoint/2010/main" val="19360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577828"/>
            <a:ext cx="7585966" cy="2419124"/>
          </a:xfrm>
          <a:prstGeom prst="rect">
            <a:avLst/>
          </a:prstGeom>
        </p:spPr>
        <p:txBody>
          <a:bodyPr wrap="square">
            <a:spAutoFit/>
          </a:bodyPr>
          <a:lstStyle/>
          <a:p>
            <a:pPr algn="just">
              <a:lnSpc>
                <a:spcPct val="120000"/>
              </a:lnSpc>
            </a:pPr>
            <a:r>
              <a:rPr lang="pt-BR" dirty="0">
                <a:solidFill>
                  <a:srgbClr val="FF0000"/>
                </a:solidFill>
                <a:latin typeface="Arial" panose="020B0604020202020204" pitchFamily="34" charset="0"/>
                <a:cs typeface="Arial" panose="020B0604020202020204" pitchFamily="34" charset="0"/>
              </a:rPr>
              <a:t>Agora que dispomos das distâncias da Lua à Terra nas duas situações (</a:t>
            </a:r>
            <a:r>
              <a:rPr lang="pt-BR" b="1" dirty="0" err="1">
                <a:solidFill>
                  <a:srgbClr val="FF0000"/>
                </a:solidFill>
                <a:latin typeface="Arial" panose="020B0604020202020204" pitchFamily="34" charset="0"/>
                <a:cs typeface="Arial" panose="020B0604020202020204" pitchFamily="34" charset="0"/>
              </a:rPr>
              <a:t>d</a:t>
            </a:r>
            <a:r>
              <a:rPr lang="pt-BR" b="1" baseline="-25000" dirty="0" err="1">
                <a:solidFill>
                  <a:srgbClr val="FF0000"/>
                </a:solidFill>
                <a:latin typeface="Arial" panose="020B0604020202020204" pitchFamily="34" charset="0"/>
                <a:cs typeface="Arial" panose="020B0604020202020204" pitchFamily="34" charset="0"/>
              </a:rPr>
              <a:t>LH</a:t>
            </a:r>
            <a:r>
              <a:rPr lang="pt-BR" b="1" dirty="0">
                <a:solidFill>
                  <a:srgbClr val="FF0000"/>
                </a:solidFill>
                <a:latin typeface="Arial" panose="020B0604020202020204" pitchFamily="34" charset="0"/>
                <a:cs typeface="Arial" panose="020B0604020202020204" pitchFamily="34" charset="0"/>
              </a:rPr>
              <a:t> e </a:t>
            </a:r>
            <a:r>
              <a:rPr lang="pt-BR" b="1" dirty="0" err="1">
                <a:solidFill>
                  <a:srgbClr val="FF0000"/>
                </a:solidFill>
                <a:latin typeface="Arial" panose="020B0604020202020204" pitchFamily="34" charset="0"/>
                <a:cs typeface="Arial" panose="020B0604020202020204" pitchFamily="34" charset="0"/>
              </a:rPr>
              <a:t>d</a:t>
            </a:r>
            <a:r>
              <a:rPr lang="pt-BR" b="1" baseline="-25000" dirty="0" err="1">
                <a:solidFill>
                  <a:srgbClr val="FF0000"/>
                </a:solidFill>
                <a:latin typeface="Arial" panose="020B0604020202020204" pitchFamily="34" charset="0"/>
                <a:cs typeface="Arial" panose="020B0604020202020204" pitchFamily="34" charset="0"/>
              </a:rPr>
              <a:t>LA</a:t>
            </a:r>
            <a:r>
              <a:rPr lang="pt-BR" dirty="0">
                <a:solidFill>
                  <a:srgbClr val="FF0000"/>
                </a:solidFill>
                <a:latin typeface="Arial" panose="020B0604020202020204" pitchFamily="34" charset="0"/>
                <a:cs typeface="Arial" panose="020B0604020202020204" pitchFamily="34" charset="0"/>
              </a:rPr>
              <a:t>), podemos calcular a razão entre os tamanhos angulares (em radianos) pedida. Ângulos em radianos nada mais são do que a razão entre o arco de círculo e o respectivo raio do círculo. Obviamente o diâmetro da Lua (</a:t>
            </a:r>
            <a:r>
              <a:rPr lang="pt-BR" b="1" dirty="0" err="1">
                <a:solidFill>
                  <a:srgbClr val="FF0000"/>
                </a:solidFill>
                <a:latin typeface="Arial" panose="020B0604020202020204" pitchFamily="34" charset="0"/>
                <a:cs typeface="Arial" panose="020B0604020202020204" pitchFamily="34" charset="0"/>
              </a:rPr>
              <a:t>dL</a:t>
            </a:r>
            <a:r>
              <a:rPr lang="pt-BR" dirty="0">
                <a:solidFill>
                  <a:srgbClr val="FF0000"/>
                </a:solidFill>
                <a:latin typeface="Arial" panose="020B0604020202020204" pitchFamily="34" charset="0"/>
                <a:cs typeface="Arial" panose="020B0604020202020204" pitchFamily="34" charset="0"/>
              </a:rPr>
              <a:t>) permanece inalterado, não importando onde ela esteja. Veja a figura ao lado. Tendo isto em mente, obtemos os seguintes valores para os tamanhos angulares em cada situação:</a:t>
            </a:r>
          </a:p>
        </p:txBody>
      </p:sp>
      <p:sp>
        <p:nvSpPr>
          <p:cNvPr id="4" name="Retângulo 3"/>
          <p:cNvSpPr/>
          <p:nvPr/>
        </p:nvSpPr>
        <p:spPr>
          <a:xfrm>
            <a:off x="290613" y="3345820"/>
            <a:ext cx="630301" cy="369332"/>
          </a:xfrm>
          <a:prstGeom prst="rect">
            <a:avLst/>
          </a:prstGeom>
        </p:spPr>
        <p:txBody>
          <a:bodyPr wrap="none">
            <a:spAutoFit/>
          </a:bodyPr>
          <a:lstStyle/>
          <a:p>
            <a:r>
              <a:rPr lang="pt-BR" b="1" dirty="0">
                <a:solidFill>
                  <a:srgbClr val="FF0000"/>
                </a:solidFill>
              </a:rPr>
              <a:t>T</a:t>
            </a:r>
            <a:r>
              <a:rPr lang="pt-BR" b="1" baseline="-25000" dirty="0">
                <a:solidFill>
                  <a:srgbClr val="FF0000"/>
                </a:solidFill>
              </a:rPr>
              <a:t>LH</a:t>
            </a:r>
            <a:r>
              <a:rPr lang="pt-BR" b="1" dirty="0">
                <a:solidFill>
                  <a:srgbClr val="FF0000"/>
                </a:solidFill>
              </a:rPr>
              <a:t> =</a:t>
            </a:r>
            <a:endParaRPr lang="pt-BR" dirty="0">
              <a:solidFill>
                <a:srgbClr val="FF0000"/>
              </a:solidFill>
            </a:endParaRPr>
          </a:p>
        </p:txBody>
      </p:sp>
      <p:sp>
        <p:nvSpPr>
          <p:cNvPr id="5" name="Retângulo 4"/>
          <p:cNvSpPr/>
          <p:nvPr/>
        </p:nvSpPr>
        <p:spPr>
          <a:xfrm>
            <a:off x="866677" y="3345820"/>
            <a:ext cx="1560042" cy="369332"/>
          </a:xfrm>
          <a:prstGeom prst="rect">
            <a:avLst/>
          </a:prstGeom>
        </p:spPr>
        <p:txBody>
          <a:bodyPr wrap="none">
            <a:spAutoFit/>
          </a:bodyPr>
          <a:lstStyle/>
          <a:p>
            <a:r>
              <a:rPr lang="pt-BR" b="1" dirty="0" err="1">
                <a:solidFill>
                  <a:srgbClr val="FF0000"/>
                </a:solidFill>
              </a:rPr>
              <a:t>dL</a:t>
            </a:r>
            <a:r>
              <a:rPr lang="pt-BR" b="1" dirty="0">
                <a:solidFill>
                  <a:srgbClr val="FF0000"/>
                </a:solidFill>
              </a:rPr>
              <a:t> / 30  e T</a:t>
            </a:r>
            <a:r>
              <a:rPr lang="pt-BR" b="1" baseline="-25000" dirty="0">
                <a:solidFill>
                  <a:srgbClr val="FF0000"/>
                </a:solidFill>
              </a:rPr>
              <a:t>LA</a:t>
            </a:r>
            <a:r>
              <a:rPr lang="pt-BR" b="1" dirty="0">
                <a:solidFill>
                  <a:srgbClr val="FF0000"/>
                </a:solidFill>
              </a:rPr>
              <a:t> =</a:t>
            </a:r>
            <a:endParaRPr lang="pt-BR" dirty="0">
              <a:solidFill>
                <a:srgbClr val="FF0000"/>
              </a:solidFill>
            </a:endParaRPr>
          </a:p>
        </p:txBody>
      </p:sp>
      <p:sp>
        <p:nvSpPr>
          <p:cNvPr id="6" name="Retângulo 5"/>
          <p:cNvSpPr/>
          <p:nvPr/>
        </p:nvSpPr>
        <p:spPr>
          <a:xfrm>
            <a:off x="2378845" y="3347700"/>
            <a:ext cx="3340402" cy="369332"/>
          </a:xfrm>
          <a:prstGeom prst="rect">
            <a:avLst/>
          </a:prstGeom>
        </p:spPr>
        <p:txBody>
          <a:bodyPr wrap="none">
            <a:spAutoFit/>
          </a:bodyPr>
          <a:lstStyle/>
          <a:p>
            <a:r>
              <a:rPr lang="pt-BR" b="1" dirty="0" err="1">
                <a:solidFill>
                  <a:srgbClr val="FF0000"/>
                </a:solidFill>
              </a:rPr>
              <a:t>dL</a:t>
            </a:r>
            <a:r>
              <a:rPr lang="pt-BR" b="1" dirty="0">
                <a:solidFill>
                  <a:srgbClr val="FF0000"/>
                </a:solidFill>
              </a:rPr>
              <a:t> / 29,5.</a:t>
            </a:r>
            <a:r>
              <a:rPr lang="pt-BR" dirty="0">
                <a:solidFill>
                  <a:srgbClr val="FF0000"/>
                </a:solidFill>
              </a:rPr>
              <a:t>   Logo a razão pedida é:</a:t>
            </a:r>
          </a:p>
        </p:txBody>
      </p:sp>
      <p:sp>
        <p:nvSpPr>
          <p:cNvPr id="7" name="Retângulo 6"/>
          <p:cNvSpPr/>
          <p:nvPr/>
        </p:nvSpPr>
        <p:spPr>
          <a:xfrm>
            <a:off x="1919089" y="3982382"/>
            <a:ext cx="1002197" cy="369332"/>
          </a:xfrm>
          <a:prstGeom prst="rect">
            <a:avLst/>
          </a:prstGeom>
        </p:spPr>
        <p:txBody>
          <a:bodyPr wrap="none">
            <a:spAutoFit/>
          </a:bodyPr>
          <a:lstStyle/>
          <a:p>
            <a:r>
              <a:rPr lang="en-US" b="1" dirty="0">
                <a:solidFill>
                  <a:srgbClr val="FF0000"/>
                </a:solidFill>
              </a:rPr>
              <a:t>T</a:t>
            </a:r>
            <a:r>
              <a:rPr lang="en-US" b="1" baseline="-25000" dirty="0">
                <a:solidFill>
                  <a:srgbClr val="FF0000"/>
                </a:solidFill>
              </a:rPr>
              <a:t>LH</a:t>
            </a:r>
            <a:r>
              <a:rPr lang="en-US" b="1" dirty="0">
                <a:solidFill>
                  <a:srgbClr val="FF0000"/>
                </a:solidFill>
              </a:rPr>
              <a:t>/T</a:t>
            </a:r>
            <a:r>
              <a:rPr lang="en-US" b="1" baseline="-25000" dirty="0">
                <a:solidFill>
                  <a:srgbClr val="FF0000"/>
                </a:solidFill>
              </a:rPr>
              <a:t>LA</a:t>
            </a:r>
            <a:r>
              <a:rPr lang="en-US" b="1" dirty="0">
                <a:solidFill>
                  <a:srgbClr val="FF0000"/>
                </a:solidFill>
              </a:rPr>
              <a:t> =</a:t>
            </a:r>
            <a:endParaRPr lang="pt-BR" dirty="0">
              <a:solidFill>
                <a:srgbClr val="FF0000"/>
              </a:solidFill>
            </a:endParaRPr>
          </a:p>
        </p:txBody>
      </p:sp>
      <p:sp>
        <p:nvSpPr>
          <p:cNvPr id="8" name="Retângulo 7"/>
          <p:cNvSpPr/>
          <p:nvPr/>
        </p:nvSpPr>
        <p:spPr>
          <a:xfrm>
            <a:off x="2813575" y="3995772"/>
            <a:ext cx="2238113" cy="369332"/>
          </a:xfrm>
          <a:prstGeom prst="rect">
            <a:avLst/>
          </a:prstGeom>
        </p:spPr>
        <p:txBody>
          <a:bodyPr wrap="none">
            <a:spAutoFit/>
          </a:bodyPr>
          <a:lstStyle/>
          <a:p>
            <a:r>
              <a:rPr lang="en-US" b="1" dirty="0">
                <a:solidFill>
                  <a:srgbClr val="FF0000"/>
                </a:solidFill>
              </a:rPr>
              <a:t>(</a:t>
            </a:r>
            <a:r>
              <a:rPr lang="en-US" b="1" dirty="0" err="1">
                <a:solidFill>
                  <a:srgbClr val="FF0000"/>
                </a:solidFill>
              </a:rPr>
              <a:t>dL</a:t>
            </a:r>
            <a:r>
              <a:rPr lang="en-US" b="1" dirty="0">
                <a:solidFill>
                  <a:srgbClr val="FF0000"/>
                </a:solidFill>
              </a:rPr>
              <a:t> / 30)/(</a:t>
            </a:r>
            <a:r>
              <a:rPr lang="en-US" b="1" dirty="0" err="1">
                <a:solidFill>
                  <a:srgbClr val="FF0000"/>
                </a:solidFill>
              </a:rPr>
              <a:t>dL</a:t>
            </a:r>
            <a:r>
              <a:rPr lang="en-US" b="1" dirty="0">
                <a:solidFill>
                  <a:srgbClr val="FF0000"/>
                </a:solidFill>
              </a:rPr>
              <a:t> / 29,5) =</a:t>
            </a:r>
            <a:endParaRPr lang="pt-BR" dirty="0">
              <a:solidFill>
                <a:srgbClr val="FF0000"/>
              </a:solidFill>
            </a:endParaRPr>
          </a:p>
        </p:txBody>
      </p:sp>
      <p:sp>
        <p:nvSpPr>
          <p:cNvPr id="9" name="Retângulo 8"/>
          <p:cNvSpPr/>
          <p:nvPr/>
        </p:nvSpPr>
        <p:spPr>
          <a:xfrm>
            <a:off x="4899125" y="3989458"/>
            <a:ext cx="1096775" cy="369332"/>
          </a:xfrm>
          <a:prstGeom prst="rect">
            <a:avLst/>
          </a:prstGeom>
        </p:spPr>
        <p:txBody>
          <a:bodyPr wrap="none">
            <a:spAutoFit/>
          </a:bodyPr>
          <a:lstStyle/>
          <a:p>
            <a:r>
              <a:rPr lang="en-US" b="1" dirty="0">
                <a:solidFill>
                  <a:srgbClr val="FF0000"/>
                </a:solidFill>
              </a:rPr>
              <a:t>29,5/30 =</a:t>
            </a:r>
            <a:endParaRPr lang="pt-BR" dirty="0">
              <a:solidFill>
                <a:srgbClr val="FF0000"/>
              </a:solidFill>
            </a:endParaRPr>
          </a:p>
        </p:txBody>
      </p:sp>
      <p:sp>
        <p:nvSpPr>
          <p:cNvPr id="10" name="Retângulo 9"/>
          <p:cNvSpPr/>
          <p:nvPr/>
        </p:nvSpPr>
        <p:spPr>
          <a:xfrm>
            <a:off x="5887555" y="3989458"/>
            <a:ext cx="712054" cy="369332"/>
          </a:xfrm>
          <a:prstGeom prst="rect">
            <a:avLst/>
          </a:prstGeom>
        </p:spPr>
        <p:txBody>
          <a:bodyPr wrap="none">
            <a:spAutoFit/>
          </a:bodyPr>
          <a:lstStyle/>
          <a:p>
            <a:r>
              <a:rPr lang="en-US" b="1" dirty="0">
                <a:solidFill>
                  <a:srgbClr val="FF0000"/>
                </a:solidFill>
              </a:rPr>
              <a:t>0,983</a:t>
            </a:r>
            <a:endParaRPr lang="pt-BR" dirty="0">
              <a:solidFill>
                <a:srgbClr val="FF0000"/>
              </a:solidFill>
            </a:endParaRPr>
          </a:p>
        </p:txBody>
      </p:sp>
      <p:sp>
        <p:nvSpPr>
          <p:cNvPr id="11" name="Retângulo 10"/>
          <p:cNvSpPr/>
          <p:nvPr/>
        </p:nvSpPr>
        <p:spPr>
          <a:xfrm>
            <a:off x="262905" y="4725144"/>
            <a:ext cx="11449272" cy="1089529"/>
          </a:xfrm>
          <a:prstGeom prst="rect">
            <a:avLst/>
          </a:prstGeom>
        </p:spPr>
        <p:txBody>
          <a:bodyPr wrap="square">
            <a:spAutoFit/>
          </a:bodyPr>
          <a:lstStyle/>
          <a:p>
            <a:pPr algn="just">
              <a:lnSpc>
                <a:spcPct val="120000"/>
              </a:lnSpc>
            </a:pPr>
            <a:r>
              <a:rPr lang="pt-BR" dirty="0">
                <a:solidFill>
                  <a:srgbClr val="FF0000"/>
                </a:solidFill>
                <a:latin typeface="Arial" panose="020B0604020202020204" pitchFamily="34" charset="0"/>
                <a:cs typeface="Arial" panose="020B0604020202020204" pitchFamily="34" charset="0"/>
              </a:rPr>
              <a:t>Logo, no horizonte o Tamanho angular da Lua é, de fato, </a:t>
            </a:r>
            <a:r>
              <a:rPr lang="pt-BR" b="1" dirty="0">
                <a:solidFill>
                  <a:srgbClr val="FF0000"/>
                </a:solidFill>
                <a:latin typeface="Arial" panose="020B0604020202020204" pitchFamily="34" charset="0"/>
                <a:cs typeface="Arial" panose="020B0604020202020204" pitchFamily="34" charset="0"/>
              </a:rPr>
              <a:t>98,3%</a:t>
            </a:r>
            <a:r>
              <a:rPr lang="pt-BR" dirty="0">
                <a:solidFill>
                  <a:srgbClr val="FF0000"/>
                </a:solidFill>
                <a:latin typeface="Arial" panose="020B0604020202020204" pitchFamily="34" charset="0"/>
                <a:cs typeface="Arial" panose="020B0604020202020204" pitchFamily="34" charset="0"/>
              </a:rPr>
              <a:t> do Tamanho angular dela no alto (ou no zênite). Se calcularam o inverso, obtiveram que o Tamanho angular da Lua no alto é </a:t>
            </a:r>
            <a:r>
              <a:rPr lang="pt-BR" b="1" dirty="0">
                <a:solidFill>
                  <a:srgbClr val="FF0000"/>
                </a:solidFill>
                <a:latin typeface="Arial" panose="020B0604020202020204" pitchFamily="34" charset="0"/>
                <a:cs typeface="Arial" panose="020B0604020202020204" pitchFamily="34" charset="0"/>
              </a:rPr>
              <a:t>1,017</a:t>
            </a:r>
            <a:r>
              <a:rPr lang="pt-BR" dirty="0">
                <a:solidFill>
                  <a:srgbClr val="FF0000"/>
                </a:solidFill>
                <a:latin typeface="Arial" panose="020B0604020202020204" pitchFamily="34" charset="0"/>
                <a:cs typeface="Arial" panose="020B0604020202020204" pitchFamily="34" charset="0"/>
              </a:rPr>
              <a:t> do Tamanho angular dela no horizonte, ou seja, </a:t>
            </a:r>
            <a:r>
              <a:rPr lang="pt-BR" b="1" dirty="0">
                <a:solidFill>
                  <a:srgbClr val="FF0000"/>
                </a:solidFill>
                <a:latin typeface="Arial" panose="020B0604020202020204" pitchFamily="34" charset="0"/>
                <a:cs typeface="Arial" panose="020B0604020202020204" pitchFamily="34" charset="0"/>
              </a:rPr>
              <a:t>1,7%</a:t>
            </a:r>
            <a:r>
              <a:rPr lang="pt-BR" dirty="0">
                <a:solidFill>
                  <a:srgbClr val="FF0000"/>
                </a:solidFill>
                <a:latin typeface="Arial" panose="020B0604020202020204" pitchFamily="34" charset="0"/>
                <a:cs typeface="Arial" panose="020B0604020202020204" pitchFamily="34" charset="0"/>
              </a:rPr>
              <a:t>. Ambos resultados devem ser considerados corretos.</a:t>
            </a:r>
          </a:p>
        </p:txBody>
      </p:sp>
      <p:sp>
        <p:nvSpPr>
          <p:cNvPr id="12" name="CaixaDeTexto 11"/>
          <p:cNvSpPr txBox="1"/>
          <p:nvPr/>
        </p:nvSpPr>
        <p:spPr>
          <a:xfrm>
            <a:off x="2711177" y="116632"/>
            <a:ext cx="4104456" cy="400110"/>
          </a:xfrm>
          <a:prstGeom prst="rect">
            <a:avLst/>
          </a:prstGeom>
          <a:noFill/>
        </p:spPr>
        <p:txBody>
          <a:bodyPr wrap="square" rtlCol="0">
            <a:spAutoFit/>
          </a:bodyPr>
          <a:lstStyle/>
          <a:p>
            <a:r>
              <a:rPr lang="pt-BR" sz="2000" b="1" i="1" dirty="0" smtClean="0">
                <a:solidFill>
                  <a:srgbClr val="002060"/>
                </a:solidFill>
              </a:rPr>
              <a:t>Continuação da questão anterior...</a:t>
            </a:r>
            <a:endParaRPr lang="pt-BR" sz="2000" b="1" i="1" dirty="0">
              <a:solidFill>
                <a:srgbClr val="002060"/>
              </a:solidFill>
            </a:endParaRPr>
          </a:p>
        </p:txBody>
      </p:sp>
      <p:pic>
        <p:nvPicPr>
          <p:cNvPr id="13" name="Imagem 12"/>
          <p:cNvPicPr>
            <a:picLocks noChangeAspect="1"/>
          </p:cNvPicPr>
          <p:nvPr/>
        </p:nvPicPr>
        <p:blipFill>
          <a:blip r:embed="rId2"/>
          <a:stretch>
            <a:fillRect/>
          </a:stretch>
        </p:blipFill>
        <p:spPr>
          <a:xfrm>
            <a:off x="8831857" y="2420888"/>
            <a:ext cx="2953495" cy="2164727"/>
          </a:xfrm>
          <a:prstGeom prst="rect">
            <a:avLst/>
          </a:prstGeom>
        </p:spPr>
      </p:pic>
    </p:spTree>
    <p:extLst>
      <p:ext uri="{BB962C8B-B14F-4D97-AF65-F5344CB8AC3E}">
        <p14:creationId xmlns:p14="http://schemas.microsoft.com/office/powerpoint/2010/main" val="29384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4171"/>
            <a:ext cx="7920880" cy="2238049"/>
          </a:xfrm>
          <a:prstGeom prst="rect">
            <a:avLst/>
          </a:prstGeom>
        </p:spPr>
        <p:txBody>
          <a:bodyPr wrap="square">
            <a:spAutoFit/>
          </a:bodyPr>
          <a:lstStyle/>
          <a:p>
            <a:pPr algn="just">
              <a:lnSpc>
                <a:spcPct val="110000"/>
              </a:lnSpc>
            </a:pPr>
            <a:r>
              <a:rPr lang="pt-BR" sz="1600" b="1" dirty="0">
                <a:latin typeface="Arial" panose="020B0604020202020204" pitchFamily="34" charset="0"/>
                <a:cs typeface="Arial" panose="020B0604020202020204" pitchFamily="34" charset="0"/>
              </a:rPr>
              <a:t>Apogeu e Perigeu.</a:t>
            </a:r>
            <a:r>
              <a:rPr lang="pt-BR" sz="1600" dirty="0">
                <a:latin typeface="Arial" panose="020B0604020202020204" pitchFamily="34" charset="0"/>
                <a:cs typeface="Arial" panose="020B0604020202020204" pitchFamily="34" charset="0"/>
              </a:rPr>
              <a:t> Além do motivo da letra (a), existe um outro fator para a mudança do tamanho da Lua (que, entretanto, é desprezível no decorrer da mesma noite). Como você pode imaginar, a órbita da Lua não é circular, mas tem a forma de uma elipse. Pela segunda lei de Kepler, sabemos que a Terra ocupa um dos focos desta elipse. Assim, no </a:t>
            </a:r>
            <a:r>
              <a:rPr lang="pt-BR" sz="1600" b="1" dirty="0">
                <a:latin typeface="Arial" panose="020B0604020202020204" pitchFamily="34" charset="0"/>
                <a:cs typeface="Arial" panose="020B0604020202020204" pitchFamily="34" charset="0"/>
              </a:rPr>
              <a:t>perigeu</a:t>
            </a:r>
            <a:r>
              <a:rPr lang="pt-BR" sz="1600" dirty="0">
                <a:latin typeface="Arial" panose="020B0604020202020204" pitchFamily="34" charset="0"/>
                <a:cs typeface="Arial" panose="020B0604020202020204" pitchFamily="34" charset="0"/>
              </a:rPr>
              <a:t> (quando a lua está mais próxima) seu tamanho é um pouco maior do que quando está no </a:t>
            </a:r>
            <a:r>
              <a:rPr lang="pt-BR" sz="1600" b="1" dirty="0">
                <a:latin typeface="Arial" panose="020B0604020202020204" pitchFamily="34" charset="0"/>
                <a:cs typeface="Arial" panose="020B0604020202020204" pitchFamily="34" charset="0"/>
              </a:rPr>
              <a:t>apogeu</a:t>
            </a:r>
            <a:r>
              <a:rPr lang="pt-BR" sz="1600" dirty="0">
                <a:latin typeface="Arial" panose="020B0604020202020204" pitchFamily="34" charset="0"/>
                <a:cs typeface="Arial" panose="020B0604020202020204" pitchFamily="34" charset="0"/>
              </a:rPr>
              <a:t> (mais distante). O apogeu e o perigeu nos permitem medir o mês de uma forma diferente (existem várias formas de medir o mês!). </a:t>
            </a:r>
          </a:p>
        </p:txBody>
      </p:sp>
      <p:sp>
        <p:nvSpPr>
          <p:cNvPr id="4" name="Retângulo 3"/>
          <p:cNvSpPr/>
          <p:nvPr/>
        </p:nvSpPr>
        <p:spPr>
          <a:xfrm>
            <a:off x="118889" y="2276872"/>
            <a:ext cx="11665296" cy="1717393"/>
          </a:xfrm>
          <a:prstGeom prst="rect">
            <a:avLst/>
          </a:prstGeom>
        </p:spPr>
        <p:txBody>
          <a:bodyPr wrap="square">
            <a:spAutoFit/>
          </a:bodyPr>
          <a:lstStyle/>
          <a:p>
            <a:pPr algn="just">
              <a:lnSpc>
                <a:spcPct val="110000"/>
              </a:lnSpc>
            </a:pPr>
            <a:r>
              <a:rPr lang="pt-BR" sz="1600" dirty="0">
                <a:latin typeface="Arial" panose="020B0604020202020204" pitchFamily="34" charset="0"/>
                <a:cs typeface="Arial" panose="020B0604020202020204" pitchFamily="34" charset="0"/>
              </a:rPr>
              <a:t>Chamamos de </a:t>
            </a:r>
            <a:r>
              <a:rPr lang="pt-BR" sz="1600" b="1" dirty="0">
                <a:latin typeface="Arial" panose="020B0604020202020204" pitchFamily="34" charset="0"/>
                <a:cs typeface="Arial" panose="020B0604020202020204" pitchFamily="34" charset="0"/>
              </a:rPr>
              <a:t>mês anomalístico (M</a:t>
            </a:r>
            <a:r>
              <a:rPr lang="pt-BR" sz="1600" b="1" baseline="-25000" dirty="0">
                <a:latin typeface="Arial" panose="020B0604020202020204" pitchFamily="34" charset="0"/>
                <a:cs typeface="Arial" panose="020B0604020202020204" pitchFamily="34" charset="0"/>
              </a:rPr>
              <a:t>A </a:t>
            </a:r>
            <a:r>
              <a:rPr lang="pt-BR" sz="1600" b="1"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ao período de tempo entre dois apogeus consecutivos (ou dois perigeus consecutivos, se preferir). Uma forma mais comum de medir o mês é medindo o </a:t>
            </a:r>
            <a:r>
              <a:rPr lang="pt-BR" sz="1600" dirty="0">
                <a:latin typeface="Arial" panose="020B0604020202020204" pitchFamily="34" charset="0"/>
                <a:cs typeface="Arial" panose="020B0604020202020204" pitchFamily="34" charset="0"/>
              </a:rPr>
              <a:t>intervalo de tempo entre duas luas cheias, que é o que chamamos de </a:t>
            </a:r>
            <a:r>
              <a:rPr lang="pt-BR" sz="1600" b="1" dirty="0">
                <a:latin typeface="Arial" panose="020B0604020202020204" pitchFamily="34" charset="0"/>
                <a:cs typeface="Arial" panose="020B0604020202020204" pitchFamily="34" charset="0"/>
              </a:rPr>
              <a:t>mês sinódico</a:t>
            </a:r>
            <a:r>
              <a:rPr lang="pt-BR" sz="1600" dirty="0">
                <a:latin typeface="Arial" panose="020B0604020202020204" pitchFamily="34" charset="0"/>
                <a:cs typeface="Arial" panose="020B0604020202020204" pitchFamily="34" charset="0"/>
              </a:rPr>
              <a:t>.</a:t>
            </a:r>
            <a:r>
              <a:rPr lang="pt-BR" sz="1600" b="1" dirty="0">
                <a:latin typeface="Arial" panose="020B0604020202020204" pitchFamily="34" charset="0"/>
                <a:cs typeface="Arial" panose="020B0604020202020204" pitchFamily="34" charset="0"/>
              </a:rPr>
              <a:t> (M</a:t>
            </a:r>
            <a:r>
              <a:rPr lang="pt-BR" sz="1600" b="1" baseline="-25000" dirty="0">
                <a:latin typeface="Arial" panose="020B0604020202020204" pitchFamily="34" charset="0"/>
                <a:cs typeface="Arial" panose="020B0604020202020204" pitchFamily="34" charset="0"/>
              </a:rPr>
              <a:t>S </a:t>
            </a:r>
            <a:r>
              <a:rPr lang="pt-BR" sz="1600" b="1" dirty="0">
                <a:latin typeface="Arial" panose="020B0604020202020204" pitchFamily="34" charset="0"/>
                <a:cs typeface="Arial" panose="020B0604020202020204" pitchFamily="34" charset="0"/>
              </a:rPr>
              <a:t>)</a:t>
            </a:r>
            <a:r>
              <a:rPr lang="pt-BR" sz="1600" dirty="0">
                <a:latin typeface="Arial" panose="020B0604020202020204" pitchFamily="34" charset="0"/>
                <a:cs typeface="Arial" panose="020B0604020202020204" pitchFamily="34" charset="0"/>
              </a:rPr>
              <a:t> O mês do nosso calendário não é nenhum desses dois, mas uma aproximação deles, que tem um número inteiro de dias (28, 29, 30 ou 31 dias). Mas o certo é que o mês anomalístico é um pouquinho mais curto que o mês sinódico. Essa pequena diferença faz com que, a cada Lua Cheia, ela apareça com um tamanho angular diferente no céu</a:t>
            </a:r>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A figura acima mostra uma lua cheia que caiu no dia do apogeu, e uma que caiu no dia do perigeu. O gráfico abaixo </a:t>
            </a:r>
            <a:r>
              <a:rPr lang="pt-BR" sz="1600" dirty="0" smtClean="0">
                <a:latin typeface="Arial" panose="020B0604020202020204" pitchFamily="34" charset="0"/>
                <a:cs typeface="Arial" panose="020B0604020202020204" pitchFamily="34" charset="0"/>
              </a:rPr>
              <a:t>mostra o</a:t>
            </a:r>
            <a:endParaRPr lang="pt-BR" sz="1600" dirty="0">
              <a:latin typeface="Arial" panose="020B0604020202020204" pitchFamily="34" charset="0"/>
              <a:cs typeface="Arial" panose="020B0604020202020204" pitchFamily="34" charset="0"/>
            </a:endParaRPr>
          </a:p>
        </p:txBody>
      </p:sp>
      <p:pic>
        <p:nvPicPr>
          <p:cNvPr id="6146" name="Picture 2" descr="Lua_per_a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51" y="3967356"/>
            <a:ext cx="1766188" cy="191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to 5"/>
          <p:cNvGraphicFramePr>
            <a:graphicFrameLocks noChangeAspect="1"/>
          </p:cNvGraphicFramePr>
          <p:nvPr>
            <p:extLst>
              <p:ext uri="{D42A27DB-BD31-4B8C-83A1-F6EECF244321}">
                <p14:modId xmlns:p14="http://schemas.microsoft.com/office/powerpoint/2010/main" val="3928211281"/>
              </p:ext>
            </p:extLst>
          </p:nvPr>
        </p:nvGraphicFramePr>
        <p:xfrm>
          <a:off x="2257664" y="3970457"/>
          <a:ext cx="7704856" cy="2767503"/>
        </p:xfrm>
        <a:graphic>
          <a:graphicData uri="http://schemas.openxmlformats.org/presentationml/2006/ole">
            <mc:AlternateContent xmlns:mc="http://schemas.openxmlformats.org/markup-compatibility/2006">
              <mc:Choice xmlns:v="urn:schemas-microsoft-com:vml" Requires="v">
                <p:oleObj spid="_x0000_s6177" name="Gráfico" r:id="rId4" imgW="6753111" imgH="2419415" progId="Excel.Chart.8">
                  <p:embed/>
                </p:oleObj>
              </mc:Choice>
              <mc:Fallback>
                <p:oleObj name="Gráfico" r:id="rId4" imgW="6753111" imgH="2419415"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11580"/>
                      <a:stretch>
                        <a:fillRect/>
                      </a:stretch>
                    </p:blipFill>
                    <p:spPr bwMode="auto">
                      <a:xfrm>
                        <a:off x="2257664" y="3970457"/>
                        <a:ext cx="7704856" cy="2767503"/>
                      </a:xfrm>
                      <a:prstGeom prst="rect">
                        <a:avLst/>
                      </a:prstGeom>
                      <a:noFill/>
                      <a:ln>
                        <a:noFill/>
                      </a:ln>
                    </p:spPr>
                  </p:pic>
                </p:oleObj>
              </mc:Fallback>
            </mc:AlternateContent>
          </a:graphicData>
        </a:graphic>
      </p:graphicFrame>
      <p:sp>
        <p:nvSpPr>
          <p:cNvPr id="8" name="Retângulo 7"/>
          <p:cNvSpPr/>
          <p:nvPr/>
        </p:nvSpPr>
        <p:spPr>
          <a:xfrm>
            <a:off x="118889" y="3933056"/>
            <a:ext cx="2160240" cy="1717393"/>
          </a:xfrm>
          <a:prstGeom prst="rect">
            <a:avLst/>
          </a:prstGeom>
        </p:spPr>
        <p:txBody>
          <a:bodyPr wrap="square">
            <a:spAutoFit/>
          </a:bodyPr>
          <a:lstStyle/>
          <a:p>
            <a:pPr algn="just">
              <a:lnSpc>
                <a:spcPct val="110000"/>
              </a:lnSpc>
            </a:pPr>
            <a:r>
              <a:rPr lang="pt-BR" sz="1600" dirty="0" smtClean="0">
                <a:latin typeface="Arial" panose="020B0604020202020204" pitchFamily="34" charset="0"/>
                <a:cs typeface="Arial" panose="020B0604020202020204" pitchFamily="34" charset="0"/>
              </a:rPr>
              <a:t>tamanho </a:t>
            </a:r>
            <a:r>
              <a:rPr lang="pt-BR" sz="1600" dirty="0">
                <a:latin typeface="Arial" panose="020B0604020202020204" pitchFamily="34" charset="0"/>
                <a:cs typeface="Arial" panose="020B0604020202020204" pitchFamily="34" charset="0"/>
              </a:rPr>
              <a:t>angular </a:t>
            </a:r>
            <a:r>
              <a:rPr lang="pt-BR" sz="1600" dirty="0" smtClean="0">
                <a:latin typeface="Arial" panose="020B0604020202020204" pitchFamily="34" charset="0"/>
                <a:cs typeface="Arial" panose="020B0604020202020204" pitchFamily="34" charset="0"/>
              </a:rPr>
              <a:t>da Lua Cheia medida </a:t>
            </a:r>
            <a:r>
              <a:rPr lang="pt-BR" sz="1600" dirty="0">
                <a:latin typeface="Arial" panose="020B0604020202020204" pitchFamily="34" charset="0"/>
                <a:cs typeface="Arial" panose="020B0604020202020204" pitchFamily="34" charset="0"/>
              </a:rPr>
              <a:t>em todos os meses entre maio de 2005 e dezembro de 2006. </a:t>
            </a:r>
          </a:p>
          <a:p>
            <a:pPr algn="just">
              <a:lnSpc>
                <a:spcPct val="110000"/>
              </a:lnSpc>
            </a:pP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536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920880" cy="883832"/>
          </a:xfrm>
          <a:prstGeom prst="rect">
            <a:avLst/>
          </a:prstGeom>
        </p:spPr>
        <p:txBody>
          <a:bodyPr wrap="square">
            <a:spAutoFit/>
          </a:bodyPr>
          <a:lstStyle/>
          <a:p>
            <a:pPr algn="just">
              <a:lnSpc>
                <a:spcPct val="110000"/>
              </a:lnSpc>
            </a:pPr>
            <a:r>
              <a:rPr lang="pt-BR" sz="1600" b="1" dirty="0">
                <a:latin typeface="Arial" panose="020B0604020202020204" pitchFamily="34" charset="0"/>
                <a:cs typeface="Arial" panose="020B0604020202020204" pitchFamily="34" charset="0"/>
              </a:rPr>
              <a:t>Pergunta 4b) (0,25 ponto)</a:t>
            </a:r>
            <a:r>
              <a:rPr lang="pt-BR" sz="1600" dirty="0">
                <a:latin typeface="Arial" panose="020B0604020202020204" pitchFamily="34" charset="0"/>
                <a:cs typeface="Arial" panose="020B0604020202020204" pitchFamily="34" charset="0"/>
              </a:rPr>
              <a:t> Baseado no texto da questão e no gráfico, estime a duração do mês anomalístico e dê a resposta em meses sinódicos (ou seja, em vez de dizer em dias ou anos, diga em meses sinódicos, por exemplo: </a:t>
            </a:r>
            <a:r>
              <a:rPr lang="pt-BR" sz="1600" b="1" dirty="0">
                <a:latin typeface="Arial" panose="020B0604020202020204" pitchFamily="34" charset="0"/>
                <a:cs typeface="Arial" panose="020B0604020202020204" pitchFamily="34" charset="0"/>
              </a:rPr>
              <a:t>M</a:t>
            </a:r>
            <a:r>
              <a:rPr lang="pt-BR" sz="1600" b="1" baseline="-25000" dirty="0">
                <a:latin typeface="Arial" panose="020B0604020202020204" pitchFamily="34" charset="0"/>
                <a:cs typeface="Arial" panose="020B0604020202020204" pitchFamily="34" charset="0"/>
              </a:rPr>
              <a:t>A</a:t>
            </a:r>
            <a:r>
              <a:rPr lang="pt-BR" sz="1600" b="1" dirty="0">
                <a:latin typeface="Arial" panose="020B0604020202020204" pitchFamily="34" charset="0"/>
                <a:cs typeface="Arial" panose="020B0604020202020204" pitchFamily="34" charset="0"/>
              </a:rPr>
              <a:t> = x </a:t>
            </a:r>
            <a:r>
              <a:rPr lang="pt-BR" sz="1600" b="1" dirty="0" err="1">
                <a:latin typeface="Arial" panose="020B0604020202020204" pitchFamily="34" charset="0"/>
                <a:cs typeface="Arial" panose="020B0604020202020204" pitchFamily="34" charset="0"/>
              </a:rPr>
              <a:t>M</a:t>
            </a:r>
            <a:r>
              <a:rPr lang="pt-BR" sz="1600" b="1" baseline="-25000" dirty="0" err="1">
                <a:latin typeface="Arial" panose="020B0604020202020204" pitchFamily="34" charset="0"/>
                <a:cs typeface="Arial" panose="020B0604020202020204" pitchFamily="34" charset="0"/>
              </a:rPr>
              <a:t>s</a:t>
            </a:r>
            <a:r>
              <a:rPr lang="pt-BR" sz="1600" b="1" dirty="0">
                <a:latin typeface="Arial" panose="020B0604020202020204" pitchFamily="34" charset="0"/>
                <a:cs typeface="Arial" panose="020B0604020202020204" pitchFamily="34" charset="0"/>
              </a:rPr>
              <a:t>)</a:t>
            </a:r>
            <a:r>
              <a:rPr lang="pt-BR" sz="1600" b="1" baseline="-25000"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 (x = ?)</a:t>
            </a:r>
          </a:p>
        </p:txBody>
      </p:sp>
      <p:sp>
        <p:nvSpPr>
          <p:cNvPr id="4" name="Retângulo 3"/>
          <p:cNvSpPr/>
          <p:nvPr/>
        </p:nvSpPr>
        <p:spPr>
          <a:xfrm>
            <a:off x="168785" y="947642"/>
            <a:ext cx="1598515" cy="342145"/>
          </a:xfrm>
          <a:prstGeom prst="rect">
            <a:avLst/>
          </a:prstGeom>
        </p:spPr>
        <p:txBody>
          <a:bodyPr wrap="none">
            <a:spAutoFit/>
          </a:bodyPr>
          <a:lstStyle/>
          <a:p>
            <a:pPr algn="just">
              <a:lnSpc>
                <a:spcPct val="110000"/>
              </a:lnSpc>
            </a:pPr>
            <a:r>
              <a:rPr lang="pt-BR" sz="1600" b="1" dirty="0">
                <a:latin typeface="Arial" panose="020B0604020202020204" pitchFamily="34" charset="0"/>
                <a:cs typeface="Arial" panose="020B0604020202020204" pitchFamily="34" charset="0"/>
              </a:rPr>
              <a:t>Resposta 4b):</a:t>
            </a:r>
            <a:r>
              <a:rPr lang="pt-BR" sz="1600" dirty="0">
                <a:latin typeface="Arial" panose="020B0604020202020204" pitchFamily="34" charset="0"/>
                <a:cs typeface="Arial" panose="020B0604020202020204" pitchFamily="34" charset="0"/>
              </a:rPr>
              <a:t> </a:t>
            </a:r>
          </a:p>
        </p:txBody>
      </p:sp>
      <p:sp>
        <p:nvSpPr>
          <p:cNvPr id="5" name="Retângulo 4"/>
          <p:cNvSpPr/>
          <p:nvPr/>
        </p:nvSpPr>
        <p:spPr>
          <a:xfrm>
            <a:off x="190897" y="962256"/>
            <a:ext cx="7488832" cy="1717393"/>
          </a:xfrm>
          <a:prstGeom prst="rect">
            <a:avLst/>
          </a:prstGeom>
        </p:spPr>
        <p:txBody>
          <a:bodyPr wrap="square">
            <a:spAutoFit/>
          </a:bodyPr>
          <a:lstStyle/>
          <a:p>
            <a:pPr algn="just">
              <a:lnSpc>
                <a:spcPct val="110000"/>
              </a:lnSpc>
            </a:pPr>
            <a:r>
              <a:rPr lang="pt-BR" sz="1600" dirty="0" smtClean="0">
                <a:solidFill>
                  <a:srgbClr val="FF0000"/>
                </a:solidFill>
                <a:latin typeface="Arial" panose="020B0604020202020204" pitchFamily="34" charset="0"/>
                <a:cs typeface="Arial" panose="020B0604020202020204" pitchFamily="34" charset="0"/>
              </a:rPr>
              <a:t>                         </a:t>
            </a:r>
            <a:r>
              <a:rPr lang="pt-BR" sz="1600" dirty="0" smtClean="0">
                <a:solidFill>
                  <a:srgbClr val="FF0000"/>
                </a:solidFill>
                <a:latin typeface="Arial" panose="020B0604020202020204" pitchFamily="34" charset="0"/>
                <a:cs typeface="Arial" panose="020B0604020202020204" pitchFamily="34" charset="0"/>
              </a:rPr>
              <a:t>Como </a:t>
            </a:r>
            <a:r>
              <a:rPr lang="pt-BR" sz="1600" dirty="0">
                <a:solidFill>
                  <a:srgbClr val="FF0000"/>
                </a:solidFill>
                <a:latin typeface="Arial" panose="020B0604020202020204" pitchFamily="34" charset="0"/>
                <a:cs typeface="Arial" panose="020B0604020202020204" pitchFamily="34" charset="0"/>
              </a:rPr>
              <a:t>dito, o mês anomalístico (</a:t>
            </a:r>
            <a:r>
              <a:rPr lang="pt-BR" sz="1600" b="1" dirty="0" err="1">
                <a:solidFill>
                  <a:srgbClr val="FF0000"/>
                </a:solidFill>
                <a:latin typeface="Arial" panose="020B0604020202020204" pitchFamily="34" charset="0"/>
                <a:cs typeface="Arial" panose="020B0604020202020204" pitchFamily="34" charset="0"/>
              </a:rPr>
              <a:t>M</a:t>
            </a:r>
            <a:r>
              <a:rPr lang="pt-BR" sz="1600" b="1" baseline="-25000" dirty="0" err="1">
                <a:solidFill>
                  <a:srgbClr val="FF0000"/>
                </a:solidFill>
                <a:latin typeface="Arial" panose="020B0604020202020204" pitchFamily="34" charset="0"/>
                <a:cs typeface="Arial" panose="020B0604020202020204" pitchFamily="34" charset="0"/>
              </a:rPr>
              <a:t>a</a:t>
            </a:r>
            <a:r>
              <a:rPr lang="pt-BR" sz="1600" dirty="0">
                <a:solidFill>
                  <a:srgbClr val="FF0000"/>
                </a:solidFill>
                <a:latin typeface="Arial" panose="020B0604020202020204" pitchFamily="34" charset="0"/>
                <a:cs typeface="Arial" panose="020B0604020202020204" pitchFamily="34" charset="0"/>
              </a:rPr>
              <a:t>) é um pouco menor do que o mês sinódico (</a:t>
            </a:r>
            <a:r>
              <a:rPr lang="pt-BR" sz="1600" b="1" dirty="0" err="1">
                <a:solidFill>
                  <a:srgbClr val="FF0000"/>
                </a:solidFill>
                <a:latin typeface="Arial" panose="020B0604020202020204" pitchFamily="34" charset="0"/>
                <a:cs typeface="Arial" panose="020B0604020202020204" pitchFamily="34" charset="0"/>
              </a:rPr>
              <a:t>M</a:t>
            </a:r>
            <a:r>
              <a:rPr lang="pt-BR" sz="1600" b="1" baseline="-25000" dirty="0" err="1">
                <a:solidFill>
                  <a:srgbClr val="FF0000"/>
                </a:solidFill>
                <a:latin typeface="Arial" panose="020B0604020202020204" pitchFamily="34" charset="0"/>
                <a:cs typeface="Arial" panose="020B0604020202020204" pitchFamily="34" charset="0"/>
              </a:rPr>
              <a:t>s</a:t>
            </a:r>
            <a:r>
              <a:rPr lang="pt-BR" sz="1600" dirty="0">
                <a:solidFill>
                  <a:srgbClr val="FF0000"/>
                </a:solidFill>
                <a:latin typeface="Arial" panose="020B0604020202020204" pitchFamily="34" charset="0"/>
                <a:cs typeface="Arial" panose="020B0604020202020204" pitchFamily="34" charset="0"/>
              </a:rPr>
              <a:t>). Assim, a cada mês sinódico (Lua cheia), observa-se um pequeno atraso do mês anomalístico (perigeu lunar). Para ver isto mais concretamente, analisemos o gráfico. No eixo y é dado o diâmetro angular da Lua em minutos de arco e no eixo x é a dada a data, sendo cada ponto do gráfico referente a uma Lua cheia. </a:t>
            </a:r>
          </a:p>
        </p:txBody>
      </p:sp>
      <p:sp>
        <p:nvSpPr>
          <p:cNvPr id="6" name="Retângulo 5"/>
          <p:cNvSpPr/>
          <p:nvPr/>
        </p:nvSpPr>
        <p:spPr>
          <a:xfrm>
            <a:off x="190897" y="2583376"/>
            <a:ext cx="7394854" cy="1696362"/>
          </a:xfrm>
          <a:prstGeom prst="rect">
            <a:avLst/>
          </a:prstGeom>
        </p:spPr>
        <p:txBody>
          <a:bodyPr wrap="square">
            <a:spAutoFit/>
          </a:bodyPr>
          <a:lstStyle/>
          <a:p>
            <a:pPr algn="just">
              <a:lnSpc>
                <a:spcPct val="110000"/>
              </a:lnSpc>
            </a:pPr>
            <a:r>
              <a:rPr lang="pt-BR" sz="1600" dirty="0">
                <a:solidFill>
                  <a:srgbClr val="FF0000"/>
                </a:solidFill>
                <a:latin typeface="Arial" panose="020B0604020202020204" pitchFamily="34" charset="0"/>
                <a:cs typeface="Arial" panose="020B0604020202020204" pitchFamily="34" charset="0"/>
              </a:rPr>
              <a:t>Primeiro repare que a Lua cheia que ocorreu próxima ao dia 17 de julho de 2005 praticamente coincidiu com o perigeu lunar, uma vez que o diâmetro angular </a:t>
            </a:r>
            <a:r>
              <a:rPr lang="pt-BR" sz="1600" dirty="0" smtClean="0">
                <a:solidFill>
                  <a:srgbClr val="FF0000"/>
                </a:solidFill>
                <a:latin typeface="Arial" panose="020B0604020202020204" pitchFamily="34" charset="0"/>
                <a:cs typeface="Arial" panose="020B0604020202020204" pitchFamily="34" charset="0"/>
              </a:rPr>
              <a:t>da </a:t>
            </a:r>
            <a:r>
              <a:rPr lang="pt-BR" sz="1600" dirty="0" smtClean="0">
                <a:solidFill>
                  <a:srgbClr val="FF0000"/>
                </a:solidFill>
                <a:latin typeface="Arial" panose="020B0604020202020204" pitchFamily="34" charset="0"/>
                <a:cs typeface="Arial" panose="020B0604020202020204" pitchFamily="34" charset="0"/>
              </a:rPr>
              <a:t>lua </a:t>
            </a:r>
            <a:r>
              <a:rPr lang="pt-BR" sz="1600" dirty="0">
                <a:solidFill>
                  <a:srgbClr val="FF0000"/>
                </a:solidFill>
                <a:latin typeface="Arial" panose="020B0604020202020204" pitchFamily="34" charset="0"/>
                <a:cs typeface="Arial" panose="020B0604020202020204" pitchFamily="34" charset="0"/>
              </a:rPr>
              <a:t>apresenta seu valor próximo do máximo nesta data. A partir desta Lua cheia, o perigeu vai ocorrendo cada vez mais tempo depois da Lua cheia, isto é, o mês anomalístico vai atrasando em relação a mês sinódico. Pelo gráfico, vemos que este atraso é de cerca </a:t>
            </a:r>
            <a:r>
              <a:rPr lang="pt-BR" sz="1600" b="1" dirty="0" err="1">
                <a:solidFill>
                  <a:srgbClr val="FF0000"/>
                </a:solidFill>
                <a:latin typeface="Arial" panose="020B0604020202020204" pitchFamily="34" charset="0"/>
                <a:cs typeface="Arial" panose="020B0604020202020204" pitchFamily="34" charset="0"/>
              </a:rPr>
              <a:t>M</a:t>
            </a:r>
            <a:r>
              <a:rPr lang="pt-BR" sz="1600" b="1" baseline="-25000" dirty="0" err="1">
                <a:solidFill>
                  <a:srgbClr val="FF0000"/>
                </a:solidFill>
                <a:latin typeface="Arial" panose="020B0604020202020204" pitchFamily="34" charset="0"/>
                <a:cs typeface="Arial" panose="020B0604020202020204" pitchFamily="34" charset="0"/>
              </a:rPr>
              <a:t>s</a:t>
            </a:r>
            <a:r>
              <a:rPr lang="pt-BR" sz="1600" b="1" dirty="0">
                <a:solidFill>
                  <a:srgbClr val="FF0000"/>
                </a:solidFill>
                <a:latin typeface="Arial" panose="020B0604020202020204" pitchFamily="34" charset="0"/>
                <a:cs typeface="Arial" panose="020B0604020202020204" pitchFamily="34" charset="0"/>
              </a:rPr>
              <a:t> /14</a:t>
            </a:r>
            <a:r>
              <a:rPr lang="pt-BR" sz="1600" dirty="0">
                <a:solidFill>
                  <a:srgbClr val="FF0000"/>
                </a:solidFill>
                <a:latin typeface="Arial" panose="020B0604020202020204" pitchFamily="34" charset="0"/>
                <a:cs typeface="Arial" panose="020B0604020202020204" pitchFamily="34" charset="0"/>
              </a:rPr>
              <a:t>. Logo: </a:t>
            </a:r>
            <a:endParaRPr lang="pt-BR" sz="1600" dirty="0" smtClean="0">
              <a:solidFill>
                <a:srgbClr val="FF0000"/>
              </a:solidFill>
              <a:latin typeface="Arial" panose="020B0604020202020204" pitchFamily="34" charset="0"/>
              <a:cs typeface="Arial" panose="020B0604020202020204" pitchFamily="34" charset="0"/>
            </a:endParaRPr>
          </a:p>
        </p:txBody>
      </p:sp>
      <p:grpSp>
        <p:nvGrpSpPr>
          <p:cNvPr id="10" name="Agrupar 9"/>
          <p:cNvGrpSpPr/>
          <p:nvPr/>
        </p:nvGrpSpPr>
        <p:grpSpPr>
          <a:xfrm>
            <a:off x="1298725" y="4625428"/>
            <a:ext cx="9001000" cy="2204864"/>
            <a:chOff x="1271017" y="4653136"/>
            <a:chExt cx="9001000" cy="2204864"/>
          </a:xfrm>
        </p:grpSpPr>
        <p:sp>
          <p:nvSpPr>
            <p:cNvPr id="9" name="Retângulo Arredondado 8"/>
            <p:cNvSpPr/>
            <p:nvPr/>
          </p:nvSpPr>
          <p:spPr>
            <a:xfrm>
              <a:off x="1271017" y="4653136"/>
              <a:ext cx="9001000" cy="2204864"/>
            </a:xfrm>
            <a:prstGeom prst="roundRect">
              <a:avLst/>
            </a:prstGeom>
            <a:solidFill>
              <a:schemeClr val="accent5">
                <a:lumMod val="20000"/>
                <a:lumOff val="8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331909" y="4740481"/>
              <a:ext cx="8856984" cy="2062103"/>
            </a:xfrm>
            <a:prstGeom prst="rect">
              <a:avLst/>
            </a:prstGeom>
          </p:spPr>
          <p:txBody>
            <a:bodyPr wrap="square">
              <a:spAutoFit/>
            </a:bodyPr>
            <a:lstStyle/>
            <a:p>
              <a:pPr algn="just"/>
              <a:r>
                <a:rPr lang="pt-BR" sz="1600" b="1" i="1" dirty="0">
                  <a:solidFill>
                    <a:srgbClr val="C00000"/>
                  </a:solidFill>
                  <a:latin typeface="Times New Roman" pitchFamily="18" charset="0"/>
                  <a:cs typeface="Times New Roman" pitchFamily="18" charset="0"/>
                </a:rPr>
                <a:t>Comentários:</a:t>
              </a:r>
              <a:r>
                <a:rPr lang="pt-BR" sz="1600" i="1" dirty="0">
                  <a:solidFill>
                    <a:srgbClr val="C00000"/>
                  </a:solidFill>
                  <a:latin typeface="Times New Roman" pitchFamily="18" charset="0"/>
                  <a:cs typeface="Times New Roman" pitchFamily="18" charset="0"/>
                </a:rPr>
                <a:t> Por uma enorme coincidência, o tamanho angular médio da Lua é bem parecido com o tamanho angular do Sol (a diferença é de cerca de 1%). Por isso, durante os eclipses solares, a Lua cobre o Sol quase perfeitamente. Mas, pelo item acima </a:t>
              </a:r>
              <a:r>
                <a:rPr lang="pt-BR" sz="1600" i="1" dirty="0" err="1" smtClean="0">
                  <a:solidFill>
                    <a:srgbClr val="C00000"/>
                  </a:solidFill>
                  <a:latin typeface="Times New Roman" pitchFamily="18" charset="0"/>
                  <a:cs typeface="Times New Roman" pitchFamily="18" charset="0"/>
                </a:rPr>
                <a:t>e</a:t>
              </a:r>
              <a:r>
                <a:rPr lang="pt-BR" sz="1600" i="1" dirty="0" err="1">
                  <a:solidFill>
                    <a:srgbClr val="C00000"/>
                  </a:solidFill>
                  <a:latin typeface="Times New Roman" pitchFamily="18" charset="0"/>
                  <a:cs typeface="Times New Roman" pitchFamily="18" charset="0"/>
                </a:rPr>
                <a:t>suas</a:t>
              </a:r>
              <a:r>
                <a:rPr lang="pt-BR" sz="1600" i="1" dirty="0">
                  <a:solidFill>
                    <a:srgbClr val="C00000"/>
                  </a:solidFill>
                  <a:latin typeface="Times New Roman" pitchFamily="18" charset="0"/>
                  <a:cs typeface="Times New Roman" pitchFamily="18" charset="0"/>
                </a:rPr>
                <a:t> figuras, você pode imaginar que existem eclipses onde a Lua está </a:t>
              </a:r>
              <a:r>
                <a:rPr lang="pt-BR" sz="1600" i="1" dirty="0" err="1">
                  <a:solidFill>
                    <a:srgbClr val="C00000"/>
                  </a:solidFill>
                  <a:latin typeface="Times New Roman" pitchFamily="18" charset="0"/>
                  <a:cs typeface="Times New Roman" pitchFamily="18" charset="0"/>
                </a:rPr>
                <a:t>angularmente</a:t>
              </a:r>
              <a:r>
                <a:rPr lang="pt-BR" sz="1600" i="1" dirty="0">
                  <a:solidFill>
                    <a:srgbClr val="C00000"/>
                  </a:solidFill>
                  <a:latin typeface="Times New Roman" pitchFamily="18" charset="0"/>
                  <a:cs typeface="Times New Roman" pitchFamily="18" charset="0"/>
                </a:rPr>
                <a:t> menor do que o Sol (chamado de Eclipse </a:t>
              </a:r>
              <a:r>
                <a:rPr lang="pt-BR" sz="1600" b="1" i="1" dirty="0">
                  <a:solidFill>
                    <a:srgbClr val="C00000"/>
                  </a:solidFill>
                  <a:latin typeface="Times New Roman" pitchFamily="18" charset="0"/>
                  <a:cs typeface="Times New Roman" pitchFamily="18" charset="0"/>
                </a:rPr>
                <a:t>Anular</a:t>
              </a:r>
              <a:r>
                <a:rPr lang="pt-BR" sz="1600" i="1" dirty="0">
                  <a:solidFill>
                    <a:srgbClr val="C00000"/>
                  </a:solidFill>
                  <a:latin typeface="Times New Roman" pitchFamily="18" charset="0"/>
                  <a:cs typeface="Times New Roman" pitchFamily="18" charset="0"/>
                </a:rPr>
                <a:t>) e eclipses onde ela tem o mesmo tamanho ou está maior (chamado de Eclipse </a:t>
              </a:r>
              <a:r>
                <a:rPr lang="pt-BR" sz="1600" b="1" i="1" dirty="0">
                  <a:solidFill>
                    <a:srgbClr val="C00000"/>
                  </a:solidFill>
                  <a:latin typeface="Times New Roman" pitchFamily="18" charset="0"/>
                  <a:cs typeface="Times New Roman" pitchFamily="18" charset="0"/>
                </a:rPr>
                <a:t>Total</a:t>
              </a:r>
              <a:r>
                <a:rPr lang="pt-BR" sz="1600" i="1" dirty="0">
                  <a:solidFill>
                    <a:srgbClr val="C00000"/>
                  </a:solidFill>
                  <a:latin typeface="Times New Roman" pitchFamily="18" charset="0"/>
                  <a:cs typeface="Times New Roman" pitchFamily="18" charset="0"/>
                </a:rPr>
                <a:t>). Existem ainda os Eclipses </a:t>
              </a:r>
              <a:r>
                <a:rPr lang="pt-BR" sz="1600" b="1" i="1" dirty="0">
                  <a:solidFill>
                    <a:srgbClr val="C00000"/>
                  </a:solidFill>
                  <a:latin typeface="Times New Roman" pitchFamily="18" charset="0"/>
                  <a:cs typeface="Times New Roman" pitchFamily="18" charset="0"/>
                </a:rPr>
                <a:t>Parciais</a:t>
              </a:r>
              <a:r>
                <a:rPr lang="pt-BR" sz="1600" i="1" dirty="0">
                  <a:solidFill>
                    <a:srgbClr val="C00000"/>
                  </a:solidFill>
                  <a:latin typeface="Times New Roman" pitchFamily="18" charset="0"/>
                  <a:cs typeface="Times New Roman" pitchFamily="18" charset="0"/>
                </a:rPr>
                <a:t>, em que a Lua e o Sol não ficam exatamente na mesma linha de visada e a Lua só cobre parcialmente o Sol. A figura ao lado ilustra esses eclipses. Nela aparecem, na ordem: eclipse anular, eclipse total e eclipse parcial. (O disco preto representa a Lua e o disco branco, o Sol.)</a:t>
              </a:r>
            </a:p>
          </p:txBody>
        </p:sp>
      </p:gr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019" y="2595969"/>
            <a:ext cx="406176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p:cNvSpPr/>
          <p:nvPr/>
        </p:nvSpPr>
        <p:spPr>
          <a:xfrm>
            <a:off x="7752373" y="3995772"/>
            <a:ext cx="4031412" cy="369332"/>
          </a:xfrm>
          <a:prstGeom prst="rect">
            <a:avLst/>
          </a:prstGeom>
        </p:spPr>
        <p:txBody>
          <a:bodyPr wrap="square">
            <a:spAutoFit/>
          </a:bodyPr>
          <a:lstStyle/>
          <a:p>
            <a:r>
              <a:rPr lang="pt-PT" dirty="0" smtClean="0"/>
              <a:t> Anular                  </a:t>
            </a:r>
            <a:r>
              <a:rPr lang="pt-PT" dirty="0"/>
              <a:t>Total	     </a:t>
            </a:r>
            <a:r>
              <a:rPr lang="pt-PT" dirty="0" smtClean="0"/>
              <a:t>   Parcial</a:t>
            </a:r>
            <a:endParaRPr lang="pt-BR" dirty="0"/>
          </a:p>
        </p:txBody>
      </p:sp>
      <p:sp>
        <p:nvSpPr>
          <p:cNvPr id="12" name="Retângulo 11"/>
          <p:cNvSpPr/>
          <p:nvPr/>
        </p:nvSpPr>
        <p:spPr>
          <a:xfrm>
            <a:off x="190897" y="4221088"/>
            <a:ext cx="5391219" cy="397032"/>
          </a:xfrm>
          <a:prstGeom prst="rect">
            <a:avLst/>
          </a:prstGeom>
        </p:spPr>
        <p:txBody>
          <a:bodyPr wrap="none">
            <a:spAutoFit/>
          </a:bodyPr>
          <a:lstStyle/>
          <a:p>
            <a:pPr algn="just">
              <a:lnSpc>
                <a:spcPct val="110000"/>
              </a:lnSpc>
            </a:pPr>
            <a:r>
              <a:rPr lang="pt-BR" b="1" dirty="0" err="1">
                <a:solidFill>
                  <a:srgbClr val="FF0000"/>
                </a:solidFill>
                <a:latin typeface="Arial" panose="020B0604020202020204" pitchFamily="34" charset="0"/>
                <a:cs typeface="Arial" panose="020B0604020202020204" pitchFamily="34" charset="0"/>
              </a:rPr>
              <a:t>M</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 (1 – 1/14) </a:t>
            </a:r>
            <a:r>
              <a:rPr lang="pt-BR" b="1" dirty="0" err="1">
                <a:solidFill>
                  <a:srgbClr val="FF0000"/>
                </a:solidFill>
                <a:latin typeface="Arial" panose="020B0604020202020204" pitchFamily="34" charset="0"/>
                <a:cs typeface="Arial" panose="020B0604020202020204" pitchFamily="34" charset="0"/>
              </a:rPr>
              <a:t>M</a:t>
            </a:r>
            <a:r>
              <a:rPr lang="pt-BR" b="1" baseline="-25000" dirty="0" err="1">
                <a:solidFill>
                  <a:srgbClr val="FF0000"/>
                </a:solidFill>
                <a:latin typeface="Arial" panose="020B0604020202020204" pitchFamily="34" charset="0"/>
                <a:cs typeface="Arial" panose="020B0604020202020204" pitchFamily="34" charset="0"/>
              </a:rPr>
              <a:t>s</a:t>
            </a:r>
            <a:r>
              <a:rPr lang="pt-BR" b="1"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sym typeface="Symbol"/>
              </a:rPr>
              <a:t></a:t>
            </a:r>
            <a:r>
              <a:rPr lang="pt-BR" b="1" dirty="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M</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 13 </a:t>
            </a:r>
            <a:r>
              <a:rPr lang="pt-BR" b="1" dirty="0" err="1">
                <a:solidFill>
                  <a:srgbClr val="FF0000"/>
                </a:solidFill>
                <a:latin typeface="Arial" panose="020B0604020202020204" pitchFamily="34" charset="0"/>
                <a:cs typeface="Arial" panose="020B0604020202020204" pitchFamily="34" charset="0"/>
              </a:rPr>
              <a:t>M</a:t>
            </a:r>
            <a:r>
              <a:rPr lang="pt-BR" b="1" baseline="-25000" dirty="0" err="1">
                <a:solidFill>
                  <a:srgbClr val="FF0000"/>
                </a:solidFill>
                <a:latin typeface="Arial" panose="020B0604020202020204" pitchFamily="34" charset="0"/>
                <a:cs typeface="Arial" panose="020B0604020202020204" pitchFamily="34" charset="0"/>
              </a:rPr>
              <a:t>s</a:t>
            </a:r>
            <a:r>
              <a:rPr lang="pt-BR" b="1" dirty="0">
                <a:solidFill>
                  <a:srgbClr val="FF0000"/>
                </a:solidFill>
                <a:latin typeface="Arial" panose="020B0604020202020204" pitchFamily="34" charset="0"/>
                <a:cs typeface="Arial" panose="020B0604020202020204" pitchFamily="34" charset="0"/>
              </a:rPr>
              <a:t> / 14, </a:t>
            </a:r>
            <a:r>
              <a:rPr lang="pt-BR" b="1" dirty="0">
                <a:solidFill>
                  <a:srgbClr val="FF0000"/>
                </a:solidFill>
                <a:latin typeface="Arial" panose="020B0604020202020204" pitchFamily="34" charset="0"/>
                <a:cs typeface="Arial" panose="020B0604020202020204" pitchFamily="34" charset="0"/>
                <a:sym typeface="Symbol"/>
              </a:rPr>
              <a:t></a:t>
            </a:r>
            <a:r>
              <a:rPr lang="pt-BR" b="1" dirty="0">
                <a:solidFill>
                  <a:srgbClr val="FF0000"/>
                </a:solidFill>
                <a:latin typeface="Arial" panose="020B0604020202020204" pitchFamily="34" charset="0"/>
                <a:cs typeface="Arial" panose="020B0604020202020204" pitchFamily="34" charset="0"/>
              </a:rPr>
              <a:t> x = 13/14</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79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20880" cy="1988237"/>
          </a:xfrm>
          <a:prstGeom prst="rect">
            <a:avLst/>
          </a:prstGeom>
        </p:spPr>
        <p:txBody>
          <a:bodyPr wrap="square">
            <a:spAutoFit/>
          </a:bodyPr>
          <a:lstStyle/>
          <a:p>
            <a:pPr algn="just" hangingPunct="0">
              <a:lnSpc>
                <a:spcPct val="110000"/>
              </a:lnSpc>
            </a:pPr>
            <a:r>
              <a:rPr lang="pt-BR" sz="1600" b="1" dirty="0">
                <a:latin typeface="Arial" panose="020B0604020202020204" pitchFamily="34" charset="0"/>
                <a:cs typeface="Arial" panose="020B0604020202020204" pitchFamily="34" charset="0"/>
              </a:rPr>
              <a:t>Pergunta 4c) (0,25 ponto)</a:t>
            </a:r>
            <a:r>
              <a:rPr lang="pt-BR" sz="1600" dirty="0">
                <a:latin typeface="Arial" panose="020B0604020202020204" pitchFamily="34" charset="0"/>
                <a:cs typeface="Arial" panose="020B0604020202020204" pitchFamily="34" charset="0"/>
              </a:rPr>
              <a:t> Em 3 de outubro de 2005, ocorreu um Eclipse Solar. A cidade de Madri, na Espanha, dispunha das melhores condições geográficas para ver o eclipse solar (isto é o eclipse não foi parcial neste local). </a:t>
            </a:r>
          </a:p>
          <a:p>
            <a:pPr algn="just">
              <a:lnSpc>
                <a:spcPct val="110000"/>
              </a:lnSpc>
            </a:pPr>
            <a:r>
              <a:rPr lang="pt-BR" sz="1600" b="1" dirty="0">
                <a:latin typeface="Arial" panose="020B0604020202020204" pitchFamily="34" charset="0"/>
                <a:cs typeface="Arial" panose="020B0604020202020204" pitchFamily="34" charset="0"/>
              </a:rPr>
              <a:t>Pergunta:</a:t>
            </a:r>
            <a:r>
              <a:rPr lang="pt-BR" sz="1600" dirty="0">
                <a:latin typeface="Arial" panose="020B0604020202020204" pitchFamily="34" charset="0"/>
                <a:cs typeface="Arial" panose="020B0604020202020204" pitchFamily="34" charset="0"/>
              </a:rPr>
              <a:t> Qual das figuras acima descreve melhor como o eclipse foi visto em Madri, isto é, o eclipse foi total ou anular? Justifique utilizando o gráfico do item anterior. </a:t>
            </a:r>
            <a:r>
              <a:rPr lang="pt-BR" sz="1600" b="1" i="1" dirty="0">
                <a:latin typeface="Arial" panose="020B0604020202020204" pitchFamily="34" charset="0"/>
                <a:cs typeface="Arial" panose="020B0604020202020204" pitchFamily="34" charset="0"/>
              </a:rPr>
              <a:t>Dado: </a:t>
            </a:r>
            <a:r>
              <a:rPr lang="pt-BR" sz="1600" i="1" dirty="0">
                <a:latin typeface="Arial" panose="020B0604020202020204" pitchFamily="34" charset="0"/>
                <a:cs typeface="Arial" panose="020B0604020202020204" pitchFamily="34" charset="0"/>
              </a:rPr>
              <a:t>Considere que o diâmetro angular do Sol neste dia era de 33 minutos de arco.</a:t>
            </a:r>
            <a:endParaRPr lang="pt-BR" sz="1600" dirty="0">
              <a:latin typeface="Arial" panose="020B0604020202020204" pitchFamily="34" charset="0"/>
              <a:cs typeface="Arial" panose="020B0604020202020204" pitchFamily="34" charset="0"/>
            </a:endParaRPr>
          </a:p>
        </p:txBody>
      </p:sp>
      <p:sp>
        <p:nvSpPr>
          <p:cNvPr id="4" name="Retângulo 3"/>
          <p:cNvSpPr/>
          <p:nvPr/>
        </p:nvSpPr>
        <p:spPr>
          <a:xfrm>
            <a:off x="118889" y="2088556"/>
            <a:ext cx="7920880" cy="363176"/>
          </a:xfrm>
          <a:prstGeom prst="rect">
            <a:avLst/>
          </a:prstGeom>
        </p:spPr>
        <p:txBody>
          <a:bodyPr wrap="square">
            <a:spAutoFit/>
          </a:bodyPr>
          <a:lstStyle/>
          <a:p>
            <a:pPr algn="just">
              <a:lnSpc>
                <a:spcPct val="110000"/>
              </a:lnSpc>
            </a:pPr>
            <a:r>
              <a:rPr lang="pt-BR" sz="1600" dirty="0" smtClean="0">
                <a:solidFill>
                  <a:srgbClr val="FF0000"/>
                </a:solidFill>
                <a:latin typeface="Arial" panose="020B0604020202020204" pitchFamily="34" charset="0"/>
                <a:cs typeface="Arial" panose="020B0604020202020204" pitchFamily="34" charset="0"/>
              </a:rPr>
              <a:t>                        </a:t>
            </a:r>
            <a:r>
              <a:rPr lang="pt-BR" sz="1600" dirty="0" smtClean="0">
                <a:solidFill>
                  <a:srgbClr val="FF0000"/>
                </a:solidFill>
                <a:latin typeface="Arial" panose="020B0604020202020204" pitchFamily="34" charset="0"/>
                <a:cs typeface="Arial" panose="020B0604020202020204" pitchFamily="34" charset="0"/>
              </a:rPr>
              <a:t>O </a:t>
            </a:r>
            <a:r>
              <a:rPr lang="pt-BR" sz="1600" dirty="0">
                <a:solidFill>
                  <a:srgbClr val="FF0000"/>
                </a:solidFill>
                <a:latin typeface="Arial" panose="020B0604020202020204" pitchFamily="34" charset="0"/>
                <a:cs typeface="Arial" panose="020B0604020202020204" pitchFamily="34" charset="0"/>
              </a:rPr>
              <a:t>eclipse foi visto como na figura mais à esquerda, isto é, ele </a:t>
            </a:r>
            <a:r>
              <a:rPr lang="pt-BR" sz="1600" dirty="0" smtClean="0">
                <a:solidFill>
                  <a:srgbClr val="FF0000"/>
                </a:solidFill>
                <a:latin typeface="Arial" panose="020B0604020202020204" pitchFamily="34" charset="0"/>
                <a:cs typeface="Arial" panose="020B0604020202020204" pitchFamily="34" charset="0"/>
              </a:rPr>
              <a:t>foi</a:t>
            </a:r>
            <a:endParaRPr lang="pt-BR" sz="1600" dirty="0">
              <a:solidFill>
                <a:srgbClr val="FF0000"/>
              </a:solidFill>
              <a:latin typeface="Arial" panose="020B0604020202020204" pitchFamily="34" charset="0"/>
              <a:cs typeface="Arial" panose="020B0604020202020204" pitchFamily="34" charset="0"/>
            </a:endParaRPr>
          </a:p>
        </p:txBody>
      </p:sp>
      <p:sp>
        <p:nvSpPr>
          <p:cNvPr id="5" name="Retângulo 4"/>
          <p:cNvSpPr/>
          <p:nvPr/>
        </p:nvSpPr>
        <p:spPr>
          <a:xfrm>
            <a:off x="118889" y="2088556"/>
            <a:ext cx="1587294" cy="363176"/>
          </a:xfrm>
          <a:prstGeom prst="rect">
            <a:avLst/>
          </a:prstGeom>
        </p:spPr>
        <p:txBody>
          <a:bodyPr wrap="none">
            <a:spAutoFit/>
          </a:bodyPr>
          <a:lstStyle/>
          <a:p>
            <a:pPr algn="just">
              <a:lnSpc>
                <a:spcPct val="110000"/>
              </a:lnSpc>
            </a:pPr>
            <a:r>
              <a:rPr lang="pt-BR" sz="1600" b="1" dirty="0">
                <a:latin typeface="Arial" panose="020B0604020202020204" pitchFamily="34" charset="0"/>
                <a:cs typeface="Arial" panose="020B0604020202020204" pitchFamily="34" charset="0"/>
              </a:rPr>
              <a:t>Resposta 4c): </a:t>
            </a:r>
            <a:endParaRPr lang="pt-BR" sz="1600" dirty="0">
              <a:latin typeface="Arial" panose="020B0604020202020204" pitchFamily="34" charset="0"/>
              <a:cs typeface="Arial" panose="020B0604020202020204" pitchFamily="34" charset="0"/>
            </a:endParaRPr>
          </a:p>
        </p:txBody>
      </p:sp>
      <p:sp>
        <p:nvSpPr>
          <p:cNvPr id="6" name="Retângulo 5"/>
          <p:cNvSpPr/>
          <p:nvPr/>
        </p:nvSpPr>
        <p:spPr>
          <a:xfrm>
            <a:off x="118889" y="3292340"/>
            <a:ext cx="11664896" cy="1175706"/>
          </a:xfrm>
          <a:prstGeom prst="rect">
            <a:avLst/>
          </a:prstGeom>
        </p:spPr>
        <p:txBody>
          <a:bodyPr wrap="square">
            <a:spAutoFit/>
          </a:bodyPr>
          <a:lstStyle/>
          <a:p>
            <a:pPr algn="just">
              <a:lnSpc>
                <a:spcPct val="110000"/>
              </a:lnSpc>
            </a:pPr>
            <a:r>
              <a:rPr lang="pt-BR" sz="1600" b="1" dirty="0">
                <a:latin typeface="Arial" panose="020B0604020202020204" pitchFamily="34" charset="0"/>
                <a:cs typeface="Arial" panose="020B0604020202020204" pitchFamily="34" charset="0"/>
              </a:rPr>
              <a:t>Pergunta 4d) (0,25 ponto)</a:t>
            </a:r>
            <a:r>
              <a:rPr lang="pt-BR" sz="1600" dirty="0">
                <a:latin typeface="Arial" panose="020B0604020202020204" pitchFamily="34" charset="0"/>
                <a:cs typeface="Arial" panose="020B0604020202020204" pitchFamily="34" charset="0"/>
              </a:rPr>
              <a:t> Aconteceu um eclipse lunar no dia 20 de fevereiro de 2008. Esperamos que você o tenha observado. Pensando nos eclipses lunares, poderíamos esperar que existissem três tipos deles, como os solares. Mas, na verdade, todos os eclipses lunares são totais ou parciais; não existe eclipse lunar anular.</a:t>
            </a:r>
            <a:r>
              <a:rPr lang="pt-BR" sz="1600" b="1" dirty="0">
                <a:latin typeface="Arial" panose="020B0604020202020204" pitchFamily="34" charset="0"/>
                <a:cs typeface="Arial" panose="020B0604020202020204" pitchFamily="34" charset="0"/>
              </a:rPr>
              <a:t> Pergunta:</a:t>
            </a:r>
            <a:r>
              <a:rPr lang="pt-BR" sz="1600" dirty="0">
                <a:latin typeface="Arial" panose="020B0604020202020204" pitchFamily="34" charset="0"/>
                <a:cs typeface="Arial" panose="020B0604020202020204" pitchFamily="34" charset="0"/>
              </a:rPr>
              <a:t> Por que não ocorrem eclipses lunares anulares?</a:t>
            </a:r>
          </a:p>
        </p:txBody>
      </p:sp>
      <p:sp>
        <p:nvSpPr>
          <p:cNvPr id="7" name="Retângulo 6"/>
          <p:cNvSpPr/>
          <p:nvPr/>
        </p:nvSpPr>
        <p:spPr>
          <a:xfrm>
            <a:off x="118889" y="4437112"/>
            <a:ext cx="11593288" cy="1446550"/>
          </a:xfrm>
          <a:prstGeom prst="rect">
            <a:avLst/>
          </a:prstGeom>
        </p:spPr>
        <p:txBody>
          <a:bodyPr wrap="square">
            <a:spAutoFit/>
          </a:bodyPr>
          <a:lstStyle/>
          <a:p>
            <a:pPr algn="just">
              <a:lnSpc>
                <a:spcPct val="110000"/>
              </a:lnSpc>
            </a:pPr>
            <a:r>
              <a:rPr lang="pt-BR" sz="1600" dirty="0">
                <a:solidFill>
                  <a:srgbClr val="FF0000"/>
                </a:solidFill>
                <a:latin typeface="Arial" panose="020B0604020202020204" pitchFamily="34" charset="0"/>
                <a:cs typeface="Arial" panose="020B0604020202020204" pitchFamily="34" charset="0"/>
              </a:rPr>
              <a:t>	 </a:t>
            </a:r>
            <a:r>
              <a:rPr lang="pt-BR" sz="1600" dirty="0" smtClean="0">
                <a:solidFill>
                  <a:srgbClr val="FF0000"/>
                </a:solidFill>
                <a:latin typeface="Arial" panose="020B0604020202020204" pitchFamily="34" charset="0"/>
                <a:cs typeface="Arial" panose="020B0604020202020204" pitchFamily="34" charset="0"/>
              </a:rPr>
              <a:t>        </a:t>
            </a:r>
            <a:r>
              <a:rPr lang="pt-BR" sz="1600" dirty="0" smtClean="0">
                <a:solidFill>
                  <a:srgbClr val="FF0000"/>
                </a:solidFill>
                <a:latin typeface="Arial" panose="020B0604020202020204" pitchFamily="34" charset="0"/>
                <a:cs typeface="Arial" panose="020B0604020202020204" pitchFamily="34" charset="0"/>
              </a:rPr>
              <a:t>A </a:t>
            </a:r>
            <a:r>
              <a:rPr lang="pt-BR" sz="1600" dirty="0">
                <a:solidFill>
                  <a:srgbClr val="FF0000"/>
                </a:solidFill>
                <a:latin typeface="Arial" panose="020B0604020202020204" pitchFamily="34" charset="0"/>
                <a:cs typeface="Arial" panose="020B0604020202020204" pitchFamily="34" charset="0"/>
              </a:rPr>
              <a:t>Terra, como nós ou qualquer objeto opaco, produz sombra ao interceptar a luz proveniente do Sol. Um eclipse lunar ocorre quando a Lua cheia passa exatamente através da sombra que a Terra produz. Isto ocorre quando a Terra se encontra sobre uma linha reta imaginária que liga a Lua e o Sol, entre estes dois astros. Como a Terra é muito maior do que a Lua, como era de se esperar, a sombra por ela produzida também é maior do que a Lua. Assim, não existe a possibilidade da sombra da Terra cair dentro da Lua, e, portanto, não existem eclipses lunares anular. Um hipotético </a:t>
            </a:r>
            <a:r>
              <a:rPr lang="pt-BR" sz="1600" dirty="0" smtClean="0">
                <a:solidFill>
                  <a:srgbClr val="FF0000"/>
                </a:solidFill>
                <a:latin typeface="Arial" panose="020B0604020202020204" pitchFamily="34" charset="0"/>
                <a:cs typeface="Arial" panose="020B0604020202020204" pitchFamily="34" charset="0"/>
              </a:rPr>
              <a:t>eclipse</a:t>
            </a:r>
            <a:endParaRPr lang="pt-BR" sz="1600" dirty="0">
              <a:solidFill>
                <a:srgbClr val="FF0000"/>
              </a:solidFill>
              <a:latin typeface="Arial" panose="020B0604020202020204" pitchFamily="34" charset="0"/>
              <a:cs typeface="Arial" panose="020B0604020202020204" pitchFamily="34" charset="0"/>
            </a:endParaRPr>
          </a:p>
        </p:txBody>
      </p:sp>
      <p:sp>
        <p:nvSpPr>
          <p:cNvPr id="8" name="Retângulo 7"/>
          <p:cNvSpPr/>
          <p:nvPr/>
        </p:nvSpPr>
        <p:spPr>
          <a:xfrm>
            <a:off x="118889" y="4437112"/>
            <a:ext cx="1540806" cy="342145"/>
          </a:xfrm>
          <a:prstGeom prst="rect">
            <a:avLst/>
          </a:prstGeom>
        </p:spPr>
        <p:txBody>
          <a:bodyPr wrap="none">
            <a:spAutoFit/>
          </a:bodyPr>
          <a:lstStyle/>
          <a:p>
            <a:pPr algn="just">
              <a:lnSpc>
                <a:spcPct val="110000"/>
              </a:lnSpc>
            </a:pPr>
            <a:r>
              <a:rPr lang="pt-BR" sz="1600" b="1" dirty="0">
                <a:latin typeface="Arial" panose="020B0604020202020204" pitchFamily="34" charset="0"/>
                <a:cs typeface="Arial" panose="020B0604020202020204" pitchFamily="34" charset="0"/>
              </a:rPr>
              <a:t>Resposta 4d):</a:t>
            </a:r>
            <a:endParaRPr lang="pt-BR" sz="1600" dirty="0">
              <a:latin typeface="Arial" panose="020B0604020202020204" pitchFamily="34" charset="0"/>
              <a:cs typeface="Arial" panose="020B0604020202020204" pitchFamily="34" charset="0"/>
            </a:endParaRPr>
          </a:p>
        </p:txBody>
      </p:sp>
      <p:sp>
        <p:nvSpPr>
          <p:cNvPr id="9" name="Retângulo 8"/>
          <p:cNvSpPr/>
          <p:nvPr/>
        </p:nvSpPr>
        <p:spPr>
          <a:xfrm>
            <a:off x="1271017" y="5805264"/>
            <a:ext cx="9073008" cy="904863"/>
          </a:xfrm>
          <a:prstGeom prst="rect">
            <a:avLst/>
          </a:prstGeom>
        </p:spPr>
        <p:txBody>
          <a:bodyPr wrap="square">
            <a:spAutoFit/>
          </a:bodyPr>
          <a:lstStyle/>
          <a:p>
            <a:pPr algn="just">
              <a:lnSpc>
                <a:spcPct val="110000"/>
              </a:lnSpc>
            </a:pPr>
            <a:r>
              <a:rPr lang="pt-BR" sz="1600" dirty="0">
                <a:solidFill>
                  <a:srgbClr val="FF0000"/>
                </a:solidFill>
                <a:latin typeface="Arial" panose="020B0604020202020204" pitchFamily="34" charset="0"/>
                <a:cs typeface="Arial" panose="020B0604020202020204" pitchFamily="34" charset="0"/>
              </a:rPr>
              <a:t>lunar anular seria possível se o diâmetro angular da Terra fosse menor que o do Sol (visto da Lua). Assim alguns pontos mais "centrais" da Lua estariam na </a:t>
            </a:r>
            <a:r>
              <a:rPr lang="pt-BR" sz="1600" dirty="0" err="1">
                <a:solidFill>
                  <a:srgbClr val="FF0000"/>
                </a:solidFill>
                <a:latin typeface="Arial" panose="020B0604020202020204" pitchFamily="34" charset="0"/>
                <a:cs typeface="Arial" panose="020B0604020202020204" pitchFamily="34" charset="0"/>
              </a:rPr>
              <a:t>Umbra</a:t>
            </a:r>
            <a:r>
              <a:rPr lang="pt-BR" sz="1600" dirty="0">
                <a:solidFill>
                  <a:srgbClr val="FF0000"/>
                </a:solidFill>
                <a:latin typeface="Arial" panose="020B0604020202020204" pitchFamily="34" charset="0"/>
                <a:cs typeface="Arial" panose="020B0604020202020204" pitchFamily="34" charset="0"/>
              </a:rPr>
              <a:t> e os mais externos na Penumbra. Entretanto, o diâmetro angular da Terra vista da Lua é bem maior que o do Sol.</a:t>
            </a:r>
            <a:endParaRPr lang="pt-BR" sz="1600" dirty="0">
              <a:solidFill>
                <a:srgbClr val="FF0000"/>
              </a:solidFill>
              <a:latin typeface="Arial" panose="020B0604020202020204" pitchFamily="34" charset="0"/>
              <a:cs typeface="Arial" panose="020B0604020202020204" pitchFamily="34" charset="0"/>
            </a:endParaRPr>
          </a:p>
        </p:txBody>
      </p:sp>
      <p:sp>
        <p:nvSpPr>
          <p:cNvPr id="10" name="Retângulo 9"/>
          <p:cNvSpPr/>
          <p:nvPr/>
        </p:nvSpPr>
        <p:spPr>
          <a:xfrm>
            <a:off x="118889" y="2353332"/>
            <a:ext cx="11665296" cy="904863"/>
          </a:xfrm>
          <a:prstGeom prst="rect">
            <a:avLst/>
          </a:prstGeom>
        </p:spPr>
        <p:txBody>
          <a:bodyPr wrap="square">
            <a:spAutoFit/>
          </a:bodyPr>
          <a:lstStyle/>
          <a:p>
            <a:pPr algn="just">
              <a:lnSpc>
                <a:spcPct val="110000"/>
              </a:lnSpc>
            </a:pPr>
            <a:r>
              <a:rPr lang="pt-BR" sz="1600" dirty="0">
                <a:solidFill>
                  <a:srgbClr val="FF0000"/>
                </a:solidFill>
                <a:latin typeface="Arial" panose="020B0604020202020204" pitchFamily="34" charset="0"/>
                <a:cs typeface="Arial" panose="020B0604020202020204" pitchFamily="34" charset="0"/>
              </a:rPr>
              <a:t>anular. A partir do gráfico do item anterior, pode-se ver que o diâmetro angular da Lua era menor que o diâmetro do Sol, isto é, menor que 33 minutos de arco. Com isto, a Lua ao passar na frente do Sol, durante este eclipse, não foi capaz de ocultar completamente o disco solar, de forma a restar ainda um anel de disco solar em torno dela.</a:t>
            </a:r>
            <a:endParaRPr lang="pt-B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1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920880" cy="2259080"/>
          </a:xfrm>
          <a:prstGeom prst="rect">
            <a:avLst/>
          </a:prstGeom>
        </p:spPr>
        <p:txBody>
          <a:bodyPr wrap="square">
            <a:spAutoFit/>
          </a:bodyPr>
          <a:lstStyle/>
          <a:p>
            <a:pPr algn="just">
              <a:lnSpc>
                <a:spcPct val="110000"/>
              </a:lnSpc>
            </a:pPr>
            <a:r>
              <a:rPr lang="pt-PT" sz="1600" b="1" dirty="0">
                <a:latin typeface="Arial" panose="020B0604020202020204" pitchFamily="34" charset="0"/>
                <a:cs typeface="Arial" panose="020B0604020202020204" pitchFamily="34" charset="0"/>
              </a:rPr>
              <a:t>Questão 1) (1 ponto) </a:t>
            </a:r>
            <a:r>
              <a:rPr lang="pt-BR" sz="1600" b="1" dirty="0">
                <a:latin typeface="Arial" panose="020B0604020202020204" pitchFamily="34" charset="0"/>
                <a:cs typeface="Arial" panose="020B0604020202020204" pitchFamily="34" charset="0"/>
              </a:rPr>
              <a:t>A Paralaxe.</a:t>
            </a:r>
            <a:r>
              <a:rPr lang="pt-BR" sz="1600" dirty="0">
                <a:latin typeface="Arial" panose="020B0604020202020204" pitchFamily="34" charset="0"/>
                <a:cs typeface="Arial" panose="020B0604020202020204" pitchFamily="34" charset="0"/>
              </a:rPr>
              <a:t> Em Astronomia, os objetos de estudo estão sempre muito distantes. Quase sempre os astrônomos precisam obter informações sobre os astros sem poder tocá-los ou colher amostras para realizar experimentos, o que tem sido feito de forma limitada somente muito recentemente em corpos relativamente próximos como a Lua e Marte. Há ainda a possibilidade de análise de meteoritos caídos na Terra. Mas isto é muito pouco! Os astrônomos conseguiram desenvolver muitos métodos para obter informações sobre os corpos celestes, analisando a luz que recebemos deles. Alguns exemplos de grandezas que </a:t>
            </a:r>
            <a:r>
              <a:rPr lang="pt-BR" sz="1600" dirty="0" smtClean="0">
                <a:latin typeface="Arial" panose="020B0604020202020204" pitchFamily="34" charset="0"/>
                <a:cs typeface="Arial" panose="020B0604020202020204" pitchFamily="34" charset="0"/>
              </a:rPr>
              <a:t>podem</a:t>
            </a:r>
            <a:endParaRPr lang="pt-BR" sz="1600" dirty="0">
              <a:latin typeface="Arial" panose="020B0604020202020204" pitchFamily="34" charset="0"/>
              <a:cs typeface="Arial" panose="020B0604020202020204" pitchFamily="34" charset="0"/>
            </a:endParaRPr>
          </a:p>
        </p:txBody>
      </p:sp>
      <p:sp>
        <p:nvSpPr>
          <p:cNvPr id="4" name="Retângulo 3"/>
          <p:cNvSpPr/>
          <p:nvPr/>
        </p:nvSpPr>
        <p:spPr>
          <a:xfrm>
            <a:off x="190897" y="2276872"/>
            <a:ext cx="11592888" cy="2343719"/>
          </a:xfrm>
          <a:prstGeom prst="rect">
            <a:avLst/>
          </a:prstGeom>
        </p:spPr>
        <p:txBody>
          <a:bodyPr wrap="square">
            <a:spAutoFit/>
          </a:bodyPr>
          <a:lstStyle/>
          <a:p>
            <a:pPr algn="just">
              <a:lnSpc>
                <a:spcPct val="110000"/>
              </a:lnSpc>
            </a:pPr>
            <a:r>
              <a:rPr lang="pt-BR" sz="1600" dirty="0">
                <a:latin typeface="Arial" panose="020B0604020202020204" pitchFamily="34" charset="0"/>
                <a:cs typeface="Arial" panose="020B0604020202020204" pitchFamily="34" charset="0"/>
              </a:rPr>
              <a:t>ser obtidas desta forma são: velocidade, distância, temperatura, massa, idade, a presença de elementos químicos e suas respectivas quantidades, e outras mais</a:t>
            </a:r>
            <a:r>
              <a:rPr lang="pt-BR" sz="1600" dirty="0" smtClean="0">
                <a:latin typeface="Arial" panose="020B0604020202020204" pitchFamily="34" charset="0"/>
                <a:cs typeface="Arial" panose="020B0604020202020204" pitchFamily="34" charset="0"/>
              </a:rPr>
              <a:t>.</a:t>
            </a:r>
          </a:p>
          <a:p>
            <a:pPr algn="just">
              <a:lnSpc>
                <a:spcPct val="110000"/>
              </a:lnSpc>
            </a:pPr>
            <a:endParaRPr lang="pt-BR" sz="500" dirty="0">
              <a:latin typeface="Arial" panose="020B0604020202020204" pitchFamily="34" charset="0"/>
              <a:cs typeface="Arial" panose="020B0604020202020204" pitchFamily="34" charset="0"/>
            </a:endParaRPr>
          </a:p>
          <a:p>
            <a:pPr algn="just">
              <a:lnSpc>
                <a:spcPct val="110000"/>
              </a:lnSpc>
            </a:pPr>
            <a:r>
              <a:rPr lang="pt-BR" sz="1600" dirty="0" smtClean="0">
                <a:latin typeface="Arial" panose="020B0604020202020204" pitchFamily="34" charset="0"/>
                <a:cs typeface="Arial" panose="020B0604020202020204" pitchFamily="34" charset="0"/>
              </a:rPr>
              <a:t>Uma </a:t>
            </a:r>
            <a:r>
              <a:rPr lang="pt-BR" sz="1600" dirty="0">
                <a:latin typeface="Arial" panose="020B0604020202020204" pitchFamily="34" charset="0"/>
                <a:cs typeface="Arial" panose="020B0604020202020204" pitchFamily="34" charset="0"/>
              </a:rPr>
              <a:t>das informações mais importantes que se pode obter sobre um corpo é a distância a que ele está da Terra. Há vários métodos para fazer isso. Um deles, talvez o mais simples, é através da medida do ângulo de </a:t>
            </a:r>
            <a:r>
              <a:rPr lang="pt-BR" sz="1600" b="1" dirty="0">
                <a:latin typeface="Arial" panose="020B0604020202020204" pitchFamily="34" charset="0"/>
                <a:cs typeface="Arial" panose="020B0604020202020204" pitchFamily="34" charset="0"/>
              </a:rPr>
              <a:t>paralaxe</a:t>
            </a:r>
            <a:r>
              <a:rPr lang="pt-BR" sz="1600" dirty="0">
                <a:latin typeface="Arial" panose="020B0604020202020204" pitchFamily="34" charset="0"/>
                <a:cs typeface="Arial" panose="020B0604020202020204" pitchFamily="34" charset="0"/>
              </a:rPr>
              <a:t>. Para entendê-lo, você pode fazer uma experiência simples, aí mesmo onde está agora, sentado na sala de aula. Talvez a pessoa que está aplicando a prova ache um pouco estranho, mas tudo bem. Não tenha vergonha, você está fazendo uma experiência que vai ajudá-lo a entender como se sabe a distância das estrelas! E afinal, todo mundo na sala vai acabar fazendo a experiência também. O examinador vai acabar se acostumando, caso ele não tenha lido a prova antes.</a:t>
            </a:r>
          </a:p>
        </p:txBody>
      </p:sp>
      <p:sp>
        <p:nvSpPr>
          <p:cNvPr id="5" name="Retângulo 4"/>
          <p:cNvSpPr/>
          <p:nvPr/>
        </p:nvSpPr>
        <p:spPr>
          <a:xfrm>
            <a:off x="190897" y="4575652"/>
            <a:ext cx="11592888" cy="883832"/>
          </a:xfrm>
          <a:prstGeom prst="rect">
            <a:avLst/>
          </a:prstGeom>
        </p:spPr>
        <p:txBody>
          <a:bodyPr wrap="square">
            <a:spAutoFit/>
          </a:bodyPr>
          <a:lstStyle/>
          <a:p>
            <a:pPr algn="just">
              <a:lnSpc>
                <a:spcPct val="110000"/>
              </a:lnSpc>
            </a:pPr>
            <a:r>
              <a:rPr lang="pt-BR" sz="1600" dirty="0" smtClean="0">
                <a:latin typeface="Arial" panose="020B0604020202020204" pitchFamily="34" charset="0"/>
                <a:cs typeface="Arial" panose="020B0604020202020204" pitchFamily="34" charset="0"/>
              </a:rPr>
              <a:t>Então </a:t>
            </a:r>
            <a:r>
              <a:rPr lang="pt-BR" sz="1600" dirty="0">
                <a:latin typeface="Arial" panose="020B0604020202020204" pitchFamily="34" charset="0"/>
                <a:cs typeface="Arial" panose="020B0604020202020204" pitchFamily="34" charset="0"/>
              </a:rPr>
              <a:t>vamos lá! Levante o dedo indicador, e estique o braço. Feche um olho, e observe o seu dedo, e note o fundo atrás dele (provavelmente a parede da sala de aula). Agora feche o olho que estava aberto, e abra o outro, sem mover o braço. Você notou que o seu dedo parece andar em relação ao fundo?</a:t>
            </a:r>
          </a:p>
        </p:txBody>
      </p:sp>
      <p:sp>
        <p:nvSpPr>
          <p:cNvPr id="6" name="Retângulo 5"/>
          <p:cNvSpPr/>
          <p:nvPr/>
        </p:nvSpPr>
        <p:spPr>
          <a:xfrm>
            <a:off x="190897" y="5439748"/>
            <a:ext cx="11593288" cy="634020"/>
          </a:xfrm>
          <a:prstGeom prst="rect">
            <a:avLst/>
          </a:prstGeom>
        </p:spPr>
        <p:txBody>
          <a:bodyPr wrap="square">
            <a:spAutoFit/>
          </a:bodyPr>
          <a:lstStyle/>
          <a:p>
            <a:pPr algn="just">
              <a:lnSpc>
                <a:spcPct val="110000"/>
              </a:lnSpc>
            </a:pPr>
            <a:r>
              <a:rPr lang="pt-BR" sz="1600" dirty="0" smtClean="0">
                <a:latin typeface="Arial" panose="020B0604020202020204" pitchFamily="34" charset="0"/>
                <a:cs typeface="Arial" panose="020B0604020202020204" pitchFamily="34" charset="0"/>
              </a:rPr>
              <a:t>O </a:t>
            </a:r>
            <a:r>
              <a:rPr lang="pt-BR" sz="1600" dirty="0">
                <a:latin typeface="Arial" panose="020B0604020202020204" pitchFamily="34" charset="0"/>
                <a:cs typeface="Arial" panose="020B0604020202020204" pitchFamily="34" charset="0"/>
              </a:rPr>
              <a:t>método da paralaxe consiste em fazer esse mesmo tipo de observação. Para medir distâncias, ao invés do dedo se utiliza uma estrela e ao invés do piscar de olhos se utiliza o movimento da Terra em sua órbita.</a:t>
            </a:r>
          </a:p>
        </p:txBody>
      </p:sp>
    </p:spTree>
    <p:extLst>
      <p:ext uri="{BB962C8B-B14F-4D97-AF65-F5344CB8AC3E}">
        <p14:creationId xmlns:p14="http://schemas.microsoft.com/office/powerpoint/2010/main" val="3446400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20880" cy="2438681"/>
          </a:xfrm>
          <a:prstGeom prst="rect">
            <a:avLst/>
          </a:prstGeom>
        </p:spPr>
        <p:txBody>
          <a:bodyPr wrap="square">
            <a:spAutoFit/>
          </a:bodyPr>
          <a:lstStyle/>
          <a:p>
            <a:pPr algn="just">
              <a:lnSpc>
                <a:spcPct val="114000"/>
              </a:lnSpc>
            </a:pPr>
            <a:r>
              <a:rPr lang="pt-BR" sz="1500" b="1" dirty="0">
                <a:latin typeface="Arial" panose="020B0604020202020204" pitchFamily="34" charset="0"/>
                <a:cs typeface="Arial" panose="020B0604020202020204" pitchFamily="34" charset="0"/>
              </a:rPr>
              <a:t>Questão 5) (1 ponto) Composição das Estrelas. </a:t>
            </a:r>
            <a:r>
              <a:rPr lang="pt-BR" sz="1500" dirty="0">
                <a:latin typeface="Arial" panose="020B0604020202020204" pitchFamily="34" charset="0"/>
                <a:cs typeface="Arial" panose="020B0604020202020204" pitchFamily="34" charset="0"/>
              </a:rPr>
              <a:t>Na primeira questão, vimos como a distância das estrelas pode ser obtida medindo-se suas paralaxes. Na mesma questão mencionamos que muitas outras características das estrelas podem ser obtidas através da análise da luz proveniente delas. Para viabilizar o estudo detalhado da luz proveniente das estrelas, os astrônomos utilizam diversos instrumentos. Um dos instrumentos mais importantes utilizado por eles é o </a:t>
            </a:r>
            <a:r>
              <a:rPr lang="pt-BR" sz="1500" b="1" i="1" dirty="0">
                <a:latin typeface="Arial" panose="020B0604020202020204" pitchFamily="34" charset="0"/>
                <a:cs typeface="Arial" panose="020B0604020202020204" pitchFamily="34" charset="0"/>
              </a:rPr>
              <a:t>espectrômetro</a:t>
            </a:r>
            <a:r>
              <a:rPr lang="pt-BR" sz="1500" dirty="0">
                <a:latin typeface="Arial" panose="020B0604020202020204" pitchFamily="34" charset="0"/>
                <a:cs typeface="Arial" panose="020B0604020202020204" pitchFamily="34" charset="0"/>
              </a:rPr>
              <a:t>, capaz de decompor a luz das estrelas em suas diversas cores. A </a:t>
            </a:r>
            <a:r>
              <a:rPr lang="pt-BR" sz="1500" dirty="0" err="1">
                <a:latin typeface="Arial" panose="020B0604020202020204" pitchFamily="34" charset="0"/>
                <a:cs typeface="Arial" panose="020B0604020202020204" pitchFamily="34" charset="0"/>
              </a:rPr>
              <a:t>seqüência</a:t>
            </a:r>
            <a:r>
              <a:rPr lang="pt-BR" sz="1500" dirty="0">
                <a:latin typeface="Arial" panose="020B0604020202020204" pitchFamily="34" charset="0"/>
                <a:cs typeface="Arial" panose="020B0604020202020204" pitchFamily="34" charset="0"/>
              </a:rPr>
              <a:t> de cores formada é chamada de </a:t>
            </a:r>
            <a:r>
              <a:rPr lang="pt-BR" sz="1500" b="1" i="1" dirty="0">
                <a:latin typeface="Arial" panose="020B0604020202020204" pitchFamily="34" charset="0"/>
                <a:cs typeface="Arial" panose="020B0604020202020204" pitchFamily="34" charset="0"/>
              </a:rPr>
              <a:t>espectro</a:t>
            </a:r>
            <a:r>
              <a:rPr lang="pt-BR" sz="1500" dirty="0">
                <a:latin typeface="Arial" panose="020B0604020202020204" pitchFamily="34" charset="0"/>
                <a:cs typeface="Arial" panose="020B0604020202020204" pitchFamily="34" charset="0"/>
              </a:rPr>
              <a:t>. Um exemplo de espectro que você já deve ter observado é o arco-íris, fenômeno natural em que gotas de água decompõem a luz do Sol.</a:t>
            </a:r>
          </a:p>
        </p:txBody>
      </p:sp>
      <p:pic>
        <p:nvPicPr>
          <p:cNvPr id="8194" name="Picture 2" descr="raias2"/>
          <p:cNvPicPr>
            <a:picLocks noChangeAspect="1" noChangeArrowheads="1"/>
          </p:cNvPicPr>
          <p:nvPr/>
        </p:nvPicPr>
        <p:blipFill>
          <a:blip r:embed="rId3" cstate="print">
            <a:lum bright="18000" contrast="18000"/>
            <a:extLst>
              <a:ext uri="{28A0092B-C50C-407E-A947-70E740481C1C}">
                <a14:useLocalDpi xmlns:a14="http://schemas.microsoft.com/office/drawing/2010/main" val="0"/>
              </a:ext>
            </a:extLst>
          </a:blip>
          <a:srcRect/>
          <a:stretch>
            <a:fillRect/>
          </a:stretch>
        </p:blipFill>
        <p:spPr bwMode="auto">
          <a:xfrm>
            <a:off x="6815633" y="2420888"/>
            <a:ext cx="4991340" cy="224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18889" y="2564904"/>
            <a:ext cx="6624736" cy="2175532"/>
          </a:xfrm>
          <a:prstGeom prst="rect">
            <a:avLst/>
          </a:prstGeom>
        </p:spPr>
        <p:txBody>
          <a:bodyPr wrap="square">
            <a:spAutoFit/>
          </a:bodyPr>
          <a:lstStyle/>
          <a:p>
            <a:pPr algn="just">
              <a:lnSpc>
                <a:spcPct val="114000"/>
              </a:lnSpc>
            </a:pPr>
            <a:r>
              <a:rPr lang="pt-BR" sz="1500" dirty="0" smtClean="0">
                <a:latin typeface="Arial" panose="020B0604020202020204" pitchFamily="34" charset="0"/>
                <a:cs typeface="Arial" panose="020B0604020202020204" pitchFamily="34" charset="0"/>
              </a:rPr>
              <a:t>A </a:t>
            </a:r>
            <a:r>
              <a:rPr lang="pt-BR" sz="1500" dirty="0">
                <a:latin typeface="Arial" panose="020B0604020202020204" pitchFamily="34" charset="0"/>
                <a:cs typeface="Arial" panose="020B0604020202020204" pitchFamily="34" charset="0"/>
              </a:rPr>
              <a:t>identificação e quantificação dos elementos químicos são com certeza uma das mais impressionantes características que atualmente se pode obter através dos espectros das estrelas. </a:t>
            </a:r>
            <a:r>
              <a:rPr lang="pt-BR" sz="1500" dirty="0">
                <a:latin typeface="Arial" panose="020B0604020202020204" pitchFamily="34" charset="0"/>
                <a:cs typeface="Arial" panose="020B0604020202020204" pitchFamily="34" charset="0"/>
              </a:rPr>
              <a:t>Uma curiosidade histórica a este respeito é que o filósofo francês Auguste Comte (1798-1857), em 1820, chegou a dizer que seria impossível conhecer do que são feitas as estrelas. A observação de linhas escuras no espectro solar, feita por William Hyde </a:t>
            </a:r>
            <a:r>
              <a:rPr lang="pt-BR" sz="1500" dirty="0" err="1">
                <a:latin typeface="Arial" panose="020B0604020202020204" pitchFamily="34" charset="0"/>
                <a:cs typeface="Arial" panose="020B0604020202020204" pitchFamily="34" charset="0"/>
              </a:rPr>
              <a:t>Wollaston</a:t>
            </a:r>
            <a:r>
              <a:rPr lang="pt-BR" sz="1500" dirty="0">
                <a:latin typeface="Arial" panose="020B0604020202020204" pitchFamily="34" charset="0"/>
                <a:cs typeface="Arial" panose="020B0604020202020204" pitchFamily="34" charset="0"/>
              </a:rPr>
              <a:t> (1766-1828), feita em 1802, foi o início de toda a história que viria a demonstrar que Comte estava errado</a:t>
            </a:r>
            <a:r>
              <a:rPr lang="pt-BR" sz="1500" dirty="0" smtClean="0">
                <a:latin typeface="Arial" panose="020B0604020202020204" pitchFamily="34" charset="0"/>
                <a:cs typeface="Arial" panose="020B0604020202020204" pitchFamily="34" charset="0"/>
              </a:rPr>
              <a:t>.</a:t>
            </a:r>
            <a:endParaRPr lang="pt-BR" sz="1500" dirty="0">
              <a:latin typeface="Arial" panose="020B0604020202020204" pitchFamily="34" charset="0"/>
              <a:cs typeface="Arial" panose="020B0604020202020204" pitchFamily="34" charset="0"/>
            </a:endParaRPr>
          </a:p>
        </p:txBody>
      </p:sp>
      <p:sp>
        <p:nvSpPr>
          <p:cNvPr id="6" name="Retângulo 5"/>
          <p:cNvSpPr/>
          <p:nvPr/>
        </p:nvSpPr>
        <p:spPr>
          <a:xfrm>
            <a:off x="118889" y="4797152"/>
            <a:ext cx="11665296" cy="1122936"/>
          </a:xfrm>
          <a:prstGeom prst="rect">
            <a:avLst/>
          </a:prstGeom>
        </p:spPr>
        <p:txBody>
          <a:bodyPr wrap="square">
            <a:spAutoFit/>
          </a:bodyPr>
          <a:lstStyle/>
          <a:p>
            <a:pPr algn="just">
              <a:lnSpc>
                <a:spcPct val="114000"/>
              </a:lnSpc>
            </a:pPr>
            <a:r>
              <a:rPr lang="pt-BR" sz="1500" dirty="0" smtClean="0">
                <a:latin typeface="Arial" panose="020B0604020202020204" pitchFamily="34" charset="0"/>
                <a:cs typeface="Arial" panose="020B0604020202020204" pitchFamily="34" charset="0"/>
              </a:rPr>
              <a:t>O </a:t>
            </a:r>
            <a:r>
              <a:rPr lang="pt-BR" sz="1500" dirty="0">
                <a:latin typeface="Arial" panose="020B0604020202020204" pitchFamily="34" charset="0"/>
                <a:cs typeface="Arial" panose="020B0604020202020204" pitchFamily="34" charset="0"/>
              </a:rPr>
              <a:t>físico alemão Gustav Robert </a:t>
            </a:r>
            <a:r>
              <a:rPr lang="pt-BR" sz="1500" dirty="0" err="1">
                <a:latin typeface="Arial" panose="020B0604020202020204" pitchFamily="34" charset="0"/>
                <a:cs typeface="Arial" panose="020B0604020202020204" pitchFamily="34" charset="0"/>
              </a:rPr>
              <a:t>Kirchhoff</a:t>
            </a:r>
            <a:r>
              <a:rPr lang="pt-BR" sz="1500" dirty="0">
                <a:latin typeface="Arial" panose="020B0604020202020204" pitchFamily="34" charset="0"/>
                <a:cs typeface="Arial" panose="020B0604020202020204" pitchFamily="34" charset="0"/>
              </a:rPr>
              <a:t> (1824-1887) realizou diversos experimentos importantes para estudar as linhas dos espectros. Uma experiência feita foi aquecer gases e observar seus espectros. Ele observou que estes gases não emitiam um espectro contínuo como o arco-íris, sendo que cada elemento gerava uma série de linhas diferentes. Por exemplo, o neônio tinha linhas no vermelho, o sódio tinha linhas no amarelo e o mercúrio tinha linhas no amarelo e no verde. </a:t>
            </a:r>
          </a:p>
        </p:txBody>
      </p:sp>
      <p:sp>
        <p:nvSpPr>
          <p:cNvPr id="7" name="Retângulo 6"/>
          <p:cNvSpPr/>
          <p:nvPr/>
        </p:nvSpPr>
        <p:spPr>
          <a:xfrm>
            <a:off x="1205028" y="5958707"/>
            <a:ext cx="9217024" cy="859787"/>
          </a:xfrm>
          <a:prstGeom prst="rect">
            <a:avLst/>
          </a:prstGeom>
        </p:spPr>
        <p:txBody>
          <a:bodyPr wrap="square">
            <a:spAutoFit/>
          </a:bodyPr>
          <a:lstStyle/>
          <a:p>
            <a:pPr algn="just">
              <a:lnSpc>
                <a:spcPct val="114000"/>
              </a:lnSpc>
            </a:pPr>
            <a:r>
              <a:rPr lang="pt-BR" sz="1500" dirty="0">
                <a:latin typeface="Arial" panose="020B0604020202020204" pitchFamily="34" charset="0"/>
                <a:cs typeface="Arial" panose="020B0604020202020204" pitchFamily="34" charset="0"/>
              </a:rPr>
              <a:t>Estas linhas eram </a:t>
            </a:r>
            <a:r>
              <a:rPr lang="pt-BR" sz="1500" dirty="0" smtClean="0">
                <a:latin typeface="Arial" panose="020B0604020202020204" pitchFamily="34" charset="0"/>
                <a:cs typeface="Arial" panose="020B0604020202020204" pitchFamily="34" charset="0"/>
              </a:rPr>
              <a:t>todas </a:t>
            </a:r>
            <a:r>
              <a:rPr lang="pt-BR" sz="1500" dirty="0" smtClean="0">
                <a:latin typeface="Arial" panose="020B0604020202020204" pitchFamily="34" charset="0"/>
                <a:cs typeface="Arial" panose="020B0604020202020204" pitchFamily="34" charset="0"/>
              </a:rPr>
              <a:t>brilhantes</a:t>
            </a:r>
            <a:r>
              <a:rPr lang="pt-BR" sz="1500" dirty="0">
                <a:latin typeface="Arial" panose="020B0604020202020204" pitchFamily="34" charset="0"/>
                <a:cs typeface="Arial" panose="020B0604020202020204" pitchFamily="34" charset="0"/>
              </a:rPr>
              <a:t>, diferentes das raias escuras observadas no espectro do Sol e também de outras estrelas, que à época já tinham sido observados. </a:t>
            </a:r>
            <a:r>
              <a:rPr lang="pt-BR" sz="1500" dirty="0" err="1">
                <a:latin typeface="Arial" panose="020B0604020202020204" pitchFamily="34" charset="0"/>
                <a:cs typeface="Arial" panose="020B0604020202020204" pitchFamily="34" charset="0"/>
              </a:rPr>
              <a:t>Kirchhoff</a:t>
            </a:r>
            <a:r>
              <a:rPr lang="pt-BR" sz="1500" dirty="0">
                <a:latin typeface="Arial" panose="020B0604020202020204" pitchFamily="34" charset="0"/>
                <a:cs typeface="Arial" panose="020B0604020202020204" pitchFamily="34" charset="0"/>
              </a:rPr>
              <a:t> queria confirmar que as linhas escuras identificadas nos espectros estelares correspondiam às linhas identificadas no estudo dos gases.</a:t>
            </a:r>
          </a:p>
        </p:txBody>
      </p:sp>
    </p:spTree>
    <p:extLst>
      <p:ext uri="{BB962C8B-B14F-4D97-AF65-F5344CB8AC3E}">
        <p14:creationId xmlns:p14="http://schemas.microsoft.com/office/powerpoint/2010/main" val="3284470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556792"/>
            <a:ext cx="7776864" cy="1013354"/>
          </a:xfrm>
          <a:prstGeom prst="rect">
            <a:avLst/>
          </a:prstGeom>
        </p:spPr>
        <p:txBody>
          <a:bodyPr wrap="square">
            <a:spAutoFit/>
          </a:bodyPr>
          <a:lstStyle/>
          <a:p>
            <a:pPr algn="just">
              <a:lnSpc>
                <a:spcPct val="114000"/>
              </a:lnSpc>
            </a:pPr>
            <a:r>
              <a:rPr lang="pt-BR" dirty="0">
                <a:latin typeface="Arial" panose="020B0604020202020204" pitchFamily="34" charset="0"/>
                <a:cs typeface="Arial" panose="020B0604020202020204" pitchFamily="34" charset="0"/>
              </a:rPr>
              <a:t>A luz do sólido que passava pela chama apresentava as mesmas linhas escuras do Sol, na posição das linhas do sódio. Ele então concluiu que o Sol era um gás ou sólido quente, envolto por um gás “mais frio”, isto é, </a:t>
            </a:r>
          </a:p>
        </p:txBody>
      </p:sp>
      <p:sp>
        <p:nvSpPr>
          <p:cNvPr id="6" name="Retângulo 5"/>
          <p:cNvSpPr/>
          <p:nvPr/>
        </p:nvSpPr>
        <p:spPr>
          <a:xfrm>
            <a:off x="262905" y="4365104"/>
            <a:ext cx="11449272" cy="1671291"/>
          </a:xfrm>
          <a:prstGeom prst="rect">
            <a:avLst/>
          </a:prstGeom>
        </p:spPr>
        <p:txBody>
          <a:bodyPr wrap="square">
            <a:spAutoFit/>
          </a:bodyPr>
          <a:lstStyle/>
          <a:p>
            <a:pPr algn="just">
              <a:lnSpc>
                <a:spcPct val="114000"/>
              </a:lnSpc>
            </a:pPr>
            <a:r>
              <a:rPr lang="pt-BR" dirty="0" smtClean="0">
                <a:latin typeface="Arial" panose="020B0604020202020204" pitchFamily="34" charset="0"/>
                <a:cs typeface="Arial" panose="020B0604020202020204" pitchFamily="34" charset="0"/>
              </a:rPr>
              <a:t>Os </a:t>
            </a:r>
            <a:r>
              <a:rPr lang="pt-BR" dirty="0">
                <a:latin typeface="Arial" panose="020B0604020202020204" pitchFamily="34" charset="0"/>
                <a:cs typeface="Arial" panose="020B0604020202020204" pitchFamily="34" charset="0"/>
              </a:rPr>
              <a:t>resultados das experiências de </a:t>
            </a:r>
            <a:r>
              <a:rPr lang="pt-BR" dirty="0" err="1">
                <a:latin typeface="Arial" panose="020B0604020202020204" pitchFamily="34" charset="0"/>
                <a:cs typeface="Arial" panose="020B0604020202020204" pitchFamily="34" charset="0"/>
              </a:rPr>
              <a:t>Kirchhoff</a:t>
            </a:r>
            <a:r>
              <a:rPr lang="pt-BR" dirty="0">
                <a:latin typeface="Arial" panose="020B0604020202020204" pitchFamily="34" charset="0"/>
                <a:cs typeface="Arial" panose="020B0604020202020204" pitchFamily="34" charset="0"/>
              </a:rPr>
              <a:t> estão apresentados de forma visual na </a:t>
            </a:r>
            <a:r>
              <a:rPr lang="pt-BR" dirty="0" smtClean="0">
                <a:latin typeface="Arial" panose="020B0604020202020204" pitchFamily="34" charset="0"/>
                <a:cs typeface="Arial" panose="020B0604020202020204" pitchFamily="34" charset="0"/>
              </a:rPr>
              <a:t>figura </a:t>
            </a:r>
            <a:r>
              <a:rPr lang="pt-BR" b="1" dirty="0" smtClean="0">
                <a:latin typeface="Arial" panose="020B0604020202020204" pitchFamily="34" charset="0"/>
                <a:cs typeface="Arial" panose="020B0604020202020204" pitchFamily="34" charset="0"/>
              </a:rPr>
              <a:t>acima</a:t>
            </a:r>
            <a:r>
              <a:rPr lang="pt-BR" dirty="0">
                <a:latin typeface="Arial" panose="020B0604020202020204" pitchFamily="34" charset="0"/>
                <a:cs typeface="Arial" panose="020B0604020202020204" pitchFamily="34" charset="0"/>
              </a:rPr>
              <a:t>. Nas três figuras estão apresentados espetros obtidos ao passar feixes de luz por um prisma em diferentes situações. Acima é o caso de uma lâmpada, que apresenta espectro contínuo. A segunda situação exemplifica o caso de um gás quente que apresenta um espectro de emissão de raias. O terceiro caso é o de um espectro de absorção, onde um gás “frio” (menos quente) absorve uma parte da energia do espectro contínuo da lâmpada.</a:t>
            </a:r>
          </a:p>
        </p:txBody>
      </p:sp>
      <p:sp>
        <p:nvSpPr>
          <p:cNvPr id="5" name="Retângulo 4"/>
          <p:cNvSpPr/>
          <p:nvPr/>
        </p:nvSpPr>
        <p:spPr>
          <a:xfrm>
            <a:off x="262905" y="188640"/>
            <a:ext cx="7776864" cy="1329146"/>
          </a:xfrm>
          <a:prstGeom prst="rect">
            <a:avLst/>
          </a:prstGeom>
        </p:spPr>
        <p:txBody>
          <a:bodyPr wrap="square">
            <a:spAutoFit/>
          </a:bodyPr>
          <a:lstStyle/>
          <a:p>
            <a:pPr algn="just">
              <a:lnSpc>
                <a:spcPct val="114000"/>
              </a:lnSpc>
            </a:pPr>
            <a:r>
              <a:rPr lang="pt-BR" dirty="0">
                <a:latin typeface="Arial" panose="020B0604020202020204" pitchFamily="34" charset="0"/>
                <a:cs typeface="Arial" panose="020B0604020202020204" pitchFamily="34" charset="0"/>
              </a:rPr>
              <a:t>Para isto ele fez passar a luz do Sol através de uma chama de sódio, esperando que as linhas do sódio preenchessem as linhas escuras do Sol. Para sua surpresa, as linhas ficaram mais fortes, mais escuras. Ele então substituiu o Sol por um sólido quente. </a:t>
            </a:r>
          </a:p>
        </p:txBody>
      </p:sp>
      <p:sp>
        <p:nvSpPr>
          <p:cNvPr id="4" name="Retângulo 3"/>
          <p:cNvSpPr/>
          <p:nvPr/>
        </p:nvSpPr>
        <p:spPr>
          <a:xfrm>
            <a:off x="262905" y="2475858"/>
            <a:ext cx="11377264" cy="1987082"/>
          </a:xfrm>
          <a:prstGeom prst="rect">
            <a:avLst/>
          </a:prstGeom>
        </p:spPr>
        <p:txBody>
          <a:bodyPr wrap="square">
            <a:spAutoFit/>
          </a:bodyPr>
          <a:lstStyle/>
          <a:p>
            <a:pPr algn="just">
              <a:lnSpc>
                <a:spcPct val="114000"/>
              </a:lnSpc>
            </a:pPr>
            <a:r>
              <a:rPr lang="pt-BR" dirty="0">
                <a:latin typeface="Arial" panose="020B0604020202020204" pitchFamily="34" charset="0"/>
                <a:cs typeface="Arial" panose="020B0604020202020204" pitchFamily="34" charset="0"/>
              </a:rPr>
              <a:t>ainda muito quente, porém menos que o corpo sólido quente, ou seja esta foi a primeira identificação da estrutura de uma estrela, isto é uma parte mais central composta de material mais quente que irradiava energia envolto por uma parte menos quente que foi chamada de </a:t>
            </a:r>
            <a:r>
              <a:rPr lang="pt-BR" i="1" dirty="0">
                <a:latin typeface="Arial" panose="020B0604020202020204" pitchFamily="34" charset="0"/>
                <a:cs typeface="Arial" panose="020B0604020202020204" pitchFamily="34" charset="0"/>
              </a:rPr>
              <a:t>atmosfera</a:t>
            </a:r>
            <a:r>
              <a:rPr lang="pt-BR" dirty="0">
                <a:latin typeface="Arial" panose="020B0604020202020204" pitchFamily="34" charset="0"/>
                <a:cs typeface="Arial" panose="020B0604020202020204" pitchFamily="34" charset="0"/>
              </a:rPr>
              <a:t> da estrela. Estas camadas menos quentes, ou seja, a atmosfera da estrela, é que produziam as linhas escuras do Sol. Comparando espectros, ele descobriu linhas associadas aos elementos magnésio, cálcio, cromo, cobalto, zinco, bário e níquel no espectro do Sol.</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608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560" y="157857"/>
            <a:ext cx="7992888" cy="2197525"/>
          </a:xfrm>
          <a:prstGeom prst="rect">
            <a:avLst/>
          </a:prstGeom>
        </p:spPr>
        <p:txBody>
          <a:bodyPr wrap="square">
            <a:spAutoFit/>
          </a:bodyPr>
          <a:lstStyle/>
          <a:p>
            <a:pPr algn="just">
              <a:lnSpc>
                <a:spcPct val="114000"/>
              </a:lnSpc>
            </a:pPr>
            <a:r>
              <a:rPr lang="pt-BR" sz="1500" b="1" dirty="0">
                <a:latin typeface="Arial" panose="020B0604020202020204" pitchFamily="34" charset="0"/>
                <a:cs typeface="Arial" panose="020B0604020202020204" pitchFamily="34" charset="0"/>
              </a:rPr>
              <a:t>Questão 5a) (0,4 ponto)</a:t>
            </a:r>
            <a:r>
              <a:rPr lang="pt-BR" sz="1500" dirty="0">
                <a:latin typeface="Arial" panose="020B0604020202020204" pitchFamily="34" charset="0"/>
                <a:cs typeface="Arial" panose="020B0604020202020204" pitchFamily="34" charset="0"/>
              </a:rPr>
              <a:t> Ao lado e abaixo apresentamos o espectro simplificado de uma estrela fictícia, contendo inúmeras raias escuras. </a:t>
            </a:r>
            <a:r>
              <a:rPr lang="pt-BR" sz="1500" b="1" dirty="0">
                <a:latin typeface="Arial" panose="020B0604020202020204" pitchFamily="34" charset="0"/>
                <a:cs typeface="Arial" panose="020B0604020202020204" pitchFamily="34" charset="0"/>
              </a:rPr>
              <a:t>Pergunta: </a:t>
            </a:r>
            <a:r>
              <a:rPr lang="pt-BR" sz="1500" dirty="0">
                <a:latin typeface="Arial" panose="020B0604020202020204" pitchFamily="34" charset="0"/>
                <a:cs typeface="Arial" panose="020B0604020202020204" pitchFamily="34" charset="0"/>
              </a:rPr>
              <a:t>Identifique os elementos presentes na estrela fictícia (último espectro), procurando conjuntos de linhas correspondentes a um dado elemento. Obs. Você já deve ter lido que os elementos primordiais do universo são basicamente hidrogênio, hélio e lítio. Isto significa que todos os demais existentes hoje no universo, como todos aqueles necessários à vida aqui em nosso planeta, foram produzidos e espalhados no meio interestelar por meio de processos de evolução e morte estelar. Neste sentido é </a:t>
            </a:r>
            <a:r>
              <a:rPr lang="pt-BR" sz="1500" dirty="0">
                <a:latin typeface="Arial" panose="020B0604020202020204" pitchFamily="34" charset="0"/>
                <a:cs typeface="Arial" panose="020B0604020202020204" pitchFamily="34" charset="0"/>
              </a:rPr>
              <a:t>que dizemos que somos “poeira de estrelas”, </a:t>
            </a:r>
            <a:r>
              <a:rPr lang="pt-BR" sz="1500" dirty="0" smtClean="0">
                <a:latin typeface="Arial" panose="020B0604020202020204" pitchFamily="34" charset="0"/>
                <a:cs typeface="Arial" panose="020B0604020202020204" pitchFamily="34" charset="0"/>
              </a:rPr>
              <a:t>isto</a:t>
            </a:r>
            <a:endParaRPr lang="pt-BR" sz="15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697" y="2383180"/>
            <a:ext cx="439208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118889" y="3429000"/>
            <a:ext cx="1447832" cy="333489"/>
          </a:xfrm>
          <a:prstGeom prst="rect">
            <a:avLst/>
          </a:prstGeom>
        </p:spPr>
        <p:txBody>
          <a:bodyPr wrap="none">
            <a:spAutoFit/>
          </a:bodyPr>
          <a:lstStyle/>
          <a:p>
            <a:pPr algn="just">
              <a:lnSpc>
                <a:spcPct val="114000"/>
              </a:lnSpc>
            </a:pPr>
            <a:r>
              <a:rPr lang="pt-BR" sz="1500" b="1" dirty="0">
                <a:latin typeface="Arial" panose="020B0604020202020204" pitchFamily="34" charset="0"/>
                <a:cs typeface="Arial" panose="020B0604020202020204" pitchFamily="34" charset="0"/>
              </a:rPr>
              <a:t>Resposta 5a):</a:t>
            </a:r>
            <a:endParaRPr lang="pt-BR" sz="1500" dirty="0">
              <a:latin typeface="Arial" panose="020B0604020202020204" pitchFamily="34" charset="0"/>
              <a:cs typeface="Arial" panose="020B0604020202020204" pitchFamily="34" charset="0"/>
            </a:endParaRPr>
          </a:p>
        </p:txBody>
      </p:sp>
      <p:sp>
        <p:nvSpPr>
          <p:cNvPr id="5" name="Retângulo 4"/>
          <p:cNvSpPr/>
          <p:nvPr/>
        </p:nvSpPr>
        <p:spPr>
          <a:xfrm>
            <a:off x="118889" y="3429000"/>
            <a:ext cx="7200800" cy="2618794"/>
          </a:xfrm>
          <a:prstGeom prst="rect">
            <a:avLst/>
          </a:prstGeom>
        </p:spPr>
        <p:txBody>
          <a:bodyPr wrap="square">
            <a:spAutoFit/>
          </a:bodyPr>
          <a:lstStyle/>
          <a:p>
            <a:pPr algn="just">
              <a:lnSpc>
                <a:spcPct val="114000"/>
              </a:lnSpc>
            </a:pPr>
            <a:r>
              <a:rPr lang="pt-BR" sz="1600" dirty="0" smtClean="0">
                <a:solidFill>
                  <a:srgbClr val="FF0000"/>
                </a:solidFill>
                <a:latin typeface="Arial" panose="020B0604020202020204" pitchFamily="34" charset="0"/>
                <a:cs typeface="Arial" panose="020B0604020202020204" pitchFamily="34" charset="0"/>
              </a:rPr>
              <a:t>	       Com </a:t>
            </a:r>
            <a:r>
              <a:rPr lang="pt-BR" sz="1600" dirty="0">
                <a:solidFill>
                  <a:srgbClr val="FF0000"/>
                </a:solidFill>
                <a:latin typeface="Arial" panose="020B0604020202020204" pitchFamily="34" charset="0"/>
                <a:cs typeface="Arial" panose="020B0604020202020204" pitchFamily="34" charset="0"/>
              </a:rPr>
              <a:t>esta questão, queremos passar a noção de como elementos químicos podem ser identificados em estrelas sem que nenhuma “amostra” de seu material seja analisado diretamente em laboratório. Este caráter de trabalhar com dados colhidos através de observação e análise de objetos distantes e, em sua maioria intangíveis, é o que faz a especificidade observacional da Astronomia. No caso do espectro apresentado,  somente estão presentes os elementos Hidrogênio, Hélio e Lítio na estrela fictícia, como pode ser visto a partir da identificação das linhas em seu conjunto </a:t>
            </a:r>
            <a:r>
              <a:rPr lang="pt-BR" sz="1600" dirty="0">
                <a:solidFill>
                  <a:srgbClr val="FF0000"/>
                </a:solidFill>
                <a:latin typeface="Arial" panose="020B0604020202020204" pitchFamily="34" charset="0"/>
                <a:cs typeface="Arial" panose="020B0604020202020204" pitchFamily="34" charset="0"/>
              </a:rPr>
              <a:t>na figura abaixo (obs. as linhas estão identificadas em ordem da esquerda </a:t>
            </a:r>
            <a:r>
              <a:rPr lang="pt-BR" sz="1600" dirty="0" smtClean="0">
                <a:solidFill>
                  <a:srgbClr val="FF0000"/>
                </a:solidFill>
                <a:latin typeface="Arial" panose="020B0604020202020204" pitchFamily="34" charset="0"/>
                <a:cs typeface="Arial" panose="020B0604020202020204" pitchFamily="34" charset="0"/>
              </a:rPr>
              <a:t>para</a:t>
            </a:r>
            <a:endParaRPr lang="pt-BR" sz="1600" dirty="0">
              <a:solidFill>
                <a:srgbClr val="FF0000"/>
              </a:solidFill>
              <a:latin typeface="Arial" panose="020B0604020202020204" pitchFamily="34" charset="0"/>
              <a:cs typeface="Arial" panose="020B0604020202020204" pitchFamily="34" charset="0"/>
            </a:endParaRPr>
          </a:p>
        </p:txBody>
      </p:sp>
      <p:sp>
        <p:nvSpPr>
          <p:cNvPr id="6" name="Retângulo 5"/>
          <p:cNvSpPr/>
          <p:nvPr/>
        </p:nvSpPr>
        <p:spPr>
          <a:xfrm>
            <a:off x="94015" y="2251999"/>
            <a:ext cx="7244528" cy="1144929"/>
          </a:xfrm>
          <a:prstGeom prst="rect">
            <a:avLst/>
          </a:prstGeom>
        </p:spPr>
        <p:txBody>
          <a:bodyPr wrap="square">
            <a:spAutoFit/>
          </a:bodyPr>
          <a:lstStyle/>
          <a:p>
            <a:pPr algn="just">
              <a:lnSpc>
                <a:spcPct val="114000"/>
              </a:lnSpc>
            </a:pPr>
            <a:r>
              <a:rPr lang="pt-BR" sz="1500" dirty="0" smtClean="0">
                <a:latin typeface="Arial" panose="020B0604020202020204" pitchFamily="34" charset="0"/>
                <a:cs typeface="Arial" panose="020B0604020202020204" pitchFamily="34" charset="0"/>
              </a:rPr>
              <a:t>é</a:t>
            </a:r>
            <a:r>
              <a:rPr lang="pt-BR" sz="1500" dirty="0">
                <a:latin typeface="Arial" panose="020B0604020202020204" pitchFamily="34" charset="0"/>
                <a:cs typeface="Arial" panose="020B0604020202020204" pitchFamily="34" charset="0"/>
              </a:rPr>
              <a:t>, para que nós, seres com células baseadas em carbono, pudéssemos habitar um planeta rochoso com oceanos e atmosfera de nitrogênio, oxigênio e gás carbônico, foi necessário que estrelas morressem. Não é por outro motivo que a atmosfera do nosso Sol é tão rica em elementos químicos.</a:t>
            </a:r>
            <a:endParaRPr lang="pt-BR" sz="1500" dirty="0">
              <a:latin typeface="Arial" panose="020B0604020202020204" pitchFamily="34" charset="0"/>
              <a:cs typeface="Arial" panose="020B0604020202020204" pitchFamily="34" charset="0"/>
            </a:endParaRPr>
          </a:p>
        </p:txBody>
      </p:sp>
      <p:sp>
        <p:nvSpPr>
          <p:cNvPr id="7" name="Retângulo 6"/>
          <p:cNvSpPr/>
          <p:nvPr/>
        </p:nvSpPr>
        <p:spPr>
          <a:xfrm>
            <a:off x="1343025" y="5936445"/>
            <a:ext cx="8208912" cy="653769"/>
          </a:xfrm>
          <a:prstGeom prst="rect">
            <a:avLst/>
          </a:prstGeom>
        </p:spPr>
        <p:txBody>
          <a:bodyPr wrap="square">
            <a:spAutoFit/>
          </a:bodyPr>
          <a:lstStyle/>
          <a:p>
            <a:pPr algn="just">
              <a:lnSpc>
                <a:spcPct val="114000"/>
              </a:lnSpc>
            </a:pPr>
            <a:r>
              <a:rPr lang="pt-BR" sz="1600" dirty="0">
                <a:solidFill>
                  <a:srgbClr val="FF0000"/>
                </a:solidFill>
                <a:latin typeface="Arial" panose="020B0604020202020204" pitchFamily="34" charset="0"/>
                <a:cs typeface="Arial" panose="020B0604020202020204" pitchFamily="34" charset="0"/>
              </a:rPr>
              <a:t>a direita, quando há linhas </a:t>
            </a:r>
            <a:r>
              <a:rPr lang="pt-BR" sz="1600" dirty="0" smtClean="0">
                <a:solidFill>
                  <a:srgbClr val="FF0000"/>
                </a:solidFill>
                <a:latin typeface="Arial" panose="020B0604020202020204" pitchFamily="34" charset="0"/>
                <a:cs typeface="Arial" panose="020B0604020202020204" pitchFamily="34" charset="0"/>
              </a:rPr>
              <a:t>muito próximas</a:t>
            </a:r>
            <a:r>
              <a:rPr lang="pt-BR" sz="1600" dirty="0">
                <a:solidFill>
                  <a:srgbClr val="FF0000"/>
                </a:solidFill>
                <a:latin typeface="Arial" panose="020B0604020202020204" pitchFamily="34" charset="0"/>
                <a:cs typeface="Arial" panose="020B0604020202020204" pitchFamily="34" charset="0"/>
              </a:rPr>
              <a:t>, </a:t>
            </a:r>
            <a:r>
              <a:rPr lang="pt-BR" sz="1600" dirty="0" smtClean="0">
                <a:solidFill>
                  <a:srgbClr val="FF0000"/>
                </a:solidFill>
                <a:latin typeface="Arial" panose="020B0604020202020204" pitchFamily="34" charset="0"/>
                <a:cs typeface="Arial" panose="020B0604020202020204" pitchFamily="34" charset="0"/>
              </a:rPr>
              <a:t>escreve-se </a:t>
            </a:r>
            <a:r>
              <a:rPr lang="pt-BR" sz="1600" dirty="0">
                <a:solidFill>
                  <a:srgbClr val="FF0000"/>
                </a:solidFill>
                <a:latin typeface="Arial" panose="020B0604020202020204" pitchFamily="34" charset="0"/>
                <a:cs typeface="Arial" panose="020B0604020202020204" pitchFamily="34" charset="0"/>
              </a:rPr>
              <a:t>imediatamente abaixo, mantendo esta ordenação sem sobreposição - por exemplo, as três últimas linhas são H, He e Li).</a:t>
            </a:r>
            <a:endParaRPr lang="pt-B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7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41717"/>
            <a:ext cx="7776864" cy="911019"/>
          </a:xfrm>
          <a:prstGeom prst="rect">
            <a:avLst/>
          </a:prstGeom>
        </p:spPr>
        <p:txBody>
          <a:bodyPr wrap="square">
            <a:spAutoFit/>
          </a:bodyPr>
          <a:lstStyle/>
          <a:p>
            <a:pPr algn="just">
              <a:lnSpc>
                <a:spcPct val="114000"/>
              </a:lnSpc>
            </a:pPr>
            <a:r>
              <a:rPr lang="pt-BR" sz="1600" b="1" dirty="0">
                <a:latin typeface="Arial" panose="020B0604020202020204" pitchFamily="34" charset="0"/>
                <a:cs typeface="Arial" panose="020B0604020202020204" pitchFamily="34" charset="0"/>
              </a:rPr>
              <a:t>Pergunta 5b) (0,3 ponto) </a:t>
            </a:r>
            <a:r>
              <a:rPr lang="pt-BR" sz="1600" dirty="0">
                <a:latin typeface="Arial" panose="020B0604020202020204" pitchFamily="34" charset="0"/>
                <a:cs typeface="Arial" panose="020B0604020202020204" pitchFamily="34" charset="0"/>
              </a:rPr>
              <a:t>Apenas identificando as linhas escuras de dois espectros de estrelas diferentes, um astrônomo pôde concluir que uma delas provavelmente era mais velha do que a outra. Como você acha que ele chegou a esta conclusão?</a:t>
            </a:r>
          </a:p>
        </p:txBody>
      </p:sp>
      <p:sp>
        <p:nvSpPr>
          <p:cNvPr id="4" name="Retângulo 3"/>
          <p:cNvSpPr/>
          <p:nvPr/>
        </p:nvSpPr>
        <p:spPr>
          <a:xfrm>
            <a:off x="270331" y="1069799"/>
            <a:ext cx="7776864" cy="1495922"/>
          </a:xfrm>
          <a:prstGeom prst="rect">
            <a:avLst/>
          </a:prstGeom>
        </p:spPr>
        <p:txBody>
          <a:bodyPr wrap="square">
            <a:spAutoFit/>
          </a:bodyPr>
          <a:lstStyle/>
          <a:p>
            <a:pPr algn="just">
              <a:lnSpc>
                <a:spcPct val="114000"/>
              </a:lnSpc>
            </a:pPr>
            <a:r>
              <a:rPr lang="pt-PT" sz="1600" dirty="0" smtClean="0">
                <a:solidFill>
                  <a:srgbClr val="FF0000"/>
                </a:solidFill>
                <a:latin typeface="Arial" panose="020B0604020202020204" pitchFamily="34" charset="0"/>
                <a:cs typeface="Arial" panose="020B0604020202020204" pitchFamily="34" charset="0"/>
              </a:rPr>
              <a:t>                          Na </a:t>
            </a:r>
            <a:r>
              <a:rPr lang="pt-PT" sz="1600" dirty="0">
                <a:solidFill>
                  <a:srgbClr val="FF0000"/>
                </a:solidFill>
                <a:latin typeface="Arial" panose="020B0604020202020204" pitchFamily="34" charset="0"/>
                <a:cs typeface="Arial" panose="020B0604020202020204" pitchFamily="34" charset="0"/>
              </a:rPr>
              <a:t>verdade, esta pergunta têm várias respostas. No contexto da questão, queremos que o estudante conclua que uma estrela mais nova (formada recentemente) deve, a princípio, apresentar mais elementos químicos no </a:t>
            </a:r>
            <a:r>
              <a:rPr lang="pt-PT" sz="1600" dirty="0" smtClean="0">
                <a:solidFill>
                  <a:srgbClr val="FF0000"/>
                </a:solidFill>
                <a:latin typeface="Arial" panose="020B0604020202020204" pitchFamily="34" charset="0"/>
                <a:cs typeface="Arial" panose="020B0604020202020204" pitchFamily="34" charset="0"/>
              </a:rPr>
              <a:t>seu</a:t>
            </a:r>
            <a:r>
              <a:rPr lang="pt-PT" sz="1600" dirty="0">
                <a:solidFill>
                  <a:srgbClr val="FF0000"/>
                </a:solidFill>
                <a:latin typeface="Arial" panose="020B0604020202020204" pitchFamily="34" charset="0"/>
                <a:cs typeface="Arial" panose="020B0604020202020204" pitchFamily="34" charset="0"/>
              </a:rPr>
              <a:t> espectro. Claro, um estudante mais versado em evolução estelar pode responder algo como uma estrela azul (ou qualquer outra de grande massa), </a:t>
            </a:r>
            <a:r>
              <a:rPr lang="pt-PT" sz="1600" dirty="0" smtClean="0">
                <a:solidFill>
                  <a:srgbClr val="FF0000"/>
                </a:solidFill>
                <a:latin typeface="Arial" panose="020B0604020202020204" pitchFamily="34" charset="0"/>
                <a:cs typeface="Arial" panose="020B0604020202020204" pitchFamily="34" charset="0"/>
              </a:rPr>
              <a:t>porque</a:t>
            </a:r>
            <a:endParaRPr lang="pt-BR" sz="1600" dirty="0">
              <a:solidFill>
                <a:srgbClr val="FF0000"/>
              </a:solidFill>
              <a:latin typeface="Arial" panose="020B0604020202020204" pitchFamily="34" charset="0"/>
              <a:cs typeface="Arial" panose="020B0604020202020204" pitchFamily="34" charset="0"/>
            </a:endParaRPr>
          </a:p>
        </p:txBody>
      </p:sp>
      <p:sp>
        <p:nvSpPr>
          <p:cNvPr id="5" name="Retângulo 4"/>
          <p:cNvSpPr/>
          <p:nvPr/>
        </p:nvSpPr>
        <p:spPr>
          <a:xfrm>
            <a:off x="281759" y="1056788"/>
            <a:ext cx="1598515" cy="373051"/>
          </a:xfrm>
          <a:prstGeom prst="rect">
            <a:avLst/>
          </a:prstGeom>
        </p:spPr>
        <p:txBody>
          <a:bodyPr wrap="none">
            <a:spAutoFit/>
          </a:bodyPr>
          <a:lstStyle/>
          <a:p>
            <a:pPr algn="just">
              <a:lnSpc>
                <a:spcPct val="114000"/>
              </a:lnSpc>
            </a:pPr>
            <a:r>
              <a:rPr lang="pt-BR" sz="1600" b="1" dirty="0">
                <a:latin typeface="Arial" panose="020B0604020202020204" pitchFamily="34" charset="0"/>
                <a:cs typeface="Arial" panose="020B0604020202020204" pitchFamily="34" charset="0"/>
              </a:rPr>
              <a:t>Resposta 5b): </a:t>
            </a:r>
            <a:endParaRPr lang="pt-BR" sz="1600" dirty="0">
              <a:latin typeface="Arial" panose="020B0604020202020204" pitchFamily="34" charset="0"/>
              <a:cs typeface="Arial" panose="020B0604020202020204" pitchFamily="34" charset="0"/>
            </a:endParaRPr>
          </a:p>
        </p:txBody>
      </p:sp>
      <p:sp>
        <p:nvSpPr>
          <p:cNvPr id="6" name="Retângulo 5"/>
          <p:cNvSpPr/>
          <p:nvPr/>
        </p:nvSpPr>
        <p:spPr>
          <a:xfrm>
            <a:off x="262905" y="2422505"/>
            <a:ext cx="11448872" cy="934487"/>
          </a:xfrm>
          <a:prstGeom prst="rect">
            <a:avLst/>
          </a:prstGeom>
        </p:spPr>
        <p:txBody>
          <a:bodyPr wrap="square">
            <a:spAutoFit/>
          </a:bodyPr>
          <a:lstStyle/>
          <a:p>
            <a:pPr algn="just">
              <a:lnSpc>
                <a:spcPct val="114000"/>
              </a:lnSpc>
            </a:pPr>
            <a:r>
              <a:rPr lang="pt-PT" sz="1600" dirty="0">
                <a:solidFill>
                  <a:srgbClr val="FF0000"/>
                </a:solidFill>
                <a:latin typeface="Arial" panose="020B0604020202020204" pitchFamily="34" charset="0"/>
                <a:cs typeface="Arial" panose="020B0604020202020204" pitchFamily="34" charset="0"/>
              </a:rPr>
              <a:t>permanece em sua fase de queima </a:t>
            </a:r>
            <a:r>
              <a:rPr lang="pt-PT" sz="1600" dirty="0" smtClean="0">
                <a:solidFill>
                  <a:srgbClr val="FF0000"/>
                </a:solidFill>
                <a:latin typeface="Arial" panose="020B0604020202020204" pitchFamily="34" charset="0"/>
                <a:cs typeface="Arial" panose="020B0604020202020204" pitchFamily="34" charset="0"/>
              </a:rPr>
              <a:t>de</a:t>
            </a:r>
            <a:r>
              <a:rPr lang="pt-BR" sz="1600" dirty="0" smtClean="0">
                <a:solidFill>
                  <a:srgbClr val="FF0000"/>
                </a:solidFill>
                <a:latin typeface="Arial" panose="020B0604020202020204" pitchFamily="34" charset="0"/>
                <a:cs typeface="Arial" panose="020B0604020202020204" pitchFamily="34" charset="0"/>
              </a:rPr>
              <a:t> </a:t>
            </a:r>
            <a:r>
              <a:rPr lang="pt-PT" sz="1600" dirty="0" smtClean="0">
                <a:solidFill>
                  <a:srgbClr val="FF0000"/>
                </a:solidFill>
                <a:latin typeface="Arial" panose="020B0604020202020204" pitchFamily="34" charset="0"/>
                <a:cs typeface="Arial" panose="020B0604020202020204" pitchFamily="34" charset="0"/>
              </a:rPr>
              <a:t>hidrogênio </a:t>
            </a:r>
            <a:r>
              <a:rPr lang="pt-PT" sz="1600" dirty="0">
                <a:solidFill>
                  <a:srgbClr val="FF0000"/>
                </a:solidFill>
                <a:latin typeface="Arial" panose="020B0604020202020204" pitchFamily="34" charset="0"/>
                <a:cs typeface="Arial" panose="020B0604020202020204" pitchFamily="34" charset="0"/>
              </a:rPr>
              <a:t>oposta a uma gigante vermelha de massa pouco maior que a solar (porque teria demorado muito tempo para evoluir</a:t>
            </a:r>
            <a:r>
              <a:rPr lang="pt-PT" sz="1600" dirty="0" smtClean="0">
                <a:solidFill>
                  <a:srgbClr val="FF0000"/>
                </a:solidFill>
                <a:latin typeface="Arial" panose="020B0604020202020204" pitchFamily="34" charset="0"/>
                <a:cs typeface="Arial" panose="020B0604020202020204" pitchFamily="34" charset="0"/>
              </a:rPr>
              <a:t>).Obs</a:t>
            </a:r>
            <a:r>
              <a:rPr lang="pt-PT" sz="1600" dirty="0">
                <a:solidFill>
                  <a:srgbClr val="FF0000"/>
                </a:solidFill>
                <a:latin typeface="Arial" panose="020B0604020202020204" pitchFamily="34" charset="0"/>
                <a:cs typeface="Arial" panose="020B0604020202020204" pitchFamily="34" charset="0"/>
              </a:rPr>
              <a:t>. Se o aluno respondeu o oposto, mas deixou claro que para ele nova é a estrela formada no início do universo, também está correta a resposta.</a:t>
            </a:r>
            <a:endParaRPr lang="pt-BR" sz="1600" dirty="0">
              <a:solidFill>
                <a:srgbClr val="FF0000"/>
              </a:solidFill>
              <a:latin typeface="Arial" panose="020B0604020202020204" pitchFamily="34" charset="0"/>
              <a:cs typeface="Arial" panose="020B0604020202020204" pitchFamily="34" charset="0"/>
            </a:endParaRPr>
          </a:p>
        </p:txBody>
      </p:sp>
      <p:sp>
        <p:nvSpPr>
          <p:cNvPr id="7" name="Retângulo 6"/>
          <p:cNvSpPr/>
          <p:nvPr/>
        </p:nvSpPr>
        <p:spPr>
          <a:xfrm>
            <a:off x="243489" y="3366741"/>
            <a:ext cx="11324672" cy="653769"/>
          </a:xfrm>
          <a:prstGeom prst="rect">
            <a:avLst/>
          </a:prstGeom>
        </p:spPr>
        <p:txBody>
          <a:bodyPr wrap="square">
            <a:spAutoFit/>
          </a:bodyPr>
          <a:lstStyle/>
          <a:p>
            <a:pPr algn="just">
              <a:lnSpc>
                <a:spcPct val="114000"/>
              </a:lnSpc>
            </a:pPr>
            <a:r>
              <a:rPr lang="pt-BR" sz="1600" b="1" dirty="0">
                <a:latin typeface="Arial" panose="020B0604020202020204" pitchFamily="34" charset="0"/>
                <a:cs typeface="Arial" panose="020B0604020202020204" pitchFamily="34" charset="0"/>
              </a:rPr>
              <a:t>Pergunta 5c) (0,3 ponto) </a:t>
            </a:r>
            <a:r>
              <a:rPr lang="pt-BR" sz="1600" dirty="0">
                <a:latin typeface="Arial" panose="020B0604020202020204" pitchFamily="34" charset="0"/>
                <a:cs typeface="Arial" panose="020B0604020202020204" pitchFamily="34" charset="0"/>
              </a:rPr>
              <a:t>Baseado nas suas duas respostas anteriores, diga se é provável, ou não, que a estrela fictícia do item 5</a:t>
            </a:r>
            <a:r>
              <a:rPr lang="pt-BR" sz="1600" b="1" dirty="0">
                <a:latin typeface="Arial" panose="020B0604020202020204" pitchFamily="34" charset="0"/>
                <a:cs typeface="Arial" panose="020B0604020202020204" pitchFamily="34" charset="0"/>
              </a:rPr>
              <a:t>a)</a:t>
            </a:r>
            <a:r>
              <a:rPr lang="pt-BR" sz="1600" dirty="0">
                <a:latin typeface="Arial" panose="020B0604020202020204" pitchFamily="34" charset="0"/>
                <a:cs typeface="Arial" panose="020B0604020202020204" pitchFamily="34" charset="0"/>
              </a:rPr>
              <a:t> possa conter planetas habitáveis com vida similar à terrestre. Justifique.</a:t>
            </a:r>
          </a:p>
        </p:txBody>
      </p:sp>
      <p:sp>
        <p:nvSpPr>
          <p:cNvPr id="8" name="Retângulo 7"/>
          <p:cNvSpPr/>
          <p:nvPr/>
        </p:nvSpPr>
        <p:spPr>
          <a:xfrm>
            <a:off x="262905" y="3995637"/>
            <a:ext cx="11324672" cy="2057358"/>
          </a:xfrm>
          <a:prstGeom prst="rect">
            <a:avLst/>
          </a:prstGeom>
        </p:spPr>
        <p:txBody>
          <a:bodyPr wrap="square">
            <a:spAutoFit/>
          </a:bodyPr>
          <a:lstStyle/>
          <a:p>
            <a:pPr algn="just">
              <a:lnSpc>
                <a:spcPct val="114000"/>
              </a:lnSpc>
            </a:pPr>
            <a:r>
              <a:rPr lang="pt-PT" sz="1600" dirty="0" smtClean="0">
                <a:latin typeface="Arial" panose="020B0604020202020204" pitchFamily="34" charset="0"/>
                <a:cs typeface="Arial" panose="020B0604020202020204" pitchFamily="34" charset="0"/>
              </a:rPr>
              <a:t>                         </a:t>
            </a:r>
            <a:r>
              <a:rPr lang="pt-PT" sz="1600" dirty="0" smtClean="0">
                <a:solidFill>
                  <a:srgbClr val="FF0000"/>
                </a:solidFill>
                <a:latin typeface="Arial" panose="020B0604020202020204" pitchFamily="34" charset="0"/>
                <a:cs typeface="Arial" panose="020B0604020202020204" pitchFamily="34" charset="0"/>
              </a:rPr>
              <a:t>O </a:t>
            </a:r>
            <a:r>
              <a:rPr lang="pt-PT" sz="1600" dirty="0">
                <a:solidFill>
                  <a:srgbClr val="FF0000"/>
                </a:solidFill>
                <a:latin typeface="Arial" panose="020B0604020202020204" pitchFamily="34" charset="0"/>
                <a:cs typeface="Arial" panose="020B0604020202020204" pitchFamily="34" charset="0"/>
              </a:rPr>
              <a:t>estudante deve perceber que a estrela fictícia proposta no primeiro item desta questão foi formada num ambiente muito pobre em elementos que não os primordiais (H, He, Li).  Neste contexto, ela não poderia ter planetas rochosos ao seu redor com oceanos e matéria orgânica (Carbono, Oxigênio, além de Hidrogênio), condições necessárias à existência de vida similar à terrestre, a única que conhecemos. Isto claro, se o estudante acertou o primeiro item. O que queremos nesta questão é que o estudante perceba a associação entre presença de elementos não primordiais na atmosfera das estrelas como indício da composição dos corpos que possivelmente a orbitam por terem sido formados no mesmo processo.  </a:t>
            </a:r>
            <a:endParaRPr lang="pt-BR" sz="1600" dirty="0">
              <a:solidFill>
                <a:srgbClr val="FF0000"/>
              </a:solidFill>
              <a:latin typeface="Arial" panose="020B0604020202020204" pitchFamily="34" charset="0"/>
              <a:cs typeface="Arial" panose="020B0604020202020204" pitchFamily="34" charset="0"/>
            </a:endParaRPr>
          </a:p>
        </p:txBody>
      </p:sp>
      <p:sp>
        <p:nvSpPr>
          <p:cNvPr id="9" name="Retângulo 8"/>
          <p:cNvSpPr/>
          <p:nvPr/>
        </p:nvSpPr>
        <p:spPr>
          <a:xfrm>
            <a:off x="262905" y="3970764"/>
            <a:ext cx="1587294" cy="373051"/>
          </a:xfrm>
          <a:prstGeom prst="rect">
            <a:avLst/>
          </a:prstGeom>
        </p:spPr>
        <p:txBody>
          <a:bodyPr wrap="none">
            <a:spAutoFit/>
          </a:bodyPr>
          <a:lstStyle/>
          <a:p>
            <a:pPr algn="just">
              <a:lnSpc>
                <a:spcPct val="114000"/>
              </a:lnSpc>
            </a:pPr>
            <a:r>
              <a:rPr lang="pt-BR" sz="1600" b="1" dirty="0">
                <a:latin typeface="Arial" panose="020B0604020202020204" pitchFamily="34" charset="0"/>
                <a:cs typeface="Arial" panose="020B0604020202020204" pitchFamily="34" charset="0"/>
              </a:rPr>
              <a:t>Resposta 5c): </a:t>
            </a:r>
            <a:endParaRPr lang="pt-BR" sz="1600" dirty="0">
              <a:latin typeface="Arial" panose="020B0604020202020204" pitchFamily="34" charset="0"/>
              <a:cs typeface="Arial" panose="020B0604020202020204" pitchFamily="34" charset="0"/>
            </a:endParaRPr>
          </a:p>
        </p:txBody>
      </p:sp>
      <p:sp>
        <p:nvSpPr>
          <p:cNvPr id="10" name="Retângulo 9"/>
          <p:cNvSpPr/>
          <p:nvPr/>
        </p:nvSpPr>
        <p:spPr>
          <a:xfrm>
            <a:off x="1271017" y="5933834"/>
            <a:ext cx="9038708" cy="934487"/>
          </a:xfrm>
          <a:prstGeom prst="rect">
            <a:avLst/>
          </a:prstGeom>
        </p:spPr>
        <p:txBody>
          <a:bodyPr wrap="square">
            <a:spAutoFit/>
          </a:bodyPr>
          <a:lstStyle/>
          <a:p>
            <a:pPr algn="just">
              <a:lnSpc>
                <a:spcPct val="114000"/>
              </a:lnSpc>
            </a:pPr>
            <a:r>
              <a:rPr lang="pt-PT" sz="1600" dirty="0">
                <a:solidFill>
                  <a:srgbClr val="FF0000"/>
                </a:solidFill>
                <a:latin typeface="Arial" panose="020B0604020202020204" pitchFamily="34" charset="0"/>
                <a:cs typeface="Arial" panose="020B0604020202020204" pitchFamily="34" charset="0"/>
              </a:rPr>
              <a:t>Mas admitimos, para efeito de pontuação deste item, a coerência interna: caso o estudante tenha erradamente identificado linhas de outros elementos no item 5a, ele deve responder que a estrela pode possuir planetas similares à Terra a orbitá-la.</a:t>
            </a:r>
            <a:endParaRPr lang="pt-B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234142"/>
            <a:ext cx="3960440" cy="2618794"/>
          </a:xfrm>
          <a:prstGeom prst="rect">
            <a:avLst/>
          </a:prstGeom>
        </p:spPr>
        <p:txBody>
          <a:bodyPr wrap="square">
            <a:spAutoFit/>
          </a:bodyPr>
          <a:lstStyle/>
          <a:p>
            <a:pPr algn="just">
              <a:lnSpc>
                <a:spcPct val="114000"/>
              </a:lnSpc>
            </a:pPr>
            <a:r>
              <a:rPr lang="pt-PT" sz="1600" b="1" dirty="0">
                <a:latin typeface="Arial" panose="020B0604020202020204" pitchFamily="34" charset="0"/>
                <a:cs typeface="Arial" panose="020B0604020202020204" pitchFamily="34" charset="0"/>
              </a:rPr>
              <a:t>Questão 6) (1,0 ponto) </a:t>
            </a:r>
            <a:r>
              <a:rPr lang="pt-PT" sz="1600" dirty="0">
                <a:latin typeface="Arial" panose="020B0604020202020204" pitchFamily="34" charset="0"/>
                <a:cs typeface="Arial" panose="020B0604020202020204" pitchFamily="34" charset="0"/>
              </a:rPr>
              <a:t>Chamamos de </a:t>
            </a:r>
            <a:r>
              <a:rPr lang="pt-PT" sz="1600" b="1" dirty="0">
                <a:latin typeface="Arial" panose="020B0604020202020204" pitchFamily="34" charset="0"/>
                <a:cs typeface="Arial" panose="020B0604020202020204" pitchFamily="34" charset="0"/>
              </a:rPr>
              <a:t>Matriz Energética</a:t>
            </a:r>
            <a:r>
              <a:rPr lang="pt-PT" sz="1600" dirty="0">
                <a:latin typeface="Arial" panose="020B0604020202020204" pitchFamily="34" charset="0"/>
                <a:cs typeface="Arial" panose="020B0604020202020204" pitchFamily="34" charset="0"/>
              </a:rPr>
              <a:t> ao conjunto das diversas fontes de energia utilizadas em uma região, ou seja, os recursos naturais em uso para gerar energia e suas quantidades. Por exemplo, numa casa que utiliza: gás para cozinhar, gasolina para abastecer o carro, e aquecimento solar para aquecer a água do banho, </a:t>
            </a:r>
            <a:endParaRPr lang="pt-BR" sz="1600"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3">
            <a:lum bright="6000" contrast="12000"/>
            <a:grayscl/>
            <a:extLst>
              <a:ext uri="{28A0092B-C50C-407E-A947-70E740481C1C}">
                <a14:useLocalDpi xmlns:a14="http://schemas.microsoft.com/office/drawing/2010/main" val="0"/>
              </a:ext>
            </a:extLst>
          </a:blip>
          <a:srcRect r="2019"/>
          <a:stretch>
            <a:fillRect/>
          </a:stretch>
        </p:blipFill>
        <p:spPr bwMode="auto">
          <a:xfrm>
            <a:off x="4151337" y="116632"/>
            <a:ext cx="3921161" cy="2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18889" y="3184695"/>
            <a:ext cx="7488832" cy="934487"/>
          </a:xfrm>
          <a:prstGeom prst="rect">
            <a:avLst/>
          </a:prstGeom>
        </p:spPr>
        <p:txBody>
          <a:bodyPr wrap="square">
            <a:spAutoFit/>
          </a:bodyPr>
          <a:lstStyle/>
          <a:p>
            <a:pPr algn="just">
              <a:lnSpc>
                <a:spcPct val="114000"/>
              </a:lnSpc>
            </a:pPr>
            <a:r>
              <a:rPr lang="pt-PT" sz="1600" b="1" dirty="0">
                <a:latin typeface="Arial" panose="020B0604020202020204" pitchFamily="34" charset="0"/>
                <a:cs typeface="Arial" panose="020B0604020202020204" pitchFamily="34" charset="0"/>
              </a:rPr>
              <a:t>Pergunta 6a) (0,5 ponto)</a:t>
            </a:r>
            <a:r>
              <a:rPr lang="pt-PT" sz="1600" dirty="0">
                <a:latin typeface="Arial" panose="020B0604020202020204" pitchFamily="34" charset="0"/>
                <a:cs typeface="Arial" panose="020B0604020202020204" pitchFamily="34" charset="0"/>
              </a:rPr>
              <a:t> Ao lado apresentamos a Oferta Mundial de Energia do ano </a:t>
            </a:r>
            <a:r>
              <a:rPr lang="pt-PT" sz="1600" dirty="0" smtClean="0">
                <a:latin typeface="Arial" panose="020B0604020202020204" pitchFamily="34" charset="0"/>
                <a:cs typeface="Arial" panose="020B0604020202020204" pitchFamily="34" charset="0"/>
              </a:rPr>
              <a:t>2000</a:t>
            </a:r>
            <a:r>
              <a:rPr lang="pt-PT" sz="1600" dirty="0">
                <a:latin typeface="Arial" panose="020B0604020202020204" pitchFamily="34" charset="0"/>
                <a:cs typeface="Arial" panose="020B0604020202020204" pitchFamily="34" charset="0"/>
              </a:rPr>
              <a:t>. Analise o gráfico e responda qual foi a fonte de energia mais utilizada no mundo em 2000? </a:t>
            </a:r>
            <a:endParaRPr lang="pt-BR" sz="1600" dirty="0">
              <a:latin typeface="Arial" panose="020B0604020202020204" pitchFamily="34" charset="0"/>
              <a:cs typeface="Arial" panose="020B0604020202020204" pitchFamily="34" charset="0"/>
            </a:endParaRPr>
          </a:p>
        </p:txBody>
      </p:sp>
      <p:sp>
        <p:nvSpPr>
          <p:cNvPr id="5" name="Retângulo 4"/>
          <p:cNvSpPr/>
          <p:nvPr/>
        </p:nvSpPr>
        <p:spPr>
          <a:xfrm>
            <a:off x="118889" y="4118364"/>
            <a:ext cx="1529586" cy="373051"/>
          </a:xfrm>
          <a:prstGeom prst="rect">
            <a:avLst/>
          </a:prstGeom>
        </p:spPr>
        <p:txBody>
          <a:bodyPr wrap="none">
            <a:spAutoFit/>
          </a:bodyPr>
          <a:lstStyle/>
          <a:p>
            <a:pPr algn="just">
              <a:lnSpc>
                <a:spcPct val="114000"/>
              </a:lnSpc>
            </a:pPr>
            <a:r>
              <a:rPr lang="pt-PT" sz="1600" b="1" dirty="0">
                <a:latin typeface="Arial" panose="020B0604020202020204" pitchFamily="34" charset="0"/>
                <a:cs typeface="Arial" panose="020B0604020202020204" pitchFamily="34" charset="0"/>
              </a:rPr>
              <a:t>Resposta 6a):</a:t>
            </a:r>
            <a:endParaRPr lang="pt-BR" sz="1600" dirty="0">
              <a:latin typeface="Arial" panose="020B0604020202020204" pitchFamily="34" charset="0"/>
              <a:cs typeface="Arial" panose="020B0604020202020204" pitchFamily="34" charset="0"/>
            </a:endParaRPr>
          </a:p>
        </p:txBody>
      </p:sp>
      <p:sp>
        <p:nvSpPr>
          <p:cNvPr id="6" name="Retângulo 5"/>
          <p:cNvSpPr/>
          <p:nvPr/>
        </p:nvSpPr>
        <p:spPr>
          <a:xfrm>
            <a:off x="1530195" y="4105353"/>
            <a:ext cx="1063112" cy="349583"/>
          </a:xfrm>
          <a:prstGeom prst="rect">
            <a:avLst/>
          </a:prstGeom>
        </p:spPr>
        <p:txBody>
          <a:bodyPr wrap="none">
            <a:spAutoFit/>
          </a:bodyPr>
          <a:lstStyle/>
          <a:p>
            <a:pPr algn="just">
              <a:lnSpc>
                <a:spcPct val="114000"/>
              </a:lnSpc>
            </a:pPr>
            <a:r>
              <a:rPr lang="pt-PT" sz="1600" b="1" dirty="0">
                <a:solidFill>
                  <a:srgbClr val="FF0000"/>
                </a:solidFill>
                <a:latin typeface="Arial" panose="020B0604020202020204" pitchFamily="34" charset="0"/>
                <a:cs typeface="Arial" panose="020B0604020202020204" pitchFamily="34" charset="0"/>
              </a:rPr>
              <a:t>Petróleo </a:t>
            </a:r>
            <a:endParaRPr lang="pt-BR" sz="1600" b="1" dirty="0">
              <a:solidFill>
                <a:srgbClr val="FF0000"/>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 name="Objeto 7"/>
          <p:cNvGraphicFramePr>
            <a:graphicFrameLocks noChangeAspect="1"/>
          </p:cNvGraphicFramePr>
          <p:nvPr>
            <p:extLst>
              <p:ext uri="{D42A27DB-BD31-4B8C-83A1-F6EECF244321}">
                <p14:modId xmlns:p14="http://schemas.microsoft.com/office/powerpoint/2010/main" val="1343877739"/>
              </p:ext>
            </p:extLst>
          </p:nvPr>
        </p:nvGraphicFramePr>
        <p:xfrm>
          <a:off x="7629853" y="3982451"/>
          <a:ext cx="4226340" cy="1966829"/>
        </p:xfrm>
        <a:graphic>
          <a:graphicData uri="http://schemas.openxmlformats.org/presentationml/2006/ole">
            <mc:AlternateContent xmlns:mc="http://schemas.openxmlformats.org/markup-compatibility/2006">
              <mc:Choice xmlns:v="urn:schemas-microsoft-com:vml" Requires="v">
                <p:oleObj spid="_x0000_s10275" name="Gráfico" r:id="rId4" imgW="3928872" imgH="1642872" progId="MSGraph.Chart.8">
                  <p:embed/>
                </p:oleObj>
              </mc:Choice>
              <mc:Fallback>
                <p:oleObj name="Gráfico" r:id="rId4" imgW="3928872" imgH="1642872" progId="MSGraph.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17506" t="11008" r="10634" b="8743"/>
                      <a:stretch>
                        <a:fillRect/>
                      </a:stretch>
                    </p:blipFill>
                    <p:spPr bwMode="auto">
                      <a:xfrm>
                        <a:off x="7629853" y="3982451"/>
                        <a:ext cx="4226340" cy="1966829"/>
                      </a:xfrm>
                      <a:prstGeom prst="rect">
                        <a:avLst/>
                      </a:prstGeom>
                      <a:noFill/>
                    </p:spPr>
                  </p:pic>
                </p:oleObj>
              </mc:Fallback>
            </mc:AlternateContent>
          </a:graphicData>
        </a:graphic>
      </p:graphicFrame>
      <p:sp>
        <p:nvSpPr>
          <p:cNvPr id="10" name="Retângulo 9"/>
          <p:cNvSpPr/>
          <p:nvPr/>
        </p:nvSpPr>
        <p:spPr>
          <a:xfrm>
            <a:off x="7607721" y="3356992"/>
            <a:ext cx="4042707" cy="615553"/>
          </a:xfrm>
          <a:prstGeom prst="rect">
            <a:avLst/>
          </a:prstGeom>
        </p:spPr>
        <p:txBody>
          <a:bodyPr wrap="square">
            <a:spAutoFit/>
          </a:bodyPr>
          <a:lstStyle/>
          <a:p>
            <a:pPr algn="ctr" hangingPunct="0"/>
            <a:r>
              <a:rPr lang="pt-PT" b="1" dirty="0"/>
              <a:t>Brasil - Oferta de Energia Elétrica, 2000</a:t>
            </a:r>
            <a:endParaRPr lang="pt-BR" dirty="0"/>
          </a:p>
          <a:p>
            <a:pPr algn="ctr"/>
            <a:r>
              <a:rPr lang="pt-PT" sz="1600" b="1" dirty="0"/>
              <a:t>fonte: www.mme.gov.br</a:t>
            </a:r>
            <a:endParaRPr lang="pt-BR" sz="1600" dirty="0"/>
          </a:p>
        </p:txBody>
      </p:sp>
      <p:sp>
        <p:nvSpPr>
          <p:cNvPr id="11" name="Retângulo 10"/>
          <p:cNvSpPr/>
          <p:nvPr/>
        </p:nvSpPr>
        <p:spPr>
          <a:xfrm>
            <a:off x="118889" y="4521958"/>
            <a:ext cx="7488832" cy="1495922"/>
          </a:xfrm>
          <a:prstGeom prst="rect">
            <a:avLst/>
          </a:prstGeom>
        </p:spPr>
        <p:txBody>
          <a:bodyPr wrap="square">
            <a:spAutoFit/>
          </a:bodyPr>
          <a:lstStyle/>
          <a:p>
            <a:pPr algn="just" hangingPunct="0">
              <a:lnSpc>
                <a:spcPct val="114000"/>
              </a:lnSpc>
            </a:pPr>
            <a:r>
              <a:rPr lang="pt-PT" sz="1600" b="1" dirty="0">
                <a:latin typeface="Arial" panose="020B0604020202020204" pitchFamily="34" charset="0"/>
                <a:cs typeface="Arial" panose="020B0604020202020204" pitchFamily="34" charset="0"/>
              </a:rPr>
              <a:t>Pergunta 6b) (0,5 ponto) </a:t>
            </a:r>
            <a:r>
              <a:rPr lang="pt-PT" sz="1600" dirty="0">
                <a:latin typeface="Arial" panose="020B0604020202020204" pitchFamily="34" charset="0"/>
                <a:cs typeface="Arial" panose="020B0604020202020204" pitchFamily="34" charset="0"/>
              </a:rPr>
              <a:t>A energia elétrica é a mais conhecida forma de energia e com a qual grande parte da população convive todos os dias. É difícil imaginar como seria nossa vida sem ela. A eletricidade é gerada a partir de diversas fontes ou recursos naturais. Na Matriz Elétrica Brasileira, qual o recurso natural mais utilizado para gerar eletricidade? (Analise o gráfico ao lado)</a:t>
            </a:r>
            <a:endParaRPr lang="pt-BR" sz="1600" dirty="0">
              <a:latin typeface="Arial" panose="020B0604020202020204" pitchFamily="34" charset="0"/>
              <a:cs typeface="Arial" panose="020B0604020202020204" pitchFamily="34" charset="0"/>
            </a:endParaRPr>
          </a:p>
        </p:txBody>
      </p:sp>
      <p:sp>
        <p:nvSpPr>
          <p:cNvPr id="12" name="Retângulo 11"/>
          <p:cNvSpPr/>
          <p:nvPr/>
        </p:nvSpPr>
        <p:spPr>
          <a:xfrm>
            <a:off x="1271017" y="6237312"/>
            <a:ext cx="1540806" cy="373051"/>
          </a:xfrm>
          <a:prstGeom prst="rect">
            <a:avLst/>
          </a:prstGeom>
        </p:spPr>
        <p:txBody>
          <a:bodyPr wrap="none">
            <a:spAutoFit/>
          </a:bodyPr>
          <a:lstStyle/>
          <a:p>
            <a:pPr algn="just">
              <a:lnSpc>
                <a:spcPct val="114000"/>
              </a:lnSpc>
            </a:pPr>
            <a:r>
              <a:rPr lang="pt-PT" sz="1600" b="1" dirty="0">
                <a:latin typeface="Arial" panose="020B0604020202020204" pitchFamily="34" charset="0"/>
                <a:cs typeface="Arial" panose="020B0604020202020204" pitchFamily="34" charset="0"/>
              </a:rPr>
              <a:t>Resposta 6b):</a:t>
            </a:r>
            <a:endParaRPr lang="pt-BR" sz="1600" b="1" dirty="0">
              <a:latin typeface="Arial" panose="020B0604020202020204" pitchFamily="34" charset="0"/>
              <a:cs typeface="Arial" panose="020B0604020202020204" pitchFamily="34" charset="0"/>
            </a:endParaRPr>
          </a:p>
        </p:txBody>
      </p:sp>
      <p:sp>
        <p:nvSpPr>
          <p:cNvPr id="13" name="Retângulo 12"/>
          <p:cNvSpPr/>
          <p:nvPr/>
        </p:nvSpPr>
        <p:spPr>
          <a:xfrm>
            <a:off x="2612972" y="6248400"/>
            <a:ext cx="1176925" cy="349583"/>
          </a:xfrm>
          <a:prstGeom prst="rect">
            <a:avLst/>
          </a:prstGeom>
        </p:spPr>
        <p:txBody>
          <a:bodyPr wrap="none">
            <a:spAutoFit/>
          </a:bodyPr>
          <a:lstStyle/>
          <a:p>
            <a:pPr algn="just">
              <a:lnSpc>
                <a:spcPct val="114000"/>
              </a:lnSpc>
            </a:pPr>
            <a:r>
              <a:rPr lang="pt-PT" sz="1600" b="1" dirty="0">
                <a:solidFill>
                  <a:srgbClr val="FF0000"/>
                </a:solidFill>
                <a:latin typeface="Arial" panose="020B0604020202020204" pitchFamily="34" charset="0"/>
                <a:cs typeface="Arial" panose="020B0604020202020204" pitchFamily="34" charset="0"/>
              </a:rPr>
              <a:t>Hidráulica</a:t>
            </a:r>
            <a:endParaRPr lang="pt-BR" sz="1600" b="1" dirty="0">
              <a:solidFill>
                <a:srgbClr val="FF0000"/>
              </a:solidFill>
              <a:latin typeface="Arial" panose="020B0604020202020204" pitchFamily="34" charset="0"/>
              <a:cs typeface="Arial" panose="020B0604020202020204" pitchFamily="34" charset="0"/>
            </a:endParaRPr>
          </a:p>
        </p:txBody>
      </p:sp>
      <p:sp>
        <p:nvSpPr>
          <p:cNvPr id="9" name="Retângulo 8"/>
          <p:cNvSpPr/>
          <p:nvPr/>
        </p:nvSpPr>
        <p:spPr>
          <a:xfrm>
            <a:off x="118889" y="2756055"/>
            <a:ext cx="11233248" cy="373051"/>
          </a:xfrm>
          <a:prstGeom prst="rect">
            <a:avLst/>
          </a:prstGeom>
        </p:spPr>
        <p:txBody>
          <a:bodyPr wrap="square">
            <a:spAutoFit/>
          </a:bodyPr>
          <a:lstStyle/>
          <a:p>
            <a:pPr algn="just">
              <a:lnSpc>
                <a:spcPct val="114000"/>
              </a:lnSpc>
            </a:pPr>
            <a:r>
              <a:rPr lang="pt-PT" sz="1600" dirty="0">
                <a:latin typeface="Arial" panose="020B0604020202020204" pitchFamily="34" charset="0"/>
                <a:cs typeface="Arial" panose="020B0604020202020204" pitchFamily="34" charset="0"/>
              </a:rPr>
              <a:t>tem-se uma matriz energética composta das seguintes fontes: gás (fogão), petróleo (carro) e sol (aquecimento solar).</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00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776864" cy="701731"/>
          </a:xfrm>
          <a:prstGeom prst="rect">
            <a:avLst/>
          </a:prstGeom>
        </p:spPr>
        <p:txBody>
          <a:bodyPr wrap="square">
            <a:spAutoFit/>
          </a:bodyPr>
          <a:lstStyle/>
          <a:p>
            <a:pPr algn="just">
              <a:lnSpc>
                <a:spcPct val="110000"/>
              </a:lnSpc>
            </a:pPr>
            <a:r>
              <a:rPr lang="pt-PT" b="1" dirty="0">
                <a:latin typeface="Arial" panose="020B0604020202020204" pitchFamily="34" charset="0"/>
                <a:cs typeface="Arial" panose="020B0604020202020204" pitchFamily="34" charset="0"/>
              </a:rPr>
              <a:t>Questão 7) (1,0 ponto) Pergunta 7a) (0,5 ponto) (Cada item certo vale 0,25, mas um errado anula um certo).</a:t>
            </a:r>
            <a:endParaRPr lang="pt-BR" dirty="0">
              <a:latin typeface="Arial" panose="020B0604020202020204" pitchFamily="34" charset="0"/>
              <a:cs typeface="Arial" panose="020B0604020202020204" pitchFamily="34" charset="0"/>
            </a:endParaRPr>
          </a:p>
        </p:txBody>
      </p:sp>
      <p:sp>
        <p:nvSpPr>
          <p:cNvPr id="4" name="Retângulo 3"/>
          <p:cNvSpPr/>
          <p:nvPr/>
        </p:nvSpPr>
        <p:spPr>
          <a:xfrm>
            <a:off x="210487" y="808765"/>
            <a:ext cx="7757274" cy="2225225"/>
          </a:xfrm>
          <a:prstGeom prst="rect">
            <a:avLst/>
          </a:prstGeom>
        </p:spPr>
        <p:txBody>
          <a:bodyPr wrap="square">
            <a:spAutoFit/>
          </a:bodyPr>
          <a:lstStyle/>
          <a:p>
            <a:pPr algn="just" hangingPunct="0">
              <a:lnSpc>
                <a:spcPct val="110000"/>
              </a:lnSpc>
            </a:pPr>
            <a:r>
              <a:rPr lang="pt-PT" dirty="0">
                <a:latin typeface="Arial" panose="020B0604020202020204" pitchFamily="34" charset="0"/>
                <a:cs typeface="Arial" panose="020B0604020202020204" pitchFamily="34" charset="0"/>
              </a:rPr>
              <a:t>Assinale as atitudes em que a energia elétrica está sendo utilizada corretamente, sem desperdício</a:t>
            </a:r>
            <a:r>
              <a:rPr lang="pt-PT" dirty="0" smtClean="0">
                <a:latin typeface="Arial" panose="020B0604020202020204" pitchFamily="34" charset="0"/>
                <a:cs typeface="Arial" panose="020B0604020202020204" pitchFamily="34" charset="0"/>
              </a:rPr>
              <a:t>:</a:t>
            </a:r>
          </a:p>
          <a:p>
            <a:pPr algn="just" hangingPunct="0">
              <a:lnSpc>
                <a:spcPct val="110000"/>
              </a:lnSpc>
            </a:pPr>
            <a:endParaRPr lang="pt-BR" dirty="0">
              <a:latin typeface="Arial" panose="020B0604020202020204" pitchFamily="34" charset="0"/>
              <a:cs typeface="Arial" panose="020B0604020202020204" pitchFamily="34" charset="0"/>
            </a:endParaRPr>
          </a:p>
          <a:p>
            <a:pPr algn="just" hangingPunct="0">
              <a:lnSpc>
                <a:spcPct val="110000"/>
              </a:lnSpc>
            </a:pPr>
            <a:r>
              <a:rPr lang="pt-PT" dirty="0">
                <a:latin typeface="Arial" panose="020B0604020202020204" pitchFamily="34" charset="0"/>
                <a:cs typeface="Arial" panose="020B0604020202020204" pitchFamily="34" charset="0"/>
              </a:rPr>
              <a:t>(   ) Ligar a televisão e o aparelho de som ao mesmo tempo.</a:t>
            </a:r>
            <a:endParaRPr lang="pt-BR" dirty="0">
              <a:latin typeface="Arial" panose="020B0604020202020204" pitchFamily="34" charset="0"/>
              <a:cs typeface="Arial" panose="020B0604020202020204" pitchFamily="34" charset="0"/>
            </a:endParaRPr>
          </a:p>
          <a:p>
            <a:pPr algn="just" hangingPunct="0">
              <a:lnSpc>
                <a:spcPct val="110000"/>
              </a:lnSpc>
            </a:pPr>
            <a:r>
              <a:rPr lang="pt-PT" dirty="0">
                <a:latin typeface="Arial" panose="020B0604020202020204" pitchFamily="34" charset="0"/>
                <a:cs typeface="Arial" panose="020B0604020202020204" pitchFamily="34" charset="0"/>
              </a:rPr>
              <a:t>(   ) Manter todas as luzes da casa acesas.</a:t>
            </a:r>
            <a:endParaRPr lang="pt-BR" dirty="0">
              <a:latin typeface="Arial" panose="020B0604020202020204" pitchFamily="34" charset="0"/>
              <a:cs typeface="Arial" panose="020B0604020202020204" pitchFamily="34" charset="0"/>
            </a:endParaRPr>
          </a:p>
          <a:p>
            <a:pPr algn="just" hangingPunct="0">
              <a:lnSpc>
                <a:spcPct val="110000"/>
              </a:lnSpc>
            </a:pPr>
            <a:r>
              <a:rPr lang="pt-PT" dirty="0" smtClean="0">
                <a:latin typeface="Arial" panose="020B0604020202020204" pitchFamily="34" charset="0"/>
                <a:cs typeface="Arial" panose="020B0604020202020204" pitchFamily="34" charset="0"/>
              </a:rPr>
              <a:t>(   ) </a:t>
            </a:r>
            <a:r>
              <a:rPr lang="pt-PT" dirty="0">
                <a:latin typeface="Arial" panose="020B0604020202020204" pitchFamily="34" charset="0"/>
                <a:cs typeface="Arial" panose="020B0604020202020204" pitchFamily="34" charset="0"/>
              </a:rPr>
              <a:t>Evitar o uso do chuveiro elétrico entre 18h e 20h.</a:t>
            </a:r>
            <a:endParaRPr lang="pt-BR" dirty="0">
              <a:latin typeface="Arial" panose="020B0604020202020204" pitchFamily="34" charset="0"/>
              <a:cs typeface="Arial" panose="020B0604020202020204" pitchFamily="34" charset="0"/>
            </a:endParaRPr>
          </a:p>
          <a:p>
            <a:pPr algn="just">
              <a:lnSpc>
                <a:spcPct val="110000"/>
              </a:lnSpc>
            </a:pPr>
            <a:r>
              <a:rPr lang="pt-PT" dirty="0" smtClean="0">
                <a:latin typeface="Arial" panose="020B0604020202020204" pitchFamily="34" charset="0"/>
                <a:cs typeface="Arial" panose="020B0604020202020204" pitchFamily="34" charset="0"/>
              </a:rPr>
              <a:t>(   </a:t>
            </a:r>
            <a:r>
              <a:rPr lang="pt-PT" dirty="0">
                <a:latin typeface="Arial" panose="020B0604020202020204" pitchFamily="34" charset="0"/>
                <a:cs typeface="Arial" panose="020B0604020202020204" pitchFamily="34" charset="0"/>
              </a:rPr>
              <a:t>) Juntar a roupa lavada para passá-la a ferro de uma só vez.</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124908" y="3034660"/>
            <a:ext cx="11443253" cy="1311128"/>
          </a:xfrm>
          <a:prstGeom prst="rect">
            <a:avLst/>
          </a:prstGeom>
        </p:spPr>
        <p:txBody>
          <a:bodyPr wrap="square">
            <a:spAutoFit/>
          </a:bodyPr>
          <a:lstStyle/>
          <a:p>
            <a:pPr algn="just">
              <a:lnSpc>
                <a:spcPct val="110000"/>
              </a:lnSpc>
            </a:pPr>
            <a:r>
              <a:rPr lang="pt-PT" b="1" dirty="0">
                <a:latin typeface="Arial" panose="020B0604020202020204" pitchFamily="34" charset="0"/>
                <a:cs typeface="Arial" panose="020B0604020202020204" pitchFamily="34" charset="0"/>
              </a:rPr>
              <a:t>Pergunta 7b) (0,5 ponto) (Cada item certo vale 0,1, mas se acertar os três ganha 0,5 ponto)</a:t>
            </a:r>
            <a:r>
              <a:rPr lang="pt-PT" dirty="0">
                <a:latin typeface="Arial" panose="020B0604020202020204" pitchFamily="34" charset="0"/>
                <a:cs typeface="Arial" panose="020B0604020202020204" pitchFamily="34" charset="0"/>
              </a:rPr>
              <a:t> Para sabermos o consumo de um eletrodoméstico, precisamos multiplicar a sua potência pelo seu tempo de funcionamento. Calcule o consumo de energia elétrica, por dia, de cada um dos eletrodomésticos abaixo, baseando-se nas informações dadas na mesma tabela. Coloque os resultados na coluna da direita.</a:t>
            </a:r>
            <a:endParaRPr lang="pt-BR"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521612636"/>
              </p:ext>
            </p:extLst>
          </p:nvPr>
        </p:nvGraphicFramePr>
        <p:xfrm>
          <a:off x="212520" y="4437112"/>
          <a:ext cx="11285665" cy="1554480"/>
        </p:xfrm>
        <a:graphic>
          <a:graphicData uri="http://schemas.openxmlformats.org/drawingml/2006/table">
            <a:tbl>
              <a:tblPr firstRow="1" firstCol="1" bandRow="1" bandCol="1"/>
              <a:tblGrid>
                <a:gridCol w="2826586">
                  <a:extLst>
                    <a:ext uri="{9D8B030D-6E8A-4147-A177-3AD203B41FA5}">
                      <a16:colId xmlns:a16="http://schemas.microsoft.com/office/drawing/2014/main" val="20000"/>
                    </a:ext>
                  </a:extLst>
                </a:gridCol>
                <a:gridCol w="1949332">
                  <a:extLst>
                    <a:ext uri="{9D8B030D-6E8A-4147-A177-3AD203B41FA5}">
                      <a16:colId xmlns:a16="http://schemas.microsoft.com/office/drawing/2014/main" val="20001"/>
                    </a:ext>
                  </a:extLst>
                </a:gridCol>
                <a:gridCol w="3035560">
                  <a:extLst>
                    <a:ext uri="{9D8B030D-6E8A-4147-A177-3AD203B41FA5}">
                      <a16:colId xmlns:a16="http://schemas.microsoft.com/office/drawing/2014/main" val="20002"/>
                    </a:ext>
                  </a:extLst>
                </a:gridCol>
                <a:gridCol w="3474187">
                  <a:extLst>
                    <a:ext uri="{9D8B030D-6E8A-4147-A177-3AD203B41FA5}">
                      <a16:colId xmlns:a16="http://schemas.microsoft.com/office/drawing/2014/main" val="20003"/>
                    </a:ext>
                  </a:extLst>
                </a:gridCol>
              </a:tblGrid>
              <a:tr h="0">
                <a:tc>
                  <a:txBody>
                    <a:bodyPr/>
                    <a:lstStyle/>
                    <a:p>
                      <a:pPr hangingPunct="0">
                        <a:spcAft>
                          <a:spcPts val="0"/>
                        </a:spcAft>
                      </a:pPr>
                      <a:r>
                        <a:rPr lang="pt-PT" sz="1800" b="1" dirty="0">
                          <a:effectLst/>
                          <a:latin typeface="Times New Roman"/>
                          <a:ea typeface="Times New Roman"/>
                          <a:cs typeface="Arial"/>
                        </a:rPr>
                        <a:t>Item</a:t>
                      </a: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800" b="1">
                          <a:effectLst/>
                          <a:latin typeface="Times New Roman"/>
                          <a:ea typeface="Times New Roman"/>
                          <a:cs typeface="Arial"/>
                        </a:rPr>
                        <a:t>Potência (Watts)</a:t>
                      </a:r>
                      <a:endParaRPr lang="pt-B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800" b="1">
                          <a:effectLst/>
                          <a:latin typeface="Times New Roman"/>
                          <a:ea typeface="Times New Roman"/>
                          <a:cs typeface="Arial"/>
                        </a:rPr>
                        <a:t>Tempo de uso diário (horas)</a:t>
                      </a:r>
                      <a:endParaRPr lang="pt-B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800" b="1">
                          <a:effectLst/>
                          <a:latin typeface="Times New Roman"/>
                          <a:ea typeface="Times New Roman"/>
                          <a:cs typeface="Arial"/>
                        </a:rPr>
                        <a:t>Consumo diário  (Watts x horas)</a:t>
                      </a:r>
                      <a:endParaRPr lang="pt-B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hangingPunct="0">
                        <a:spcAft>
                          <a:spcPts val="0"/>
                        </a:spcAft>
                      </a:pPr>
                      <a:r>
                        <a:rPr lang="pt-PT" sz="1800" dirty="0">
                          <a:effectLst/>
                          <a:latin typeface="Times New Roman"/>
                          <a:ea typeface="Times New Roman"/>
                          <a:cs typeface="Arial"/>
                        </a:rPr>
                        <a:t>Lâmpada incandescente</a:t>
                      </a: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cs typeface="Arial"/>
                        </a:rPr>
                        <a:t>100</a:t>
                      </a:r>
                      <a:endParaRPr lang="pt-B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cs typeface="Arial"/>
                        </a:rPr>
                        <a:t>5</a:t>
                      </a:r>
                      <a:endParaRPr lang="pt-B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hangingPunct="0">
                        <a:spcAft>
                          <a:spcPts val="0"/>
                        </a:spcAft>
                      </a:pPr>
                      <a:r>
                        <a:rPr lang="pt-PT" sz="1800" dirty="0">
                          <a:effectLst/>
                          <a:latin typeface="Times New Roman"/>
                          <a:ea typeface="Times New Roman"/>
                          <a:cs typeface="Arial"/>
                        </a:rPr>
                        <a:t>Lâmpada fluorescente</a:t>
                      </a: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cs typeface="Arial"/>
                        </a:rPr>
                        <a:t>24</a:t>
                      </a: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cs typeface="Arial"/>
                        </a:rPr>
                        <a:t>5</a:t>
                      </a: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hangingPunct="0">
                        <a:spcAft>
                          <a:spcPts val="0"/>
                        </a:spcAft>
                      </a:pPr>
                      <a:r>
                        <a:rPr lang="pt-PT" sz="1800" dirty="0">
                          <a:effectLst/>
                          <a:latin typeface="Times New Roman"/>
                          <a:ea typeface="Times New Roman"/>
                          <a:cs typeface="Arial"/>
                        </a:rPr>
                        <a:t>Chuveiro elétrico</a:t>
                      </a: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cs typeface="Arial"/>
                        </a:rPr>
                        <a:t>3000</a:t>
                      </a: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cs typeface="Arial"/>
                        </a:rPr>
                        <a:t>1</a:t>
                      </a:r>
                      <a:endParaRPr lang="pt-B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Retângulo 6"/>
          <p:cNvSpPr/>
          <p:nvPr/>
        </p:nvSpPr>
        <p:spPr>
          <a:xfrm>
            <a:off x="9452870" y="4743998"/>
            <a:ext cx="569387" cy="400110"/>
          </a:xfrm>
          <a:prstGeom prst="rect">
            <a:avLst/>
          </a:prstGeom>
        </p:spPr>
        <p:txBody>
          <a:bodyPr wrap="none">
            <a:spAutoFit/>
          </a:bodyPr>
          <a:lstStyle/>
          <a:p>
            <a:r>
              <a:rPr lang="pt-PT" sz="2000" b="1" dirty="0">
                <a:solidFill>
                  <a:srgbClr val="FF0000"/>
                </a:solidFill>
                <a:latin typeface="Times New Roman"/>
                <a:ea typeface="Times New Roman"/>
                <a:cs typeface="Arial"/>
              </a:rPr>
              <a:t>500</a:t>
            </a:r>
            <a:endParaRPr lang="pt-BR" sz="2000" dirty="0">
              <a:solidFill>
                <a:srgbClr val="FF0000"/>
              </a:solidFill>
            </a:endParaRPr>
          </a:p>
        </p:txBody>
      </p:sp>
      <p:sp>
        <p:nvSpPr>
          <p:cNvPr id="8" name="Retângulo 7"/>
          <p:cNvSpPr/>
          <p:nvPr/>
        </p:nvSpPr>
        <p:spPr>
          <a:xfrm>
            <a:off x="9433634" y="5146156"/>
            <a:ext cx="569387" cy="400110"/>
          </a:xfrm>
          <a:prstGeom prst="rect">
            <a:avLst/>
          </a:prstGeom>
        </p:spPr>
        <p:txBody>
          <a:bodyPr wrap="none">
            <a:spAutoFit/>
          </a:bodyPr>
          <a:lstStyle/>
          <a:p>
            <a:pPr algn="ctr" hangingPunct="0">
              <a:spcAft>
                <a:spcPts val="0"/>
              </a:spcAft>
            </a:pPr>
            <a:r>
              <a:rPr lang="pt-PT" sz="2000" b="1" dirty="0">
                <a:solidFill>
                  <a:srgbClr val="FF0000"/>
                </a:solidFill>
                <a:latin typeface="Times New Roman"/>
                <a:ea typeface="Times New Roman"/>
                <a:cs typeface="Arial"/>
              </a:rPr>
              <a:t>120</a:t>
            </a:r>
            <a:endParaRPr lang="pt-BR" sz="3200" dirty="0">
              <a:solidFill>
                <a:srgbClr val="FF0000"/>
              </a:solidFill>
              <a:latin typeface="Times New Roman"/>
              <a:ea typeface="Times New Roman"/>
            </a:endParaRPr>
          </a:p>
        </p:txBody>
      </p:sp>
      <p:sp>
        <p:nvSpPr>
          <p:cNvPr id="9" name="Retângulo 8"/>
          <p:cNvSpPr/>
          <p:nvPr/>
        </p:nvSpPr>
        <p:spPr>
          <a:xfrm>
            <a:off x="9369513" y="5601243"/>
            <a:ext cx="697627" cy="400110"/>
          </a:xfrm>
          <a:prstGeom prst="rect">
            <a:avLst/>
          </a:prstGeom>
        </p:spPr>
        <p:txBody>
          <a:bodyPr wrap="none">
            <a:spAutoFit/>
          </a:bodyPr>
          <a:lstStyle/>
          <a:p>
            <a:pPr algn="ctr" hangingPunct="0">
              <a:spcAft>
                <a:spcPts val="0"/>
              </a:spcAft>
            </a:pPr>
            <a:r>
              <a:rPr lang="pt-PT" sz="2000" b="1" dirty="0">
                <a:solidFill>
                  <a:srgbClr val="FF0000"/>
                </a:solidFill>
                <a:latin typeface="Times New Roman"/>
                <a:ea typeface="Times New Roman"/>
                <a:cs typeface="Arial"/>
              </a:rPr>
              <a:t>3000</a:t>
            </a:r>
            <a:endParaRPr lang="pt-BR" sz="3200" dirty="0">
              <a:solidFill>
                <a:srgbClr val="FF0000"/>
              </a:solidFill>
              <a:latin typeface="Times New Roman"/>
              <a:ea typeface="Times New Roman"/>
            </a:endParaRPr>
          </a:p>
        </p:txBody>
      </p:sp>
      <p:sp>
        <p:nvSpPr>
          <p:cNvPr id="10" name="CaixaDeTexto 9"/>
          <p:cNvSpPr txBox="1"/>
          <p:nvPr/>
        </p:nvSpPr>
        <p:spPr>
          <a:xfrm>
            <a:off x="304200" y="2239164"/>
            <a:ext cx="288032" cy="523220"/>
          </a:xfrm>
          <a:prstGeom prst="rect">
            <a:avLst/>
          </a:prstGeom>
          <a:noFill/>
        </p:spPr>
        <p:txBody>
          <a:bodyPr wrap="square" rtlCol="0">
            <a:spAutoFit/>
          </a:bodyPr>
          <a:lstStyle/>
          <a:p>
            <a:r>
              <a:rPr lang="pt-BR" sz="2800" b="1" dirty="0" smtClean="0">
                <a:solidFill>
                  <a:srgbClr val="FF0000"/>
                </a:solidFill>
              </a:rPr>
              <a:t>x</a:t>
            </a:r>
            <a:endParaRPr lang="pt-BR" sz="2800" b="1" dirty="0">
              <a:solidFill>
                <a:srgbClr val="FF0000"/>
              </a:solidFill>
            </a:endParaRPr>
          </a:p>
        </p:txBody>
      </p:sp>
      <p:sp>
        <p:nvSpPr>
          <p:cNvPr id="11" name="Retângulo 10"/>
          <p:cNvSpPr/>
          <p:nvPr/>
        </p:nvSpPr>
        <p:spPr>
          <a:xfrm>
            <a:off x="304200" y="2544054"/>
            <a:ext cx="349776" cy="523220"/>
          </a:xfrm>
          <a:prstGeom prst="rect">
            <a:avLst/>
          </a:prstGeom>
        </p:spPr>
        <p:txBody>
          <a:bodyPr wrap="none">
            <a:spAutoFit/>
          </a:bodyPr>
          <a:lstStyle/>
          <a:p>
            <a:r>
              <a:rPr lang="pt-BR" sz="2800" b="1" dirty="0">
                <a:solidFill>
                  <a:srgbClr val="FF0000"/>
                </a:solidFill>
              </a:rPr>
              <a:t>x</a:t>
            </a:r>
          </a:p>
        </p:txBody>
      </p:sp>
    </p:spTree>
    <p:extLst>
      <p:ext uri="{BB962C8B-B14F-4D97-AF65-F5344CB8AC3E}">
        <p14:creationId xmlns:p14="http://schemas.microsoft.com/office/powerpoint/2010/main" val="10028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4464496" cy="2618794"/>
          </a:xfrm>
          <a:prstGeom prst="rect">
            <a:avLst/>
          </a:prstGeom>
        </p:spPr>
        <p:txBody>
          <a:bodyPr wrap="square">
            <a:spAutoFit/>
          </a:bodyPr>
          <a:lstStyle/>
          <a:p>
            <a:pPr algn="just">
              <a:lnSpc>
                <a:spcPct val="114000"/>
              </a:lnSpc>
            </a:pPr>
            <a:r>
              <a:rPr lang="pt-PT" sz="1600" b="1" dirty="0">
                <a:latin typeface="Arial" panose="020B0604020202020204" pitchFamily="34" charset="0"/>
                <a:cs typeface="Arial" panose="020B0604020202020204" pitchFamily="34" charset="0"/>
              </a:rPr>
              <a:t>Questão 8) (1 ponto) Comentários:</a:t>
            </a:r>
            <a:r>
              <a:rPr lang="pt-PT" sz="1600" dirty="0">
                <a:latin typeface="Arial" panose="020B0604020202020204" pitchFamily="34" charset="0"/>
                <a:cs typeface="Arial" panose="020B0604020202020204" pitchFamily="34" charset="0"/>
              </a:rPr>
              <a:t> Uma empresa privada dos EUA está desenvolvendo um avião espacial (SpaceShipTwo) no qual turistas viajarão ao espaço em um vôo suborbital de 15 a 20 minutos. Durante a fase do vôo fora da atmosfera da Terra os turistas conseguirão ver a Terra da mesma forma que os astronautas a vêem em seus vôos orbitais e da Estação Espacial Internacional. </a:t>
            </a:r>
            <a:r>
              <a:rPr lang="pt-PT" sz="1600" dirty="0" smtClean="0">
                <a:latin typeface="Arial" panose="020B0604020202020204" pitchFamily="34" charset="0"/>
                <a:cs typeface="Arial" panose="020B0604020202020204" pitchFamily="34" charset="0"/>
              </a:rPr>
              <a:t>Conforme</a:t>
            </a:r>
            <a:endParaRPr lang="pt-BR" sz="16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4817649" y="419069"/>
            <a:ext cx="3132271" cy="207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409" y="238221"/>
            <a:ext cx="3150512" cy="16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5951537" y="0"/>
            <a:ext cx="994183" cy="369332"/>
          </a:xfrm>
          <a:prstGeom prst="rect">
            <a:avLst/>
          </a:prstGeom>
        </p:spPr>
        <p:txBody>
          <a:bodyPr wrap="none">
            <a:spAutoFit/>
          </a:bodyPr>
          <a:lstStyle/>
          <a:p>
            <a:r>
              <a:rPr lang="pt-PT" dirty="0"/>
              <a:t>1200 km</a:t>
            </a:r>
            <a:endParaRPr lang="pt-BR" dirty="0"/>
          </a:p>
        </p:txBody>
      </p:sp>
      <p:sp>
        <p:nvSpPr>
          <p:cNvPr id="6" name="Retângulo 5"/>
          <p:cNvSpPr/>
          <p:nvPr/>
        </p:nvSpPr>
        <p:spPr>
          <a:xfrm>
            <a:off x="118889" y="3501008"/>
            <a:ext cx="11664896" cy="934487"/>
          </a:xfrm>
          <a:prstGeom prst="rect">
            <a:avLst/>
          </a:prstGeom>
        </p:spPr>
        <p:txBody>
          <a:bodyPr wrap="square">
            <a:spAutoFit/>
          </a:bodyPr>
          <a:lstStyle/>
          <a:p>
            <a:pPr algn="just">
              <a:lnSpc>
                <a:spcPct val="114000"/>
              </a:lnSpc>
            </a:pPr>
            <a:r>
              <a:rPr lang="pt-PT" sz="1600" b="1" dirty="0">
                <a:latin typeface="Arial" panose="020B0604020202020204" pitchFamily="34" charset="0"/>
                <a:cs typeface="Arial" panose="020B0604020202020204" pitchFamily="34" charset="0"/>
              </a:rPr>
              <a:t>Pergunta 8a) (0,5 ponto)</a:t>
            </a:r>
            <a:r>
              <a:rPr lang="pt-PT" sz="1600" dirty="0">
                <a:latin typeface="Arial" panose="020B0604020202020204" pitchFamily="34" charset="0"/>
                <a:cs typeface="Arial" panose="020B0604020202020204" pitchFamily="34" charset="0"/>
              </a:rPr>
              <a:t> Com o uso da trigonometria podemos determinar outras informações a partir da imagem. Sabendo-se que o ângulo de visão da câmara fotográfica é de 45 graus na horizontal, determine a distância </a:t>
            </a:r>
            <a:r>
              <a:rPr lang="pt-PT" sz="1600" b="1" dirty="0">
                <a:latin typeface="Arial" panose="020B0604020202020204" pitchFamily="34" charset="0"/>
                <a:cs typeface="Arial" panose="020B0604020202020204" pitchFamily="34" charset="0"/>
              </a:rPr>
              <a:t>d</a:t>
            </a:r>
            <a:r>
              <a:rPr lang="pt-PT" sz="1600" dirty="0">
                <a:latin typeface="Arial" panose="020B0604020202020204" pitchFamily="34" charset="0"/>
                <a:cs typeface="Arial" panose="020B0604020202020204" pitchFamily="34" charset="0"/>
              </a:rPr>
              <a:t> do astronauta que tirou a foto até o horizonte da Terra. </a:t>
            </a:r>
            <a:r>
              <a:rPr lang="pt-PT" sz="1600" b="1" dirty="0">
                <a:latin typeface="Arial" panose="020B0604020202020204" pitchFamily="34" charset="0"/>
                <a:cs typeface="Arial" panose="020B0604020202020204" pitchFamily="34" charset="0"/>
              </a:rPr>
              <a:t>Dados:</a:t>
            </a:r>
            <a:r>
              <a:rPr lang="pt-PT" sz="1600" dirty="0">
                <a:latin typeface="Arial" panose="020B0604020202020204" pitchFamily="34" charset="0"/>
                <a:cs typeface="Arial" panose="020B0604020202020204" pitchFamily="34" charset="0"/>
              </a:rPr>
              <a:t> tg(45º) = 1,0;   tg(45º/2) = 0,4</a:t>
            </a:r>
            <a:endParaRPr lang="pt-BR" sz="1600" dirty="0">
              <a:latin typeface="Arial" panose="020B0604020202020204" pitchFamily="34" charset="0"/>
              <a:cs typeface="Arial" panose="020B0604020202020204" pitchFamily="34" charset="0"/>
            </a:endParaRPr>
          </a:p>
        </p:txBody>
      </p:sp>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873" y="4149080"/>
            <a:ext cx="2932373" cy="1938759"/>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118889" y="4365104"/>
            <a:ext cx="6624736" cy="338554"/>
          </a:xfrm>
          <a:prstGeom prst="rect">
            <a:avLst/>
          </a:prstGeom>
        </p:spPr>
        <p:txBody>
          <a:bodyPr wrap="square">
            <a:spAutoFit/>
          </a:bodyPr>
          <a:lstStyle/>
          <a:p>
            <a:r>
              <a:rPr lang="pt-PT" sz="1600" b="1" dirty="0">
                <a:latin typeface="Arial" panose="020B0604020202020204" pitchFamily="34" charset="0"/>
                <a:cs typeface="Arial" panose="020B0604020202020204" pitchFamily="34" charset="0"/>
              </a:rPr>
              <a:t>Resposta 8a) (0,5 ponto) </a:t>
            </a:r>
            <a:r>
              <a:rPr lang="pt-PT" sz="1600" dirty="0">
                <a:latin typeface="Arial" panose="020B0604020202020204" pitchFamily="34" charset="0"/>
                <a:cs typeface="Arial" panose="020B0604020202020204" pitchFamily="34" charset="0"/>
              </a:rPr>
              <a:t>Dados:</a:t>
            </a:r>
            <a:r>
              <a:rPr lang="pt-PT" sz="1600" b="1" dirty="0">
                <a:latin typeface="Arial" panose="020B0604020202020204" pitchFamily="34" charset="0"/>
                <a:cs typeface="Arial" panose="020B0604020202020204" pitchFamily="34" charset="0"/>
              </a:rPr>
              <a:t> tg(45º) = 1,0;   tg(45º/2) = 0,4</a:t>
            </a:r>
            <a:endParaRPr lang="pt-BR" sz="1600" dirty="0">
              <a:latin typeface="Arial" panose="020B0604020202020204" pitchFamily="34" charset="0"/>
              <a:cs typeface="Arial" panose="020B0604020202020204" pitchFamily="34" charset="0"/>
            </a:endParaRPr>
          </a:p>
        </p:txBody>
      </p:sp>
      <p:sp>
        <p:nvSpPr>
          <p:cNvPr id="8" name="Retângulo 7"/>
          <p:cNvSpPr/>
          <p:nvPr/>
        </p:nvSpPr>
        <p:spPr>
          <a:xfrm>
            <a:off x="118889" y="4725144"/>
            <a:ext cx="2375971" cy="338554"/>
          </a:xfrm>
          <a:prstGeom prst="rect">
            <a:avLst/>
          </a:prstGeom>
        </p:spPr>
        <p:txBody>
          <a:bodyPr wrap="none">
            <a:spAutoFit/>
          </a:bodyPr>
          <a:lstStyle/>
          <a:p>
            <a:r>
              <a:rPr lang="pt-PT" sz="1600" dirty="0">
                <a:solidFill>
                  <a:srgbClr val="FF0000"/>
                </a:solidFill>
                <a:latin typeface="Arial" panose="020B0604020202020204" pitchFamily="34" charset="0"/>
                <a:cs typeface="Arial" panose="020B0604020202020204" pitchFamily="34" charset="0"/>
              </a:rPr>
              <a:t>Da trigonometria temos:</a:t>
            </a:r>
            <a:endParaRPr lang="pt-BR" sz="1600" dirty="0">
              <a:solidFill>
                <a:srgbClr val="FF0000"/>
              </a:solidFill>
              <a:latin typeface="Arial" panose="020B0604020202020204" pitchFamily="34" charset="0"/>
              <a:cs typeface="Arial" panose="020B0604020202020204" pitchFamily="34" charset="0"/>
            </a:endParaRPr>
          </a:p>
        </p:txBody>
      </p:sp>
      <p:sp>
        <p:nvSpPr>
          <p:cNvPr id="9" name="Rectangle 6"/>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p14="http://schemas.microsoft.com/office/powerpoint/2010/main" val="1605404016"/>
              </p:ext>
            </p:extLst>
          </p:nvPr>
        </p:nvGraphicFramePr>
        <p:xfrm>
          <a:off x="253669" y="5078079"/>
          <a:ext cx="1614115" cy="851148"/>
        </p:xfrm>
        <a:graphic>
          <a:graphicData uri="http://schemas.openxmlformats.org/presentationml/2006/ole">
            <mc:AlternateContent xmlns:mc="http://schemas.openxmlformats.org/markup-compatibility/2006">
              <mc:Choice xmlns:v="urn:schemas-microsoft-com:vml" Requires="v">
                <p:oleObj spid="_x0000_s12394" name="Equação" r:id="rId6" imgW="1257300" imgH="596900" progId="Equation.3">
                  <p:embed/>
                </p:oleObj>
              </mc:Choice>
              <mc:Fallback>
                <p:oleObj name="Equação" r:id="rId6" imgW="1257300" imgH="5969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669" y="5078079"/>
                        <a:ext cx="1614115" cy="851148"/>
                      </a:xfrm>
                      <a:prstGeom prst="rect">
                        <a:avLst/>
                      </a:prstGeom>
                      <a:noFill/>
                    </p:spPr>
                  </p:pic>
                </p:oleObj>
              </mc:Fallback>
            </mc:AlternateContent>
          </a:graphicData>
        </a:graphic>
      </p:graphicFrame>
      <p:sp>
        <p:nvSpPr>
          <p:cNvPr id="11" name="Retângulo 10"/>
          <p:cNvSpPr/>
          <p:nvPr/>
        </p:nvSpPr>
        <p:spPr>
          <a:xfrm>
            <a:off x="1867784" y="5435429"/>
            <a:ext cx="995785" cy="338554"/>
          </a:xfrm>
          <a:prstGeom prst="rect">
            <a:avLst/>
          </a:prstGeom>
        </p:spPr>
        <p:txBody>
          <a:bodyPr wrap="none">
            <a:spAutoFit/>
          </a:bodyPr>
          <a:lstStyle/>
          <a:p>
            <a:r>
              <a:rPr lang="pt-PT" sz="1600" dirty="0">
                <a:solidFill>
                  <a:srgbClr val="FF0000"/>
                </a:solidFill>
                <a:latin typeface="Arial" panose="020B0604020202020204" pitchFamily="34" charset="0"/>
                <a:cs typeface="Arial" panose="020B0604020202020204" pitchFamily="34" charset="0"/>
              </a:rPr>
              <a:t>portanto:</a:t>
            </a:r>
            <a:endParaRPr lang="pt-BR" sz="1600" dirty="0">
              <a:solidFill>
                <a:srgbClr val="FF0000"/>
              </a:solidFill>
              <a:latin typeface="Arial" panose="020B0604020202020204" pitchFamily="34" charset="0"/>
              <a:cs typeface="Arial" panose="020B0604020202020204" pitchFamily="34" charset="0"/>
            </a:endParaRPr>
          </a:p>
        </p:txBody>
      </p:sp>
      <p:sp>
        <p:nvSpPr>
          <p:cNvPr id="12" name="Rectangle 8"/>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Objeto 12"/>
          <p:cNvGraphicFramePr>
            <a:graphicFrameLocks noChangeAspect="1"/>
          </p:cNvGraphicFramePr>
          <p:nvPr>
            <p:extLst>
              <p:ext uri="{D42A27DB-BD31-4B8C-83A1-F6EECF244321}">
                <p14:modId xmlns:p14="http://schemas.microsoft.com/office/powerpoint/2010/main" val="1269933827"/>
              </p:ext>
            </p:extLst>
          </p:nvPr>
        </p:nvGraphicFramePr>
        <p:xfrm>
          <a:off x="2861710" y="5121078"/>
          <a:ext cx="2014741" cy="1044226"/>
        </p:xfrm>
        <a:graphic>
          <a:graphicData uri="http://schemas.openxmlformats.org/presentationml/2006/ole">
            <mc:AlternateContent xmlns:mc="http://schemas.openxmlformats.org/markup-compatibility/2006">
              <mc:Choice xmlns:v="urn:schemas-microsoft-com:vml" Requires="v">
                <p:oleObj spid="_x0000_s12395" name="Equação" r:id="rId8" imgW="1562100" imgH="812800" progId="Equation.3">
                  <p:embed/>
                </p:oleObj>
              </mc:Choice>
              <mc:Fallback>
                <p:oleObj name="Equação" r:id="rId8" imgW="1562100" imgH="8128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1710" y="5121078"/>
                        <a:ext cx="2014741" cy="1044226"/>
                      </a:xfrm>
                      <a:prstGeom prst="rect">
                        <a:avLst/>
                      </a:prstGeom>
                      <a:noFill/>
                    </p:spPr>
                  </p:pic>
                </p:oleObj>
              </mc:Fallback>
            </mc:AlternateContent>
          </a:graphicData>
        </a:graphic>
      </p:graphicFrame>
      <p:sp>
        <p:nvSpPr>
          <p:cNvPr id="14" name="Rectangle 12"/>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 name="Objeto 14"/>
          <p:cNvGraphicFramePr>
            <a:graphicFrameLocks noChangeAspect="1"/>
          </p:cNvGraphicFramePr>
          <p:nvPr>
            <p:extLst>
              <p:ext uri="{D42A27DB-BD31-4B8C-83A1-F6EECF244321}">
                <p14:modId xmlns:p14="http://schemas.microsoft.com/office/powerpoint/2010/main" val="3715193778"/>
              </p:ext>
            </p:extLst>
          </p:nvPr>
        </p:nvGraphicFramePr>
        <p:xfrm>
          <a:off x="5977632" y="5283206"/>
          <a:ext cx="1332148" cy="666074"/>
        </p:xfrm>
        <a:graphic>
          <a:graphicData uri="http://schemas.openxmlformats.org/presentationml/2006/ole">
            <mc:AlternateContent xmlns:mc="http://schemas.openxmlformats.org/markup-compatibility/2006">
              <mc:Choice xmlns:v="urn:schemas-microsoft-com:vml" Requires="v">
                <p:oleObj spid="_x0000_s12396" name="Equação" r:id="rId10" imgW="838200" imgH="419100" progId="Equation.3">
                  <p:embed/>
                </p:oleObj>
              </mc:Choice>
              <mc:Fallback>
                <p:oleObj name="Equação" r:id="rId10" imgW="838200" imgH="4191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7632" y="5283206"/>
                        <a:ext cx="1332148" cy="666074"/>
                      </a:xfrm>
                      <a:prstGeom prst="rect">
                        <a:avLst/>
                      </a:prstGeom>
                      <a:noFill/>
                    </p:spPr>
                  </p:pic>
                </p:oleObj>
              </mc:Fallback>
            </mc:AlternateContent>
          </a:graphicData>
        </a:graphic>
      </p:graphicFrame>
      <p:sp>
        <p:nvSpPr>
          <p:cNvPr id="16" name="Retângulo 15"/>
          <p:cNvSpPr/>
          <p:nvPr/>
        </p:nvSpPr>
        <p:spPr>
          <a:xfrm>
            <a:off x="7346570" y="5431577"/>
            <a:ext cx="1029449" cy="338554"/>
          </a:xfrm>
          <a:prstGeom prst="rect">
            <a:avLst/>
          </a:prstGeom>
        </p:spPr>
        <p:txBody>
          <a:bodyPr wrap="none">
            <a:spAutoFit/>
          </a:bodyPr>
          <a:lstStyle/>
          <a:p>
            <a:r>
              <a:rPr lang="pt-PT" sz="1600" dirty="0">
                <a:solidFill>
                  <a:srgbClr val="FF0000"/>
                </a:solidFill>
                <a:latin typeface="Arial" panose="020B0604020202020204" pitchFamily="34" charset="0"/>
                <a:cs typeface="Arial" panose="020B0604020202020204" pitchFamily="34" charset="0"/>
              </a:rPr>
              <a:t>1.500 km</a:t>
            </a:r>
            <a:endParaRPr lang="pt-BR" sz="1600" dirty="0">
              <a:solidFill>
                <a:srgbClr val="FF0000"/>
              </a:solidFill>
              <a:latin typeface="Arial" panose="020B0604020202020204" pitchFamily="34" charset="0"/>
              <a:cs typeface="Arial" panose="020B0604020202020204" pitchFamily="34" charset="0"/>
            </a:endParaRPr>
          </a:p>
        </p:txBody>
      </p:sp>
      <p:sp>
        <p:nvSpPr>
          <p:cNvPr id="17" name="Retângulo 16"/>
          <p:cNvSpPr/>
          <p:nvPr/>
        </p:nvSpPr>
        <p:spPr>
          <a:xfrm>
            <a:off x="1343025" y="6381328"/>
            <a:ext cx="1587294" cy="338554"/>
          </a:xfrm>
          <a:prstGeom prst="rect">
            <a:avLst/>
          </a:prstGeom>
        </p:spPr>
        <p:txBody>
          <a:bodyPr wrap="none">
            <a:spAutoFit/>
          </a:bodyPr>
          <a:lstStyle/>
          <a:p>
            <a:r>
              <a:rPr lang="pt-PT" sz="1600" b="1" dirty="0">
                <a:latin typeface="Arial" panose="020B0604020202020204" pitchFamily="34" charset="0"/>
                <a:cs typeface="Arial" panose="020B0604020202020204" pitchFamily="34" charset="0"/>
              </a:rPr>
              <a:t>Resposta 8a): </a:t>
            </a:r>
            <a:endParaRPr lang="pt-BR" sz="1600" dirty="0">
              <a:latin typeface="Arial" panose="020B0604020202020204" pitchFamily="34" charset="0"/>
              <a:cs typeface="Arial" panose="020B0604020202020204" pitchFamily="34" charset="0"/>
            </a:endParaRPr>
          </a:p>
        </p:txBody>
      </p:sp>
      <p:sp>
        <p:nvSpPr>
          <p:cNvPr id="18" name="Retângulo 17"/>
          <p:cNvSpPr/>
          <p:nvPr/>
        </p:nvSpPr>
        <p:spPr>
          <a:xfrm>
            <a:off x="2783185" y="6381328"/>
            <a:ext cx="1499128" cy="369332"/>
          </a:xfrm>
          <a:prstGeom prst="rect">
            <a:avLst/>
          </a:prstGeom>
        </p:spPr>
        <p:txBody>
          <a:bodyPr wrap="none">
            <a:spAutoFit/>
          </a:bodyPr>
          <a:lstStyle/>
          <a:p>
            <a:r>
              <a:rPr lang="pt-PT" b="1" dirty="0">
                <a:solidFill>
                  <a:srgbClr val="FF0000"/>
                </a:solidFill>
                <a:latin typeface="Arial" panose="020B0604020202020204" pitchFamily="34" charset="0"/>
                <a:cs typeface="Arial" panose="020B0604020202020204" pitchFamily="34" charset="0"/>
              </a:rPr>
              <a:t>d = 1500 km</a:t>
            </a:r>
            <a:endParaRPr lang="pt-BR" dirty="0">
              <a:solidFill>
                <a:srgbClr val="FF0000"/>
              </a:solidFill>
              <a:latin typeface="Arial" panose="020B0604020202020204" pitchFamily="34" charset="0"/>
              <a:cs typeface="Arial" panose="020B0604020202020204" pitchFamily="34" charset="0"/>
            </a:endParaRPr>
          </a:p>
        </p:txBody>
      </p:sp>
      <p:sp>
        <p:nvSpPr>
          <p:cNvPr id="4" name="Retângulo 3"/>
          <p:cNvSpPr/>
          <p:nvPr/>
        </p:nvSpPr>
        <p:spPr>
          <a:xfrm>
            <a:off x="118889" y="2603465"/>
            <a:ext cx="11665296" cy="934487"/>
          </a:xfrm>
          <a:prstGeom prst="rect">
            <a:avLst/>
          </a:prstGeom>
        </p:spPr>
        <p:txBody>
          <a:bodyPr wrap="square">
            <a:spAutoFit/>
          </a:bodyPr>
          <a:lstStyle/>
          <a:p>
            <a:pPr algn="just">
              <a:lnSpc>
                <a:spcPct val="114000"/>
              </a:lnSpc>
            </a:pPr>
            <a:r>
              <a:rPr lang="pt-PT" sz="1600" dirty="0">
                <a:latin typeface="Arial" panose="020B0604020202020204" pitchFamily="34" charset="0"/>
                <a:cs typeface="Arial" panose="020B0604020202020204" pitchFamily="34" charset="0"/>
              </a:rPr>
              <a:t>mostrado na imagem ao lado, obtida do espaço, é possível ver claramente a curvatura da Terra. Analisando a imagem e usando a geometria e trigonometria que você aprendeu na escola é possível estimar a altitude da qual ela foi tirada.  Neste caso, o comprimento estimado para o campo de visão horizontal é de 1.200 km.</a:t>
            </a:r>
            <a:endParaRPr lang="pt-BR" sz="1600" dirty="0">
              <a:latin typeface="Arial" panose="020B0604020202020204" pitchFamily="34" charset="0"/>
              <a:cs typeface="Arial" panose="020B0604020202020204" pitchFamily="34" charset="0"/>
            </a:endParaRPr>
          </a:p>
        </p:txBody>
      </p:sp>
      <p:cxnSp>
        <p:nvCxnSpPr>
          <p:cNvPr id="20" name="Conector de Seta Reta 19"/>
          <p:cNvCxnSpPr/>
          <p:nvPr/>
        </p:nvCxnSpPr>
        <p:spPr>
          <a:xfrm>
            <a:off x="5159449" y="5589240"/>
            <a:ext cx="57606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34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18889" y="116632"/>
            <a:ext cx="7920880" cy="1408078"/>
          </a:xfrm>
          <a:prstGeom prst="rect">
            <a:avLst/>
          </a:prstGeom>
        </p:spPr>
        <p:txBody>
          <a:bodyPr wrap="square">
            <a:spAutoFit/>
          </a:bodyPr>
          <a:lstStyle/>
          <a:p>
            <a:pPr algn="just">
              <a:lnSpc>
                <a:spcPct val="114000"/>
              </a:lnSpc>
            </a:pPr>
            <a:r>
              <a:rPr lang="pt-PT" sz="1500" b="1" dirty="0">
                <a:latin typeface="Arial" panose="020B0604020202020204" pitchFamily="34" charset="0"/>
                <a:cs typeface="Arial" panose="020B0604020202020204" pitchFamily="34" charset="0"/>
              </a:rPr>
              <a:t>Pergunta 8b) (0,5 ponto)</a:t>
            </a:r>
            <a:r>
              <a:rPr lang="pt-PT" sz="1500" dirty="0">
                <a:latin typeface="Arial" panose="020B0604020202020204" pitchFamily="34" charset="0"/>
                <a:cs typeface="Arial" panose="020B0604020202020204" pitchFamily="34" charset="0"/>
              </a:rPr>
              <a:t> </a:t>
            </a:r>
            <a:r>
              <a:rPr lang="pt-PT" sz="1500" dirty="0" smtClean="0">
                <a:latin typeface="Arial" panose="020B0604020202020204" pitchFamily="34" charset="0"/>
                <a:cs typeface="Arial" panose="020B0604020202020204" pitchFamily="34" charset="0"/>
              </a:rPr>
              <a:t>A </a:t>
            </a:r>
            <a:r>
              <a:rPr lang="pt-PT" sz="1500" dirty="0">
                <a:latin typeface="Arial" panose="020B0604020202020204" pitchFamily="34" charset="0"/>
                <a:cs typeface="Arial" panose="020B0604020202020204" pitchFamily="34" charset="0"/>
              </a:rPr>
              <a:t>distância </a:t>
            </a:r>
            <a:r>
              <a:rPr lang="pt-PT" sz="1500" b="1" dirty="0">
                <a:latin typeface="Arial" panose="020B0604020202020204" pitchFamily="34" charset="0"/>
                <a:cs typeface="Arial" panose="020B0604020202020204" pitchFamily="34" charset="0"/>
              </a:rPr>
              <a:t>d</a:t>
            </a:r>
            <a:r>
              <a:rPr lang="pt-PT" sz="1500" dirty="0">
                <a:latin typeface="Arial" panose="020B0604020202020204" pitchFamily="34" charset="0"/>
                <a:cs typeface="Arial" panose="020B0604020202020204" pitchFamily="34" charset="0"/>
              </a:rPr>
              <a:t> de um ponto qualquer acima da superfície da Terra até o horizonte é dada </a:t>
            </a:r>
            <a:r>
              <a:rPr lang="pt-PT" sz="1500" dirty="0" smtClean="0">
                <a:latin typeface="Arial" panose="020B0604020202020204" pitchFamily="34" charset="0"/>
                <a:cs typeface="Arial" panose="020B0604020202020204" pitchFamily="34" charset="0"/>
              </a:rPr>
              <a:t>por                            </a:t>
            </a:r>
            <a:r>
              <a:rPr lang="pt-PT" sz="1500" dirty="0" smtClean="0">
                <a:latin typeface="Arial" panose="020B0604020202020204" pitchFamily="34" charset="0"/>
                <a:cs typeface="Arial" panose="020B0604020202020204" pitchFamily="34" charset="0"/>
              </a:rPr>
              <a:t>onde </a:t>
            </a:r>
            <a:r>
              <a:rPr lang="pt-PT" sz="1500" b="1" dirty="0">
                <a:latin typeface="Arial" panose="020B0604020202020204" pitchFamily="34" charset="0"/>
                <a:cs typeface="Arial" panose="020B0604020202020204" pitchFamily="34" charset="0"/>
              </a:rPr>
              <a:t>R</a:t>
            </a:r>
            <a:r>
              <a:rPr lang="pt-PT" sz="1500" dirty="0">
                <a:latin typeface="Arial" panose="020B0604020202020204" pitchFamily="34" charset="0"/>
                <a:cs typeface="Arial" panose="020B0604020202020204" pitchFamily="34" charset="0"/>
              </a:rPr>
              <a:t> é o raio da Terra (igual a 6.370 km) e </a:t>
            </a:r>
            <a:r>
              <a:rPr lang="pt-PT" sz="1500" b="1" dirty="0">
                <a:latin typeface="Arial" panose="020B0604020202020204" pitchFamily="34" charset="0"/>
                <a:cs typeface="Arial" panose="020B0604020202020204" pitchFamily="34" charset="0"/>
              </a:rPr>
              <a:t>h</a:t>
            </a:r>
            <a:r>
              <a:rPr lang="pt-PT" sz="1500" dirty="0">
                <a:latin typeface="Arial" panose="020B0604020202020204" pitchFamily="34" charset="0"/>
                <a:cs typeface="Arial" panose="020B0604020202020204" pitchFamily="34" charset="0"/>
              </a:rPr>
              <a:t> é altura de onde foi feita a imagem. Veja a figura abaixo. Determine a altura </a:t>
            </a:r>
            <a:r>
              <a:rPr lang="pt-PT" sz="1500" b="1" dirty="0">
                <a:latin typeface="Arial" panose="020B0604020202020204" pitchFamily="34" charset="0"/>
                <a:cs typeface="Arial" panose="020B0604020202020204" pitchFamily="34" charset="0"/>
              </a:rPr>
              <a:t>h</a:t>
            </a:r>
            <a:r>
              <a:rPr lang="pt-PT" sz="1500" dirty="0">
                <a:latin typeface="Arial" panose="020B0604020202020204" pitchFamily="34" charset="0"/>
                <a:cs typeface="Arial" panose="020B0604020202020204" pitchFamily="34" charset="0"/>
              </a:rPr>
              <a:t> da órbita de onde foi feita a imagem acima. Use a distância </a:t>
            </a:r>
            <a:r>
              <a:rPr lang="pt-PT" sz="1500" b="1" dirty="0">
                <a:latin typeface="Arial" panose="020B0604020202020204" pitchFamily="34" charset="0"/>
                <a:cs typeface="Arial" panose="020B0604020202020204" pitchFamily="34" charset="0"/>
              </a:rPr>
              <a:t>d </a:t>
            </a:r>
            <a:r>
              <a:rPr lang="pt-PT" sz="1500" dirty="0">
                <a:latin typeface="Arial" panose="020B0604020202020204" pitchFamily="34" charset="0"/>
                <a:cs typeface="Arial" panose="020B0604020202020204" pitchFamily="34" charset="0"/>
              </a:rPr>
              <a:t>obtida no item anterior. Para a solução deste problema a tabela abaixo lhe será útil.</a:t>
            </a:r>
            <a:endParaRPr lang="pt-BR" sz="1500"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 name="Objeto 7"/>
          <p:cNvGraphicFramePr>
            <a:graphicFrameLocks noChangeAspect="1"/>
          </p:cNvGraphicFramePr>
          <p:nvPr>
            <p:extLst>
              <p:ext uri="{D42A27DB-BD31-4B8C-83A1-F6EECF244321}">
                <p14:modId xmlns:p14="http://schemas.microsoft.com/office/powerpoint/2010/main" val="3772256047"/>
              </p:ext>
            </p:extLst>
          </p:nvPr>
        </p:nvGraphicFramePr>
        <p:xfrm>
          <a:off x="2567161" y="369600"/>
          <a:ext cx="1224136" cy="317368"/>
        </p:xfrm>
        <a:graphic>
          <a:graphicData uri="http://schemas.openxmlformats.org/presentationml/2006/ole">
            <mc:AlternateContent xmlns:mc="http://schemas.openxmlformats.org/markup-compatibility/2006">
              <mc:Choice xmlns:v="urn:schemas-microsoft-com:vml" Requires="v">
                <p:oleObj spid="_x0000_s13798" name="Equação" r:id="rId3" imgW="952087" imgH="253890" progId="Equation.3">
                  <p:embed/>
                </p:oleObj>
              </mc:Choice>
              <mc:Fallback>
                <p:oleObj name="Equação" r:id="rId3" imgW="952087" imgH="25389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161" y="369600"/>
                        <a:ext cx="1224136" cy="317368"/>
                      </a:xfrm>
                      <a:prstGeom prst="rect">
                        <a:avLst/>
                      </a:prstGeom>
                      <a:noFill/>
                    </p:spPr>
                  </p:pic>
                </p:oleObj>
              </mc:Fallback>
            </mc:AlternateContent>
          </a:graphicData>
        </a:graphic>
      </p:graphicFrame>
      <p:sp>
        <p:nvSpPr>
          <p:cNvPr id="10" name="Retângulo 9"/>
          <p:cNvSpPr/>
          <p:nvPr/>
        </p:nvSpPr>
        <p:spPr>
          <a:xfrm>
            <a:off x="118889" y="1484784"/>
            <a:ext cx="6550191" cy="323165"/>
          </a:xfrm>
          <a:prstGeom prst="rect">
            <a:avLst/>
          </a:prstGeom>
        </p:spPr>
        <p:txBody>
          <a:bodyPr wrap="none">
            <a:spAutoFit/>
          </a:bodyPr>
          <a:lstStyle/>
          <a:p>
            <a:r>
              <a:rPr lang="pt-PT" sz="1500" dirty="0">
                <a:solidFill>
                  <a:srgbClr val="FF0000"/>
                </a:solidFill>
                <a:latin typeface="Arial" panose="020B0604020202020204" pitchFamily="34" charset="0"/>
                <a:cs typeface="Arial" panose="020B0604020202020204" pitchFamily="34" charset="0"/>
              </a:rPr>
              <a:t>Da equação </a:t>
            </a:r>
            <a:r>
              <a:rPr lang="pt-PT" sz="1500" dirty="0" smtClean="0">
                <a:solidFill>
                  <a:srgbClr val="FF0000"/>
                </a:solidFill>
                <a:latin typeface="Arial" panose="020B0604020202020204" pitchFamily="34" charset="0"/>
                <a:cs typeface="Arial" panose="020B0604020202020204" pitchFamily="34" charset="0"/>
              </a:rPr>
              <a:t>                        </a:t>
            </a:r>
            <a:r>
              <a:rPr lang="pt-PT" sz="1500" dirty="0" smtClean="0">
                <a:solidFill>
                  <a:srgbClr val="FF0000"/>
                </a:solidFill>
                <a:latin typeface="Arial" panose="020B0604020202020204" pitchFamily="34" charset="0"/>
                <a:cs typeface="Arial" panose="020B0604020202020204" pitchFamily="34" charset="0"/>
              </a:rPr>
              <a:t>pode-se </a:t>
            </a:r>
            <a:r>
              <a:rPr lang="pt-PT" sz="1500" dirty="0">
                <a:solidFill>
                  <a:srgbClr val="FF0000"/>
                </a:solidFill>
                <a:latin typeface="Arial" panose="020B0604020202020204" pitchFamily="34" charset="0"/>
                <a:cs typeface="Arial" panose="020B0604020202020204" pitchFamily="34" charset="0"/>
              </a:rPr>
              <a:t>obter o valor de h, da seguinte forma:</a:t>
            </a:r>
            <a:endParaRPr lang="pt-BR" sz="1500" dirty="0">
              <a:solidFill>
                <a:srgbClr val="FF0000"/>
              </a:solidFill>
              <a:latin typeface="Arial" panose="020B0604020202020204" pitchFamily="34" charset="0"/>
              <a:cs typeface="Arial" panose="020B0604020202020204" pitchFamily="34" charset="0"/>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2835372450"/>
              </p:ext>
            </p:extLst>
          </p:nvPr>
        </p:nvGraphicFramePr>
        <p:xfrm>
          <a:off x="1289489" y="1466312"/>
          <a:ext cx="1223963" cy="315913"/>
        </p:xfrm>
        <a:graphic>
          <a:graphicData uri="http://schemas.openxmlformats.org/presentationml/2006/ole">
            <mc:AlternateContent xmlns:mc="http://schemas.openxmlformats.org/markup-compatibility/2006">
              <mc:Choice xmlns:v="urn:schemas-microsoft-com:vml" Requires="v">
                <p:oleObj spid="_x0000_s13799" name="Equação" r:id="rId5" imgW="952087" imgH="253890" progId="Equation.3">
                  <p:embed/>
                </p:oleObj>
              </mc:Choice>
              <mc:Fallback>
                <p:oleObj name="Equação" r:id="rId5" imgW="952087" imgH="253890" progId="Equation.3">
                  <p:embed/>
                  <p:pic>
                    <p:nvPicPr>
                      <p:cNvPr id="0" name="Objeto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489" y="1466312"/>
                        <a:ext cx="122396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9"/>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Objeto 12"/>
          <p:cNvGraphicFramePr>
            <a:graphicFrameLocks noChangeAspect="1"/>
          </p:cNvGraphicFramePr>
          <p:nvPr>
            <p:extLst>
              <p:ext uri="{D42A27DB-BD31-4B8C-83A1-F6EECF244321}">
                <p14:modId xmlns:p14="http://schemas.microsoft.com/office/powerpoint/2010/main" val="1367339087"/>
              </p:ext>
            </p:extLst>
          </p:nvPr>
        </p:nvGraphicFramePr>
        <p:xfrm>
          <a:off x="190897" y="1916832"/>
          <a:ext cx="1302997" cy="288272"/>
        </p:xfrm>
        <a:graphic>
          <a:graphicData uri="http://schemas.openxmlformats.org/presentationml/2006/ole">
            <mc:AlternateContent xmlns:mc="http://schemas.openxmlformats.org/markup-compatibility/2006">
              <mc:Choice xmlns:v="urn:schemas-microsoft-com:vml" Requires="v">
                <p:oleObj spid="_x0000_s13800" name="Equação" r:id="rId6" imgW="901309" imgH="203112" progId="Equation.3">
                  <p:embed/>
                </p:oleObj>
              </mc:Choice>
              <mc:Fallback>
                <p:oleObj name="Equação" r:id="rId6" imgW="901309" imgH="203112"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97" y="1916832"/>
                        <a:ext cx="1302997" cy="288272"/>
                      </a:xfrm>
                      <a:prstGeom prst="rect">
                        <a:avLst/>
                      </a:prstGeom>
                      <a:noFill/>
                    </p:spPr>
                  </p:pic>
                </p:oleObj>
              </mc:Fallback>
            </mc:AlternateContent>
          </a:graphicData>
        </a:graphic>
      </p:graphicFrame>
      <p:sp>
        <p:nvSpPr>
          <p:cNvPr id="14" name="Retângulo 13"/>
          <p:cNvSpPr/>
          <p:nvPr/>
        </p:nvSpPr>
        <p:spPr>
          <a:xfrm>
            <a:off x="1415033" y="1916832"/>
            <a:ext cx="2890535" cy="323165"/>
          </a:xfrm>
          <a:prstGeom prst="rect">
            <a:avLst/>
          </a:prstGeom>
        </p:spPr>
        <p:txBody>
          <a:bodyPr wrap="none">
            <a:spAutoFit/>
          </a:bodyPr>
          <a:lstStyle/>
          <a:p>
            <a:r>
              <a:rPr lang="pt-PT" sz="1500" dirty="0" smtClean="0">
                <a:solidFill>
                  <a:srgbClr val="FF0000"/>
                </a:solidFill>
                <a:latin typeface="Arial" panose="020B0604020202020204" pitchFamily="34" charset="0"/>
                <a:cs typeface="Arial" panose="020B0604020202020204" pitchFamily="34" charset="0"/>
              </a:rPr>
              <a:t>,   que </a:t>
            </a:r>
            <a:r>
              <a:rPr lang="pt-PT" sz="1500" dirty="0">
                <a:solidFill>
                  <a:srgbClr val="FF0000"/>
                </a:solidFill>
                <a:latin typeface="Arial" panose="020B0604020202020204" pitchFamily="34" charset="0"/>
                <a:cs typeface="Arial" panose="020B0604020202020204" pitchFamily="34" charset="0"/>
              </a:rPr>
              <a:t>pode ser reescrita como:</a:t>
            </a:r>
            <a:endParaRPr lang="pt-BR" sz="1500" dirty="0">
              <a:solidFill>
                <a:srgbClr val="FF0000"/>
              </a:solidFill>
              <a:latin typeface="Arial" panose="020B0604020202020204" pitchFamily="34" charset="0"/>
              <a:cs typeface="Arial" panose="020B0604020202020204" pitchFamily="34" charset="0"/>
            </a:endParaRPr>
          </a:p>
        </p:txBody>
      </p:sp>
      <p:sp>
        <p:nvSpPr>
          <p:cNvPr id="15" name="Rectangle 11"/>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 name="Objeto 15"/>
          <p:cNvGraphicFramePr>
            <a:graphicFrameLocks noChangeAspect="1"/>
          </p:cNvGraphicFramePr>
          <p:nvPr>
            <p:extLst>
              <p:ext uri="{D42A27DB-BD31-4B8C-83A1-F6EECF244321}">
                <p14:modId xmlns:p14="http://schemas.microsoft.com/office/powerpoint/2010/main" val="1093879085"/>
              </p:ext>
            </p:extLst>
          </p:nvPr>
        </p:nvGraphicFramePr>
        <p:xfrm>
          <a:off x="4295353" y="1916832"/>
          <a:ext cx="1591016" cy="285567"/>
        </p:xfrm>
        <a:graphic>
          <a:graphicData uri="http://schemas.openxmlformats.org/presentationml/2006/ole">
            <mc:AlternateContent xmlns:mc="http://schemas.openxmlformats.org/markup-compatibility/2006">
              <mc:Choice xmlns:v="urn:schemas-microsoft-com:vml" Requires="v">
                <p:oleObj spid="_x0000_s13801" name="Equação" r:id="rId8" imgW="1117115" imgH="203112" progId="Equation.3">
                  <p:embed/>
                </p:oleObj>
              </mc:Choice>
              <mc:Fallback>
                <p:oleObj name="Equação" r:id="rId8" imgW="1117115" imgH="203112"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5353" y="1916832"/>
                        <a:ext cx="1591016" cy="285567"/>
                      </a:xfrm>
                      <a:prstGeom prst="rect">
                        <a:avLst/>
                      </a:prstGeom>
                      <a:noFill/>
                    </p:spPr>
                  </p:pic>
                </p:oleObj>
              </mc:Fallback>
            </mc:AlternateContent>
          </a:graphicData>
        </a:graphic>
      </p:graphicFrame>
      <p:sp>
        <p:nvSpPr>
          <p:cNvPr id="17" name="Retângulo 16"/>
          <p:cNvSpPr/>
          <p:nvPr/>
        </p:nvSpPr>
        <p:spPr>
          <a:xfrm>
            <a:off x="118889" y="2348880"/>
            <a:ext cx="5216493" cy="323165"/>
          </a:xfrm>
          <a:prstGeom prst="rect">
            <a:avLst/>
          </a:prstGeom>
        </p:spPr>
        <p:txBody>
          <a:bodyPr wrap="none">
            <a:spAutoFit/>
          </a:bodyPr>
          <a:lstStyle/>
          <a:p>
            <a:r>
              <a:rPr lang="pt-PT" sz="1500" dirty="0">
                <a:solidFill>
                  <a:srgbClr val="FF0000"/>
                </a:solidFill>
                <a:latin typeface="Arial" panose="020B0604020202020204" pitchFamily="34" charset="0"/>
                <a:cs typeface="Arial" panose="020B0604020202020204" pitchFamily="34" charset="0"/>
              </a:rPr>
              <a:t>Substituindo-se os valores de R e h conhecidos, obtém-se:</a:t>
            </a:r>
            <a:endParaRPr lang="pt-BR" sz="1500" dirty="0">
              <a:solidFill>
                <a:srgbClr val="FF0000"/>
              </a:solidFill>
              <a:latin typeface="Arial" panose="020B0604020202020204" pitchFamily="34" charset="0"/>
              <a:cs typeface="Arial" panose="020B0604020202020204" pitchFamily="34" charset="0"/>
            </a:endParaRPr>
          </a:p>
        </p:txBody>
      </p:sp>
      <p:grpSp>
        <p:nvGrpSpPr>
          <p:cNvPr id="18" name="Group 12"/>
          <p:cNvGrpSpPr>
            <a:grpSpLocks/>
          </p:cNvGrpSpPr>
          <p:nvPr/>
        </p:nvGrpSpPr>
        <p:grpSpPr bwMode="auto">
          <a:xfrm>
            <a:off x="8687841" y="2518460"/>
            <a:ext cx="2808312" cy="2232738"/>
            <a:chOff x="3053" y="9491"/>
            <a:chExt cx="3403" cy="2437"/>
          </a:xfrm>
        </p:grpSpPr>
        <p:sp>
          <p:nvSpPr>
            <p:cNvPr id="19" name="Arc 13"/>
            <p:cNvSpPr>
              <a:spLocks/>
            </p:cNvSpPr>
            <p:nvPr/>
          </p:nvSpPr>
          <p:spPr bwMode="auto">
            <a:xfrm>
              <a:off x="3480" y="10449"/>
              <a:ext cx="2976" cy="995"/>
            </a:xfrm>
            <a:custGeom>
              <a:avLst/>
              <a:gdLst>
                <a:gd name="G0" fmla="+- 21047 0 0"/>
                <a:gd name="G1" fmla="+- 21600 0 0"/>
                <a:gd name="G2" fmla="+- 21600 0 0"/>
                <a:gd name="T0" fmla="*/ 0 w 34807"/>
                <a:gd name="T1" fmla="*/ 16742 h 21600"/>
                <a:gd name="T2" fmla="*/ 34807 w 34807"/>
                <a:gd name="T3" fmla="*/ 4950 h 21600"/>
                <a:gd name="T4" fmla="*/ 21047 w 34807"/>
                <a:gd name="T5" fmla="*/ 21600 h 21600"/>
              </a:gdLst>
              <a:ahLst/>
              <a:cxnLst>
                <a:cxn ang="0">
                  <a:pos x="T0" y="T1"/>
                </a:cxn>
                <a:cxn ang="0">
                  <a:pos x="T2" y="T3"/>
                </a:cxn>
                <a:cxn ang="0">
                  <a:pos x="T4" y="T5"/>
                </a:cxn>
              </a:cxnLst>
              <a:rect l="0" t="0" r="r" b="b"/>
              <a:pathLst>
                <a:path w="34807" h="21600" fill="none" extrusionOk="0">
                  <a:moveTo>
                    <a:pt x="0" y="16742"/>
                  </a:moveTo>
                  <a:cubicBezTo>
                    <a:pt x="2262" y="6941"/>
                    <a:pt x="10989" y="0"/>
                    <a:pt x="21047" y="0"/>
                  </a:cubicBezTo>
                  <a:cubicBezTo>
                    <a:pt x="26069" y="0"/>
                    <a:pt x="30935" y="1750"/>
                    <a:pt x="34806" y="4950"/>
                  </a:cubicBezTo>
                </a:path>
                <a:path w="34807" h="21600" stroke="0" extrusionOk="0">
                  <a:moveTo>
                    <a:pt x="0" y="16742"/>
                  </a:moveTo>
                  <a:cubicBezTo>
                    <a:pt x="2262" y="6941"/>
                    <a:pt x="10989" y="0"/>
                    <a:pt x="21047" y="0"/>
                  </a:cubicBezTo>
                  <a:cubicBezTo>
                    <a:pt x="26069" y="0"/>
                    <a:pt x="30935" y="1750"/>
                    <a:pt x="34806" y="4950"/>
                  </a:cubicBezTo>
                  <a:lnTo>
                    <a:pt x="21047"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nvGrpSpPr>
            <p:cNvPr id="20" name="Group 14"/>
            <p:cNvGrpSpPr>
              <a:grpSpLocks/>
            </p:cNvGrpSpPr>
            <p:nvPr/>
          </p:nvGrpSpPr>
          <p:grpSpPr bwMode="auto">
            <a:xfrm rot="-2503891">
              <a:off x="4959" y="9491"/>
              <a:ext cx="207" cy="300"/>
              <a:chOff x="8169" y="11353"/>
              <a:chExt cx="207" cy="300"/>
            </a:xfrm>
          </p:grpSpPr>
          <p:sp>
            <p:nvSpPr>
              <p:cNvPr id="29" name="Rectangle 15"/>
              <p:cNvSpPr>
                <a:spLocks noChangeArrowheads="1"/>
              </p:cNvSpPr>
              <p:nvPr/>
            </p:nvSpPr>
            <p:spPr bwMode="auto">
              <a:xfrm>
                <a:off x="8239" y="11353"/>
                <a:ext cx="137" cy="3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30" name="Rectangle 16"/>
              <p:cNvSpPr>
                <a:spLocks noChangeArrowheads="1"/>
              </p:cNvSpPr>
              <p:nvPr/>
            </p:nvSpPr>
            <p:spPr bwMode="auto">
              <a:xfrm>
                <a:off x="8169" y="11430"/>
                <a:ext cx="85" cy="1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sp>
          <p:nvSpPr>
            <p:cNvPr id="21" name="Line 17"/>
            <p:cNvSpPr>
              <a:spLocks noChangeShapeType="1"/>
            </p:cNvSpPr>
            <p:nvPr/>
          </p:nvSpPr>
          <p:spPr bwMode="auto">
            <a:xfrm flipH="1">
              <a:off x="3053" y="9729"/>
              <a:ext cx="1929" cy="179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 name="Line 18"/>
            <p:cNvSpPr>
              <a:spLocks noChangeShapeType="1"/>
            </p:cNvSpPr>
            <p:nvPr/>
          </p:nvSpPr>
          <p:spPr bwMode="auto">
            <a:xfrm flipH="1">
              <a:off x="3573" y="9642"/>
              <a:ext cx="1319" cy="124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Line 19"/>
            <p:cNvSpPr>
              <a:spLocks noChangeShapeType="1"/>
            </p:cNvSpPr>
            <p:nvPr/>
          </p:nvSpPr>
          <p:spPr bwMode="auto">
            <a:xfrm>
              <a:off x="3649" y="10967"/>
              <a:ext cx="1349" cy="961"/>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 name="Line 20"/>
            <p:cNvSpPr>
              <a:spLocks noChangeShapeType="1"/>
            </p:cNvSpPr>
            <p:nvPr/>
          </p:nvSpPr>
          <p:spPr bwMode="auto">
            <a:xfrm>
              <a:off x="5214" y="9721"/>
              <a:ext cx="0" cy="745"/>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 name="Text Box 21"/>
            <p:cNvSpPr txBox="1">
              <a:spLocks noChangeArrowheads="1"/>
            </p:cNvSpPr>
            <p:nvPr/>
          </p:nvSpPr>
          <p:spPr bwMode="auto">
            <a:xfrm>
              <a:off x="4832" y="10580"/>
              <a:ext cx="904"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000" b="0" i="0" u="none" strike="noStrike" cap="none" normalizeH="0" baseline="0" smtClean="0">
                  <a:ln>
                    <a:noFill/>
                  </a:ln>
                  <a:solidFill>
                    <a:schemeClr val="tx1"/>
                  </a:solidFill>
                  <a:effectLst/>
                  <a:latin typeface="Calibri" pitchFamily="34" charset="0"/>
                  <a:cs typeface="Arial" pitchFamily="34" charset="0"/>
                </a:rPr>
                <a:t>Terra</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22"/>
            <p:cNvSpPr txBox="1">
              <a:spLocks noChangeArrowheads="1"/>
            </p:cNvSpPr>
            <p:nvPr/>
          </p:nvSpPr>
          <p:spPr bwMode="auto">
            <a:xfrm>
              <a:off x="5285" y="9951"/>
              <a:ext cx="597"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000" b="0" i="0" u="none" strike="noStrike" cap="none" normalizeH="0" baseline="0" smtClean="0">
                  <a:ln>
                    <a:noFill/>
                  </a:ln>
                  <a:solidFill>
                    <a:schemeClr val="tx1"/>
                  </a:solidFill>
                  <a:effectLst/>
                  <a:latin typeface="Calibri" pitchFamily="34" charset="0"/>
                  <a:cs typeface="Arial" pitchFamily="34" charset="0"/>
                </a:rPr>
                <a:t>h</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23"/>
            <p:cNvSpPr txBox="1">
              <a:spLocks noChangeArrowheads="1"/>
            </p:cNvSpPr>
            <p:nvPr/>
          </p:nvSpPr>
          <p:spPr bwMode="auto">
            <a:xfrm>
              <a:off x="3812" y="10041"/>
              <a:ext cx="597"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000" b="0" i="0" u="none" strike="noStrike" cap="none" normalizeH="0" baseline="0" smtClean="0">
                  <a:ln>
                    <a:noFill/>
                  </a:ln>
                  <a:solidFill>
                    <a:schemeClr val="tx1"/>
                  </a:solidFill>
                  <a:effectLst/>
                  <a:latin typeface="Calibri" pitchFamily="34" charset="0"/>
                  <a:cs typeface="Arial" pitchFamily="34" charset="0"/>
                </a:rPr>
                <a:t>d</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24"/>
            <p:cNvSpPr txBox="1">
              <a:spLocks noChangeArrowheads="1"/>
            </p:cNvSpPr>
            <p:nvPr/>
          </p:nvSpPr>
          <p:spPr bwMode="auto">
            <a:xfrm>
              <a:off x="4171" y="11185"/>
              <a:ext cx="571"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000" b="0" i="0" u="none" strike="noStrike" cap="none" normalizeH="0" baseline="0" smtClean="0">
                  <a:ln>
                    <a:noFill/>
                  </a:ln>
                  <a:solidFill>
                    <a:schemeClr val="tx1"/>
                  </a:solidFill>
                  <a:effectLst/>
                  <a:latin typeface="Calibri" pitchFamily="34" charset="0"/>
                  <a:cs typeface="Arial" pitchFamily="34" charset="0"/>
                </a:rPr>
                <a:t>R</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1" name="Rectangle 26"/>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3" name="Retângulo 32"/>
          <p:cNvSpPr/>
          <p:nvPr/>
        </p:nvSpPr>
        <p:spPr>
          <a:xfrm>
            <a:off x="4834860" y="2771692"/>
            <a:ext cx="2496196" cy="323165"/>
          </a:xfrm>
          <a:prstGeom prst="rect">
            <a:avLst/>
          </a:prstGeom>
        </p:spPr>
        <p:txBody>
          <a:bodyPr wrap="none">
            <a:spAutoFit/>
          </a:bodyPr>
          <a:lstStyle/>
          <a:p>
            <a:r>
              <a:rPr lang="pt-PT" sz="1500" dirty="0" smtClean="0">
                <a:solidFill>
                  <a:srgbClr val="FF0000"/>
                </a:solidFill>
                <a:latin typeface="Arial" panose="020B0604020202020204" pitchFamily="34" charset="0"/>
                <a:cs typeface="Arial" panose="020B0604020202020204" pitchFamily="34" charset="0"/>
              </a:rPr>
              <a:t>,   </a:t>
            </a:r>
            <a:r>
              <a:rPr lang="pt-PT" sz="1500" dirty="0">
                <a:solidFill>
                  <a:srgbClr val="FF0000"/>
                </a:solidFill>
                <a:latin typeface="Arial" panose="020B0604020202020204" pitchFamily="34" charset="0"/>
                <a:cs typeface="Arial" panose="020B0604020202020204" pitchFamily="34" charset="0"/>
              </a:rPr>
              <a:t>cuja solução é dada por:</a:t>
            </a:r>
            <a:endParaRPr lang="pt-BR" sz="1500" dirty="0">
              <a:solidFill>
                <a:srgbClr val="FF0000"/>
              </a:solidFill>
              <a:latin typeface="Arial" panose="020B0604020202020204" pitchFamily="34" charset="0"/>
              <a:cs typeface="Arial" panose="020B0604020202020204" pitchFamily="34" charset="0"/>
            </a:endParaRPr>
          </a:p>
        </p:txBody>
      </p:sp>
      <p:graphicFrame>
        <p:nvGraphicFramePr>
          <p:cNvPr id="34" name="Objeto 33"/>
          <p:cNvGraphicFramePr>
            <a:graphicFrameLocks noChangeAspect="1"/>
          </p:cNvGraphicFramePr>
          <p:nvPr>
            <p:extLst>
              <p:ext uri="{D42A27DB-BD31-4B8C-83A1-F6EECF244321}">
                <p14:modId xmlns:p14="http://schemas.microsoft.com/office/powerpoint/2010/main" val="1906617894"/>
              </p:ext>
            </p:extLst>
          </p:nvPr>
        </p:nvGraphicFramePr>
        <p:xfrm>
          <a:off x="252477" y="2793734"/>
          <a:ext cx="2218883" cy="284017"/>
        </p:xfrm>
        <a:graphic>
          <a:graphicData uri="http://schemas.openxmlformats.org/presentationml/2006/ole">
            <mc:AlternateContent xmlns:mc="http://schemas.openxmlformats.org/markup-compatibility/2006">
              <mc:Choice xmlns:v="urn:schemas-microsoft-com:vml" Requires="v">
                <p:oleObj spid="_x0000_s13802" name="Equação" r:id="rId10" imgW="1587240" imgH="203040" progId="Equation.3">
                  <p:embed/>
                </p:oleObj>
              </mc:Choice>
              <mc:Fallback>
                <p:oleObj name="Equação" r:id="rId10" imgW="1587240" imgH="203040" progId="Equation.3">
                  <p:embed/>
                  <p:pic>
                    <p:nvPicPr>
                      <p:cNvPr id="0" name=""/>
                      <p:cNvPicPr/>
                      <p:nvPr/>
                    </p:nvPicPr>
                    <p:blipFill>
                      <a:blip r:embed="rId11"/>
                      <a:stretch>
                        <a:fillRect/>
                      </a:stretch>
                    </p:blipFill>
                    <p:spPr>
                      <a:xfrm>
                        <a:off x="252477" y="2793734"/>
                        <a:ext cx="2218883" cy="284017"/>
                      </a:xfrm>
                      <a:prstGeom prst="rect">
                        <a:avLst/>
                      </a:prstGeom>
                    </p:spPr>
                  </p:pic>
                </p:oleObj>
              </mc:Fallback>
            </mc:AlternateContent>
          </a:graphicData>
        </a:graphic>
      </p:graphicFrame>
      <p:graphicFrame>
        <p:nvGraphicFramePr>
          <p:cNvPr id="35" name="Objeto 34"/>
          <p:cNvGraphicFramePr>
            <a:graphicFrameLocks noChangeAspect="1"/>
          </p:cNvGraphicFramePr>
          <p:nvPr>
            <p:extLst>
              <p:ext uri="{D42A27DB-BD31-4B8C-83A1-F6EECF244321}">
                <p14:modId xmlns:p14="http://schemas.microsoft.com/office/powerpoint/2010/main" val="1269112328"/>
              </p:ext>
            </p:extLst>
          </p:nvPr>
        </p:nvGraphicFramePr>
        <p:xfrm>
          <a:off x="2471360" y="2780928"/>
          <a:ext cx="2256041" cy="273460"/>
        </p:xfrm>
        <a:graphic>
          <a:graphicData uri="http://schemas.openxmlformats.org/presentationml/2006/ole">
            <mc:AlternateContent xmlns:mc="http://schemas.openxmlformats.org/markup-compatibility/2006">
              <mc:Choice xmlns:v="urn:schemas-microsoft-com:vml" Requires="v">
                <p:oleObj spid="_x0000_s13803" name="Equação" r:id="rId12" imgW="1676160" imgH="203040" progId="Equation.3">
                  <p:embed/>
                </p:oleObj>
              </mc:Choice>
              <mc:Fallback>
                <p:oleObj name="Equação" r:id="rId12" imgW="1676160" imgH="203040" progId="Equation.3">
                  <p:embed/>
                  <p:pic>
                    <p:nvPicPr>
                      <p:cNvPr id="0" name=""/>
                      <p:cNvPicPr/>
                      <p:nvPr/>
                    </p:nvPicPr>
                    <p:blipFill>
                      <a:blip r:embed="rId13"/>
                      <a:stretch>
                        <a:fillRect/>
                      </a:stretch>
                    </p:blipFill>
                    <p:spPr>
                      <a:xfrm>
                        <a:off x="2471360" y="2780928"/>
                        <a:ext cx="2256041" cy="273460"/>
                      </a:xfrm>
                      <a:prstGeom prst="rect">
                        <a:avLst/>
                      </a:prstGeom>
                    </p:spPr>
                  </p:pic>
                </p:oleObj>
              </mc:Fallback>
            </mc:AlternateContent>
          </a:graphicData>
        </a:graphic>
      </p:graphicFrame>
      <p:graphicFrame>
        <p:nvGraphicFramePr>
          <p:cNvPr id="36" name="Objeto 35"/>
          <p:cNvGraphicFramePr>
            <a:graphicFrameLocks noChangeAspect="1"/>
          </p:cNvGraphicFramePr>
          <p:nvPr>
            <p:extLst>
              <p:ext uri="{D42A27DB-BD31-4B8C-83A1-F6EECF244321}">
                <p14:modId xmlns:p14="http://schemas.microsoft.com/office/powerpoint/2010/main" val="1209043881"/>
              </p:ext>
            </p:extLst>
          </p:nvPr>
        </p:nvGraphicFramePr>
        <p:xfrm>
          <a:off x="4741025" y="2788876"/>
          <a:ext cx="165611" cy="250118"/>
        </p:xfrm>
        <a:graphic>
          <a:graphicData uri="http://schemas.openxmlformats.org/presentationml/2006/ole">
            <mc:AlternateContent xmlns:mc="http://schemas.openxmlformats.org/markup-compatibility/2006">
              <mc:Choice xmlns:v="urn:schemas-microsoft-com:vml" Requires="v">
                <p:oleObj spid="_x0000_s13804" name="Equação" r:id="rId14" imgW="126720" imgH="177480" progId="Equation.3">
                  <p:embed/>
                </p:oleObj>
              </mc:Choice>
              <mc:Fallback>
                <p:oleObj name="Equação" r:id="rId14" imgW="126720" imgH="177480" progId="Equation.3">
                  <p:embed/>
                  <p:pic>
                    <p:nvPicPr>
                      <p:cNvPr id="0" name=""/>
                      <p:cNvPicPr/>
                      <p:nvPr/>
                    </p:nvPicPr>
                    <p:blipFill>
                      <a:blip r:embed="rId15"/>
                      <a:stretch>
                        <a:fillRect/>
                      </a:stretch>
                    </p:blipFill>
                    <p:spPr>
                      <a:xfrm>
                        <a:off x="4741025" y="2788876"/>
                        <a:ext cx="165611" cy="250118"/>
                      </a:xfrm>
                      <a:prstGeom prst="rect">
                        <a:avLst/>
                      </a:prstGeom>
                    </p:spPr>
                  </p:pic>
                </p:oleObj>
              </mc:Fallback>
            </mc:AlternateContent>
          </a:graphicData>
        </a:graphic>
      </p:graphicFrame>
      <p:sp>
        <p:nvSpPr>
          <p:cNvPr id="37" name="Rectangle 33"/>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9" name="Objeto 38"/>
          <p:cNvGraphicFramePr>
            <a:graphicFrameLocks noChangeAspect="1"/>
          </p:cNvGraphicFramePr>
          <p:nvPr>
            <p:extLst>
              <p:ext uri="{D42A27DB-BD31-4B8C-83A1-F6EECF244321}">
                <p14:modId xmlns:p14="http://schemas.microsoft.com/office/powerpoint/2010/main" val="1465769621"/>
              </p:ext>
            </p:extLst>
          </p:nvPr>
        </p:nvGraphicFramePr>
        <p:xfrm>
          <a:off x="262904" y="3315931"/>
          <a:ext cx="3012963" cy="516930"/>
        </p:xfrm>
        <a:graphic>
          <a:graphicData uri="http://schemas.openxmlformats.org/presentationml/2006/ole">
            <mc:AlternateContent xmlns:mc="http://schemas.openxmlformats.org/markup-compatibility/2006">
              <mc:Choice xmlns:v="urn:schemas-microsoft-com:vml" Requires="v">
                <p:oleObj spid="_x0000_s13805" name="Equação" r:id="rId16" imgW="2590560" imgH="444240" progId="Equation.3">
                  <p:embed/>
                </p:oleObj>
              </mc:Choice>
              <mc:Fallback>
                <p:oleObj name="Equação" r:id="rId16" imgW="2590560" imgH="444240" progId="Equation.3">
                  <p:embed/>
                  <p:pic>
                    <p:nvPicPr>
                      <p:cNvPr id="0" name=""/>
                      <p:cNvPicPr/>
                      <p:nvPr/>
                    </p:nvPicPr>
                    <p:blipFill>
                      <a:blip r:embed="rId17"/>
                      <a:stretch>
                        <a:fillRect/>
                      </a:stretch>
                    </p:blipFill>
                    <p:spPr>
                      <a:xfrm>
                        <a:off x="262904" y="3315931"/>
                        <a:ext cx="3012963" cy="516930"/>
                      </a:xfrm>
                      <a:prstGeom prst="rect">
                        <a:avLst/>
                      </a:prstGeom>
                    </p:spPr>
                  </p:pic>
                </p:oleObj>
              </mc:Fallback>
            </mc:AlternateContent>
          </a:graphicData>
        </a:graphic>
      </p:graphicFrame>
      <p:graphicFrame>
        <p:nvGraphicFramePr>
          <p:cNvPr id="41" name="Objeto 40"/>
          <p:cNvGraphicFramePr>
            <a:graphicFrameLocks noChangeAspect="1"/>
          </p:cNvGraphicFramePr>
          <p:nvPr>
            <p:extLst>
              <p:ext uri="{D42A27DB-BD31-4B8C-83A1-F6EECF244321}">
                <p14:modId xmlns:p14="http://schemas.microsoft.com/office/powerpoint/2010/main" val="3742322932"/>
              </p:ext>
            </p:extLst>
          </p:nvPr>
        </p:nvGraphicFramePr>
        <p:xfrm>
          <a:off x="3287241" y="3314814"/>
          <a:ext cx="2845667" cy="503920"/>
        </p:xfrm>
        <a:graphic>
          <a:graphicData uri="http://schemas.openxmlformats.org/presentationml/2006/ole">
            <mc:AlternateContent xmlns:mc="http://schemas.openxmlformats.org/markup-compatibility/2006">
              <mc:Choice xmlns:v="urn:schemas-microsoft-com:vml" Requires="v">
                <p:oleObj spid="_x0000_s13806" name="Equação" r:id="rId18" imgW="2438280" imgH="431640" progId="Equation.3">
                  <p:embed/>
                </p:oleObj>
              </mc:Choice>
              <mc:Fallback>
                <p:oleObj name="Equação" r:id="rId18" imgW="2438280" imgH="431640" progId="Equation.3">
                  <p:embed/>
                  <p:pic>
                    <p:nvPicPr>
                      <p:cNvPr id="0" name=""/>
                      <p:cNvPicPr/>
                      <p:nvPr/>
                    </p:nvPicPr>
                    <p:blipFill>
                      <a:blip r:embed="rId19"/>
                      <a:stretch>
                        <a:fillRect/>
                      </a:stretch>
                    </p:blipFill>
                    <p:spPr>
                      <a:xfrm>
                        <a:off x="3287241" y="3314814"/>
                        <a:ext cx="2845667" cy="503920"/>
                      </a:xfrm>
                      <a:prstGeom prst="rect">
                        <a:avLst/>
                      </a:prstGeom>
                    </p:spPr>
                  </p:pic>
                </p:oleObj>
              </mc:Fallback>
            </mc:AlternateContent>
          </a:graphicData>
        </a:graphic>
      </p:graphicFrame>
      <p:graphicFrame>
        <p:nvGraphicFramePr>
          <p:cNvPr id="42" name="Objeto 41"/>
          <p:cNvGraphicFramePr>
            <a:graphicFrameLocks noChangeAspect="1"/>
          </p:cNvGraphicFramePr>
          <p:nvPr>
            <p:extLst>
              <p:ext uri="{D42A27DB-BD31-4B8C-83A1-F6EECF244321}">
                <p14:modId xmlns:p14="http://schemas.microsoft.com/office/powerpoint/2010/main" val="3668363932"/>
              </p:ext>
            </p:extLst>
          </p:nvPr>
        </p:nvGraphicFramePr>
        <p:xfrm>
          <a:off x="6120807" y="3284984"/>
          <a:ext cx="2082659" cy="528436"/>
        </p:xfrm>
        <a:graphic>
          <a:graphicData uri="http://schemas.openxmlformats.org/presentationml/2006/ole">
            <mc:AlternateContent xmlns:mc="http://schemas.openxmlformats.org/markup-compatibility/2006">
              <mc:Choice xmlns:v="urn:schemas-microsoft-com:vml" Requires="v">
                <p:oleObj spid="_x0000_s13807" name="Equação" r:id="rId20" imgW="1701720" imgH="431640" progId="Equation.3">
                  <p:embed/>
                </p:oleObj>
              </mc:Choice>
              <mc:Fallback>
                <p:oleObj name="Equação" r:id="rId20" imgW="1701720" imgH="431640" progId="Equation.3">
                  <p:embed/>
                  <p:pic>
                    <p:nvPicPr>
                      <p:cNvPr id="0" name=""/>
                      <p:cNvPicPr/>
                      <p:nvPr/>
                    </p:nvPicPr>
                    <p:blipFill>
                      <a:blip r:embed="rId21"/>
                      <a:stretch>
                        <a:fillRect/>
                      </a:stretch>
                    </p:blipFill>
                    <p:spPr>
                      <a:xfrm>
                        <a:off x="6120807" y="3284984"/>
                        <a:ext cx="2082659" cy="528436"/>
                      </a:xfrm>
                      <a:prstGeom prst="rect">
                        <a:avLst/>
                      </a:prstGeom>
                    </p:spPr>
                  </p:pic>
                </p:oleObj>
              </mc:Fallback>
            </mc:AlternateContent>
          </a:graphicData>
        </a:graphic>
      </p:graphicFrame>
      <p:graphicFrame>
        <p:nvGraphicFramePr>
          <p:cNvPr id="43" name="Objeto 42"/>
          <p:cNvGraphicFramePr>
            <a:graphicFrameLocks noChangeAspect="1"/>
          </p:cNvGraphicFramePr>
          <p:nvPr>
            <p:extLst>
              <p:ext uri="{D42A27DB-BD31-4B8C-83A1-F6EECF244321}">
                <p14:modId xmlns:p14="http://schemas.microsoft.com/office/powerpoint/2010/main" val="1076593940"/>
              </p:ext>
            </p:extLst>
          </p:nvPr>
        </p:nvGraphicFramePr>
        <p:xfrm>
          <a:off x="262905" y="3954132"/>
          <a:ext cx="1554000" cy="547432"/>
        </p:xfrm>
        <a:graphic>
          <a:graphicData uri="http://schemas.openxmlformats.org/presentationml/2006/ole">
            <mc:AlternateContent xmlns:mc="http://schemas.openxmlformats.org/markup-compatibility/2006">
              <mc:Choice xmlns:v="urn:schemas-microsoft-com:vml" Requires="v">
                <p:oleObj spid="_x0000_s13808" name="Equação" r:id="rId22" imgW="1117440" imgH="393480" progId="Equation.3">
                  <p:embed/>
                </p:oleObj>
              </mc:Choice>
              <mc:Fallback>
                <p:oleObj name="Equação" r:id="rId22" imgW="1117440" imgH="393480" progId="Equation.3">
                  <p:embed/>
                  <p:pic>
                    <p:nvPicPr>
                      <p:cNvPr id="0" name=""/>
                      <p:cNvPicPr/>
                      <p:nvPr/>
                    </p:nvPicPr>
                    <p:blipFill>
                      <a:blip r:embed="rId23"/>
                      <a:stretch>
                        <a:fillRect/>
                      </a:stretch>
                    </p:blipFill>
                    <p:spPr>
                      <a:xfrm>
                        <a:off x="262905" y="3954132"/>
                        <a:ext cx="1554000" cy="547432"/>
                      </a:xfrm>
                      <a:prstGeom prst="rect">
                        <a:avLst/>
                      </a:prstGeom>
                    </p:spPr>
                  </p:pic>
                </p:oleObj>
              </mc:Fallback>
            </mc:AlternateContent>
          </a:graphicData>
        </a:graphic>
      </p:graphicFrame>
      <p:sp>
        <p:nvSpPr>
          <p:cNvPr id="44" name="Retângulo 43"/>
          <p:cNvSpPr/>
          <p:nvPr/>
        </p:nvSpPr>
        <p:spPr>
          <a:xfrm>
            <a:off x="1919089" y="3968120"/>
            <a:ext cx="2238113" cy="323165"/>
          </a:xfrm>
          <a:prstGeom prst="rect">
            <a:avLst/>
          </a:prstGeom>
        </p:spPr>
        <p:txBody>
          <a:bodyPr wrap="none">
            <a:spAutoFit/>
          </a:bodyPr>
          <a:lstStyle/>
          <a:p>
            <a:r>
              <a:rPr lang="pt-PT" sz="1500" dirty="0">
                <a:solidFill>
                  <a:srgbClr val="FF0000"/>
                </a:solidFill>
                <a:latin typeface="Arial" panose="020B0604020202020204" pitchFamily="34" charset="0"/>
                <a:cs typeface="Arial" panose="020B0604020202020204" pitchFamily="34" charset="0"/>
              </a:rPr>
              <a:t>Dessa forma, obtêm-se:</a:t>
            </a:r>
            <a:endParaRPr lang="pt-BR" sz="1500" dirty="0">
              <a:solidFill>
                <a:srgbClr val="FF0000"/>
              </a:solidFill>
              <a:latin typeface="Arial" panose="020B0604020202020204" pitchFamily="34" charset="0"/>
              <a:cs typeface="Arial" panose="020B0604020202020204" pitchFamily="34" charset="0"/>
            </a:endParaRPr>
          </a:p>
        </p:txBody>
      </p:sp>
      <p:sp>
        <p:nvSpPr>
          <p:cNvPr id="45" name="Rectangle 35"/>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7" name="Objeto 46"/>
          <p:cNvGraphicFramePr>
            <a:graphicFrameLocks noChangeAspect="1"/>
          </p:cNvGraphicFramePr>
          <p:nvPr>
            <p:extLst>
              <p:ext uri="{D42A27DB-BD31-4B8C-83A1-F6EECF244321}">
                <p14:modId xmlns:p14="http://schemas.microsoft.com/office/powerpoint/2010/main" val="983121426"/>
              </p:ext>
            </p:extLst>
          </p:nvPr>
        </p:nvGraphicFramePr>
        <p:xfrm>
          <a:off x="262905" y="4653136"/>
          <a:ext cx="1835322" cy="478109"/>
        </p:xfrm>
        <a:graphic>
          <a:graphicData uri="http://schemas.openxmlformats.org/presentationml/2006/ole">
            <mc:AlternateContent xmlns:mc="http://schemas.openxmlformats.org/markup-compatibility/2006">
              <mc:Choice xmlns:v="urn:schemas-microsoft-com:vml" Requires="v">
                <p:oleObj spid="_x0000_s13809" name="Equação" r:id="rId24" imgW="1511280" imgH="393480" progId="Equation.3">
                  <p:embed/>
                </p:oleObj>
              </mc:Choice>
              <mc:Fallback>
                <p:oleObj name="Equação" r:id="rId24" imgW="1511280" imgH="393480" progId="Equation.3">
                  <p:embed/>
                  <p:pic>
                    <p:nvPicPr>
                      <p:cNvPr id="0" name=""/>
                      <p:cNvPicPr/>
                      <p:nvPr/>
                    </p:nvPicPr>
                    <p:blipFill>
                      <a:blip r:embed="rId25"/>
                      <a:stretch>
                        <a:fillRect/>
                      </a:stretch>
                    </p:blipFill>
                    <p:spPr>
                      <a:xfrm>
                        <a:off x="262905" y="4653136"/>
                        <a:ext cx="1835322" cy="478109"/>
                      </a:xfrm>
                      <a:prstGeom prst="rect">
                        <a:avLst/>
                      </a:prstGeom>
                    </p:spPr>
                  </p:pic>
                </p:oleObj>
              </mc:Fallback>
            </mc:AlternateContent>
          </a:graphicData>
        </a:graphic>
      </p:graphicFrame>
      <p:graphicFrame>
        <p:nvGraphicFramePr>
          <p:cNvPr id="48" name="Objeto 47"/>
          <p:cNvGraphicFramePr>
            <a:graphicFrameLocks noChangeAspect="1"/>
          </p:cNvGraphicFramePr>
          <p:nvPr>
            <p:extLst>
              <p:ext uri="{D42A27DB-BD31-4B8C-83A1-F6EECF244321}">
                <p14:modId xmlns:p14="http://schemas.microsoft.com/office/powerpoint/2010/main" val="3659153897"/>
              </p:ext>
            </p:extLst>
          </p:nvPr>
        </p:nvGraphicFramePr>
        <p:xfrm>
          <a:off x="2135113" y="4725144"/>
          <a:ext cx="691338" cy="254704"/>
        </p:xfrm>
        <a:graphic>
          <a:graphicData uri="http://schemas.openxmlformats.org/presentationml/2006/ole">
            <mc:AlternateContent xmlns:mc="http://schemas.openxmlformats.org/markup-compatibility/2006">
              <mc:Choice xmlns:v="urn:schemas-microsoft-com:vml" Requires="v">
                <p:oleObj spid="_x0000_s13810" name="Equação" r:id="rId26" imgW="482400" imgH="177480" progId="Equation.3">
                  <p:embed/>
                </p:oleObj>
              </mc:Choice>
              <mc:Fallback>
                <p:oleObj name="Equação" r:id="rId26" imgW="482400" imgH="177480" progId="Equation.3">
                  <p:embed/>
                  <p:pic>
                    <p:nvPicPr>
                      <p:cNvPr id="0" name=""/>
                      <p:cNvPicPr/>
                      <p:nvPr/>
                    </p:nvPicPr>
                    <p:blipFill>
                      <a:blip r:embed="rId27"/>
                      <a:stretch>
                        <a:fillRect/>
                      </a:stretch>
                    </p:blipFill>
                    <p:spPr>
                      <a:xfrm>
                        <a:off x="2135113" y="4725144"/>
                        <a:ext cx="691338" cy="254704"/>
                      </a:xfrm>
                      <a:prstGeom prst="rect">
                        <a:avLst/>
                      </a:prstGeom>
                    </p:spPr>
                  </p:pic>
                </p:oleObj>
              </mc:Fallback>
            </mc:AlternateContent>
          </a:graphicData>
        </a:graphic>
      </p:graphicFrame>
      <p:sp>
        <p:nvSpPr>
          <p:cNvPr id="49" name="Retângulo 48"/>
          <p:cNvSpPr/>
          <p:nvPr/>
        </p:nvSpPr>
        <p:spPr>
          <a:xfrm>
            <a:off x="2855193" y="4688200"/>
            <a:ext cx="292068" cy="323165"/>
          </a:xfrm>
          <a:prstGeom prst="rect">
            <a:avLst/>
          </a:prstGeom>
        </p:spPr>
        <p:txBody>
          <a:bodyPr wrap="none">
            <a:spAutoFit/>
          </a:bodyPr>
          <a:lstStyle/>
          <a:p>
            <a:r>
              <a:rPr lang="pt-PT" sz="1500" dirty="0">
                <a:solidFill>
                  <a:srgbClr val="FF0000"/>
                </a:solidFill>
                <a:latin typeface="Arial" panose="020B0604020202020204" pitchFamily="34" charset="0"/>
                <a:cs typeface="Arial" panose="020B0604020202020204" pitchFamily="34" charset="0"/>
              </a:rPr>
              <a:t>e</a:t>
            </a:r>
            <a:endParaRPr lang="pt-BR" sz="1500" dirty="0">
              <a:solidFill>
                <a:srgbClr val="FF0000"/>
              </a:solidFill>
              <a:latin typeface="Arial" panose="020B0604020202020204" pitchFamily="34" charset="0"/>
              <a:cs typeface="Arial" panose="020B0604020202020204" pitchFamily="34" charset="0"/>
            </a:endParaRPr>
          </a:p>
        </p:txBody>
      </p:sp>
      <p:sp>
        <p:nvSpPr>
          <p:cNvPr id="50" name="Rectangle 51"/>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1" name="Objeto 50"/>
          <p:cNvGraphicFramePr>
            <a:graphicFrameLocks noChangeAspect="1"/>
          </p:cNvGraphicFramePr>
          <p:nvPr>
            <p:extLst>
              <p:ext uri="{D42A27DB-BD31-4B8C-83A1-F6EECF244321}">
                <p14:modId xmlns:p14="http://schemas.microsoft.com/office/powerpoint/2010/main" val="3793761387"/>
              </p:ext>
            </p:extLst>
          </p:nvPr>
        </p:nvGraphicFramePr>
        <p:xfrm>
          <a:off x="3215233" y="4581128"/>
          <a:ext cx="1990725" cy="509587"/>
        </p:xfrm>
        <a:graphic>
          <a:graphicData uri="http://schemas.openxmlformats.org/presentationml/2006/ole">
            <mc:AlternateContent xmlns:mc="http://schemas.openxmlformats.org/markup-compatibility/2006">
              <mc:Choice xmlns:v="urn:schemas-microsoft-com:vml" Requires="v">
                <p:oleObj spid="_x0000_s13811" name="Equação" r:id="rId28" imgW="1523880" imgH="393480" progId="Equation.3">
                  <p:embed/>
                </p:oleObj>
              </mc:Choice>
              <mc:Fallback>
                <p:oleObj name="Equação" r:id="rId28" imgW="1523880" imgH="393480" progId="Equation.3">
                  <p:embed/>
                  <p:pic>
                    <p:nvPicPr>
                      <p:cNvPr id="0" name="Object 50"/>
                      <p:cNvPicPr>
                        <a:picLocks noChangeAspect="1" noChangeArrowheads="1"/>
                      </p:cNvPicPr>
                      <p:nvPr/>
                    </p:nvPicPr>
                    <p:blipFill>
                      <a:blip r:embed="rId29"/>
                      <a:srcRect/>
                      <a:stretch>
                        <a:fillRect/>
                      </a:stretch>
                    </p:blipFill>
                    <p:spPr bwMode="auto">
                      <a:xfrm>
                        <a:off x="3215233" y="4581128"/>
                        <a:ext cx="1990725" cy="509587"/>
                      </a:xfrm>
                      <a:prstGeom prst="rect">
                        <a:avLst/>
                      </a:prstGeom>
                      <a:noFill/>
                    </p:spPr>
                  </p:pic>
                </p:oleObj>
              </mc:Fallback>
            </mc:AlternateContent>
          </a:graphicData>
        </a:graphic>
      </p:graphicFrame>
      <p:sp>
        <p:nvSpPr>
          <p:cNvPr id="52" name="Retângulo 51"/>
          <p:cNvSpPr/>
          <p:nvPr/>
        </p:nvSpPr>
        <p:spPr>
          <a:xfrm>
            <a:off x="5236216" y="4642224"/>
            <a:ext cx="1200970" cy="323165"/>
          </a:xfrm>
          <a:prstGeom prst="rect">
            <a:avLst/>
          </a:prstGeom>
        </p:spPr>
        <p:txBody>
          <a:bodyPr wrap="none">
            <a:spAutoFit/>
          </a:bodyPr>
          <a:lstStyle/>
          <a:p>
            <a:r>
              <a:rPr lang="pt-PT" sz="1500" dirty="0" smtClean="0">
                <a:solidFill>
                  <a:srgbClr val="FF0000"/>
                </a:solidFill>
                <a:latin typeface="Arial" panose="020B0604020202020204" pitchFamily="34" charset="0"/>
                <a:cs typeface="Arial" panose="020B0604020202020204" pitchFamily="34" charset="0"/>
              </a:rPr>
              <a:t>- </a:t>
            </a:r>
            <a:r>
              <a:rPr lang="pt-PT" sz="1500" dirty="0">
                <a:solidFill>
                  <a:srgbClr val="FF0000"/>
                </a:solidFill>
                <a:latin typeface="Arial" panose="020B0604020202020204" pitchFamily="34" charset="0"/>
                <a:cs typeface="Arial" panose="020B0604020202020204" pitchFamily="34" charset="0"/>
              </a:rPr>
              <a:t>12.714 km</a:t>
            </a:r>
            <a:endParaRPr lang="pt-BR" sz="1500" dirty="0">
              <a:solidFill>
                <a:srgbClr val="FF0000"/>
              </a:solidFill>
              <a:latin typeface="Arial" panose="020B0604020202020204" pitchFamily="34" charset="0"/>
              <a:cs typeface="Arial" panose="020B0604020202020204" pitchFamily="34" charset="0"/>
            </a:endParaRPr>
          </a:p>
        </p:txBody>
      </p:sp>
      <p:sp>
        <p:nvSpPr>
          <p:cNvPr id="53" name="Retângulo 52"/>
          <p:cNvSpPr/>
          <p:nvPr/>
        </p:nvSpPr>
        <p:spPr>
          <a:xfrm>
            <a:off x="118889" y="5157192"/>
            <a:ext cx="7776864" cy="323165"/>
          </a:xfrm>
          <a:prstGeom prst="rect">
            <a:avLst/>
          </a:prstGeom>
        </p:spPr>
        <p:txBody>
          <a:bodyPr wrap="square">
            <a:spAutoFit/>
          </a:bodyPr>
          <a:lstStyle/>
          <a:p>
            <a:r>
              <a:rPr lang="pt-PT" sz="1500" dirty="0">
                <a:solidFill>
                  <a:srgbClr val="FF0000"/>
                </a:solidFill>
                <a:latin typeface="Arial" panose="020B0604020202020204" pitchFamily="34" charset="0"/>
                <a:cs typeface="Arial" panose="020B0604020202020204" pitchFamily="34" charset="0"/>
              </a:rPr>
              <a:t>Como a solução negativa não possui sentido físico, a solução correta é h = 174 km.</a:t>
            </a:r>
            <a:endParaRPr lang="pt-BR" sz="1500" dirty="0">
              <a:solidFill>
                <a:srgbClr val="FF0000"/>
              </a:solidFill>
              <a:latin typeface="Arial" panose="020B0604020202020204" pitchFamily="34" charset="0"/>
              <a:cs typeface="Arial" panose="020B0604020202020204" pitchFamily="34" charset="0"/>
            </a:endParaRPr>
          </a:p>
        </p:txBody>
      </p:sp>
      <p:sp>
        <p:nvSpPr>
          <p:cNvPr id="54" name="Retângulo 53"/>
          <p:cNvSpPr/>
          <p:nvPr/>
        </p:nvSpPr>
        <p:spPr>
          <a:xfrm>
            <a:off x="1271017" y="5445224"/>
            <a:ext cx="1173719" cy="323165"/>
          </a:xfrm>
          <a:prstGeom prst="rect">
            <a:avLst/>
          </a:prstGeom>
        </p:spPr>
        <p:txBody>
          <a:bodyPr wrap="none">
            <a:spAutoFit/>
          </a:bodyPr>
          <a:lstStyle/>
          <a:p>
            <a:r>
              <a:rPr lang="pt-PT" sz="1500" b="1" dirty="0" smtClean="0">
                <a:solidFill>
                  <a:srgbClr val="FF0000"/>
                </a:solidFill>
                <a:latin typeface="Arial" panose="020B0604020202020204" pitchFamily="34" charset="0"/>
                <a:cs typeface="Arial" panose="020B0604020202020204" pitchFamily="34" charset="0"/>
              </a:rPr>
              <a:t>h </a:t>
            </a:r>
            <a:r>
              <a:rPr lang="pt-PT" sz="1500" b="1" dirty="0">
                <a:solidFill>
                  <a:srgbClr val="FF0000"/>
                </a:solidFill>
                <a:latin typeface="Arial" panose="020B0604020202020204" pitchFamily="34" charset="0"/>
                <a:cs typeface="Arial" panose="020B0604020202020204" pitchFamily="34" charset="0"/>
              </a:rPr>
              <a:t>= 174 km</a:t>
            </a:r>
            <a:endParaRPr lang="pt-BR" sz="1500" dirty="0">
              <a:solidFill>
                <a:srgbClr val="FF0000"/>
              </a:solidFill>
              <a:latin typeface="Arial" panose="020B0604020202020204" pitchFamily="34" charset="0"/>
              <a:cs typeface="Arial" panose="020B0604020202020204" pitchFamily="34" charset="0"/>
            </a:endParaRPr>
          </a:p>
        </p:txBody>
      </p:sp>
      <p:sp>
        <p:nvSpPr>
          <p:cNvPr id="55" name="Retângulo 54"/>
          <p:cNvSpPr/>
          <p:nvPr/>
        </p:nvSpPr>
        <p:spPr>
          <a:xfrm>
            <a:off x="118889" y="5445224"/>
            <a:ext cx="1304716" cy="323165"/>
          </a:xfrm>
          <a:prstGeom prst="rect">
            <a:avLst/>
          </a:prstGeom>
        </p:spPr>
        <p:txBody>
          <a:bodyPr wrap="none">
            <a:spAutoFit/>
          </a:bodyPr>
          <a:lstStyle/>
          <a:p>
            <a:r>
              <a:rPr lang="pt-PT" sz="1500" b="1" dirty="0"/>
              <a:t>Resposta 8b):</a:t>
            </a:r>
            <a:r>
              <a:rPr lang="pt-PT" sz="1500" dirty="0"/>
              <a:t> </a:t>
            </a:r>
            <a:endParaRPr lang="pt-BR" sz="1500" dirty="0"/>
          </a:p>
        </p:txBody>
      </p:sp>
      <p:sp>
        <p:nvSpPr>
          <p:cNvPr id="56" name="Retângulo 55"/>
          <p:cNvSpPr/>
          <p:nvPr/>
        </p:nvSpPr>
        <p:spPr>
          <a:xfrm>
            <a:off x="118889" y="5733256"/>
            <a:ext cx="10657184" cy="323165"/>
          </a:xfrm>
          <a:prstGeom prst="rect">
            <a:avLst/>
          </a:prstGeom>
        </p:spPr>
        <p:txBody>
          <a:bodyPr wrap="square">
            <a:spAutoFit/>
          </a:bodyPr>
          <a:lstStyle/>
          <a:p>
            <a:r>
              <a:rPr lang="pt-PT" sz="1500" dirty="0">
                <a:solidFill>
                  <a:srgbClr val="FF0000"/>
                </a:solidFill>
                <a:latin typeface="Arial" panose="020B0604020202020204" pitchFamily="34" charset="0"/>
                <a:cs typeface="Arial" panose="020B0604020202020204" pitchFamily="34" charset="0"/>
              </a:rPr>
              <a:t>Obs. Poder-se-ia ter resolvido a equação do segundo grau literalmente e após simplificação obter: h = R{ [1 + (d/R)</a:t>
            </a:r>
            <a:r>
              <a:rPr lang="pt-PT" sz="1500" b="1" baseline="30000" dirty="0">
                <a:solidFill>
                  <a:srgbClr val="FF0000"/>
                </a:solidFill>
                <a:latin typeface="Arial" panose="020B0604020202020204" pitchFamily="34" charset="0"/>
                <a:cs typeface="Arial" panose="020B0604020202020204" pitchFamily="34" charset="0"/>
              </a:rPr>
              <a:t>2</a:t>
            </a:r>
            <a:r>
              <a:rPr lang="pt-PT" sz="1500" dirty="0">
                <a:solidFill>
                  <a:srgbClr val="FF0000"/>
                </a:solidFill>
                <a:latin typeface="Arial" panose="020B0604020202020204" pitchFamily="34" charset="0"/>
                <a:cs typeface="Arial" panose="020B0604020202020204" pitchFamily="34" charset="0"/>
              </a:rPr>
              <a:t>]</a:t>
            </a:r>
            <a:r>
              <a:rPr lang="pt-PT" sz="1500" b="1" baseline="30000" dirty="0">
                <a:solidFill>
                  <a:srgbClr val="FF0000"/>
                </a:solidFill>
                <a:latin typeface="Arial" panose="020B0604020202020204" pitchFamily="34" charset="0"/>
                <a:cs typeface="Arial" panose="020B0604020202020204" pitchFamily="34" charset="0"/>
              </a:rPr>
              <a:t>1/2</a:t>
            </a:r>
            <a:r>
              <a:rPr lang="pt-PT" sz="1500" baseline="30000" dirty="0">
                <a:solidFill>
                  <a:srgbClr val="FF0000"/>
                </a:solidFill>
                <a:latin typeface="Arial" panose="020B0604020202020204" pitchFamily="34" charset="0"/>
                <a:cs typeface="Arial" panose="020B0604020202020204" pitchFamily="34" charset="0"/>
              </a:rPr>
              <a:t>  </a:t>
            </a:r>
            <a:r>
              <a:rPr lang="pt-PT" sz="1500" b="1" dirty="0">
                <a:solidFill>
                  <a:srgbClr val="FF0000"/>
                </a:solidFill>
                <a:latin typeface="Arial" panose="020B0604020202020204" pitchFamily="34" charset="0"/>
                <a:cs typeface="Arial" panose="020B0604020202020204" pitchFamily="34" charset="0"/>
              </a:rPr>
              <a:t>–</a:t>
            </a:r>
            <a:r>
              <a:rPr lang="pt-PT" sz="1500" dirty="0">
                <a:solidFill>
                  <a:srgbClr val="FF0000"/>
                </a:solidFill>
                <a:latin typeface="Arial" panose="020B0604020202020204" pitchFamily="34" charset="0"/>
                <a:cs typeface="Arial" panose="020B0604020202020204" pitchFamily="34" charset="0"/>
              </a:rPr>
              <a:t> 1}</a:t>
            </a:r>
            <a:endParaRPr lang="pt-BR" sz="1500" dirty="0">
              <a:solidFill>
                <a:srgbClr val="FF0000"/>
              </a:solidFill>
              <a:latin typeface="Arial" panose="020B0604020202020204" pitchFamily="34" charset="0"/>
              <a:cs typeface="Arial" panose="020B0604020202020204" pitchFamily="34" charset="0"/>
            </a:endParaRPr>
          </a:p>
        </p:txBody>
      </p:sp>
      <p:graphicFrame>
        <p:nvGraphicFramePr>
          <p:cNvPr id="57" name="Tabela 56"/>
          <p:cNvGraphicFramePr>
            <a:graphicFrameLocks noGrp="1"/>
          </p:cNvGraphicFramePr>
          <p:nvPr>
            <p:extLst>
              <p:ext uri="{D42A27DB-BD31-4B8C-83A1-F6EECF244321}">
                <p14:modId xmlns:p14="http://schemas.microsoft.com/office/powerpoint/2010/main" val="3592675499"/>
              </p:ext>
            </p:extLst>
          </p:nvPr>
        </p:nvGraphicFramePr>
        <p:xfrm>
          <a:off x="1422603" y="6165304"/>
          <a:ext cx="8782863" cy="504190"/>
        </p:xfrm>
        <a:graphic>
          <a:graphicData uri="http://schemas.openxmlformats.org/drawingml/2006/table">
            <a:tbl>
              <a:tblPr/>
              <a:tblGrid>
                <a:gridCol w="1390443">
                  <a:extLst>
                    <a:ext uri="{9D8B030D-6E8A-4147-A177-3AD203B41FA5}">
                      <a16:colId xmlns:a16="http://schemas.microsoft.com/office/drawing/2014/main" val="20000"/>
                    </a:ext>
                  </a:extLst>
                </a:gridCol>
                <a:gridCol w="1252548">
                  <a:extLst>
                    <a:ext uri="{9D8B030D-6E8A-4147-A177-3AD203B41FA5}">
                      <a16:colId xmlns:a16="http://schemas.microsoft.com/office/drawing/2014/main" val="20001"/>
                    </a:ext>
                  </a:extLst>
                </a:gridCol>
                <a:gridCol w="1246360">
                  <a:extLst>
                    <a:ext uri="{9D8B030D-6E8A-4147-A177-3AD203B41FA5}">
                      <a16:colId xmlns:a16="http://schemas.microsoft.com/office/drawing/2014/main" val="20002"/>
                    </a:ext>
                  </a:extLst>
                </a:gridCol>
                <a:gridCol w="1259620">
                  <a:extLst>
                    <a:ext uri="{9D8B030D-6E8A-4147-A177-3AD203B41FA5}">
                      <a16:colId xmlns:a16="http://schemas.microsoft.com/office/drawing/2014/main" val="20003"/>
                    </a:ext>
                  </a:extLst>
                </a:gridCol>
                <a:gridCol w="1253432">
                  <a:extLst>
                    <a:ext uri="{9D8B030D-6E8A-4147-A177-3AD203B41FA5}">
                      <a16:colId xmlns:a16="http://schemas.microsoft.com/office/drawing/2014/main" val="20004"/>
                    </a:ext>
                  </a:extLst>
                </a:gridCol>
                <a:gridCol w="1127028">
                  <a:extLst>
                    <a:ext uri="{9D8B030D-6E8A-4147-A177-3AD203B41FA5}">
                      <a16:colId xmlns:a16="http://schemas.microsoft.com/office/drawing/2014/main" val="20005"/>
                    </a:ext>
                  </a:extLst>
                </a:gridCol>
                <a:gridCol w="1253432">
                  <a:extLst>
                    <a:ext uri="{9D8B030D-6E8A-4147-A177-3AD203B41FA5}">
                      <a16:colId xmlns:a16="http://schemas.microsoft.com/office/drawing/2014/main" val="20006"/>
                    </a:ext>
                  </a:extLst>
                </a:gridCol>
              </a:tblGrid>
              <a:tr h="161925">
                <a:tc>
                  <a:txBody>
                    <a:bodyPr/>
                    <a:lstStyle/>
                    <a:p>
                      <a:pPr algn="ctr" hangingPunct="0">
                        <a:spcAft>
                          <a:spcPts val="0"/>
                        </a:spcAft>
                      </a:pPr>
                      <a:r>
                        <a:rPr lang="pt-PT" sz="1600" dirty="0">
                          <a:effectLst/>
                          <a:latin typeface="Times New Roman"/>
                          <a:ea typeface="Times New Roman"/>
                        </a:rPr>
                        <a:t>Número</a:t>
                      </a:r>
                      <a:endParaRPr lang="pt-BR" sz="1600" dirty="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a:effectLst/>
                          <a:latin typeface="Times New Roman"/>
                          <a:ea typeface="Times New Roman"/>
                        </a:rPr>
                        <a:t>10.000.000</a:t>
                      </a:r>
                      <a:endParaRPr lang="pt-BR" sz="160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a:effectLst/>
                          <a:latin typeface="Times New Roman"/>
                          <a:ea typeface="Times New Roman"/>
                        </a:rPr>
                        <a:t>130.307.600</a:t>
                      </a:r>
                      <a:endParaRPr lang="pt-BR" sz="160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a:effectLst/>
                          <a:latin typeface="Times New Roman"/>
                          <a:ea typeface="Times New Roman"/>
                        </a:rPr>
                        <a:t>162.307.600</a:t>
                      </a:r>
                      <a:endParaRPr lang="pt-BR" sz="160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a:effectLst/>
                          <a:latin typeface="Times New Roman"/>
                          <a:ea typeface="Times New Roman"/>
                        </a:rPr>
                        <a:t>171.307.600</a:t>
                      </a:r>
                      <a:endParaRPr lang="pt-BR" sz="160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a:effectLst/>
                          <a:latin typeface="Times New Roman"/>
                          <a:ea typeface="Times New Roman"/>
                        </a:rPr>
                        <a:t>187.307.600</a:t>
                      </a:r>
                      <a:endParaRPr lang="pt-BR" sz="160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a:effectLst/>
                          <a:latin typeface="Times New Roman"/>
                          <a:ea typeface="Times New Roman"/>
                        </a:rPr>
                        <a:t>244.307.600</a:t>
                      </a:r>
                      <a:endParaRPr lang="pt-BR" sz="160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925">
                <a:tc>
                  <a:txBody>
                    <a:bodyPr/>
                    <a:lstStyle/>
                    <a:p>
                      <a:pPr algn="ctr" hangingPunct="0">
                        <a:spcAft>
                          <a:spcPts val="0"/>
                        </a:spcAft>
                      </a:pPr>
                      <a:r>
                        <a:rPr lang="pt-PT" sz="1600" dirty="0">
                          <a:effectLst/>
                          <a:latin typeface="Times New Roman"/>
                          <a:ea typeface="Times New Roman"/>
                        </a:rPr>
                        <a:t>Raiz Quadrada</a:t>
                      </a:r>
                      <a:endParaRPr lang="pt-BR" sz="1600" dirty="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dirty="0">
                          <a:effectLst/>
                          <a:latin typeface="Times New Roman"/>
                          <a:ea typeface="Times New Roman"/>
                        </a:rPr>
                        <a:t>3.162</a:t>
                      </a:r>
                      <a:endParaRPr lang="pt-BR" sz="1600" dirty="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dirty="0">
                          <a:effectLst/>
                          <a:latin typeface="Times New Roman"/>
                          <a:ea typeface="Times New Roman"/>
                        </a:rPr>
                        <a:t>11.415</a:t>
                      </a:r>
                      <a:endParaRPr lang="pt-BR" sz="1600" dirty="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dirty="0">
                          <a:effectLst/>
                          <a:latin typeface="Times New Roman"/>
                          <a:ea typeface="Times New Roman"/>
                        </a:rPr>
                        <a:t>12.740</a:t>
                      </a:r>
                      <a:endParaRPr lang="pt-BR" sz="1600" dirty="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dirty="0">
                          <a:effectLst/>
                          <a:latin typeface="Times New Roman"/>
                          <a:ea typeface="Times New Roman"/>
                        </a:rPr>
                        <a:t>13.088</a:t>
                      </a:r>
                      <a:endParaRPr lang="pt-BR" sz="1600" dirty="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dirty="0">
                          <a:effectLst/>
                          <a:latin typeface="Times New Roman"/>
                          <a:ea typeface="Times New Roman"/>
                        </a:rPr>
                        <a:t>13.686</a:t>
                      </a:r>
                      <a:endParaRPr lang="pt-BR" sz="1600" dirty="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dirty="0">
                          <a:effectLst/>
                          <a:latin typeface="Times New Roman"/>
                          <a:ea typeface="Times New Roman"/>
                        </a:rPr>
                        <a:t>15.630</a:t>
                      </a:r>
                      <a:endParaRPr lang="pt-BR" sz="1600" dirty="0">
                        <a:effectLst/>
                        <a:latin typeface="Times New Roman"/>
                        <a:ea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70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ppt_w</p:attrName>
                                        </p:attrNameLst>
                                      </p:cBhvr>
                                      <p:tavLst>
                                        <p:tav tm="0">
                                          <p:val>
                                            <p:fltVal val="0"/>
                                          </p:val>
                                        </p:tav>
                                        <p:tav tm="100000">
                                          <p:val>
                                            <p:strVal val="#ppt_w"/>
                                          </p:val>
                                        </p:tav>
                                      </p:tavLst>
                                    </p:anim>
                                    <p:anim calcmode="lin" valueType="num">
                                      <p:cBhvr>
                                        <p:cTn id="87" dur="500" fill="hold"/>
                                        <p:tgtEl>
                                          <p:spTgt spid="43"/>
                                        </p:tgtEl>
                                        <p:attrNameLst>
                                          <p:attrName>ppt_h</p:attrName>
                                        </p:attrNameLst>
                                      </p:cBhvr>
                                      <p:tavLst>
                                        <p:tav tm="0">
                                          <p:val>
                                            <p:fltVal val="0"/>
                                          </p:val>
                                        </p:tav>
                                        <p:tav tm="100000">
                                          <p:val>
                                            <p:strVal val="#ppt_h"/>
                                          </p:val>
                                        </p:tav>
                                      </p:tavLst>
                                    </p:anim>
                                    <p:animEffect transition="in" filter="fade">
                                      <p:cBhvr>
                                        <p:cTn id="88" dur="5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left)">
                                      <p:cBhvr>
                                        <p:cTn id="93" dur="500"/>
                                        <p:tgtEl>
                                          <p:spTgt spid="4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p:cTn id="98" dur="500" fill="hold"/>
                                        <p:tgtEl>
                                          <p:spTgt spid="47"/>
                                        </p:tgtEl>
                                        <p:attrNameLst>
                                          <p:attrName>ppt_w</p:attrName>
                                        </p:attrNameLst>
                                      </p:cBhvr>
                                      <p:tavLst>
                                        <p:tav tm="0">
                                          <p:val>
                                            <p:fltVal val="0"/>
                                          </p:val>
                                        </p:tav>
                                        <p:tav tm="100000">
                                          <p:val>
                                            <p:strVal val="#ppt_w"/>
                                          </p:val>
                                        </p:tav>
                                      </p:tavLst>
                                    </p:anim>
                                    <p:anim calcmode="lin" valueType="num">
                                      <p:cBhvr>
                                        <p:cTn id="99" dur="500" fill="hold"/>
                                        <p:tgtEl>
                                          <p:spTgt spid="47"/>
                                        </p:tgtEl>
                                        <p:attrNameLst>
                                          <p:attrName>ppt_h</p:attrName>
                                        </p:attrNameLst>
                                      </p:cBhvr>
                                      <p:tavLst>
                                        <p:tav tm="0">
                                          <p:val>
                                            <p:fltVal val="0"/>
                                          </p:val>
                                        </p:tav>
                                        <p:tav tm="100000">
                                          <p:val>
                                            <p:strVal val="#ppt_h"/>
                                          </p:val>
                                        </p:tav>
                                      </p:tavLst>
                                    </p:anim>
                                    <p:animEffect transition="in" filter="fade">
                                      <p:cBhvr>
                                        <p:cTn id="100" dur="500"/>
                                        <p:tgtEl>
                                          <p:spTgt spid="47"/>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animEffect transition="in" filter="fade">
                                      <p:cBhvr>
                                        <p:cTn id="107" dur="5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 calcmode="lin" valueType="num">
                                      <p:cBhvr>
                                        <p:cTn id="112" dur="500" fill="hold"/>
                                        <p:tgtEl>
                                          <p:spTgt spid="49"/>
                                        </p:tgtEl>
                                        <p:attrNameLst>
                                          <p:attrName>ppt_w</p:attrName>
                                        </p:attrNameLst>
                                      </p:cBhvr>
                                      <p:tavLst>
                                        <p:tav tm="0">
                                          <p:val>
                                            <p:fltVal val="0"/>
                                          </p:val>
                                        </p:tav>
                                        <p:tav tm="100000">
                                          <p:val>
                                            <p:strVal val="#ppt_w"/>
                                          </p:val>
                                        </p:tav>
                                      </p:tavLst>
                                    </p:anim>
                                    <p:anim calcmode="lin" valueType="num">
                                      <p:cBhvr>
                                        <p:cTn id="113" dur="500" fill="hold"/>
                                        <p:tgtEl>
                                          <p:spTgt spid="49"/>
                                        </p:tgtEl>
                                        <p:attrNameLst>
                                          <p:attrName>ppt_h</p:attrName>
                                        </p:attrNameLst>
                                      </p:cBhvr>
                                      <p:tavLst>
                                        <p:tav tm="0">
                                          <p:val>
                                            <p:fltVal val="0"/>
                                          </p:val>
                                        </p:tav>
                                        <p:tav tm="100000">
                                          <p:val>
                                            <p:strVal val="#ppt_h"/>
                                          </p:val>
                                        </p:tav>
                                      </p:tavLst>
                                    </p:anim>
                                    <p:animEffect transition="in" filter="fade">
                                      <p:cBhvr>
                                        <p:cTn id="114" dur="500"/>
                                        <p:tgtEl>
                                          <p:spTgt spid="49"/>
                                        </p:tgtEl>
                                      </p:cBhvr>
                                    </p:animEffect>
                                  </p:childTnLst>
                                </p:cTn>
                              </p:par>
                              <p:par>
                                <p:cTn id="115" presetID="53" presetClass="entr" presetSubtype="16" fill="hold" nodeType="withEffect">
                                  <p:stCondLst>
                                    <p:cond delay="0"/>
                                  </p:stCondLst>
                                  <p:childTnLst>
                                    <p:set>
                                      <p:cBhvr>
                                        <p:cTn id="116" dur="1" fill="hold">
                                          <p:stCondLst>
                                            <p:cond delay="0"/>
                                          </p:stCondLst>
                                        </p:cTn>
                                        <p:tgtEl>
                                          <p:spTgt spid="51"/>
                                        </p:tgtEl>
                                        <p:attrNameLst>
                                          <p:attrName>style.visibility</p:attrName>
                                        </p:attrNameLst>
                                      </p:cBhvr>
                                      <p:to>
                                        <p:strVal val="visible"/>
                                      </p:to>
                                    </p:set>
                                    <p:anim calcmode="lin" valueType="num">
                                      <p:cBhvr>
                                        <p:cTn id="117" dur="500" fill="hold"/>
                                        <p:tgtEl>
                                          <p:spTgt spid="51"/>
                                        </p:tgtEl>
                                        <p:attrNameLst>
                                          <p:attrName>ppt_w</p:attrName>
                                        </p:attrNameLst>
                                      </p:cBhvr>
                                      <p:tavLst>
                                        <p:tav tm="0">
                                          <p:val>
                                            <p:fltVal val="0"/>
                                          </p:val>
                                        </p:tav>
                                        <p:tav tm="100000">
                                          <p:val>
                                            <p:strVal val="#ppt_w"/>
                                          </p:val>
                                        </p:tav>
                                      </p:tavLst>
                                    </p:anim>
                                    <p:anim calcmode="lin" valueType="num">
                                      <p:cBhvr>
                                        <p:cTn id="118" dur="500" fill="hold"/>
                                        <p:tgtEl>
                                          <p:spTgt spid="51"/>
                                        </p:tgtEl>
                                        <p:attrNameLst>
                                          <p:attrName>ppt_h</p:attrName>
                                        </p:attrNameLst>
                                      </p:cBhvr>
                                      <p:tavLst>
                                        <p:tav tm="0">
                                          <p:val>
                                            <p:fltVal val="0"/>
                                          </p:val>
                                        </p:tav>
                                        <p:tav tm="100000">
                                          <p:val>
                                            <p:strVal val="#ppt_h"/>
                                          </p:val>
                                        </p:tav>
                                      </p:tavLst>
                                    </p:anim>
                                    <p:animEffect transition="in" filter="fade">
                                      <p:cBhvr>
                                        <p:cTn id="119" dur="500"/>
                                        <p:tgtEl>
                                          <p:spTgt spid="51"/>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52"/>
                                        </p:tgtEl>
                                        <p:attrNameLst>
                                          <p:attrName>style.visibility</p:attrName>
                                        </p:attrNameLst>
                                      </p:cBhvr>
                                      <p:to>
                                        <p:strVal val="visible"/>
                                      </p:to>
                                    </p:set>
                                    <p:anim calcmode="lin" valueType="num">
                                      <p:cBhvr>
                                        <p:cTn id="124" dur="500" fill="hold"/>
                                        <p:tgtEl>
                                          <p:spTgt spid="52"/>
                                        </p:tgtEl>
                                        <p:attrNameLst>
                                          <p:attrName>ppt_w</p:attrName>
                                        </p:attrNameLst>
                                      </p:cBhvr>
                                      <p:tavLst>
                                        <p:tav tm="0">
                                          <p:val>
                                            <p:fltVal val="0"/>
                                          </p:val>
                                        </p:tav>
                                        <p:tav tm="100000">
                                          <p:val>
                                            <p:strVal val="#ppt_w"/>
                                          </p:val>
                                        </p:tav>
                                      </p:tavLst>
                                    </p:anim>
                                    <p:anim calcmode="lin" valueType="num">
                                      <p:cBhvr>
                                        <p:cTn id="125" dur="500" fill="hold"/>
                                        <p:tgtEl>
                                          <p:spTgt spid="52"/>
                                        </p:tgtEl>
                                        <p:attrNameLst>
                                          <p:attrName>ppt_h</p:attrName>
                                        </p:attrNameLst>
                                      </p:cBhvr>
                                      <p:tavLst>
                                        <p:tav tm="0">
                                          <p:val>
                                            <p:fltVal val="0"/>
                                          </p:val>
                                        </p:tav>
                                        <p:tav tm="100000">
                                          <p:val>
                                            <p:strVal val="#ppt_h"/>
                                          </p:val>
                                        </p:tav>
                                      </p:tavLst>
                                    </p:anim>
                                    <p:animEffect transition="in" filter="fade">
                                      <p:cBhvr>
                                        <p:cTn id="126" dur="500"/>
                                        <p:tgtEl>
                                          <p:spTgt spid="5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wipe(left)">
                                      <p:cBhvr>
                                        <p:cTn id="131" dur="500"/>
                                        <p:tgtEl>
                                          <p:spTgt spid="53"/>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barn(inVertical)">
                                      <p:cBhvr>
                                        <p:cTn id="136" dur="500"/>
                                        <p:tgtEl>
                                          <p:spTgt spid="54"/>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33" grpId="0"/>
      <p:bldP spid="44" grpId="0"/>
      <p:bldP spid="49" grpId="0"/>
      <p:bldP spid="52" grpId="0"/>
      <p:bldP spid="53" grpId="0"/>
      <p:bldP spid="54" grpId="0"/>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23284"/>
            <a:ext cx="7920880" cy="2776337"/>
          </a:xfrm>
          <a:prstGeom prst="rect">
            <a:avLst/>
          </a:prstGeom>
        </p:spPr>
        <p:txBody>
          <a:bodyPr wrap="square">
            <a:spAutoFit/>
          </a:bodyPr>
          <a:lstStyle/>
          <a:p>
            <a:pPr algn="just">
              <a:lnSpc>
                <a:spcPct val="114000"/>
              </a:lnSpc>
            </a:pPr>
            <a:r>
              <a:rPr lang="pt-PT" sz="1700" b="1" dirty="0">
                <a:latin typeface="Arial" panose="020B0604020202020204" pitchFamily="34" charset="0"/>
                <a:cs typeface="Arial" panose="020B0604020202020204" pitchFamily="34" charset="0"/>
              </a:rPr>
              <a:t>Questão 9) (1 ponto) Comentários:</a:t>
            </a:r>
            <a:r>
              <a:rPr lang="pt-PT" sz="1700" dirty="0">
                <a:latin typeface="Arial" panose="020B0604020202020204" pitchFamily="34" charset="0"/>
                <a:cs typeface="Arial" panose="020B0604020202020204" pitchFamily="34" charset="0"/>
              </a:rPr>
              <a:t> Em 1957 os soviéticos iniciaram a Era Espacial com o lançamento do primeiro satélite artificial da Terra, o Sputnik I.  Desde então, milhares de satélites foram colocados em órbita da Terra.  Os satélites permitem, por exemplo, que um evento ocorrendo na Europa seja transmitido ao vivo para o Brasil e o mundo.  A partir de imagens obtidas de satélites, é possível também acompanhar o desmatamento da região amazônica.  Tais satélites são chamados satélites de sensoriamento remoto, do qual o CBERS (Satélite Sino-Brasileiro de Recursos Terrestres), construído pelo Brasil e China, é um exemplo.  Para que possa </a:t>
            </a:r>
            <a:r>
              <a:rPr lang="pt-PT" sz="1700" dirty="0" smtClean="0">
                <a:latin typeface="Arial" panose="020B0604020202020204" pitchFamily="34" charset="0"/>
                <a:cs typeface="Arial" panose="020B0604020202020204" pitchFamily="34" charset="0"/>
              </a:rPr>
              <a:t>obter </a:t>
            </a:r>
            <a:r>
              <a:rPr lang="pt-PT" dirty="0">
                <a:latin typeface="Arial" panose="020B0604020202020204" pitchFamily="34" charset="0"/>
                <a:cs typeface="Arial" panose="020B0604020202020204" pitchFamily="34" charset="0"/>
              </a:rPr>
              <a:t>imagens da Terra, o </a:t>
            </a:r>
            <a:endParaRPr lang="pt-BR" sz="1700" dirty="0">
              <a:latin typeface="Arial" panose="020B0604020202020204" pitchFamily="34" charset="0"/>
              <a:cs typeface="Arial" panose="020B0604020202020204" pitchFamily="34" charset="0"/>
            </a:endParaRPr>
          </a:p>
        </p:txBody>
      </p:sp>
      <p:sp>
        <p:nvSpPr>
          <p:cNvPr id="4" name="Retângulo 3"/>
          <p:cNvSpPr/>
          <p:nvPr/>
        </p:nvSpPr>
        <p:spPr>
          <a:xfrm>
            <a:off x="118889" y="3770314"/>
            <a:ext cx="9937104" cy="2179892"/>
          </a:xfrm>
          <a:prstGeom prst="rect">
            <a:avLst/>
          </a:prstGeom>
        </p:spPr>
        <p:txBody>
          <a:bodyPr wrap="square">
            <a:spAutoFit/>
          </a:bodyPr>
          <a:lstStyle/>
          <a:p>
            <a:pPr algn="just">
              <a:lnSpc>
                <a:spcPct val="114000"/>
              </a:lnSpc>
            </a:pPr>
            <a:r>
              <a:rPr lang="pt-PT" sz="1700" b="1" dirty="0" smtClean="0">
                <a:latin typeface="Arial" panose="020B0604020202020204" pitchFamily="34" charset="0"/>
                <a:cs typeface="Arial" panose="020B0604020202020204" pitchFamily="34" charset="0"/>
              </a:rPr>
              <a:t>Pergunta </a:t>
            </a:r>
            <a:r>
              <a:rPr lang="pt-PT" sz="1700" b="1" dirty="0">
                <a:latin typeface="Arial" panose="020B0604020202020204" pitchFamily="34" charset="0"/>
                <a:cs typeface="Arial" panose="020B0604020202020204" pitchFamily="34" charset="0"/>
              </a:rPr>
              <a:t>9a) (0,5 ponto)</a:t>
            </a:r>
            <a:r>
              <a:rPr lang="pt-PT" sz="1700" dirty="0">
                <a:latin typeface="Arial" panose="020B0604020202020204" pitchFamily="34" charset="0"/>
                <a:cs typeface="Arial" panose="020B0604020202020204" pitchFamily="34" charset="0"/>
              </a:rPr>
              <a:t> Se consideramos que uma vez em órbita polar o satélite possui somente o movimento de translação em torno da Terra, ocorrerá o fenômeno ilustrado na figura, qual seja, no ponto A as câmeras estarão direcionadas à superfície terrestre e, no ponto B, as câmaras estarão apontadas para o espaço sideral, implicando na inutilidade delas para efeito de imageamento da Terra.  A solução para este problema é fazer com que o satélite gire em torno do seu próprio eixo a uma velocidade angular equivalente ao período de translação do satélite em torno da Terra.  Dessa forma, as câmeras imageadoras estarão sempre apontadas para a superfície terrestre, </a:t>
            </a:r>
            <a:r>
              <a:rPr lang="pt-PT" sz="1700" dirty="0" smtClean="0">
                <a:latin typeface="Arial" panose="020B0604020202020204" pitchFamily="34" charset="0"/>
                <a:cs typeface="Arial" panose="020B0604020202020204" pitchFamily="34" charset="0"/>
              </a:rPr>
              <a:t>conforme</a:t>
            </a:r>
            <a:endParaRPr lang="pt-BR" sz="1700" dirty="0">
              <a:latin typeface="Arial" panose="020B0604020202020204" pitchFamily="34" charset="0"/>
              <a:cs typeface="Arial" panose="020B0604020202020204" pitchFamily="34" charset="0"/>
            </a:endParaRPr>
          </a:p>
        </p:txBody>
      </p:sp>
      <p:grpSp>
        <p:nvGrpSpPr>
          <p:cNvPr id="12" name="Group 2"/>
          <p:cNvGrpSpPr>
            <a:grpSpLocks/>
          </p:cNvGrpSpPr>
          <p:nvPr/>
        </p:nvGrpSpPr>
        <p:grpSpPr bwMode="auto">
          <a:xfrm>
            <a:off x="10200009" y="2420888"/>
            <a:ext cx="1575221" cy="2952329"/>
            <a:chOff x="2400" y="1440"/>
            <a:chExt cx="1714" cy="3470"/>
          </a:xfrm>
        </p:grpSpPr>
        <p:sp>
          <p:nvSpPr>
            <p:cNvPr id="13" name="Text Box 3"/>
            <p:cNvSpPr txBox="1">
              <a:spLocks noChangeArrowheads="1"/>
            </p:cNvSpPr>
            <p:nvPr/>
          </p:nvSpPr>
          <p:spPr bwMode="auto">
            <a:xfrm>
              <a:off x="2400" y="1440"/>
              <a:ext cx="1714" cy="34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4" descr="orbita3"/>
            <p:cNvPicPr>
              <a:picLocks noChangeAspect="1" noChangeArrowheads="1"/>
            </p:cNvPicPr>
            <p:nvPr/>
          </p:nvPicPr>
          <p:blipFill>
            <a:blip r:embed="rId2">
              <a:lum bright="-36000" contrast="54000"/>
              <a:grayscl/>
              <a:extLst>
                <a:ext uri="{28A0092B-C50C-407E-A947-70E740481C1C}">
                  <a14:useLocalDpi xmlns:a14="http://schemas.microsoft.com/office/drawing/2010/main" val="0"/>
                </a:ext>
              </a:extLst>
            </a:blip>
            <a:srcRect/>
            <a:stretch>
              <a:fillRect/>
            </a:stretch>
          </p:blipFill>
          <p:spPr bwMode="auto">
            <a:xfrm>
              <a:off x="2520" y="1620"/>
              <a:ext cx="1404" cy="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tângulo 7"/>
          <p:cNvSpPr/>
          <p:nvPr/>
        </p:nvSpPr>
        <p:spPr>
          <a:xfrm>
            <a:off x="118889" y="2780928"/>
            <a:ext cx="9937104" cy="987001"/>
          </a:xfrm>
          <a:prstGeom prst="rect">
            <a:avLst/>
          </a:prstGeom>
        </p:spPr>
        <p:txBody>
          <a:bodyPr wrap="square">
            <a:spAutoFit/>
          </a:bodyPr>
          <a:lstStyle/>
          <a:p>
            <a:pPr algn="just">
              <a:lnSpc>
                <a:spcPct val="114000"/>
              </a:lnSpc>
            </a:pPr>
            <a:r>
              <a:rPr lang="pt-PT" sz="1700" dirty="0" smtClean="0">
                <a:latin typeface="Arial" panose="020B0604020202020204" pitchFamily="34" charset="0"/>
                <a:cs typeface="Arial" panose="020B0604020202020204" pitchFamily="34" charset="0"/>
              </a:rPr>
              <a:t>CBERS </a:t>
            </a:r>
            <a:r>
              <a:rPr lang="pt-PT" sz="1700" dirty="0">
                <a:latin typeface="Arial" panose="020B0604020202020204" pitchFamily="34" charset="0"/>
                <a:cs typeface="Arial" panose="020B0604020202020204" pitchFamily="34" charset="0"/>
              </a:rPr>
              <a:t>possui câmeras imageadoras, uma espécie de câmera fotográfica constantemente direcionada à superfície terrestre, conforme ilustrado pela situação A da figura, na qual o tamanho do satélite encontra-se exagerado.</a:t>
            </a:r>
            <a:endParaRPr lang="pt-PT" sz="1700" b="1" dirty="0">
              <a:latin typeface="Arial" panose="020B0604020202020204" pitchFamily="34" charset="0"/>
              <a:cs typeface="Arial" panose="020B0604020202020204" pitchFamily="34" charset="0"/>
            </a:endParaRPr>
          </a:p>
        </p:txBody>
      </p:sp>
      <p:sp>
        <p:nvSpPr>
          <p:cNvPr id="15" name="Retângulo 14"/>
          <p:cNvSpPr/>
          <p:nvPr/>
        </p:nvSpPr>
        <p:spPr>
          <a:xfrm>
            <a:off x="1199009" y="5858800"/>
            <a:ext cx="4451860" cy="390556"/>
          </a:xfrm>
          <a:prstGeom prst="rect">
            <a:avLst/>
          </a:prstGeom>
        </p:spPr>
        <p:txBody>
          <a:bodyPr wrap="none">
            <a:spAutoFit/>
          </a:bodyPr>
          <a:lstStyle/>
          <a:p>
            <a:pPr algn="just">
              <a:lnSpc>
                <a:spcPct val="114000"/>
              </a:lnSpc>
            </a:pPr>
            <a:r>
              <a:rPr lang="pt-PT" sz="1700" dirty="0">
                <a:latin typeface="Arial" panose="020B0604020202020204" pitchFamily="34" charset="0"/>
                <a:cs typeface="Arial" panose="020B0604020202020204" pitchFamily="34" charset="0"/>
              </a:rPr>
              <a:t>ilustrado pela situação C da figura ao lado.  </a:t>
            </a:r>
            <a:endParaRPr lang="pt-B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993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2549797"/>
            <a:ext cx="9649072" cy="1671291"/>
          </a:xfrm>
          <a:prstGeom prst="rect">
            <a:avLst/>
          </a:prstGeom>
        </p:spPr>
        <p:txBody>
          <a:bodyPr wrap="square">
            <a:spAutoFit/>
          </a:bodyPr>
          <a:lstStyle/>
          <a:p>
            <a:pPr algn="just">
              <a:lnSpc>
                <a:spcPct val="114000"/>
              </a:lnSpc>
            </a:pPr>
            <a:r>
              <a:rPr lang="pt-PT" dirty="0" smtClean="0">
                <a:solidFill>
                  <a:srgbClr val="FF0000"/>
                </a:solidFill>
                <a:latin typeface="Arial" panose="020B0604020202020204" pitchFamily="34" charset="0"/>
                <a:cs typeface="Arial" panose="020B0604020202020204" pitchFamily="34" charset="0"/>
              </a:rPr>
              <a:t>Para </a:t>
            </a:r>
            <a:r>
              <a:rPr lang="pt-PT" dirty="0">
                <a:solidFill>
                  <a:srgbClr val="FF0000"/>
                </a:solidFill>
                <a:latin typeface="Arial" panose="020B0604020202020204" pitchFamily="34" charset="0"/>
                <a:cs typeface="Arial" panose="020B0604020202020204" pitchFamily="34" charset="0"/>
              </a:rPr>
              <a:t>que as câmeras do satélite estejam permanentemente apontando para a superfície terrestre, o período orbital do satélite deve ser igual ao período de rotação do satélite em torno do seu próprio eixo, ou seja, este deve girar em torno do seu próprio eixo à mesma velocidade com que gira em torno da Terra.  Uma vez que o enunciado estabelece que este período é de 100 minutos, tem-se que a velocidade angular é dada por:</a:t>
            </a:r>
            <a:endParaRPr lang="pt-BR" dirty="0">
              <a:solidFill>
                <a:srgbClr val="FF0000"/>
              </a:solidFill>
              <a:latin typeface="Arial" panose="020B0604020202020204" pitchFamily="34" charset="0"/>
              <a:cs typeface="Arial" panose="020B0604020202020204" pitchFamily="34" charset="0"/>
            </a:endParaRPr>
          </a:p>
        </p:txBody>
      </p:sp>
      <p:sp>
        <p:nvSpPr>
          <p:cNvPr id="4" name="Retângulo 3"/>
          <p:cNvSpPr/>
          <p:nvPr/>
        </p:nvSpPr>
        <p:spPr>
          <a:xfrm>
            <a:off x="262905" y="2204864"/>
            <a:ext cx="1697901" cy="381771"/>
          </a:xfrm>
          <a:prstGeom prst="rect">
            <a:avLst/>
          </a:prstGeom>
        </p:spPr>
        <p:txBody>
          <a:bodyPr wrap="none">
            <a:spAutoFit/>
          </a:bodyPr>
          <a:lstStyle/>
          <a:p>
            <a:pPr algn="just">
              <a:lnSpc>
                <a:spcPct val="114000"/>
              </a:lnSpc>
            </a:pPr>
            <a:r>
              <a:rPr lang="pt-PT" b="1" dirty="0">
                <a:latin typeface="Arial" panose="020B0604020202020204" pitchFamily="34" charset="0"/>
                <a:cs typeface="Arial" panose="020B0604020202020204" pitchFamily="34" charset="0"/>
              </a:rPr>
              <a:t>Resposta 9a):</a:t>
            </a:r>
            <a:endParaRPr lang="pt-BR" dirty="0">
              <a:latin typeface="Arial" panose="020B0604020202020204" pitchFamily="34" charset="0"/>
              <a:cs typeface="Arial" panose="020B0604020202020204" pitchFamily="34"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2607804854"/>
              </p:ext>
            </p:extLst>
          </p:nvPr>
        </p:nvGraphicFramePr>
        <p:xfrm>
          <a:off x="694953" y="5085184"/>
          <a:ext cx="4032448" cy="487680"/>
        </p:xfrm>
        <a:graphic>
          <a:graphicData uri="http://schemas.openxmlformats.org/drawingml/2006/table">
            <a:tbl>
              <a:tblPr/>
              <a:tblGrid>
                <a:gridCol w="2262079">
                  <a:extLst>
                    <a:ext uri="{9D8B030D-6E8A-4147-A177-3AD203B41FA5}">
                      <a16:colId xmlns:a16="http://schemas.microsoft.com/office/drawing/2014/main" val="20000"/>
                    </a:ext>
                  </a:extLst>
                </a:gridCol>
                <a:gridCol w="1770369">
                  <a:extLst>
                    <a:ext uri="{9D8B030D-6E8A-4147-A177-3AD203B41FA5}">
                      <a16:colId xmlns:a16="http://schemas.microsoft.com/office/drawing/2014/main" val="20001"/>
                    </a:ext>
                  </a:extLst>
                </a:gridCol>
              </a:tblGrid>
              <a:tr h="0">
                <a:tc rowSpan="2">
                  <a:txBody>
                    <a:bodyPr/>
                    <a:lstStyle/>
                    <a:p>
                      <a:pPr algn="just" hangingPunct="0">
                        <a:spcAft>
                          <a:spcPts val="0"/>
                        </a:spcAft>
                      </a:pPr>
                      <a:r>
                        <a:rPr lang="pt-PT" sz="1600" dirty="0">
                          <a:solidFill>
                            <a:srgbClr val="FF0000"/>
                          </a:solidFill>
                          <a:effectLst/>
                          <a:latin typeface="Arial" panose="020B0604020202020204" pitchFamily="34" charset="0"/>
                          <a:ea typeface="Times New Roman"/>
                          <a:cs typeface="Arial" panose="020B0604020202020204" pitchFamily="34" charset="0"/>
                        </a:rPr>
                        <a:t>Velocidade angular = </a:t>
                      </a:r>
                      <a:endParaRPr lang="pt-BR" sz="16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lnL>
                      <a:noFill/>
                    </a:lnL>
                    <a:lnR>
                      <a:noFill/>
                    </a:lnR>
                    <a:lnT>
                      <a:noFill/>
                    </a:lnT>
                    <a:lnB>
                      <a:noFill/>
                    </a:lnB>
                  </a:tcPr>
                </a:tc>
                <a:tc>
                  <a:txBody>
                    <a:bodyPr/>
                    <a:lstStyle/>
                    <a:p>
                      <a:pPr algn="ctr" hangingPunct="0">
                        <a:spcAft>
                          <a:spcPts val="0"/>
                        </a:spcAft>
                      </a:pPr>
                      <a:r>
                        <a:rPr lang="pt-PT" sz="1600">
                          <a:solidFill>
                            <a:srgbClr val="FF0000"/>
                          </a:solidFill>
                          <a:effectLst/>
                          <a:latin typeface="Arial" panose="020B0604020202020204" pitchFamily="34" charset="0"/>
                          <a:ea typeface="Times New Roman"/>
                          <a:cs typeface="Arial" panose="020B0604020202020204" pitchFamily="34" charset="0"/>
                        </a:rPr>
                        <a:t>1 rotação</a:t>
                      </a:r>
                      <a:endParaRPr lang="pt-BR" sz="160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pt-BR"/>
                    </a:p>
                  </a:txBody>
                  <a:tcPr/>
                </a:tc>
                <a:tc>
                  <a:txBody>
                    <a:bodyPr/>
                    <a:lstStyle/>
                    <a:p>
                      <a:pPr algn="ctr" hangingPunct="0">
                        <a:spcAft>
                          <a:spcPts val="0"/>
                        </a:spcAft>
                      </a:pPr>
                      <a:r>
                        <a:rPr lang="pt-PT" sz="1600" dirty="0">
                          <a:solidFill>
                            <a:srgbClr val="FF0000"/>
                          </a:solidFill>
                          <a:effectLst/>
                          <a:latin typeface="Arial" panose="020B0604020202020204" pitchFamily="34" charset="0"/>
                          <a:ea typeface="Times New Roman"/>
                          <a:cs typeface="Arial" panose="020B0604020202020204" pitchFamily="34" charset="0"/>
                        </a:rPr>
                        <a:t>100 minutos</a:t>
                      </a:r>
                      <a:endParaRPr lang="pt-BR" sz="16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6" name="Retângulo 5"/>
          <p:cNvSpPr/>
          <p:nvPr/>
        </p:nvSpPr>
        <p:spPr>
          <a:xfrm>
            <a:off x="4871417" y="5085184"/>
            <a:ext cx="3405356" cy="400110"/>
          </a:xfrm>
          <a:prstGeom prst="rect">
            <a:avLst/>
          </a:prstGeom>
        </p:spPr>
        <p:txBody>
          <a:bodyPr wrap="none">
            <a:spAutoFit/>
          </a:bodyPr>
          <a:lstStyle/>
          <a:p>
            <a:r>
              <a:rPr lang="pt-PT" sz="2000" dirty="0">
                <a:solidFill>
                  <a:srgbClr val="FF0000"/>
                </a:solidFill>
                <a:latin typeface="Arial" panose="020B0604020202020204" pitchFamily="34" charset="0"/>
                <a:cs typeface="Arial" panose="020B0604020202020204" pitchFamily="34" charset="0"/>
                <a:sym typeface="Symbol"/>
              </a:rPr>
              <a:t></a:t>
            </a:r>
            <a:r>
              <a:rPr lang="pt-PT" sz="2000" dirty="0">
                <a:solidFill>
                  <a:srgbClr val="FF0000"/>
                </a:solidFill>
                <a:latin typeface="Arial" panose="020B0604020202020204" pitchFamily="34" charset="0"/>
                <a:cs typeface="Arial" panose="020B0604020202020204" pitchFamily="34" charset="0"/>
              </a:rPr>
              <a:t>        Velocidade angular </a:t>
            </a:r>
            <a:r>
              <a:rPr lang="pt-PT" sz="2000" b="1" dirty="0">
                <a:solidFill>
                  <a:srgbClr val="FF0000"/>
                </a:solidFill>
                <a:latin typeface="Arial" panose="020B0604020202020204" pitchFamily="34" charset="0"/>
                <a:cs typeface="Arial" panose="020B0604020202020204" pitchFamily="34" charset="0"/>
              </a:rPr>
              <a:t>=</a:t>
            </a:r>
            <a:endParaRPr lang="pt-BR" sz="2000" dirty="0">
              <a:solidFill>
                <a:srgbClr val="FF0000"/>
              </a:solidFill>
              <a:latin typeface="Arial" panose="020B0604020202020204" pitchFamily="34" charset="0"/>
              <a:cs typeface="Arial" panose="020B0604020202020204" pitchFamily="34" charset="0"/>
            </a:endParaRPr>
          </a:p>
        </p:txBody>
      </p:sp>
      <p:sp>
        <p:nvSpPr>
          <p:cNvPr id="7" name="Retângulo 6"/>
          <p:cNvSpPr/>
          <p:nvPr/>
        </p:nvSpPr>
        <p:spPr>
          <a:xfrm>
            <a:off x="8183785" y="5103656"/>
            <a:ext cx="1133644" cy="369332"/>
          </a:xfrm>
          <a:prstGeom prst="rect">
            <a:avLst/>
          </a:prstGeom>
        </p:spPr>
        <p:txBody>
          <a:bodyPr wrap="none">
            <a:spAutoFit/>
          </a:bodyPr>
          <a:lstStyle/>
          <a:p>
            <a:r>
              <a:rPr lang="pt-PT" b="1" dirty="0">
                <a:solidFill>
                  <a:srgbClr val="FF0000"/>
                </a:solidFill>
                <a:latin typeface="Arial" panose="020B0604020202020204" pitchFamily="34" charset="0"/>
                <a:cs typeface="Arial" panose="020B0604020202020204" pitchFamily="34" charset="0"/>
              </a:rPr>
              <a:t>0,01 rpm</a:t>
            </a:r>
            <a:endParaRPr lang="pt-BR" dirty="0">
              <a:solidFill>
                <a:srgbClr val="FF0000"/>
              </a:solidFill>
              <a:latin typeface="Arial" panose="020B0604020202020204" pitchFamily="34" charset="0"/>
              <a:cs typeface="Arial" panose="020B0604020202020204" pitchFamily="34" charset="0"/>
            </a:endParaRPr>
          </a:p>
        </p:txBody>
      </p:sp>
      <p:sp>
        <p:nvSpPr>
          <p:cNvPr id="8" name="Retângulo 7"/>
          <p:cNvSpPr/>
          <p:nvPr/>
        </p:nvSpPr>
        <p:spPr>
          <a:xfrm>
            <a:off x="262905" y="332656"/>
            <a:ext cx="7560840" cy="1355499"/>
          </a:xfrm>
          <a:prstGeom prst="rect">
            <a:avLst/>
          </a:prstGeom>
        </p:spPr>
        <p:txBody>
          <a:bodyPr wrap="square">
            <a:spAutoFit/>
          </a:bodyPr>
          <a:lstStyle/>
          <a:p>
            <a:pPr algn="just">
              <a:lnSpc>
                <a:spcPct val="114000"/>
              </a:lnSpc>
            </a:pPr>
            <a:r>
              <a:rPr lang="pt-PT" dirty="0">
                <a:latin typeface="Arial" panose="020B0604020202020204" pitchFamily="34" charset="0"/>
                <a:cs typeface="Arial" panose="020B0604020202020204" pitchFamily="34" charset="0"/>
              </a:rPr>
              <a:t>Considerando-se que o satélite ilustrado na figura completa uma volta em torno da Terra a cada 100 minutos (período = 100 minutos), qual deverá ser a velocidade angular de rotação do satélite em torno do seu próprio eixo?</a:t>
            </a:r>
            <a:endParaRPr lang="pt-BR" dirty="0">
              <a:latin typeface="Arial" panose="020B0604020202020204" pitchFamily="34" charset="0"/>
              <a:cs typeface="Arial" panose="020B0604020202020204" pitchFamily="34" charset="0"/>
            </a:endParaRPr>
          </a:p>
        </p:txBody>
      </p:sp>
      <p:grpSp>
        <p:nvGrpSpPr>
          <p:cNvPr id="9" name="Group 2"/>
          <p:cNvGrpSpPr>
            <a:grpSpLocks/>
          </p:cNvGrpSpPr>
          <p:nvPr/>
        </p:nvGrpSpPr>
        <p:grpSpPr bwMode="auto">
          <a:xfrm>
            <a:off x="10128001" y="2564904"/>
            <a:ext cx="1575221" cy="2952329"/>
            <a:chOff x="2400" y="1440"/>
            <a:chExt cx="1714" cy="3470"/>
          </a:xfrm>
        </p:grpSpPr>
        <p:sp>
          <p:nvSpPr>
            <p:cNvPr id="10" name="Text Box 3"/>
            <p:cNvSpPr txBox="1">
              <a:spLocks noChangeArrowheads="1"/>
            </p:cNvSpPr>
            <p:nvPr/>
          </p:nvSpPr>
          <p:spPr bwMode="auto">
            <a:xfrm>
              <a:off x="2400" y="1440"/>
              <a:ext cx="1714" cy="34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4" descr="orbita3"/>
            <p:cNvPicPr>
              <a:picLocks noChangeAspect="1" noChangeArrowheads="1"/>
            </p:cNvPicPr>
            <p:nvPr/>
          </p:nvPicPr>
          <p:blipFill>
            <a:blip r:embed="rId2">
              <a:lum bright="-36000" contrast="54000"/>
              <a:grayscl/>
              <a:extLst>
                <a:ext uri="{28A0092B-C50C-407E-A947-70E740481C1C}">
                  <a14:useLocalDpi xmlns:a14="http://schemas.microsoft.com/office/drawing/2010/main" val="0"/>
                </a:ext>
              </a:extLst>
            </a:blip>
            <a:srcRect/>
            <a:stretch>
              <a:fillRect/>
            </a:stretch>
          </p:blipFill>
          <p:spPr bwMode="auto">
            <a:xfrm>
              <a:off x="2520" y="1620"/>
              <a:ext cx="1404" cy="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45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41511"/>
            <a:ext cx="7920880" cy="2259080"/>
          </a:xfrm>
          <a:prstGeom prst="rect">
            <a:avLst/>
          </a:prstGeom>
        </p:spPr>
        <p:txBody>
          <a:bodyPr wrap="square">
            <a:spAutoFit/>
          </a:bodyPr>
          <a:lstStyle/>
          <a:p>
            <a:pPr algn="just">
              <a:lnSpc>
                <a:spcPct val="110000"/>
              </a:lnSpc>
            </a:pPr>
            <a:r>
              <a:rPr lang="pt-BR" sz="1600" dirty="0" smtClean="0">
                <a:latin typeface="Arial" panose="020B0604020202020204" pitchFamily="34" charset="0"/>
                <a:cs typeface="Arial" panose="020B0604020202020204" pitchFamily="34" charset="0"/>
              </a:rPr>
              <a:t>Quando </a:t>
            </a:r>
            <a:r>
              <a:rPr lang="pt-BR" sz="1600" dirty="0">
                <a:latin typeface="Arial" panose="020B0604020202020204" pitchFamily="34" charset="0"/>
                <a:cs typeface="Arial" panose="020B0604020202020204" pitchFamily="34" charset="0"/>
              </a:rPr>
              <a:t>olhamos para o céu, em seu conjunto, a distância das estrelas é tão grande que perdemos a noção de profundidade, num primeiro momento. Todas as estrelas parecem então estar à mesma distância, coladas numa grande esfera, a Esfera Celeste. Mas, na verdade, sabemos que elas não estão à mesma distância, sendo o método de paralaxe usado para medir algumas destas distâncias. Para entendê-lo, olhe a figura ao lado. Quando a Terra está na posição A, na figura da esquerda, vemos uma estrela que está relativamente próxima, se considerarmos as demais (bem mais distantes, formando um “fundo” de estrelas).</a:t>
            </a:r>
          </a:p>
        </p:txBody>
      </p:sp>
      <p:sp>
        <p:nvSpPr>
          <p:cNvPr id="4" name="Retângulo 3"/>
          <p:cNvSpPr/>
          <p:nvPr/>
        </p:nvSpPr>
        <p:spPr>
          <a:xfrm>
            <a:off x="118889" y="2420888"/>
            <a:ext cx="7920880" cy="904863"/>
          </a:xfrm>
          <a:prstGeom prst="rect">
            <a:avLst/>
          </a:prstGeom>
        </p:spPr>
        <p:txBody>
          <a:bodyPr wrap="square">
            <a:spAutoFit/>
          </a:bodyPr>
          <a:lstStyle/>
          <a:p>
            <a:pPr algn="just" hangingPunct="0">
              <a:lnSpc>
                <a:spcPct val="110000"/>
              </a:lnSpc>
            </a:pPr>
            <a:r>
              <a:rPr lang="pt-BR" sz="1600" dirty="0" smtClean="0">
                <a:latin typeface="Arial" panose="020B0604020202020204" pitchFamily="34" charset="0"/>
                <a:cs typeface="Arial" panose="020B0604020202020204" pitchFamily="34" charset="0"/>
              </a:rPr>
              <a:t>Já </a:t>
            </a:r>
            <a:r>
              <a:rPr lang="pt-BR" sz="1600" dirty="0">
                <a:latin typeface="Arial" panose="020B0604020202020204" pitchFamily="34" charset="0"/>
                <a:cs typeface="Arial" panose="020B0604020202020204" pitchFamily="34" charset="0"/>
              </a:rPr>
              <a:t>na posição B, algum tempo depois, a Terra está em outra posição, e vemos a estrela em outra posição em relação às estrelas de fundo. Ela parece se mover, assim como o seu dedo pareceu se mover quando você trocou o olho aberto.</a:t>
            </a:r>
          </a:p>
        </p:txBody>
      </p:sp>
      <p:sp>
        <p:nvSpPr>
          <p:cNvPr id="5" name="Retângulo 4"/>
          <p:cNvSpPr/>
          <p:nvPr/>
        </p:nvSpPr>
        <p:spPr>
          <a:xfrm>
            <a:off x="118889" y="3429000"/>
            <a:ext cx="7992888" cy="904863"/>
          </a:xfrm>
          <a:prstGeom prst="rect">
            <a:avLst/>
          </a:prstGeom>
        </p:spPr>
        <p:txBody>
          <a:bodyPr wrap="square">
            <a:spAutoFit/>
          </a:bodyPr>
          <a:lstStyle/>
          <a:p>
            <a:pPr algn="just">
              <a:lnSpc>
                <a:spcPct val="110000"/>
              </a:lnSpc>
            </a:pPr>
            <a:r>
              <a:rPr lang="pt-BR" sz="1600" dirty="0" smtClean="0">
                <a:latin typeface="Arial" panose="020B0604020202020204" pitchFamily="34" charset="0"/>
                <a:cs typeface="Arial" panose="020B0604020202020204" pitchFamily="34" charset="0"/>
              </a:rPr>
              <a:t>Na </a:t>
            </a:r>
            <a:r>
              <a:rPr lang="pt-BR" sz="1600" dirty="0">
                <a:latin typeface="Arial" panose="020B0604020202020204" pitchFamily="34" charset="0"/>
                <a:cs typeface="Arial" panose="020B0604020202020204" pitchFamily="34" charset="0"/>
              </a:rPr>
              <a:t>prática, através da observação da estrela nas posições A e B, os astrônomos são capazes de medir o ângulo mostrado na figura, que se chama paralaxe. Com esse ângulo e trigonometria, pode-se determinar a distância da estrela.</a:t>
            </a:r>
          </a:p>
        </p:txBody>
      </p:sp>
      <p:pic>
        <p:nvPicPr>
          <p:cNvPr id="1026" name="Picture 2" descr="paralaxe"/>
          <p:cNvPicPr>
            <a:picLocks noChangeAspect="1" noChangeArrowheads="1"/>
          </p:cNvPicPr>
          <p:nvPr/>
        </p:nvPicPr>
        <p:blipFill>
          <a:blip r:embed="rId2" cstate="print">
            <a:lum bright="-6000" contrast="6000"/>
            <a:extLst>
              <a:ext uri="{28A0092B-C50C-407E-A947-70E740481C1C}">
                <a14:useLocalDpi xmlns:a14="http://schemas.microsoft.com/office/drawing/2010/main" val="0"/>
              </a:ext>
            </a:extLst>
          </a:blip>
          <a:srcRect/>
          <a:stretch>
            <a:fillRect/>
          </a:stretch>
        </p:blipFill>
        <p:spPr bwMode="auto">
          <a:xfrm>
            <a:off x="8183785" y="2420888"/>
            <a:ext cx="3676496" cy="349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118889" y="4523172"/>
            <a:ext cx="7992888" cy="634020"/>
          </a:xfrm>
          <a:prstGeom prst="rect">
            <a:avLst/>
          </a:prstGeom>
        </p:spPr>
        <p:txBody>
          <a:bodyPr wrap="square">
            <a:spAutoFit/>
          </a:bodyPr>
          <a:lstStyle/>
          <a:p>
            <a:pPr algn="just">
              <a:lnSpc>
                <a:spcPct val="110000"/>
              </a:lnSpc>
            </a:pPr>
            <a:r>
              <a:rPr lang="pt-BR" sz="1600" b="1" dirty="0">
                <a:latin typeface="Arial" panose="020B0604020202020204" pitchFamily="34" charset="0"/>
                <a:cs typeface="Arial" panose="020B0604020202020204" pitchFamily="34" charset="0"/>
              </a:rPr>
              <a:t>Pergunta 1a) (0,2 ponto) </a:t>
            </a:r>
            <a:r>
              <a:rPr lang="pt-BR" sz="1600" dirty="0">
                <a:latin typeface="Arial" panose="020B0604020202020204" pitchFamily="34" charset="0"/>
                <a:cs typeface="Arial" panose="020B0604020202020204" pitchFamily="34" charset="0"/>
              </a:rPr>
              <a:t>Quanto tempo a Terra levou para se mover da posição A para a posição B, na figura acima? Justifique.</a:t>
            </a:r>
          </a:p>
        </p:txBody>
      </p:sp>
      <p:sp>
        <p:nvSpPr>
          <p:cNvPr id="7" name="Retângulo 6"/>
          <p:cNvSpPr/>
          <p:nvPr/>
        </p:nvSpPr>
        <p:spPr>
          <a:xfrm>
            <a:off x="118889" y="5229200"/>
            <a:ext cx="1529586" cy="338554"/>
          </a:xfrm>
          <a:prstGeom prst="rect">
            <a:avLst/>
          </a:prstGeom>
        </p:spPr>
        <p:txBody>
          <a:bodyPr wrap="none">
            <a:spAutoFit/>
          </a:bodyPr>
          <a:lstStyle/>
          <a:p>
            <a:pPr algn="just"/>
            <a:r>
              <a:rPr lang="pt-BR" sz="1600" b="1" dirty="0">
                <a:latin typeface="Arial" panose="020B0604020202020204" pitchFamily="34" charset="0"/>
                <a:cs typeface="Arial" panose="020B0604020202020204" pitchFamily="34" charset="0"/>
              </a:rPr>
              <a:t>Resposta 1a):</a:t>
            </a:r>
            <a:endParaRPr lang="pt-BR" sz="1600" dirty="0">
              <a:latin typeface="Arial" panose="020B0604020202020204" pitchFamily="34" charset="0"/>
              <a:cs typeface="Arial" panose="020B0604020202020204" pitchFamily="34" charset="0"/>
            </a:endParaRPr>
          </a:p>
        </p:txBody>
      </p:sp>
      <p:sp>
        <p:nvSpPr>
          <p:cNvPr id="8" name="Retângulo 7"/>
          <p:cNvSpPr/>
          <p:nvPr/>
        </p:nvSpPr>
        <p:spPr>
          <a:xfrm>
            <a:off x="1199009" y="5517232"/>
            <a:ext cx="6912768" cy="904863"/>
          </a:xfrm>
          <a:prstGeom prst="rect">
            <a:avLst/>
          </a:prstGeom>
        </p:spPr>
        <p:txBody>
          <a:bodyPr wrap="square">
            <a:spAutoFit/>
          </a:bodyPr>
          <a:lstStyle/>
          <a:p>
            <a:pPr algn="just">
              <a:lnSpc>
                <a:spcPct val="110000"/>
              </a:lnSpc>
            </a:pPr>
            <a:r>
              <a:rPr lang="pt-BR" sz="1600" dirty="0" smtClean="0">
                <a:solidFill>
                  <a:srgbClr val="FF0000"/>
                </a:solidFill>
                <a:latin typeface="Arial" panose="020B0604020202020204" pitchFamily="34" charset="0"/>
                <a:cs typeface="Arial" panose="020B0604020202020204" pitchFamily="34" charset="0"/>
              </a:rPr>
              <a:t>oposta </a:t>
            </a:r>
            <a:r>
              <a:rPr lang="pt-BR" sz="1600" dirty="0">
                <a:solidFill>
                  <a:srgbClr val="FF0000"/>
                </a:solidFill>
                <a:latin typeface="Arial" panose="020B0604020202020204" pitchFamily="34" charset="0"/>
                <a:cs typeface="Arial" panose="020B0604020202020204" pitchFamily="34" charset="0"/>
              </a:rPr>
              <a:t>em sua órbita ao redor do Sol, o que significa que cumpriu metade de sua órbita. Respostas equivalentes, como 6 meses, são evidentemente consideráveis como corretas desde que corretamente justificadas.</a:t>
            </a:r>
          </a:p>
        </p:txBody>
      </p:sp>
      <p:sp>
        <p:nvSpPr>
          <p:cNvPr id="9" name="Retângulo 8"/>
          <p:cNvSpPr/>
          <p:nvPr/>
        </p:nvSpPr>
        <p:spPr>
          <a:xfrm>
            <a:off x="1487041" y="5229200"/>
            <a:ext cx="6696744" cy="338554"/>
          </a:xfrm>
          <a:prstGeom prst="rect">
            <a:avLst/>
          </a:prstGeom>
        </p:spPr>
        <p:txBody>
          <a:bodyPr wrap="square">
            <a:spAutoFit/>
          </a:bodyPr>
          <a:lstStyle/>
          <a:p>
            <a:r>
              <a:rPr lang="pt-BR" sz="1600" b="1" dirty="0">
                <a:solidFill>
                  <a:srgbClr val="FF0000"/>
                </a:solidFill>
                <a:latin typeface="Arial" panose="020B0604020202020204" pitchFamily="34" charset="0"/>
                <a:cs typeface="Arial" panose="020B0604020202020204" pitchFamily="34" charset="0"/>
              </a:rPr>
              <a:t>Meio ano.</a:t>
            </a:r>
            <a:r>
              <a:rPr lang="pt-BR" sz="1600" dirty="0">
                <a:solidFill>
                  <a:srgbClr val="FF0000"/>
                </a:solidFill>
                <a:latin typeface="Arial" panose="020B0604020202020204" pitchFamily="34" charset="0"/>
                <a:cs typeface="Arial" panose="020B0604020202020204" pitchFamily="34" charset="0"/>
              </a:rPr>
              <a:t> A Terra apresenta-se, de uma figura à outra, diametralmente </a:t>
            </a:r>
            <a:endParaRPr lang="pt-BR" sz="1600" dirty="0"/>
          </a:p>
        </p:txBody>
      </p:sp>
    </p:spTree>
    <p:extLst>
      <p:ext uri="{BB962C8B-B14F-4D97-AF65-F5344CB8AC3E}">
        <p14:creationId xmlns:p14="http://schemas.microsoft.com/office/powerpoint/2010/main" val="6038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404664"/>
            <a:ext cx="7920880" cy="1703030"/>
          </a:xfrm>
          <a:prstGeom prst="rect">
            <a:avLst/>
          </a:prstGeom>
        </p:spPr>
        <p:txBody>
          <a:bodyPr wrap="square">
            <a:spAutoFit/>
          </a:bodyPr>
          <a:lstStyle/>
          <a:p>
            <a:pPr algn="just">
              <a:lnSpc>
                <a:spcPct val="150000"/>
              </a:lnSpc>
            </a:pPr>
            <a:r>
              <a:rPr lang="pt-PT" b="1" dirty="0">
                <a:latin typeface="Arial" panose="020B0604020202020204" pitchFamily="34" charset="0"/>
                <a:cs typeface="Arial" panose="020B0604020202020204" pitchFamily="34" charset="0"/>
              </a:rPr>
              <a:t>Pergunta 9b) (0,5 ponto) </a:t>
            </a:r>
            <a:r>
              <a:rPr lang="pt-PT" dirty="0">
                <a:latin typeface="Arial" panose="020B0604020202020204" pitchFamily="34" charset="0"/>
                <a:cs typeface="Arial" panose="020B0604020202020204" pitchFamily="34" charset="0"/>
              </a:rPr>
              <a:t>O período de translação de um satélite em órbita está relacionado à sua altitude, conforme mostrado na tabela.  Baseado na tabela fornecida abaixo, estime a altitude da órbita do satélite da </a:t>
            </a:r>
            <a:r>
              <a:rPr lang="pt-PT" b="1" dirty="0">
                <a:latin typeface="Arial" panose="020B0604020202020204" pitchFamily="34" charset="0"/>
                <a:cs typeface="Arial" panose="020B0604020202020204" pitchFamily="34" charset="0"/>
              </a:rPr>
              <a:t>Pergunta 9a)</a:t>
            </a:r>
            <a:r>
              <a:rPr lang="pt-PT" dirty="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graphicFrame>
        <p:nvGraphicFramePr>
          <p:cNvPr id="7" name="Tabela 6"/>
          <p:cNvGraphicFramePr>
            <a:graphicFrameLocks noGrp="1"/>
          </p:cNvGraphicFramePr>
          <p:nvPr>
            <p:extLst>
              <p:ext uri="{D42A27DB-BD31-4B8C-83A1-F6EECF244321}">
                <p14:modId xmlns:p14="http://schemas.microsoft.com/office/powerpoint/2010/main" val="1678024964"/>
              </p:ext>
            </p:extLst>
          </p:nvPr>
        </p:nvGraphicFramePr>
        <p:xfrm>
          <a:off x="262905" y="2420888"/>
          <a:ext cx="8424941" cy="548640"/>
        </p:xfrm>
        <a:graphic>
          <a:graphicData uri="http://schemas.openxmlformats.org/drawingml/2006/table">
            <a:tbl>
              <a:tblPr firstRow="1" firstCol="1" bandRow="1" bandCol="1"/>
              <a:tblGrid>
                <a:gridCol w="1445496">
                  <a:extLst>
                    <a:ext uri="{9D8B030D-6E8A-4147-A177-3AD203B41FA5}">
                      <a16:colId xmlns:a16="http://schemas.microsoft.com/office/drawing/2014/main" val="20000"/>
                    </a:ext>
                  </a:extLst>
                </a:gridCol>
                <a:gridCol w="634495">
                  <a:extLst>
                    <a:ext uri="{9D8B030D-6E8A-4147-A177-3AD203B41FA5}">
                      <a16:colId xmlns:a16="http://schemas.microsoft.com/office/drawing/2014/main" val="20001"/>
                    </a:ext>
                  </a:extLst>
                </a:gridCol>
                <a:gridCol w="634495">
                  <a:extLst>
                    <a:ext uri="{9D8B030D-6E8A-4147-A177-3AD203B41FA5}">
                      <a16:colId xmlns:a16="http://schemas.microsoft.com/office/drawing/2014/main" val="20002"/>
                    </a:ext>
                  </a:extLst>
                </a:gridCol>
                <a:gridCol w="634495">
                  <a:extLst>
                    <a:ext uri="{9D8B030D-6E8A-4147-A177-3AD203B41FA5}">
                      <a16:colId xmlns:a16="http://schemas.microsoft.com/office/drawing/2014/main" val="20003"/>
                    </a:ext>
                  </a:extLst>
                </a:gridCol>
                <a:gridCol w="634495">
                  <a:extLst>
                    <a:ext uri="{9D8B030D-6E8A-4147-A177-3AD203B41FA5}">
                      <a16:colId xmlns:a16="http://schemas.microsoft.com/office/drawing/2014/main" val="20004"/>
                    </a:ext>
                  </a:extLst>
                </a:gridCol>
                <a:gridCol w="634495">
                  <a:extLst>
                    <a:ext uri="{9D8B030D-6E8A-4147-A177-3AD203B41FA5}">
                      <a16:colId xmlns:a16="http://schemas.microsoft.com/office/drawing/2014/main" val="20005"/>
                    </a:ext>
                  </a:extLst>
                </a:gridCol>
                <a:gridCol w="634495">
                  <a:extLst>
                    <a:ext uri="{9D8B030D-6E8A-4147-A177-3AD203B41FA5}">
                      <a16:colId xmlns:a16="http://schemas.microsoft.com/office/drawing/2014/main" val="20006"/>
                    </a:ext>
                  </a:extLst>
                </a:gridCol>
                <a:gridCol w="634495">
                  <a:extLst>
                    <a:ext uri="{9D8B030D-6E8A-4147-A177-3AD203B41FA5}">
                      <a16:colId xmlns:a16="http://schemas.microsoft.com/office/drawing/2014/main" val="20007"/>
                    </a:ext>
                  </a:extLst>
                </a:gridCol>
                <a:gridCol w="634495">
                  <a:extLst>
                    <a:ext uri="{9D8B030D-6E8A-4147-A177-3AD203B41FA5}">
                      <a16:colId xmlns:a16="http://schemas.microsoft.com/office/drawing/2014/main" val="20008"/>
                    </a:ext>
                  </a:extLst>
                </a:gridCol>
                <a:gridCol w="634495">
                  <a:extLst>
                    <a:ext uri="{9D8B030D-6E8A-4147-A177-3AD203B41FA5}">
                      <a16:colId xmlns:a16="http://schemas.microsoft.com/office/drawing/2014/main" val="20009"/>
                    </a:ext>
                  </a:extLst>
                </a:gridCol>
                <a:gridCol w="634495">
                  <a:extLst>
                    <a:ext uri="{9D8B030D-6E8A-4147-A177-3AD203B41FA5}">
                      <a16:colId xmlns:a16="http://schemas.microsoft.com/office/drawing/2014/main" val="20010"/>
                    </a:ext>
                  </a:extLst>
                </a:gridCol>
                <a:gridCol w="634495">
                  <a:extLst>
                    <a:ext uri="{9D8B030D-6E8A-4147-A177-3AD203B41FA5}">
                      <a16:colId xmlns:a16="http://schemas.microsoft.com/office/drawing/2014/main" val="20011"/>
                    </a:ext>
                  </a:extLst>
                </a:gridCol>
              </a:tblGrid>
              <a:tr h="0">
                <a:tc>
                  <a:txBody>
                    <a:bodyPr/>
                    <a:lstStyle/>
                    <a:p>
                      <a:pPr algn="ctr" hangingPunct="0">
                        <a:spcAft>
                          <a:spcPts val="0"/>
                        </a:spcAft>
                      </a:pPr>
                      <a:r>
                        <a:rPr lang="pt-PT" sz="1800" dirty="0">
                          <a:effectLst/>
                          <a:latin typeface="Times New Roman"/>
                          <a:ea typeface="Times New Roman"/>
                        </a:rPr>
                        <a:t>Altitude [km]</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350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400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450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500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550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600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650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700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750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800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Times New Roman"/>
                          <a:ea typeface="Times New Roman"/>
                        </a:rPr>
                        <a:t>850</a:t>
                      </a:r>
                      <a:endParaRPr lang="pt-BR" sz="28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hangingPunct="0">
                        <a:spcAft>
                          <a:spcPts val="0"/>
                        </a:spcAft>
                      </a:pPr>
                      <a:r>
                        <a:rPr lang="pt-PT" sz="1800" dirty="0">
                          <a:effectLst/>
                          <a:latin typeface="Times New Roman"/>
                          <a:ea typeface="Times New Roman"/>
                        </a:rPr>
                        <a:t>Período [h]</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1,52</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1,54</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1,56</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1,57</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1,59</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1,61</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1,63</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1,64</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1,66</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1,68</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dirty="0">
                          <a:effectLst/>
                          <a:latin typeface="Times New Roman"/>
                          <a:ea typeface="Times New Roman"/>
                        </a:rPr>
                        <a:t>1,69</a:t>
                      </a:r>
                      <a:endParaRPr lang="pt-BR" sz="2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tângulo 7"/>
          <p:cNvSpPr/>
          <p:nvPr/>
        </p:nvSpPr>
        <p:spPr>
          <a:xfrm>
            <a:off x="190897" y="3284984"/>
            <a:ext cx="11449272" cy="1039708"/>
          </a:xfrm>
          <a:prstGeom prst="rect">
            <a:avLst/>
          </a:prstGeom>
        </p:spPr>
        <p:txBody>
          <a:bodyPr wrap="square">
            <a:spAutoFit/>
          </a:bodyPr>
          <a:lstStyle/>
          <a:p>
            <a:pPr algn="just">
              <a:lnSpc>
                <a:spcPct val="114000"/>
              </a:lnSpc>
            </a:pPr>
            <a:r>
              <a:rPr lang="pt-PT" dirty="0" smtClean="0">
                <a:solidFill>
                  <a:srgbClr val="FF0000"/>
                </a:solidFill>
                <a:latin typeface="Arial" panose="020B0604020202020204" pitchFamily="34" charset="0"/>
                <a:cs typeface="Arial" panose="020B0604020202020204" pitchFamily="34" charset="0"/>
              </a:rPr>
              <a:t>                         </a:t>
            </a:r>
            <a:r>
              <a:rPr lang="pt-PT" dirty="0" smtClean="0">
                <a:solidFill>
                  <a:srgbClr val="FF0000"/>
                </a:solidFill>
                <a:latin typeface="Arial" panose="020B0604020202020204" pitchFamily="34" charset="0"/>
                <a:cs typeface="Arial" panose="020B0604020202020204" pitchFamily="34" charset="0"/>
              </a:rPr>
              <a:t>A </a:t>
            </a:r>
            <a:r>
              <a:rPr lang="pt-PT" dirty="0">
                <a:solidFill>
                  <a:srgbClr val="FF0000"/>
                </a:solidFill>
                <a:latin typeface="Arial" panose="020B0604020202020204" pitchFamily="34" charset="0"/>
                <a:cs typeface="Arial" panose="020B0604020202020204" pitchFamily="34" charset="0"/>
              </a:rPr>
              <a:t>altitude da órbita pode ser avaliada a partir da tabela fornecida que, entretanto, fornece o período em horas.  Portanto, o primeiro passo para a solução do problema é transformar o período de minutos para hora, como segue:</a:t>
            </a:r>
            <a:endParaRPr lang="pt-BR" dirty="0">
              <a:solidFill>
                <a:srgbClr val="FF0000"/>
              </a:solidFill>
              <a:latin typeface="Arial" panose="020B0604020202020204" pitchFamily="34" charset="0"/>
              <a:cs typeface="Arial" panose="020B0604020202020204" pitchFamily="34" charset="0"/>
            </a:endParaRPr>
          </a:p>
        </p:txBody>
      </p:sp>
      <p:sp>
        <p:nvSpPr>
          <p:cNvPr id="9" name="Retângulo 8"/>
          <p:cNvSpPr/>
          <p:nvPr/>
        </p:nvSpPr>
        <p:spPr>
          <a:xfrm>
            <a:off x="190897" y="3257276"/>
            <a:ext cx="1774845" cy="408125"/>
          </a:xfrm>
          <a:prstGeom prst="rect">
            <a:avLst/>
          </a:prstGeom>
        </p:spPr>
        <p:txBody>
          <a:bodyPr wrap="none">
            <a:spAutoFit/>
          </a:bodyPr>
          <a:lstStyle/>
          <a:p>
            <a:pPr algn="just">
              <a:lnSpc>
                <a:spcPct val="114000"/>
              </a:lnSpc>
            </a:pPr>
            <a:r>
              <a:rPr lang="pt-PT" b="1" dirty="0">
                <a:latin typeface="Arial" panose="020B0604020202020204" pitchFamily="34" charset="0"/>
                <a:cs typeface="Arial" panose="020B0604020202020204" pitchFamily="34" charset="0"/>
              </a:rPr>
              <a:t>Resposta 9b): </a:t>
            </a:r>
            <a:endParaRPr lang="pt-BR" dirty="0">
              <a:latin typeface="Arial" panose="020B0604020202020204" pitchFamily="34" charset="0"/>
              <a:cs typeface="Arial" panose="020B0604020202020204" pitchFamily="34" charset="0"/>
            </a:endParaRPr>
          </a:p>
        </p:txBody>
      </p:sp>
      <p:graphicFrame>
        <p:nvGraphicFramePr>
          <p:cNvPr id="11" name="Tabela 10"/>
          <p:cNvGraphicFramePr>
            <a:graphicFrameLocks noGrp="1"/>
          </p:cNvGraphicFramePr>
          <p:nvPr>
            <p:extLst>
              <p:ext uri="{D42A27DB-BD31-4B8C-83A1-F6EECF244321}">
                <p14:modId xmlns:p14="http://schemas.microsoft.com/office/powerpoint/2010/main" val="4282503657"/>
              </p:ext>
            </p:extLst>
          </p:nvPr>
        </p:nvGraphicFramePr>
        <p:xfrm>
          <a:off x="190897" y="4653136"/>
          <a:ext cx="4320480" cy="648072"/>
        </p:xfrm>
        <a:graphic>
          <a:graphicData uri="http://schemas.openxmlformats.org/drawingml/2006/table">
            <a:tbl>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24036">
                <a:tc rowSpan="2">
                  <a:txBody>
                    <a:bodyPr/>
                    <a:lstStyle/>
                    <a:p>
                      <a:pPr algn="just" hangingPunct="0">
                        <a:spcAft>
                          <a:spcPts val="0"/>
                        </a:spcAft>
                      </a:pPr>
                      <a:r>
                        <a:rPr lang="pt-PT" sz="1800" dirty="0">
                          <a:solidFill>
                            <a:srgbClr val="FF0000"/>
                          </a:solidFill>
                          <a:effectLst/>
                          <a:latin typeface="Times New Roman"/>
                          <a:ea typeface="Times New Roman"/>
                        </a:rPr>
                        <a:t>Período [em horas] = </a:t>
                      </a:r>
                      <a:endParaRPr lang="pt-BR" sz="2800" dirty="0">
                        <a:solidFill>
                          <a:srgbClr val="FF0000"/>
                        </a:solidFill>
                        <a:effectLst/>
                        <a:latin typeface="Times New Roman"/>
                        <a:ea typeface="Times New Roman"/>
                      </a:endParaRPr>
                    </a:p>
                  </a:txBody>
                  <a:tcPr marL="44450" marR="44450" marT="0" marB="0" anchor="ctr">
                    <a:lnL>
                      <a:noFill/>
                    </a:lnL>
                    <a:lnR>
                      <a:noFill/>
                    </a:lnR>
                    <a:lnT>
                      <a:noFill/>
                    </a:lnT>
                    <a:lnB>
                      <a:noFill/>
                    </a:lnB>
                  </a:tcPr>
                </a:tc>
                <a:tc>
                  <a:txBody>
                    <a:bodyPr/>
                    <a:lstStyle/>
                    <a:p>
                      <a:pPr algn="just" hangingPunct="0">
                        <a:spcAft>
                          <a:spcPts val="0"/>
                        </a:spcAft>
                      </a:pPr>
                      <a:r>
                        <a:rPr lang="pt-PT" sz="1800">
                          <a:solidFill>
                            <a:srgbClr val="FF0000"/>
                          </a:solidFill>
                          <a:effectLst/>
                          <a:latin typeface="Times New Roman"/>
                          <a:ea typeface="Times New Roman"/>
                        </a:rPr>
                        <a:t>Período [em minutos]</a:t>
                      </a:r>
                      <a:endParaRPr lang="pt-BR" sz="2800">
                        <a:solidFill>
                          <a:srgbClr val="FF0000"/>
                        </a:solidFill>
                        <a:effectLst/>
                        <a:latin typeface="Times New Roman"/>
                        <a:ea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4036">
                <a:tc vMerge="1">
                  <a:txBody>
                    <a:bodyPr/>
                    <a:lstStyle/>
                    <a:p>
                      <a:endParaRPr lang="pt-BR"/>
                    </a:p>
                  </a:txBody>
                  <a:tcPr/>
                </a:tc>
                <a:tc>
                  <a:txBody>
                    <a:bodyPr/>
                    <a:lstStyle/>
                    <a:p>
                      <a:pPr algn="ctr" hangingPunct="0">
                        <a:spcAft>
                          <a:spcPts val="0"/>
                        </a:spcAft>
                      </a:pPr>
                      <a:r>
                        <a:rPr lang="pt-PT" sz="1800" dirty="0">
                          <a:solidFill>
                            <a:srgbClr val="FF0000"/>
                          </a:solidFill>
                          <a:effectLst/>
                          <a:latin typeface="Times New Roman"/>
                          <a:ea typeface="Times New Roman"/>
                        </a:rPr>
                        <a:t>60 minutos</a:t>
                      </a:r>
                      <a:endParaRPr lang="pt-BR" sz="2800" dirty="0">
                        <a:solidFill>
                          <a:srgbClr val="FF0000"/>
                        </a:solidFill>
                        <a:effectLst/>
                        <a:latin typeface="Times New Roman"/>
                        <a:ea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221998490"/>
              </p:ext>
            </p:extLst>
          </p:nvPr>
        </p:nvGraphicFramePr>
        <p:xfrm>
          <a:off x="4655393" y="4653136"/>
          <a:ext cx="3888432" cy="559940"/>
        </p:xfrm>
        <a:graphic>
          <a:graphicData uri="http://schemas.openxmlformats.org/drawingml/2006/table">
            <a:tbl>
              <a:tblPr/>
              <a:tblGrid>
                <a:gridCol w="2206948">
                  <a:extLst>
                    <a:ext uri="{9D8B030D-6E8A-4147-A177-3AD203B41FA5}">
                      <a16:colId xmlns:a16="http://schemas.microsoft.com/office/drawing/2014/main" val="20000"/>
                    </a:ext>
                  </a:extLst>
                </a:gridCol>
                <a:gridCol w="1681484">
                  <a:extLst>
                    <a:ext uri="{9D8B030D-6E8A-4147-A177-3AD203B41FA5}">
                      <a16:colId xmlns:a16="http://schemas.microsoft.com/office/drawing/2014/main" val="20001"/>
                    </a:ext>
                  </a:extLst>
                </a:gridCol>
              </a:tblGrid>
              <a:tr h="279970">
                <a:tc rowSpan="2">
                  <a:txBody>
                    <a:bodyPr/>
                    <a:lstStyle/>
                    <a:p>
                      <a:pPr algn="ctr" hangingPunct="0">
                        <a:spcAft>
                          <a:spcPts val="0"/>
                        </a:spcAft>
                      </a:pPr>
                      <a:r>
                        <a:rPr lang="pt-PT" sz="1800" dirty="0">
                          <a:solidFill>
                            <a:srgbClr val="FF0000"/>
                          </a:solidFill>
                          <a:effectLst/>
                          <a:latin typeface="Times New Roman"/>
                          <a:ea typeface="Times New Roman"/>
                        </a:rPr>
                        <a:t>Período [em horas] =</a:t>
                      </a:r>
                      <a:endParaRPr lang="pt-BR" sz="1800" dirty="0">
                        <a:solidFill>
                          <a:srgbClr val="FF0000"/>
                        </a:solidFill>
                        <a:effectLst/>
                        <a:latin typeface="Times New Roman"/>
                        <a:ea typeface="Times New Roman"/>
                      </a:endParaRPr>
                    </a:p>
                  </a:txBody>
                  <a:tcPr marL="44450" marR="44450" marT="0" marB="0" anchor="ctr">
                    <a:lnL>
                      <a:noFill/>
                    </a:lnL>
                    <a:lnR>
                      <a:noFill/>
                    </a:lnR>
                    <a:lnT>
                      <a:noFill/>
                    </a:lnT>
                    <a:lnB>
                      <a:noFill/>
                    </a:lnB>
                  </a:tcPr>
                </a:tc>
                <a:tc>
                  <a:txBody>
                    <a:bodyPr/>
                    <a:lstStyle/>
                    <a:p>
                      <a:pPr algn="ctr" hangingPunct="0">
                        <a:spcAft>
                          <a:spcPts val="0"/>
                        </a:spcAft>
                      </a:pPr>
                      <a:r>
                        <a:rPr lang="pt-PT" sz="1800">
                          <a:solidFill>
                            <a:srgbClr val="FF0000"/>
                          </a:solidFill>
                          <a:effectLst/>
                          <a:latin typeface="Times New Roman"/>
                          <a:ea typeface="Times New Roman"/>
                        </a:rPr>
                        <a:t>100 minutos</a:t>
                      </a:r>
                      <a:endParaRPr lang="pt-BR" sz="1800">
                        <a:solidFill>
                          <a:srgbClr val="FF0000"/>
                        </a:solidFill>
                        <a:effectLst/>
                        <a:latin typeface="Times New Roman"/>
                        <a:ea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9970">
                <a:tc vMerge="1">
                  <a:txBody>
                    <a:bodyPr/>
                    <a:lstStyle/>
                    <a:p>
                      <a:endParaRPr lang="pt-BR"/>
                    </a:p>
                  </a:txBody>
                  <a:tcPr/>
                </a:tc>
                <a:tc>
                  <a:txBody>
                    <a:bodyPr/>
                    <a:lstStyle/>
                    <a:p>
                      <a:pPr algn="ctr" hangingPunct="0">
                        <a:spcAft>
                          <a:spcPts val="0"/>
                        </a:spcAft>
                      </a:pPr>
                      <a:r>
                        <a:rPr lang="pt-PT" sz="1800" dirty="0">
                          <a:solidFill>
                            <a:srgbClr val="FF0000"/>
                          </a:solidFill>
                          <a:effectLst/>
                          <a:latin typeface="Times New Roman"/>
                          <a:ea typeface="Times New Roman"/>
                        </a:rPr>
                        <a:t>60 minutos</a:t>
                      </a:r>
                      <a:endParaRPr lang="pt-BR" sz="1800" dirty="0">
                        <a:solidFill>
                          <a:srgbClr val="FF0000"/>
                        </a:solidFill>
                        <a:effectLst/>
                        <a:latin typeface="Times New Roman"/>
                        <a:ea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13" name="Retângulo 12"/>
          <p:cNvSpPr/>
          <p:nvPr/>
        </p:nvSpPr>
        <p:spPr>
          <a:xfrm>
            <a:off x="8615833" y="4725144"/>
            <a:ext cx="1842171" cy="408125"/>
          </a:xfrm>
          <a:prstGeom prst="rect">
            <a:avLst/>
          </a:prstGeom>
        </p:spPr>
        <p:txBody>
          <a:bodyPr wrap="none">
            <a:spAutoFit/>
          </a:bodyPr>
          <a:lstStyle/>
          <a:p>
            <a:pPr algn="just">
              <a:lnSpc>
                <a:spcPct val="114000"/>
              </a:lnSpc>
            </a:pPr>
            <a:r>
              <a:rPr lang="pt-PT" dirty="0">
                <a:solidFill>
                  <a:srgbClr val="FF0000"/>
                </a:solidFill>
                <a:latin typeface="Arial" panose="020B0604020202020204" pitchFamily="34" charset="0"/>
                <a:cs typeface="Arial" panose="020B0604020202020204" pitchFamily="34" charset="0"/>
                <a:sym typeface="Symbol"/>
              </a:rPr>
              <a:t></a:t>
            </a:r>
            <a:r>
              <a:rPr lang="pt-PT" dirty="0">
                <a:solidFill>
                  <a:srgbClr val="FF0000"/>
                </a:solidFill>
                <a:latin typeface="Arial" panose="020B0604020202020204" pitchFamily="34" charset="0"/>
                <a:cs typeface="Arial" panose="020B0604020202020204" pitchFamily="34" charset="0"/>
              </a:rPr>
              <a:t>      período = </a:t>
            </a:r>
            <a:endParaRPr lang="pt-BR" dirty="0">
              <a:solidFill>
                <a:srgbClr val="FF0000"/>
              </a:solidFill>
              <a:latin typeface="Arial" panose="020B0604020202020204" pitchFamily="34" charset="0"/>
              <a:cs typeface="Arial" panose="020B0604020202020204" pitchFamily="34" charset="0"/>
            </a:endParaRPr>
          </a:p>
        </p:txBody>
      </p:sp>
      <p:sp>
        <p:nvSpPr>
          <p:cNvPr id="14" name="Retângulo 13"/>
          <p:cNvSpPr/>
          <p:nvPr/>
        </p:nvSpPr>
        <p:spPr>
          <a:xfrm>
            <a:off x="10344025" y="4725144"/>
            <a:ext cx="1274708" cy="408125"/>
          </a:xfrm>
          <a:prstGeom prst="rect">
            <a:avLst/>
          </a:prstGeom>
        </p:spPr>
        <p:txBody>
          <a:bodyPr wrap="none">
            <a:spAutoFit/>
          </a:bodyPr>
          <a:lstStyle/>
          <a:p>
            <a:pPr algn="just">
              <a:lnSpc>
                <a:spcPct val="114000"/>
              </a:lnSpc>
            </a:pPr>
            <a:r>
              <a:rPr lang="pt-PT" dirty="0">
                <a:solidFill>
                  <a:srgbClr val="FF0000"/>
                </a:solidFill>
                <a:latin typeface="Arial" panose="020B0604020202020204" pitchFamily="34" charset="0"/>
                <a:cs typeface="Arial" panose="020B0604020202020204" pitchFamily="34" charset="0"/>
              </a:rPr>
              <a:t>1,66 horas</a:t>
            </a:r>
            <a:endParaRPr lang="pt-BR" dirty="0">
              <a:solidFill>
                <a:srgbClr val="FF0000"/>
              </a:solidFill>
              <a:latin typeface="Arial" panose="020B0604020202020204" pitchFamily="34" charset="0"/>
              <a:cs typeface="Arial" panose="020B0604020202020204" pitchFamily="34" charset="0"/>
            </a:endParaRPr>
          </a:p>
        </p:txBody>
      </p:sp>
      <p:sp>
        <p:nvSpPr>
          <p:cNvPr id="15" name="Retângulo 14"/>
          <p:cNvSpPr/>
          <p:nvPr/>
        </p:nvSpPr>
        <p:spPr>
          <a:xfrm>
            <a:off x="190897" y="5576219"/>
            <a:ext cx="10081120" cy="408125"/>
          </a:xfrm>
          <a:prstGeom prst="rect">
            <a:avLst/>
          </a:prstGeom>
        </p:spPr>
        <p:txBody>
          <a:bodyPr wrap="square">
            <a:spAutoFit/>
          </a:bodyPr>
          <a:lstStyle/>
          <a:p>
            <a:pPr algn="just">
              <a:lnSpc>
                <a:spcPct val="114000"/>
              </a:lnSpc>
            </a:pPr>
            <a:r>
              <a:rPr lang="pt-PT" dirty="0">
                <a:solidFill>
                  <a:srgbClr val="FF0000"/>
                </a:solidFill>
                <a:latin typeface="Arial" panose="020B0604020202020204" pitchFamily="34" charset="0"/>
                <a:cs typeface="Arial" panose="020B0604020202020204" pitchFamily="34" charset="0"/>
              </a:rPr>
              <a:t>De acordo com a tabela fornecida, ao período de 1,66 horas corresponde a uma altitude </a:t>
            </a:r>
            <a:r>
              <a:rPr lang="pt-PT" dirty="0" smtClean="0">
                <a:solidFill>
                  <a:srgbClr val="FF0000"/>
                </a:solidFill>
                <a:latin typeface="Arial" panose="020B0604020202020204" pitchFamily="34" charset="0"/>
                <a:cs typeface="Arial" panose="020B0604020202020204" pitchFamily="34" charset="0"/>
              </a:rPr>
              <a:t>de</a:t>
            </a:r>
            <a:endParaRPr lang="pt-BR" dirty="0">
              <a:solidFill>
                <a:srgbClr val="FF0000"/>
              </a:solidFill>
              <a:latin typeface="Arial" panose="020B0604020202020204" pitchFamily="34" charset="0"/>
              <a:cs typeface="Arial" panose="020B0604020202020204" pitchFamily="34" charset="0"/>
            </a:endParaRPr>
          </a:p>
        </p:txBody>
      </p:sp>
      <p:sp>
        <p:nvSpPr>
          <p:cNvPr id="16" name="Retângulo 15"/>
          <p:cNvSpPr/>
          <p:nvPr/>
        </p:nvSpPr>
        <p:spPr>
          <a:xfrm>
            <a:off x="9516873" y="5576219"/>
            <a:ext cx="1031051" cy="369332"/>
          </a:xfrm>
          <a:prstGeom prst="rect">
            <a:avLst/>
          </a:prstGeom>
        </p:spPr>
        <p:txBody>
          <a:bodyPr wrap="none">
            <a:spAutoFit/>
          </a:bodyPr>
          <a:lstStyle/>
          <a:p>
            <a:r>
              <a:rPr lang="pt-PT" b="1" dirty="0">
                <a:solidFill>
                  <a:srgbClr val="FF0000"/>
                </a:solidFill>
                <a:latin typeface="Arial" panose="020B0604020202020204" pitchFamily="34" charset="0"/>
                <a:cs typeface="Arial" panose="020B0604020202020204" pitchFamily="34" charset="0"/>
              </a:rPr>
              <a:t>750 km</a:t>
            </a:r>
            <a:r>
              <a:rPr lang="pt-PT" dirty="0">
                <a:solidFill>
                  <a:srgbClr val="FF0000"/>
                </a:solidFill>
                <a:latin typeface="Arial" panose="020B0604020202020204" pitchFamily="34" charset="0"/>
                <a:cs typeface="Arial" panose="020B0604020202020204" pitchFamily="34" charset="0"/>
              </a:rPr>
              <a:t>.</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4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500"/>
                            </p:stCondLst>
                            <p:childTnLst>
                              <p:par>
                                <p:cTn id="42" presetID="26"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80">
                                          <p:stCondLst>
                                            <p:cond delay="0"/>
                                          </p:stCondLst>
                                        </p:cTn>
                                        <p:tgtEl>
                                          <p:spTgt spid="16"/>
                                        </p:tgtEl>
                                      </p:cBhvr>
                                    </p:animEffect>
                                    <p:anim calcmode="lin" valueType="num">
                                      <p:cBhvr>
                                        <p:cTn id="4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0" dur="26">
                                          <p:stCondLst>
                                            <p:cond delay="650"/>
                                          </p:stCondLst>
                                        </p:cTn>
                                        <p:tgtEl>
                                          <p:spTgt spid="16"/>
                                        </p:tgtEl>
                                      </p:cBhvr>
                                      <p:to x="100000" y="60000"/>
                                    </p:animScale>
                                    <p:animScale>
                                      <p:cBhvr>
                                        <p:cTn id="51" dur="166" decel="50000">
                                          <p:stCondLst>
                                            <p:cond delay="676"/>
                                          </p:stCondLst>
                                        </p:cTn>
                                        <p:tgtEl>
                                          <p:spTgt spid="16"/>
                                        </p:tgtEl>
                                      </p:cBhvr>
                                      <p:to x="100000" y="100000"/>
                                    </p:animScale>
                                    <p:animScale>
                                      <p:cBhvr>
                                        <p:cTn id="52" dur="26">
                                          <p:stCondLst>
                                            <p:cond delay="1312"/>
                                          </p:stCondLst>
                                        </p:cTn>
                                        <p:tgtEl>
                                          <p:spTgt spid="16"/>
                                        </p:tgtEl>
                                      </p:cBhvr>
                                      <p:to x="100000" y="80000"/>
                                    </p:animScale>
                                    <p:animScale>
                                      <p:cBhvr>
                                        <p:cTn id="53" dur="166" decel="50000">
                                          <p:stCondLst>
                                            <p:cond delay="1338"/>
                                          </p:stCondLst>
                                        </p:cTn>
                                        <p:tgtEl>
                                          <p:spTgt spid="16"/>
                                        </p:tgtEl>
                                      </p:cBhvr>
                                      <p:to x="100000" y="100000"/>
                                    </p:animScale>
                                    <p:animScale>
                                      <p:cBhvr>
                                        <p:cTn id="54" dur="26">
                                          <p:stCondLst>
                                            <p:cond delay="1642"/>
                                          </p:stCondLst>
                                        </p:cTn>
                                        <p:tgtEl>
                                          <p:spTgt spid="16"/>
                                        </p:tgtEl>
                                      </p:cBhvr>
                                      <p:to x="100000" y="90000"/>
                                    </p:animScale>
                                    <p:animScale>
                                      <p:cBhvr>
                                        <p:cTn id="55" dur="166" decel="50000">
                                          <p:stCondLst>
                                            <p:cond delay="1668"/>
                                          </p:stCondLst>
                                        </p:cTn>
                                        <p:tgtEl>
                                          <p:spTgt spid="16"/>
                                        </p:tgtEl>
                                      </p:cBhvr>
                                      <p:to x="100000" y="100000"/>
                                    </p:animScale>
                                    <p:animScale>
                                      <p:cBhvr>
                                        <p:cTn id="56" dur="26">
                                          <p:stCondLst>
                                            <p:cond delay="1808"/>
                                          </p:stCondLst>
                                        </p:cTn>
                                        <p:tgtEl>
                                          <p:spTgt spid="16"/>
                                        </p:tgtEl>
                                      </p:cBhvr>
                                      <p:to x="100000" y="95000"/>
                                    </p:animScale>
                                    <p:animScale>
                                      <p:cBhvr>
                                        <p:cTn id="5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8889" y="116632"/>
            <a:ext cx="7920880" cy="2338076"/>
          </a:xfrm>
          <a:prstGeom prst="rect">
            <a:avLst/>
          </a:prstGeom>
        </p:spPr>
        <p:txBody>
          <a:bodyPr wrap="square">
            <a:spAutoFit/>
          </a:bodyPr>
          <a:lstStyle/>
          <a:p>
            <a:pPr algn="just">
              <a:lnSpc>
                <a:spcPct val="114000"/>
              </a:lnSpc>
            </a:pPr>
            <a:r>
              <a:rPr lang="pt-PT" sz="1600" dirty="0" smtClean="0">
                <a:latin typeface="Arial" panose="020B0604020202020204" pitchFamily="34" charset="0"/>
                <a:cs typeface="Arial" panose="020B0604020202020204" pitchFamily="34" charset="0"/>
              </a:rPr>
              <a:t> </a:t>
            </a:r>
            <a:r>
              <a:rPr lang="pt-PT" sz="1600" b="1" dirty="0">
                <a:latin typeface="Arial" panose="020B0604020202020204" pitchFamily="34" charset="0"/>
                <a:cs typeface="Arial" panose="020B0604020202020204" pitchFamily="34" charset="0"/>
              </a:rPr>
              <a:t>Questão 10) (1 ponto) Comentários</a:t>
            </a:r>
            <a:r>
              <a:rPr lang="pt-PT" sz="1600" dirty="0" smtClean="0">
                <a:latin typeface="Arial" panose="020B0604020202020204" pitchFamily="34" charset="0"/>
                <a:cs typeface="Arial" panose="020B0604020202020204" pitchFamily="34" charset="0"/>
              </a:rPr>
              <a:t> </a:t>
            </a:r>
            <a:r>
              <a:rPr lang="pt-PT" sz="1600" b="1" dirty="0" smtClean="0">
                <a:latin typeface="Arial" panose="020B0604020202020204" pitchFamily="34" charset="0"/>
                <a:cs typeface="Arial" panose="020B0604020202020204" pitchFamily="34" charset="0"/>
              </a:rPr>
              <a:t>: </a:t>
            </a:r>
            <a:r>
              <a:rPr lang="pt-PT" sz="1600" dirty="0" smtClean="0">
                <a:latin typeface="Arial" panose="020B0604020202020204" pitchFamily="34" charset="0"/>
                <a:cs typeface="Arial" panose="020B0604020202020204" pitchFamily="34" charset="0"/>
              </a:rPr>
              <a:t>A </a:t>
            </a:r>
            <a:r>
              <a:rPr lang="pt-PT" sz="1600" dirty="0">
                <a:latin typeface="Arial" panose="020B0604020202020204" pitchFamily="34" charset="0"/>
                <a:cs typeface="Arial" panose="020B0604020202020204" pitchFamily="34" charset="0"/>
              </a:rPr>
              <a:t>energia proveniente do Sol é composta por um conjunto de ondas eletromagnéticas que abrangem diversos comprimentos de ondas. Desta forma, a energia solar varia espectralmente. Parte da energia solar incidente nos objetos terrestres é refletida para o espaço, em função do comprimento de onda e da composição dos objetos. O sensoriamento remoto permite a obtenção de informações de objetos terrestres sem a necessidade de contato direto com eles. Por meio desta tecnologia é detectada a energia solar refletida ou energia termal emitida pelos objetos terrestres, a qual pode ser registrada na forma de imagem. </a:t>
            </a:r>
            <a:endParaRPr lang="pt-BR" sz="1600" dirty="0">
              <a:latin typeface="Arial" panose="020B0604020202020204" pitchFamily="34" charset="0"/>
              <a:cs typeface="Arial" panose="020B0604020202020204" pitchFamily="34" charset="0"/>
            </a:endParaRPr>
          </a:p>
        </p:txBody>
      </p:sp>
      <p:sp>
        <p:nvSpPr>
          <p:cNvPr id="5" name="Retângulo 4"/>
          <p:cNvSpPr/>
          <p:nvPr/>
        </p:nvSpPr>
        <p:spPr>
          <a:xfrm>
            <a:off x="118889" y="3429000"/>
            <a:ext cx="11665296" cy="653769"/>
          </a:xfrm>
          <a:prstGeom prst="rect">
            <a:avLst/>
          </a:prstGeom>
        </p:spPr>
        <p:txBody>
          <a:bodyPr wrap="square">
            <a:spAutoFit/>
          </a:bodyPr>
          <a:lstStyle/>
          <a:p>
            <a:pPr algn="just">
              <a:lnSpc>
                <a:spcPct val="114000"/>
              </a:lnSpc>
            </a:pPr>
            <a:r>
              <a:rPr lang="pt-PT" sz="1600" dirty="0" smtClean="0">
                <a:latin typeface="Arial" panose="020B0604020202020204" pitchFamily="34" charset="0"/>
                <a:cs typeface="Arial" panose="020B0604020202020204" pitchFamily="34" charset="0"/>
              </a:rPr>
              <a:t>B1 </a:t>
            </a:r>
            <a:r>
              <a:rPr lang="pt-PT" sz="1600" dirty="0">
                <a:latin typeface="Arial" panose="020B0604020202020204" pitchFamily="34" charset="0"/>
                <a:cs typeface="Arial" panose="020B0604020202020204" pitchFamily="34" charset="0"/>
              </a:rPr>
              <a:t>(450-520nm); B2 (520-590nm); B3 (630-690nm), B4 (770 a 890nm) e B5 (510 a 730nm), sendo que 1nm representa 0,000000001m ou 1,0 x 10</a:t>
            </a:r>
            <a:r>
              <a:rPr lang="pt-PT" sz="1600" baseline="30000" dirty="0">
                <a:latin typeface="Arial" panose="020B0604020202020204" pitchFamily="34" charset="0"/>
                <a:cs typeface="Arial" panose="020B0604020202020204" pitchFamily="34" charset="0"/>
              </a:rPr>
              <a:t>-9</a:t>
            </a:r>
            <a:r>
              <a:rPr lang="pt-PT" sz="1600" dirty="0">
                <a:latin typeface="Arial" panose="020B0604020202020204" pitchFamily="34" charset="0"/>
                <a:cs typeface="Arial" panose="020B0604020202020204" pitchFamily="34" charset="0"/>
              </a:rPr>
              <a:t>m. A energia solar refletida de cada banda é representada em forma de imagem por meio de </a:t>
            </a:r>
            <a:r>
              <a:rPr lang="pt-PT" sz="1600" dirty="0" smtClean="0">
                <a:latin typeface="Arial" panose="020B0604020202020204" pitchFamily="34" charset="0"/>
                <a:cs typeface="Arial" panose="020B0604020202020204" pitchFamily="34" charset="0"/>
              </a:rPr>
              <a:t>256</a:t>
            </a:r>
            <a:endParaRPr lang="pt-BR" sz="1600" dirty="0">
              <a:latin typeface="Arial" panose="020B0604020202020204" pitchFamily="34" charset="0"/>
              <a:cs typeface="Arial" panose="020B0604020202020204" pitchFamily="34" charset="0"/>
            </a:endParaRPr>
          </a:p>
        </p:txBody>
      </p:sp>
      <p:pic>
        <p:nvPicPr>
          <p:cNvPr id="16386" name="Picture 2" descr="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353" y="4123252"/>
            <a:ext cx="2868527" cy="261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705" y="4123252"/>
            <a:ext cx="2729533" cy="260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118889" y="2348880"/>
            <a:ext cx="11665296" cy="1215204"/>
          </a:xfrm>
          <a:prstGeom prst="rect">
            <a:avLst/>
          </a:prstGeom>
        </p:spPr>
        <p:txBody>
          <a:bodyPr wrap="square">
            <a:spAutoFit/>
          </a:bodyPr>
          <a:lstStyle/>
          <a:p>
            <a:pPr algn="just">
              <a:lnSpc>
                <a:spcPct val="114000"/>
              </a:lnSpc>
            </a:pPr>
            <a:r>
              <a:rPr lang="pt-PT" sz="1600" dirty="0">
                <a:latin typeface="Arial" panose="020B0604020202020204" pitchFamily="34" charset="0"/>
                <a:cs typeface="Arial" panose="020B0604020202020204" pitchFamily="34" charset="0"/>
              </a:rPr>
              <a:t>Deste modo, as características físico-química e biológica dos objetos terrestres podem ser estudadas através de imagens obtidas de avião ou satélite.  Em cada passagem do satélite brasileiro CBERS-2B, o sensor CCD (Câmera Imageadora de Alta Resolução) registra, simultaneamente, a média da energia solar refletida </a:t>
            </a:r>
            <a:r>
              <a:rPr lang="pt-PT" sz="1600" dirty="0" smtClean="0">
                <a:latin typeface="Arial" panose="020B0604020202020204" pitchFamily="34" charset="0"/>
                <a:cs typeface="Arial" panose="020B0604020202020204" pitchFamily="34" charset="0"/>
              </a:rPr>
              <a:t>em </a:t>
            </a:r>
            <a:r>
              <a:rPr lang="pt-PT" sz="1600" dirty="0">
                <a:latin typeface="Arial" panose="020B0604020202020204" pitchFamily="34" charset="0"/>
                <a:cs typeface="Arial" panose="020B0604020202020204" pitchFamily="34" charset="0"/>
              </a:rPr>
              <a:t>cinco intervalos espectrais, correspondentes às bandas (= intervalo de comprimento das ondas eletromagnéticas):</a:t>
            </a:r>
            <a:endParaRPr lang="pt-BR" sz="1600" dirty="0">
              <a:latin typeface="Arial" panose="020B0604020202020204" pitchFamily="34" charset="0"/>
              <a:cs typeface="Arial" panose="020B0604020202020204" pitchFamily="34" charset="0"/>
            </a:endParaRPr>
          </a:p>
        </p:txBody>
      </p:sp>
      <p:sp>
        <p:nvSpPr>
          <p:cNvPr id="6" name="Retângulo 5"/>
          <p:cNvSpPr/>
          <p:nvPr/>
        </p:nvSpPr>
        <p:spPr>
          <a:xfrm>
            <a:off x="118889" y="4005064"/>
            <a:ext cx="3960440" cy="1495922"/>
          </a:xfrm>
          <a:prstGeom prst="rect">
            <a:avLst/>
          </a:prstGeom>
        </p:spPr>
        <p:txBody>
          <a:bodyPr wrap="square">
            <a:spAutoFit/>
          </a:bodyPr>
          <a:lstStyle/>
          <a:p>
            <a:pPr algn="just">
              <a:lnSpc>
                <a:spcPct val="114000"/>
              </a:lnSpc>
            </a:pPr>
            <a:r>
              <a:rPr lang="pt-PT" sz="1600" dirty="0">
                <a:latin typeface="Arial" panose="020B0604020202020204" pitchFamily="34" charset="0"/>
                <a:cs typeface="Arial" panose="020B0604020202020204" pitchFamily="34" charset="0"/>
              </a:rPr>
              <a:t>tons de cinza, variando de zero (preto) a 255 (branco). A figura acima apresenta um exemplo de imagem (região do estado de São Paulo) obtida do satélite CBERS-2B nas bandas B2 e B4.</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607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88640"/>
            <a:ext cx="7900158" cy="1215204"/>
          </a:xfrm>
          <a:prstGeom prst="rect">
            <a:avLst/>
          </a:prstGeom>
        </p:spPr>
        <p:txBody>
          <a:bodyPr wrap="square">
            <a:spAutoFit/>
          </a:bodyPr>
          <a:lstStyle/>
          <a:p>
            <a:pPr algn="just">
              <a:lnSpc>
                <a:spcPct val="114000"/>
              </a:lnSpc>
            </a:pPr>
            <a:r>
              <a:rPr lang="pt-PT" sz="1600" dirty="0">
                <a:latin typeface="Arial" panose="020B0604020202020204" pitchFamily="34" charset="0"/>
                <a:cs typeface="Arial" panose="020B0604020202020204" pitchFamily="34" charset="0"/>
              </a:rPr>
              <a:t>Com base na análise do gráfico abaixo, que representa a energia solar refletida dos objetos (vegetação, solo e água) em vários comprimentos de onda e onde se destacam os intervalos espectrais das bandas B2, B3 e B4, responda as seguintes questões:</a:t>
            </a:r>
            <a:endParaRPr lang="pt-BR" sz="1600" dirty="0">
              <a:latin typeface="Arial" panose="020B0604020202020204" pitchFamily="34" charset="0"/>
              <a:cs typeface="Arial" panose="020B0604020202020204" pitchFamily="34" charset="0"/>
            </a:endParaRPr>
          </a:p>
        </p:txBody>
      </p:sp>
      <p:pic>
        <p:nvPicPr>
          <p:cNvPr id="17410" name="Picture 2" descr="FIG_OBA"/>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6398745" y="2420888"/>
            <a:ext cx="5387149"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90897" y="1340768"/>
            <a:ext cx="7955576" cy="934487"/>
          </a:xfrm>
          <a:prstGeom prst="rect">
            <a:avLst/>
          </a:prstGeom>
        </p:spPr>
        <p:txBody>
          <a:bodyPr wrap="square">
            <a:spAutoFit/>
          </a:bodyPr>
          <a:lstStyle/>
          <a:p>
            <a:pPr algn="just">
              <a:lnSpc>
                <a:spcPct val="114000"/>
              </a:lnSpc>
            </a:pPr>
            <a:r>
              <a:rPr lang="pt-PT" sz="1600" b="1" dirty="0">
                <a:latin typeface="Arial" panose="020B0604020202020204" pitchFamily="34" charset="0"/>
                <a:cs typeface="Arial" panose="020B0604020202020204" pitchFamily="34" charset="0"/>
              </a:rPr>
              <a:t>Pergunta 10a) (0,3 ponto)</a:t>
            </a:r>
            <a:r>
              <a:rPr lang="pt-PT" sz="1600" dirty="0">
                <a:latin typeface="Arial" panose="020B0604020202020204" pitchFamily="34" charset="0"/>
                <a:cs typeface="Arial" panose="020B0604020202020204" pitchFamily="34" charset="0"/>
              </a:rPr>
              <a:t> Escreva em ordem crescente de energia refletida os três tipos de objetos (vegetação, água e solo) representados no gráfico, para as bandas B3 e B4. Justifique sua resposta.</a:t>
            </a:r>
            <a:endParaRPr lang="pt-BR" sz="1600" dirty="0">
              <a:latin typeface="Arial" panose="020B0604020202020204" pitchFamily="34" charset="0"/>
              <a:cs typeface="Arial" panose="020B0604020202020204" pitchFamily="34" charset="0"/>
            </a:endParaRPr>
          </a:p>
        </p:txBody>
      </p:sp>
      <p:sp>
        <p:nvSpPr>
          <p:cNvPr id="5" name="Retângulo 4"/>
          <p:cNvSpPr/>
          <p:nvPr/>
        </p:nvSpPr>
        <p:spPr>
          <a:xfrm>
            <a:off x="190897" y="2213796"/>
            <a:ext cx="6120680" cy="1215204"/>
          </a:xfrm>
          <a:prstGeom prst="rect">
            <a:avLst/>
          </a:prstGeom>
        </p:spPr>
        <p:txBody>
          <a:bodyPr wrap="square">
            <a:spAutoFit/>
          </a:bodyPr>
          <a:lstStyle/>
          <a:p>
            <a:pPr algn="just" hangingPunct="0">
              <a:lnSpc>
                <a:spcPct val="114000"/>
              </a:lnSpc>
            </a:pPr>
            <a:r>
              <a:rPr lang="pt-PT" sz="1600" dirty="0" smtClean="0">
                <a:solidFill>
                  <a:srgbClr val="FF0000"/>
                </a:solidFill>
                <a:latin typeface="Arial" panose="020B0604020202020204" pitchFamily="34" charset="0"/>
                <a:cs typeface="Arial" panose="020B0604020202020204" pitchFamily="34" charset="0"/>
              </a:rPr>
              <a:t>                          </a:t>
            </a:r>
            <a:r>
              <a:rPr lang="pt-PT" sz="1600" dirty="0" smtClean="0">
                <a:solidFill>
                  <a:srgbClr val="FF0000"/>
                </a:solidFill>
                <a:latin typeface="Arial" panose="020B0604020202020204" pitchFamily="34" charset="0"/>
                <a:cs typeface="Arial" panose="020B0604020202020204" pitchFamily="34" charset="0"/>
              </a:rPr>
              <a:t>De </a:t>
            </a:r>
            <a:r>
              <a:rPr lang="pt-PT" sz="1600" dirty="0">
                <a:solidFill>
                  <a:srgbClr val="FF0000"/>
                </a:solidFill>
                <a:latin typeface="Arial" panose="020B0604020202020204" pitchFamily="34" charset="0"/>
                <a:cs typeface="Arial" panose="020B0604020202020204" pitchFamily="34" charset="0"/>
              </a:rPr>
              <a:t>acordo com o gráfico da questão, a ordem crescente dos alvos é dada por: </a:t>
            </a:r>
            <a:endParaRPr lang="pt-BR" sz="1600" dirty="0">
              <a:solidFill>
                <a:srgbClr val="FF0000"/>
              </a:solidFill>
              <a:latin typeface="Arial" panose="020B0604020202020204" pitchFamily="34" charset="0"/>
              <a:cs typeface="Arial" panose="020B0604020202020204" pitchFamily="34" charset="0"/>
            </a:endParaRPr>
          </a:p>
          <a:p>
            <a:pPr algn="just">
              <a:lnSpc>
                <a:spcPct val="114000"/>
              </a:lnSpc>
            </a:pPr>
            <a:r>
              <a:rPr lang="pt-PT" sz="1600" dirty="0">
                <a:solidFill>
                  <a:srgbClr val="FF0000"/>
                </a:solidFill>
                <a:latin typeface="Arial" panose="020B0604020202020204" pitchFamily="34" charset="0"/>
                <a:cs typeface="Arial" panose="020B0604020202020204" pitchFamily="34" charset="0"/>
              </a:rPr>
              <a:t>Banda B3 - Água, vegetação e solo; e </a:t>
            </a:r>
            <a:endParaRPr lang="pt-PT" sz="1600" dirty="0" smtClean="0">
              <a:solidFill>
                <a:srgbClr val="FF0000"/>
              </a:solidFill>
              <a:latin typeface="Arial" panose="020B0604020202020204" pitchFamily="34" charset="0"/>
              <a:cs typeface="Arial" panose="020B0604020202020204" pitchFamily="34" charset="0"/>
            </a:endParaRPr>
          </a:p>
          <a:p>
            <a:pPr algn="just">
              <a:lnSpc>
                <a:spcPct val="114000"/>
              </a:lnSpc>
            </a:pPr>
            <a:r>
              <a:rPr lang="pt-PT" sz="1600" dirty="0" smtClean="0">
                <a:solidFill>
                  <a:srgbClr val="FF0000"/>
                </a:solidFill>
                <a:latin typeface="Arial" panose="020B0604020202020204" pitchFamily="34" charset="0"/>
                <a:cs typeface="Arial" panose="020B0604020202020204" pitchFamily="34" charset="0"/>
              </a:rPr>
              <a:t>Banda </a:t>
            </a:r>
            <a:r>
              <a:rPr lang="pt-PT" sz="1600" dirty="0">
                <a:solidFill>
                  <a:srgbClr val="FF0000"/>
                </a:solidFill>
                <a:latin typeface="Arial" panose="020B0604020202020204" pitchFamily="34" charset="0"/>
                <a:cs typeface="Arial" panose="020B0604020202020204" pitchFamily="34" charset="0"/>
              </a:rPr>
              <a:t>B4 - Água, solo e vegetação.</a:t>
            </a:r>
            <a:endParaRPr lang="pt-BR" sz="1600" dirty="0">
              <a:solidFill>
                <a:srgbClr val="FF0000"/>
              </a:solidFill>
              <a:latin typeface="Arial" panose="020B0604020202020204" pitchFamily="34" charset="0"/>
              <a:cs typeface="Arial" panose="020B0604020202020204" pitchFamily="34" charset="0"/>
            </a:endParaRPr>
          </a:p>
        </p:txBody>
      </p:sp>
      <p:sp>
        <p:nvSpPr>
          <p:cNvPr id="6" name="Retângulo 5"/>
          <p:cNvSpPr/>
          <p:nvPr/>
        </p:nvSpPr>
        <p:spPr>
          <a:xfrm>
            <a:off x="190897" y="2213796"/>
            <a:ext cx="1701107" cy="373051"/>
          </a:xfrm>
          <a:prstGeom prst="rect">
            <a:avLst/>
          </a:prstGeom>
        </p:spPr>
        <p:txBody>
          <a:bodyPr wrap="none">
            <a:spAutoFit/>
          </a:bodyPr>
          <a:lstStyle/>
          <a:p>
            <a:pPr algn="just">
              <a:lnSpc>
                <a:spcPct val="114000"/>
              </a:lnSpc>
            </a:pPr>
            <a:r>
              <a:rPr lang="pt-PT" sz="1600" b="1" dirty="0">
                <a:latin typeface="Arial" panose="020B0604020202020204" pitchFamily="34" charset="0"/>
                <a:cs typeface="Arial" panose="020B0604020202020204" pitchFamily="34" charset="0"/>
              </a:rPr>
              <a:t>Resposta 10a): </a:t>
            </a:r>
            <a:endParaRPr lang="pt-BR" sz="1600" dirty="0">
              <a:latin typeface="Arial" panose="020B0604020202020204" pitchFamily="34" charset="0"/>
              <a:cs typeface="Arial" panose="020B0604020202020204" pitchFamily="34" charset="0"/>
            </a:endParaRPr>
          </a:p>
        </p:txBody>
      </p:sp>
      <p:sp>
        <p:nvSpPr>
          <p:cNvPr id="7" name="Retângulo 6"/>
          <p:cNvSpPr/>
          <p:nvPr/>
        </p:nvSpPr>
        <p:spPr>
          <a:xfrm>
            <a:off x="190897" y="3351295"/>
            <a:ext cx="5616624" cy="653769"/>
          </a:xfrm>
          <a:prstGeom prst="rect">
            <a:avLst/>
          </a:prstGeom>
        </p:spPr>
        <p:txBody>
          <a:bodyPr wrap="square">
            <a:spAutoFit/>
          </a:bodyPr>
          <a:lstStyle/>
          <a:p>
            <a:pPr algn="just">
              <a:lnSpc>
                <a:spcPct val="114000"/>
              </a:lnSpc>
            </a:pPr>
            <a:r>
              <a:rPr lang="pt-PT" sz="1600" b="1" dirty="0">
                <a:latin typeface="Arial" panose="020B0604020202020204" pitchFamily="34" charset="0"/>
                <a:cs typeface="Arial" panose="020B0604020202020204" pitchFamily="34" charset="0"/>
              </a:rPr>
              <a:t>Pergunta 10b) (0,3 ponto)</a:t>
            </a:r>
            <a:r>
              <a:rPr lang="pt-PT" sz="1600" dirty="0">
                <a:latin typeface="Arial" panose="020B0604020202020204" pitchFamily="34" charset="0"/>
                <a:cs typeface="Arial" panose="020B0604020202020204" pitchFamily="34" charset="0"/>
              </a:rPr>
              <a:t> Qual a </a:t>
            </a:r>
            <a:r>
              <a:rPr lang="pt-PT" sz="1600" dirty="0" smtClean="0">
                <a:latin typeface="Arial" panose="020B0604020202020204" pitchFamily="34" charset="0"/>
                <a:cs typeface="Arial" panose="020B0604020202020204" pitchFamily="34" charset="0"/>
              </a:rPr>
              <a:t>melhor </a:t>
            </a:r>
            <a:r>
              <a:rPr lang="pt-PT" sz="1600" dirty="0">
                <a:latin typeface="Arial" panose="020B0604020202020204" pitchFamily="34" charset="0"/>
                <a:cs typeface="Arial" panose="020B0604020202020204" pitchFamily="34" charset="0"/>
              </a:rPr>
              <a:t>banda na delimitação de corpos d´água (lagos, rios, etc)?</a:t>
            </a:r>
            <a:r>
              <a:rPr lang="pt-PT" sz="1600" dirty="0" smtClean="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sp>
        <p:nvSpPr>
          <p:cNvPr id="8" name="Retângulo 7"/>
          <p:cNvSpPr/>
          <p:nvPr/>
        </p:nvSpPr>
        <p:spPr>
          <a:xfrm>
            <a:off x="190897" y="3949302"/>
            <a:ext cx="6120680" cy="1495922"/>
          </a:xfrm>
          <a:prstGeom prst="rect">
            <a:avLst/>
          </a:prstGeom>
        </p:spPr>
        <p:txBody>
          <a:bodyPr wrap="square">
            <a:spAutoFit/>
          </a:bodyPr>
          <a:lstStyle/>
          <a:p>
            <a:pPr algn="just">
              <a:lnSpc>
                <a:spcPct val="114000"/>
              </a:lnSpc>
            </a:pPr>
            <a:r>
              <a:rPr lang="pt-PT" sz="1600" dirty="0" smtClean="0">
                <a:solidFill>
                  <a:srgbClr val="FF0000"/>
                </a:solidFill>
                <a:latin typeface="Arial" panose="020B0604020202020204" pitchFamily="34" charset="0"/>
                <a:cs typeface="Arial" panose="020B0604020202020204" pitchFamily="34" charset="0"/>
              </a:rPr>
              <a:t>                           </a:t>
            </a:r>
            <a:r>
              <a:rPr lang="pt-PT" sz="1600" dirty="0" smtClean="0">
                <a:solidFill>
                  <a:srgbClr val="FF0000"/>
                </a:solidFill>
                <a:latin typeface="Arial" panose="020B0604020202020204" pitchFamily="34" charset="0"/>
                <a:cs typeface="Arial" panose="020B0604020202020204" pitchFamily="34" charset="0"/>
              </a:rPr>
              <a:t>A </a:t>
            </a:r>
            <a:r>
              <a:rPr lang="pt-PT" sz="1600" dirty="0">
                <a:solidFill>
                  <a:srgbClr val="FF0000"/>
                </a:solidFill>
                <a:latin typeface="Arial" panose="020B0604020202020204" pitchFamily="34" charset="0"/>
                <a:cs typeface="Arial" panose="020B0604020202020204" pitchFamily="34" charset="0"/>
              </a:rPr>
              <a:t>melhor banda para delimitação de corpos d´água é a banda B4, pois como a porcentagem de energia solar refletida é nula, na imagem de satélite esta falta de energia solar será representada com a cor preta, o que torna facilmente identificável a delimitação de corpo d´água.</a:t>
            </a:r>
            <a:endParaRPr lang="pt-BR" sz="1600" dirty="0">
              <a:solidFill>
                <a:srgbClr val="FF0000"/>
              </a:solidFill>
              <a:latin typeface="Arial" panose="020B0604020202020204" pitchFamily="34" charset="0"/>
              <a:cs typeface="Arial" panose="020B0604020202020204" pitchFamily="34" charset="0"/>
            </a:endParaRPr>
          </a:p>
        </p:txBody>
      </p:sp>
      <p:sp>
        <p:nvSpPr>
          <p:cNvPr id="9" name="Retângulo 8"/>
          <p:cNvSpPr/>
          <p:nvPr/>
        </p:nvSpPr>
        <p:spPr>
          <a:xfrm>
            <a:off x="190897" y="3949302"/>
            <a:ext cx="1712328" cy="373051"/>
          </a:xfrm>
          <a:prstGeom prst="rect">
            <a:avLst/>
          </a:prstGeom>
        </p:spPr>
        <p:txBody>
          <a:bodyPr wrap="none">
            <a:spAutoFit/>
          </a:bodyPr>
          <a:lstStyle/>
          <a:p>
            <a:pPr algn="just">
              <a:lnSpc>
                <a:spcPct val="114000"/>
              </a:lnSpc>
            </a:pPr>
            <a:r>
              <a:rPr lang="pt-PT" sz="1600" b="1" dirty="0">
                <a:latin typeface="Arial" panose="020B0604020202020204" pitchFamily="34" charset="0"/>
                <a:cs typeface="Arial" panose="020B0604020202020204" pitchFamily="34" charset="0"/>
              </a:rPr>
              <a:t>Resposta 10b):</a:t>
            </a:r>
            <a:r>
              <a:rPr lang="pt-PT" sz="1600" dirty="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sp>
        <p:nvSpPr>
          <p:cNvPr id="10" name="Retângulo 9"/>
          <p:cNvSpPr/>
          <p:nvPr/>
        </p:nvSpPr>
        <p:spPr>
          <a:xfrm>
            <a:off x="190897" y="5373216"/>
            <a:ext cx="6120680" cy="653769"/>
          </a:xfrm>
          <a:prstGeom prst="rect">
            <a:avLst/>
          </a:prstGeom>
        </p:spPr>
        <p:txBody>
          <a:bodyPr wrap="square">
            <a:spAutoFit/>
          </a:bodyPr>
          <a:lstStyle/>
          <a:p>
            <a:pPr algn="just">
              <a:lnSpc>
                <a:spcPct val="114000"/>
              </a:lnSpc>
            </a:pPr>
            <a:r>
              <a:rPr lang="pt-PT" sz="1600" b="1" dirty="0">
                <a:latin typeface="Arial" panose="020B0604020202020204" pitchFamily="34" charset="0"/>
                <a:cs typeface="Arial" panose="020B0604020202020204" pitchFamily="34" charset="0"/>
              </a:rPr>
              <a:t>Pergunta 10c) (0,4 ponto)</a:t>
            </a:r>
            <a:r>
              <a:rPr lang="pt-PT" sz="1600" dirty="0">
                <a:latin typeface="Arial" panose="020B0604020202020204" pitchFamily="34" charset="0"/>
                <a:cs typeface="Arial" panose="020B0604020202020204" pitchFamily="34" charset="0"/>
              </a:rPr>
              <a:t> Em qual banda há a maior diferenciação entre solo e vegetação? Justifique a sua resposta.</a:t>
            </a:r>
            <a:endParaRPr lang="pt-BR" sz="1600" dirty="0">
              <a:latin typeface="Arial" panose="020B0604020202020204" pitchFamily="34" charset="0"/>
              <a:cs typeface="Arial" panose="020B0604020202020204" pitchFamily="34" charset="0"/>
            </a:endParaRPr>
          </a:p>
        </p:txBody>
      </p:sp>
      <p:sp>
        <p:nvSpPr>
          <p:cNvPr id="11" name="Retângulo 10"/>
          <p:cNvSpPr/>
          <p:nvPr/>
        </p:nvSpPr>
        <p:spPr>
          <a:xfrm>
            <a:off x="1271017" y="6093296"/>
            <a:ext cx="9044320" cy="653769"/>
          </a:xfrm>
          <a:prstGeom prst="rect">
            <a:avLst/>
          </a:prstGeom>
        </p:spPr>
        <p:txBody>
          <a:bodyPr wrap="square">
            <a:spAutoFit/>
          </a:bodyPr>
          <a:lstStyle/>
          <a:p>
            <a:pPr algn="just">
              <a:lnSpc>
                <a:spcPct val="114000"/>
              </a:lnSpc>
            </a:pPr>
            <a:r>
              <a:rPr lang="pt-PT" sz="1600" dirty="0" smtClean="0">
                <a:solidFill>
                  <a:srgbClr val="FF0000"/>
                </a:solidFill>
                <a:latin typeface="Arial" panose="020B0604020202020204" pitchFamily="34" charset="0"/>
                <a:cs typeface="Arial" panose="020B0604020202020204" pitchFamily="34" charset="0"/>
              </a:rPr>
              <a:t>                            A </a:t>
            </a:r>
            <a:r>
              <a:rPr lang="pt-PT" sz="1600" dirty="0">
                <a:solidFill>
                  <a:srgbClr val="FF0000"/>
                </a:solidFill>
                <a:latin typeface="Arial" panose="020B0604020202020204" pitchFamily="34" charset="0"/>
                <a:cs typeface="Arial" panose="020B0604020202020204" pitchFamily="34" charset="0"/>
              </a:rPr>
              <a:t>maior diferenciação entre solo e vegetação ocorre na banda B4, visto que a diferença de energia refletida entre estes dois objetos é maior (discrepantes) nesta banda.</a:t>
            </a:r>
            <a:endParaRPr lang="pt-BR" sz="1600" dirty="0">
              <a:solidFill>
                <a:srgbClr val="FF0000"/>
              </a:solidFill>
              <a:latin typeface="Arial" panose="020B0604020202020204" pitchFamily="34" charset="0"/>
              <a:cs typeface="Arial" panose="020B0604020202020204" pitchFamily="34" charset="0"/>
            </a:endParaRPr>
          </a:p>
        </p:txBody>
      </p:sp>
      <p:sp>
        <p:nvSpPr>
          <p:cNvPr id="12" name="Retângulo 11"/>
          <p:cNvSpPr/>
          <p:nvPr/>
        </p:nvSpPr>
        <p:spPr>
          <a:xfrm>
            <a:off x="1271017" y="6085940"/>
            <a:ext cx="1643399" cy="373051"/>
          </a:xfrm>
          <a:prstGeom prst="rect">
            <a:avLst/>
          </a:prstGeom>
        </p:spPr>
        <p:txBody>
          <a:bodyPr wrap="none">
            <a:spAutoFit/>
          </a:bodyPr>
          <a:lstStyle/>
          <a:p>
            <a:pPr algn="just">
              <a:lnSpc>
                <a:spcPct val="114000"/>
              </a:lnSpc>
            </a:pPr>
            <a:r>
              <a:rPr lang="pt-PT" sz="1600" b="1" dirty="0">
                <a:latin typeface="Arial" panose="020B0604020202020204" pitchFamily="34" charset="0"/>
                <a:cs typeface="Arial" panose="020B0604020202020204" pitchFamily="34" charset="0"/>
              </a:rPr>
              <a:t>Resposta 10c):</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smtClean="0">
                          <a:solidFill>
                            <a:schemeClr val="tx1"/>
                          </a:solidFill>
                        </a:rPr>
                        <a:t>Contatos:</a:t>
                      </a:r>
                      <a:endParaRPr lang="pt-BR" sz="1800" dirty="0">
                        <a:solidFill>
                          <a:schemeClr val="tx1"/>
                        </a:solidFill>
                      </a:endParaRP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281302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904863"/>
          </a:xfrm>
          <a:prstGeom prst="rect">
            <a:avLst/>
          </a:prstGeom>
        </p:spPr>
        <p:txBody>
          <a:bodyPr wrap="square">
            <a:spAutoFit/>
          </a:bodyPr>
          <a:lstStyle/>
          <a:p>
            <a:pPr algn="just">
              <a:lnSpc>
                <a:spcPct val="110000"/>
              </a:lnSpc>
            </a:pPr>
            <a:r>
              <a:rPr lang="pt-BR" sz="1600" b="1" dirty="0">
                <a:latin typeface="Arial" panose="020B0604020202020204" pitchFamily="34" charset="0"/>
                <a:cs typeface="Arial" panose="020B0604020202020204" pitchFamily="34" charset="0"/>
              </a:rPr>
              <a:t>Pergunta 1b) (0,2 ponto)</a:t>
            </a:r>
            <a:r>
              <a:rPr lang="pt-BR" sz="1600" dirty="0">
                <a:latin typeface="Arial" panose="020B0604020202020204" pitchFamily="34" charset="0"/>
                <a:cs typeface="Arial" panose="020B0604020202020204" pitchFamily="34" charset="0"/>
              </a:rPr>
              <a:t> Qual a distância da estrela Alfa Centauro, em Unidades Astronômicas (UA, a distância da Terra ao Sol), sabendo que sua paralaxe é de 0,75 segundos de arco?</a:t>
            </a:r>
          </a:p>
        </p:txBody>
      </p:sp>
      <p:sp>
        <p:nvSpPr>
          <p:cNvPr id="4" name="Retângulo 3"/>
          <p:cNvSpPr/>
          <p:nvPr/>
        </p:nvSpPr>
        <p:spPr>
          <a:xfrm>
            <a:off x="178199" y="1122197"/>
            <a:ext cx="7848872" cy="1154675"/>
          </a:xfrm>
          <a:prstGeom prst="rect">
            <a:avLst/>
          </a:prstGeom>
        </p:spPr>
        <p:txBody>
          <a:bodyPr wrap="square">
            <a:spAutoFit/>
          </a:bodyPr>
          <a:lstStyle/>
          <a:p>
            <a:pPr algn="just" hangingPunct="0">
              <a:lnSpc>
                <a:spcPct val="110000"/>
              </a:lnSpc>
            </a:pPr>
            <a:r>
              <a:rPr lang="pt-BR" sz="1600" b="1" i="1" dirty="0">
                <a:latin typeface="Arial" panose="020B0604020202020204" pitchFamily="34" charset="0"/>
                <a:cs typeface="Arial" panose="020B0604020202020204" pitchFamily="34" charset="0"/>
              </a:rPr>
              <a:t>Dica:</a:t>
            </a:r>
            <a:r>
              <a:rPr lang="pt-BR" sz="1600" i="1" dirty="0">
                <a:latin typeface="Arial" panose="020B0604020202020204" pitchFamily="34" charset="0"/>
                <a:cs typeface="Arial" panose="020B0604020202020204" pitchFamily="34" charset="0"/>
              </a:rPr>
              <a:t> Note que Alfa Centauro é a estrela mais próxima da Terra, e que sua paralaxe é muito pequena, impossível de ser percebida a olho nu. Para ângulos muito pequenos, o seno e a tangente de um ângulo são aproximadamente iguais ao valor do ângulo em radianos</a:t>
            </a:r>
            <a:r>
              <a:rPr lang="pt-BR" sz="1600" i="1" dirty="0" smtClean="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pic>
        <p:nvPicPr>
          <p:cNvPr id="2050" name="Picture 2" descr="triângulo"/>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9119889" y="2398362"/>
            <a:ext cx="2426082" cy="34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90897" y="4904224"/>
            <a:ext cx="1540806" cy="338554"/>
          </a:xfrm>
          <a:prstGeom prst="rect">
            <a:avLst/>
          </a:prstGeom>
        </p:spPr>
        <p:txBody>
          <a:bodyPr wrap="none">
            <a:spAutoFit/>
          </a:bodyPr>
          <a:lstStyle/>
          <a:p>
            <a:r>
              <a:rPr lang="pt-BR" sz="1600" b="1" dirty="0">
                <a:latin typeface="Arial" panose="020B0604020202020204" pitchFamily="34" charset="0"/>
                <a:cs typeface="Arial" panose="020B0604020202020204" pitchFamily="34" charset="0"/>
              </a:rPr>
              <a:t>Resposta 1b):</a:t>
            </a:r>
            <a:endParaRPr lang="pt-BR" sz="1600" dirty="0">
              <a:latin typeface="Arial" panose="020B0604020202020204" pitchFamily="34" charset="0"/>
              <a:cs typeface="Arial" panose="020B0604020202020204" pitchFamily="34" charset="0"/>
            </a:endParaRPr>
          </a:p>
        </p:txBody>
      </p:sp>
      <p:sp>
        <p:nvSpPr>
          <p:cNvPr id="6" name="Retângulo 5"/>
          <p:cNvSpPr/>
          <p:nvPr/>
        </p:nvSpPr>
        <p:spPr>
          <a:xfrm>
            <a:off x="190897" y="5229200"/>
            <a:ext cx="7539183" cy="338554"/>
          </a:xfrm>
          <a:prstGeom prst="rect">
            <a:avLst/>
          </a:prstGeom>
        </p:spPr>
        <p:txBody>
          <a:bodyPr wrap="square">
            <a:spAutoFit/>
          </a:bodyPr>
          <a:lstStyle/>
          <a:p>
            <a:r>
              <a:rPr lang="pt-BR" sz="1600" dirty="0">
                <a:solidFill>
                  <a:srgbClr val="FF0000"/>
                </a:solidFill>
                <a:latin typeface="Arial" panose="020B0604020202020204" pitchFamily="34" charset="0"/>
                <a:cs typeface="Arial" panose="020B0604020202020204" pitchFamily="34" charset="0"/>
              </a:rPr>
              <a:t>Da definição de tangente de um ângulo, temos que </a:t>
            </a:r>
            <a:r>
              <a:rPr lang="pt-BR" sz="1600" dirty="0" err="1">
                <a:solidFill>
                  <a:srgbClr val="FF0000"/>
                </a:solidFill>
                <a:latin typeface="Arial" panose="020B0604020202020204" pitchFamily="34" charset="0"/>
                <a:cs typeface="Arial" panose="020B0604020202020204" pitchFamily="34" charset="0"/>
              </a:rPr>
              <a:t>tg</a:t>
            </a:r>
            <a:r>
              <a:rPr lang="pt-BR" sz="1600" dirty="0">
                <a:solidFill>
                  <a:srgbClr val="FF0000"/>
                </a:solidFill>
                <a:latin typeface="Arial" panose="020B0604020202020204" pitchFamily="34" charset="0"/>
                <a:cs typeface="Arial" panose="020B0604020202020204" pitchFamily="34" charset="0"/>
              </a:rPr>
              <a:t> p = 1 UA / D logo, D =</a:t>
            </a:r>
          </a:p>
        </p:txBody>
      </p:sp>
      <p:sp>
        <p:nvSpPr>
          <p:cNvPr id="7" name="Retângulo 6"/>
          <p:cNvSpPr/>
          <p:nvPr/>
        </p:nvSpPr>
        <p:spPr>
          <a:xfrm>
            <a:off x="7103665" y="5229200"/>
            <a:ext cx="1098378" cy="338554"/>
          </a:xfrm>
          <a:prstGeom prst="rect">
            <a:avLst/>
          </a:prstGeom>
        </p:spPr>
        <p:txBody>
          <a:bodyPr wrap="none">
            <a:spAutoFit/>
          </a:bodyPr>
          <a:lstStyle/>
          <a:p>
            <a:r>
              <a:rPr lang="pt-BR" sz="1600" dirty="0">
                <a:solidFill>
                  <a:srgbClr val="FF0000"/>
                </a:solidFill>
                <a:latin typeface="Arial" panose="020B0604020202020204" pitchFamily="34" charset="0"/>
                <a:cs typeface="Arial" panose="020B0604020202020204" pitchFamily="34" charset="0"/>
              </a:rPr>
              <a:t>1UA/</a:t>
            </a:r>
            <a:r>
              <a:rPr lang="pt-BR" sz="1600" dirty="0" err="1">
                <a:solidFill>
                  <a:srgbClr val="FF0000"/>
                </a:solidFill>
                <a:latin typeface="Arial" panose="020B0604020202020204" pitchFamily="34" charset="0"/>
                <a:cs typeface="Arial" panose="020B0604020202020204" pitchFamily="34" charset="0"/>
              </a:rPr>
              <a:t>tg</a:t>
            </a:r>
            <a:r>
              <a:rPr lang="pt-BR" sz="1600" dirty="0">
                <a:solidFill>
                  <a:srgbClr val="FF0000"/>
                </a:solidFill>
                <a:latin typeface="Arial" panose="020B0604020202020204" pitchFamily="34" charset="0"/>
                <a:cs typeface="Arial" panose="020B0604020202020204" pitchFamily="34" charset="0"/>
              </a:rPr>
              <a:t> p, </a:t>
            </a:r>
            <a:endParaRPr lang="pt-BR" dirty="0">
              <a:latin typeface="Arial" panose="020B0604020202020204" pitchFamily="34" charset="0"/>
              <a:cs typeface="Arial" panose="020B0604020202020204" pitchFamily="34" charset="0"/>
            </a:endParaRPr>
          </a:p>
        </p:txBody>
      </p:sp>
      <p:sp>
        <p:nvSpPr>
          <p:cNvPr id="8" name="Retângulo 7"/>
          <p:cNvSpPr/>
          <p:nvPr/>
        </p:nvSpPr>
        <p:spPr>
          <a:xfrm>
            <a:off x="190897" y="5589240"/>
            <a:ext cx="3013967" cy="338554"/>
          </a:xfrm>
          <a:prstGeom prst="rect">
            <a:avLst/>
          </a:prstGeom>
        </p:spPr>
        <p:txBody>
          <a:bodyPr wrap="none">
            <a:spAutoFit/>
          </a:bodyPr>
          <a:lstStyle/>
          <a:p>
            <a:r>
              <a:rPr lang="pt-BR" sz="1600" dirty="0">
                <a:solidFill>
                  <a:srgbClr val="FF0000"/>
                </a:solidFill>
                <a:latin typeface="Arial" panose="020B0604020202020204" pitchFamily="34" charset="0"/>
                <a:cs typeface="Arial" panose="020B0604020202020204" pitchFamily="34" charset="0"/>
              </a:rPr>
              <a:t>onde p é a paralaxe da estrela</a:t>
            </a:r>
            <a:r>
              <a:rPr lang="pt-BR" sz="1600" dirty="0">
                <a:latin typeface="Arial" panose="020B0604020202020204" pitchFamily="34" charset="0"/>
                <a:cs typeface="Arial" panose="020B0604020202020204" pitchFamily="34" charset="0"/>
              </a:rPr>
              <a:t>.</a:t>
            </a:r>
          </a:p>
        </p:txBody>
      </p:sp>
      <p:sp>
        <p:nvSpPr>
          <p:cNvPr id="9" name="Retângulo 8"/>
          <p:cNvSpPr/>
          <p:nvPr/>
        </p:nvSpPr>
        <p:spPr>
          <a:xfrm>
            <a:off x="3071217" y="5589240"/>
            <a:ext cx="5816016" cy="338554"/>
          </a:xfrm>
          <a:prstGeom prst="rect">
            <a:avLst/>
          </a:prstGeom>
        </p:spPr>
        <p:txBody>
          <a:bodyPr wrap="none">
            <a:spAutoFit/>
          </a:bodyPr>
          <a:lstStyle/>
          <a:p>
            <a:r>
              <a:rPr lang="pt-BR" sz="1600" dirty="0">
                <a:solidFill>
                  <a:srgbClr val="FF0000"/>
                </a:solidFill>
                <a:latin typeface="Arial" panose="020B0604020202020204" pitchFamily="34" charset="0"/>
                <a:cs typeface="Arial" panose="020B0604020202020204" pitchFamily="34" charset="0"/>
              </a:rPr>
              <a:t>Como p é um ângulo muito pequeno: </a:t>
            </a:r>
            <a:r>
              <a:rPr lang="pt-BR" sz="1600" dirty="0" err="1">
                <a:solidFill>
                  <a:srgbClr val="FF0000"/>
                </a:solidFill>
                <a:latin typeface="Arial" panose="020B0604020202020204" pitchFamily="34" charset="0"/>
                <a:cs typeface="Arial" panose="020B0604020202020204" pitchFamily="34" charset="0"/>
              </a:rPr>
              <a:t>tg</a:t>
            </a:r>
            <a:r>
              <a:rPr lang="pt-BR" sz="1600" dirty="0">
                <a:solidFill>
                  <a:srgbClr val="FF0000"/>
                </a:solidFill>
                <a:latin typeface="Arial" panose="020B0604020202020204" pitchFamily="34" charset="0"/>
                <a:cs typeface="Arial" panose="020B0604020202020204" pitchFamily="34" charset="0"/>
              </a:rPr>
              <a:t> p  </a:t>
            </a:r>
            <a:r>
              <a:rPr lang="pt-BR" sz="1600" dirty="0">
                <a:solidFill>
                  <a:srgbClr val="FF0000"/>
                </a:solidFill>
                <a:latin typeface="Arial" panose="020B0604020202020204" pitchFamily="34" charset="0"/>
                <a:cs typeface="Arial" panose="020B0604020202020204" pitchFamily="34" charset="0"/>
                <a:sym typeface="Symbol"/>
              </a:rPr>
              <a:t></a:t>
            </a:r>
            <a:r>
              <a:rPr lang="pt-BR" sz="1600" dirty="0" smtClean="0">
                <a:solidFill>
                  <a:srgbClr val="FF0000"/>
                </a:solidFill>
                <a:latin typeface="Arial" panose="020B0604020202020204" pitchFamily="34" charset="0"/>
                <a:cs typeface="Arial" panose="020B0604020202020204" pitchFamily="34" charset="0"/>
              </a:rPr>
              <a:t> p </a:t>
            </a:r>
            <a:r>
              <a:rPr lang="pt-BR" sz="1600" dirty="0">
                <a:solidFill>
                  <a:srgbClr val="FF0000"/>
                </a:solidFill>
                <a:latin typeface="Arial" panose="020B0604020202020204" pitchFamily="34" charset="0"/>
                <a:cs typeface="Arial" panose="020B0604020202020204" pitchFamily="34" charset="0"/>
              </a:rPr>
              <a:t> </a:t>
            </a:r>
            <a:r>
              <a:rPr lang="pt-BR" sz="1600" dirty="0">
                <a:solidFill>
                  <a:srgbClr val="FF0000"/>
                </a:solidFill>
                <a:latin typeface="Arial" panose="020B0604020202020204" pitchFamily="34" charset="0"/>
                <a:cs typeface="Arial" panose="020B0604020202020204" pitchFamily="34" charset="0"/>
                <a:sym typeface="Symbol"/>
              </a:rPr>
              <a:t></a:t>
            </a:r>
            <a:r>
              <a:rPr lang="en-US" sz="1600" dirty="0" smtClean="0">
                <a:solidFill>
                  <a:srgbClr val="FF0000"/>
                </a:solidFill>
                <a:latin typeface="Arial" panose="020B0604020202020204" pitchFamily="34" charset="0"/>
                <a:cs typeface="Arial" panose="020B0604020202020204" pitchFamily="34" charset="0"/>
              </a:rPr>
              <a:t> </a:t>
            </a:r>
            <a:r>
              <a:rPr lang="pt-BR" sz="1600" i="1" dirty="0">
                <a:solidFill>
                  <a:srgbClr val="FF0000"/>
                </a:solidFill>
                <a:latin typeface="Arial" panose="020B0604020202020204" pitchFamily="34" charset="0"/>
                <a:cs typeface="Arial" panose="020B0604020202020204" pitchFamily="34" charset="0"/>
              </a:rPr>
              <a:t>3,634 X 10 </a:t>
            </a:r>
            <a:r>
              <a:rPr lang="pt-BR" sz="1600" i="1" baseline="30000" dirty="0">
                <a:solidFill>
                  <a:srgbClr val="FF0000"/>
                </a:solidFill>
                <a:latin typeface="Arial" panose="020B0604020202020204" pitchFamily="34" charset="0"/>
                <a:cs typeface="Arial" panose="020B0604020202020204" pitchFamily="34" charset="0"/>
              </a:rPr>
              <a:t>-6</a:t>
            </a:r>
            <a:endParaRPr lang="pt-BR" sz="1600" dirty="0">
              <a:solidFill>
                <a:srgbClr val="FF0000"/>
              </a:solidFill>
              <a:latin typeface="Arial" panose="020B0604020202020204" pitchFamily="34" charset="0"/>
              <a:cs typeface="Arial" panose="020B0604020202020204" pitchFamily="34" charset="0"/>
            </a:endParaRPr>
          </a:p>
        </p:txBody>
      </p:sp>
      <p:sp>
        <p:nvSpPr>
          <p:cNvPr id="14" name="Retângulo 13"/>
          <p:cNvSpPr/>
          <p:nvPr/>
        </p:nvSpPr>
        <p:spPr>
          <a:xfrm>
            <a:off x="1343025" y="5949280"/>
            <a:ext cx="5400600" cy="338554"/>
          </a:xfrm>
          <a:prstGeom prst="rect">
            <a:avLst/>
          </a:prstGeom>
        </p:spPr>
        <p:txBody>
          <a:bodyPr wrap="square">
            <a:spAutoFit/>
          </a:bodyPr>
          <a:lstStyle/>
          <a:p>
            <a:r>
              <a:rPr lang="pt-BR" sz="1600" dirty="0">
                <a:solidFill>
                  <a:srgbClr val="FF0000"/>
                </a:solidFill>
                <a:latin typeface="Arial" panose="020B0604020202020204" pitchFamily="34" charset="0"/>
                <a:ea typeface="Times New Roman"/>
                <a:cs typeface="Arial" panose="020B0604020202020204" pitchFamily="34" charset="0"/>
              </a:rPr>
              <a:t>(onde </a:t>
            </a:r>
            <a:r>
              <a:rPr lang="pt-BR" sz="1600" dirty="0">
                <a:solidFill>
                  <a:srgbClr val="FF0000"/>
                </a:solidFill>
                <a:latin typeface="Arial" panose="020B0604020202020204" pitchFamily="34" charset="0"/>
                <a:cs typeface="Arial" panose="020B0604020202020204" pitchFamily="34" charset="0"/>
              </a:rPr>
              <a:t> </a:t>
            </a:r>
            <a:r>
              <a:rPr lang="pt-BR" sz="1600" dirty="0">
                <a:solidFill>
                  <a:srgbClr val="FF0000"/>
                </a:solidFill>
                <a:latin typeface="Arial" panose="020B0604020202020204" pitchFamily="34" charset="0"/>
                <a:cs typeface="Arial" panose="020B0604020202020204" pitchFamily="34" charset="0"/>
                <a:sym typeface="Symbol"/>
              </a:rPr>
              <a:t></a:t>
            </a:r>
            <a:r>
              <a:rPr lang="pt-BR" sz="1600" dirty="0" smtClean="0">
                <a:solidFill>
                  <a:srgbClr val="FF0000"/>
                </a:solidFill>
                <a:latin typeface="Arial" panose="020B0604020202020204" pitchFamily="34" charset="0"/>
                <a:ea typeface="Times New Roman"/>
                <a:cs typeface="Arial" panose="020B0604020202020204" pitchFamily="34" charset="0"/>
              </a:rPr>
              <a:t> </a:t>
            </a:r>
            <a:r>
              <a:rPr lang="pt-BR" sz="1600" dirty="0">
                <a:solidFill>
                  <a:srgbClr val="FF0000"/>
                </a:solidFill>
                <a:latin typeface="Arial" panose="020B0604020202020204" pitchFamily="34" charset="0"/>
                <a:ea typeface="Times New Roman"/>
                <a:cs typeface="Arial" panose="020B0604020202020204" pitchFamily="34" charset="0"/>
              </a:rPr>
              <a:t>significa “aproximadamente igual”)Assim, temos</a:t>
            </a:r>
            <a:r>
              <a:rPr lang="pt-BR" sz="1600" dirty="0" smtClean="0">
                <a:solidFill>
                  <a:srgbClr val="FF0000"/>
                </a:solidFill>
                <a:latin typeface="Arial" panose="020B0604020202020204" pitchFamily="34" charset="0"/>
                <a:ea typeface="Times New Roman"/>
                <a:cs typeface="Arial" panose="020B0604020202020204" pitchFamily="34" charset="0"/>
              </a:rPr>
              <a:t>:</a:t>
            </a:r>
            <a:endParaRPr lang="pt-BR" sz="1600" dirty="0">
              <a:solidFill>
                <a:srgbClr val="FF0000"/>
              </a:solidFill>
              <a:latin typeface="Arial" panose="020B0604020202020204" pitchFamily="34" charset="0"/>
              <a:cs typeface="Arial" panose="020B0604020202020204" pitchFamily="34" charset="0"/>
            </a:endParaRPr>
          </a:p>
        </p:txBody>
      </p:sp>
      <p:sp>
        <p:nvSpPr>
          <p:cNvPr id="15" name="Retângulo 14"/>
          <p:cNvSpPr/>
          <p:nvPr/>
        </p:nvSpPr>
        <p:spPr>
          <a:xfrm>
            <a:off x="2711177" y="6402814"/>
            <a:ext cx="2337371" cy="338554"/>
          </a:xfrm>
          <a:prstGeom prst="rect">
            <a:avLst/>
          </a:prstGeom>
        </p:spPr>
        <p:txBody>
          <a:bodyPr wrap="none">
            <a:spAutoFit/>
          </a:bodyPr>
          <a:lstStyle/>
          <a:p>
            <a:r>
              <a:rPr lang="pt-BR" sz="1600" dirty="0">
                <a:solidFill>
                  <a:srgbClr val="FF0000"/>
                </a:solidFill>
                <a:latin typeface="Arial" panose="020B0604020202020204" pitchFamily="34" charset="0"/>
                <a:cs typeface="Arial" panose="020B0604020202020204" pitchFamily="34" charset="0"/>
              </a:rPr>
              <a:t>1 UA </a:t>
            </a:r>
            <a:r>
              <a:rPr lang="pt-BR" sz="1600" b="1" dirty="0">
                <a:solidFill>
                  <a:srgbClr val="FF0000"/>
                </a:solidFill>
                <a:latin typeface="Arial" panose="020B0604020202020204" pitchFamily="34" charset="0"/>
                <a:cs typeface="Arial" panose="020B0604020202020204" pitchFamily="34" charset="0"/>
              </a:rPr>
              <a:t>/</a:t>
            </a:r>
            <a:r>
              <a:rPr lang="pt-BR" sz="1600" dirty="0">
                <a:solidFill>
                  <a:srgbClr val="FF0000"/>
                </a:solidFill>
                <a:latin typeface="Arial" panose="020B0604020202020204" pitchFamily="34" charset="0"/>
                <a:cs typeface="Arial" panose="020B0604020202020204" pitchFamily="34" charset="0"/>
              </a:rPr>
              <a:t> (3,634 </a:t>
            </a:r>
            <a:r>
              <a:rPr lang="pt-BR" sz="1600" i="1" dirty="0">
                <a:solidFill>
                  <a:srgbClr val="FF0000"/>
                </a:solidFill>
                <a:latin typeface="Arial" panose="020B0604020202020204" pitchFamily="34" charset="0"/>
                <a:cs typeface="Arial" panose="020B0604020202020204" pitchFamily="34" charset="0"/>
              </a:rPr>
              <a:t>X 10</a:t>
            </a:r>
            <a:r>
              <a:rPr lang="pt-BR" sz="1600" i="1" baseline="30000" dirty="0">
                <a:solidFill>
                  <a:srgbClr val="FF0000"/>
                </a:solidFill>
                <a:latin typeface="Arial" panose="020B0604020202020204" pitchFamily="34" charset="0"/>
                <a:cs typeface="Arial" panose="020B0604020202020204" pitchFamily="34" charset="0"/>
              </a:rPr>
              <a:t>-6</a:t>
            </a:r>
            <a:r>
              <a:rPr lang="pt-BR" sz="1600" dirty="0">
                <a:solidFill>
                  <a:srgbClr val="FF0000"/>
                </a:solidFill>
                <a:latin typeface="Arial" panose="020B0604020202020204" pitchFamily="34" charset="0"/>
                <a:cs typeface="Arial" panose="020B0604020202020204" pitchFamily="34" charset="0"/>
              </a:rPr>
              <a:t> </a:t>
            </a:r>
            <a:r>
              <a:rPr lang="pt-BR" sz="1600" dirty="0" smtClean="0">
                <a:solidFill>
                  <a:srgbClr val="FF0000"/>
                </a:solidFill>
                <a:latin typeface="Arial" panose="020B0604020202020204" pitchFamily="34" charset="0"/>
                <a:cs typeface="Arial" panose="020B0604020202020204" pitchFamily="34" charset="0"/>
              </a:rPr>
              <a:t>) </a:t>
            </a:r>
            <a:r>
              <a:rPr lang="pt-BR" sz="1600" dirty="0">
                <a:solidFill>
                  <a:srgbClr val="FF0000"/>
                </a:solidFill>
                <a:latin typeface="Arial" panose="020B0604020202020204" pitchFamily="34" charset="0"/>
                <a:cs typeface="Arial" panose="020B0604020202020204" pitchFamily="34" charset="0"/>
              </a:rPr>
              <a:t> </a:t>
            </a:r>
            <a:r>
              <a:rPr lang="pt-BR" sz="1600" dirty="0">
                <a:solidFill>
                  <a:srgbClr val="FF0000"/>
                </a:solidFill>
                <a:latin typeface="Arial" panose="020B0604020202020204" pitchFamily="34" charset="0"/>
                <a:cs typeface="Arial" panose="020B0604020202020204" pitchFamily="34" charset="0"/>
                <a:sym typeface="Symbol"/>
              </a:rPr>
              <a:t></a:t>
            </a:r>
            <a:endParaRPr lang="pt-BR" sz="1600" dirty="0">
              <a:solidFill>
                <a:srgbClr val="FF0000"/>
              </a:solidFill>
              <a:latin typeface="Arial" panose="020B0604020202020204" pitchFamily="34" charset="0"/>
              <a:cs typeface="Arial" panose="020B0604020202020204" pitchFamily="34" charset="0"/>
            </a:endParaRPr>
          </a:p>
        </p:txBody>
      </p:sp>
      <p:sp>
        <p:nvSpPr>
          <p:cNvPr id="16" name="Retângulo 15"/>
          <p:cNvSpPr/>
          <p:nvPr/>
        </p:nvSpPr>
        <p:spPr>
          <a:xfrm>
            <a:off x="4943425" y="6402814"/>
            <a:ext cx="2090637" cy="338554"/>
          </a:xfrm>
          <a:prstGeom prst="rect">
            <a:avLst/>
          </a:prstGeom>
        </p:spPr>
        <p:txBody>
          <a:bodyPr wrap="none">
            <a:spAutoFit/>
          </a:bodyPr>
          <a:lstStyle/>
          <a:p>
            <a:r>
              <a:rPr lang="pt-BR" sz="1600" dirty="0">
                <a:solidFill>
                  <a:srgbClr val="FF0000"/>
                </a:solidFill>
                <a:latin typeface="Arial" panose="020B0604020202020204" pitchFamily="34" charset="0"/>
                <a:cs typeface="Arial" panose="020B0604020202020204" pitchFamily="34" charset="0"/>
              </a:rPr>
              <a:t>275 X 10</a:t>
            </a:r>
            <a:r>
              <a:rPr lang="pt-BR" sz="1600" baseline="30000" dirty="0">
                <a:solidFill>
                  <a:srgbClr val="FF0000"/>
                </a:solidFill>
                <a:latin typeface="Arial" panose="020B0604020202020204" pitchFamily="34" charset="0"/>
                <a:cs typeface="Arial" panose="020B0604020202020204" pitchFamily="34" charset="0"/>
              </a:rPr>
              <a:t>3</a:t>
            </a:r>
            <a:r>
              <a:rPr lang="pt-BR" sz="1600" dirty="0">
                <a:solidFill>
                  <a:srgbClr val="FF0000"/>
                </a:solidFill>
                <a:latin typeface="Arial" panose="020B0604020202020204" pitchFamily="34" charset="0"/>
                <a:cs typeface="Arial" panose="020B0604020202020204" pitchFamily="34" charset="0"/>
              </a:rPr>
              <a:t> UA</a:t>
            </a:r>
            <a:r>
              <a:rPr lang="pt-BR" sz="1600" b="1" dirty="0">
                <a:solidFill>
                  <a:srgbClr val="FF0000"/>
                </a:solidFill>
                <a:latin typeface="Arial" panose="020B0604020202020204" pitchFamily="34" charset="0"/>
                <a:cs typeface="Arial" panose="020B0604020202020204" pitchFamily="34" charset="0"/>
              </a:rPr>
              <a:t> </a:t>
            </a:r>
            <a:r>
              <a:rPr lang="pt-BR" sz="1600" b="1" dirty="0">
                <a:solidFill>
                  <a:srgbClr val="FF0000"/>
                </a:solidFill>
                <a:latin typeface="Arial" panose="020B0604020202020204" pitchFamily="34" charset="0"/>
                <a:cs typeface="Arial" panose="020B0604020202020204" pitchFamily="34" charset="0"/>
                <a:sym typeface="Symbol"/>
              </a:rPr>
              <a:t></a:t>
            </a:r>
            <a:r>
              <a:rPr lang="pt-BR" sz="1600" b="1" dirty="0">
                <a:solidFill>
                  <a:srgbClr val="FF0000"/>
                </a:solidFill>
                <a:latin typeface="Arial" panose="020B0604020202020204" pitchFamily="34" charset="0"/>
                <a:cs typeface="Arial" panose="020B0604020202020204" pitchFamily="34" charset="0"/>
              </a:rPr>
              <a:t>D  </a:t>
            </a:r>
            <a:r>
              <a:rPr lang="pt-BR" sz="1600" dirty="0">
                <a:solidFill>
                  <a:srgbClr val="FF0000"/>
                </a:solidFill>
                <a:latin typeface="Arial" panose="020B0604020202020204" pitchFamily="34" charset="0"/>
                <a:cs typeface="Arial" panose="020B0604020202020204" pitchFamily="34" charset="0"/>
              </a:rPr>
              <a:t> </a:t>
            </a:r>
            <a:r>
              <a:rPr lang="pt-BR" sz="1600" dirty="0">
                <a:solidFill>
                  <a:srgbClr val="FF0000"/>
                </a:solidFill>
                <a:latin typeface="Arial" panose="020B0604020202020204" pitchFamily="34" charset="0"/>
                <a:cs typeface="Arial" panose="020B0604020202020204" pitchFamily="34" charset="0"/>
                <a:sym typeface="Symbol"/>
              </a:rPr>
              <a:t></a:t>
            </a:r>
            <a:endParaRPr lang="pt-BR" sz="1600" dirty="0">
              <a:solidFill>
                <a:srgbClr val="FF0000"/>
              </a:solidFill>
              <a:latin typeface="Arial" panose="020B0604020202020204" pitchFamily="34" charset="0"/>
              <a:cs typeface="Arial" panose="020B0604020202020204" pitchFamily="34" charset="0"/>
            </a:endParaRPr>
          </a:p>
        </p:txBody>
      </p:sp>
      <p:sp>
        <p:nvSpPr>
          <p:cNvPr id="17" name="Retângulo 16"/>
          <p:cNvSpPr/>
          <p:nvPr/>
        </p:nvSpPr>
        <p:spPr>
          <a:xfrm>
            <a:off x="6854817" y="6400499"/>
            <a:ext cx="1491114" cy="338554"/>
          </a:xfrm>
          <a:prstGeom prst="rect">
            <a:avLst/>
          </a:prstGeom>
        </p:spPr>
        <p:txBody>
          <a:bodyPr wrap="none">
            <a:spAutoFit/>
          </a:bodyPr>
          <a:lstStyle/>
          <a:p>
            <a:r>
              <a:rPr lang="pt-BR" sz="1600" b="1" dirty="0" smtClean="0">
                <a:solidFill>
                  <a:srgbClr val="FF0000"/>
                </a:solidFill>
                <a:latin typeface="Arial" panose="020B0604020202020204" pitchFamily="34" charset="0"/>
                <a:cs typeface="Arial" panose="020B0604020202020204" pitchFamily="34" charset="0"/>
              </a:rPr>
              <a:t> 275 </a:t>
            </a:r>
            <a:r>
              <a:rPr lang="pt-BR" sz="1600" b="1" dirty="0">
                <a:solidFill>
                  <a:srgbClr val="FF0000"/>
                </a:solidFill>
                <a:latin typeface="Arial" panose="020B0604020202020204" pitchFamily="34" charset="0"/>
                <a:cs typeface="Arial" panose="020B0604020202020204" pitchFamily="34" charset="0"/>
              </a:rPr>
              <a:t>X 10</a:t>
            </a:r>
            <a:r>
              <a:rPr lang="pt-BR" sz="1600" b="1" baseline="30000" dirty="0">
                <a:solidFill>
                  <a:srgbClr val="FF0000"/>
                </a:solidFill>
                <a:latin typeface="Arial" panose="020B0604020202020204" pitchFamily="34" charset="0"/>
                <a:cs typeface="Arial" panose="020B0604020202020204" pitchFamily="34" charset="0"/>
              </a:rPr>
              <a:t>3</a:t>
            </a:r>
            <a:r>
              <a:rPr lang="pt-BR" sz="1600" b="1" dirty="0">
                <a:solidFill>
                  <a:srgbClr val="FF0000"/>
                </a:solidFill>
                <a:latin typeface="Arial" panose="020B0604020202020204" pitchFamily="34" charset="0"/>
                <a:cs typeface="Arial" panose="020B0604020202020204" pitchFamily="34" charset="0"/>
              </a:rPr>
              <a:t> UA</a:t>
            </a:r>
            <a:endParaRPr lang="pt-BR" sz="1600" dirty="0">
              <a:solidFill>
                <a:srgbClr val="FF0000"/>
              </a:solidFill>
              <a:latin typeface="Arial" panose="020B0604020202020204" pitchFamily="34" charset="0"/>
              <a:cs typeface="Arial" panose="020B0604020202020204" pitchFamily="34" charset="0"/>
            </a:endParaRPr>
          </a:p>
        </p:txBody>
      </p:sp>
      <p:sp>
        <p:nvSpPr>
          <p:cNvPr id="10" name="Retângulo 9"/>
          <p:cNvSpPr/>
          <p:nvPr/>
        </p:nvSpPr>
        <p:spPr>
          <a:xfrm>
            <a:off x="1415033" y="6402814"/>
            <a:ext cx="1418850"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a:cs typeface="Arial" panose="020B0604020202020204" pitchFamily="34" charset="0"/>
              </a:rPr>
              <a:t>D = 1UA </a:t>
            </a:r>
            <a:r>
              <a:rPr lang="pt-BR" sz="1600" b="1" dirty="0">
                <a:solidFill>
                  <a:srgbClr val="FF0000"/>
                </a:solidFill>
                <a:latin typeface="Arial" panose="020B0604020202020204" pitchFamily="34" charset="0"/>
                <a:ea typeface="Times New Roman"/>
                <a:cs typeface="Arial" panose="020B0604020202020204" pitchFamily="34" charset="0"/>
              </a:rPr>
              <a:t>/</a:t>
            </a:r>
            <a:r>
              <a:rPr lang="pt-BR" sz="1600" dirty="0">
                <a:solidFill>
                  <a:srgbClr val="FF0000"/>
                </a:solidFill>
                <a:latin typeface="Arial" panose="020B0604020202020204" pitchFamily="34" charset="0"/>
                <a:ea typeface="Times New Roman"/>
                <a:cs typeface="Arial" panose="020B0604020202020204" pitchFamily="34" charset="0"/>
              </a:rPr>
              <a:t> p =</a:t>
            </a:r>
            <a:endParaRPr lang="pt-BR" sz="1600" dirty="0">
              <a:solidFill>
                <a:srgbClr val="FF0000"/>
              </a:solidFill>
              <a:latin typeface="Arial" panose="020B0604020202020204" pitchFamily="34" charset="0"/>
              <a:cs typeface="Arial" panose="020B0604020202020204" pitchFamily="34" charset="0"/>
            </a:endParaRPr>
          </a:p>
        </p:txBody>
      </p:sp>
      <p:sp>
        <p:nvSpPr>
          <p:cNvPr id="11" name="Retângulo 10"/>
          <p:cNvSpPr/>
          <p:nvPr/>
        </p:nvSpPr>
        <p:spPr>
          <a:xfrm>
            <a:off x="190897" y="2348880"/>
            <a:ext cx="8640960" cy="2529923"/>
          </a:xfrm>
          <a:prstGeom prst="rect">
            <a:avLst/>
          </a:prstGeom>
        </p:spPr>
        <p:txBody>
          <a:bodyPr wrap="square">
            <a:spAutoFit/>
          </a:bodyPr>
          <a:lstStyle/>
          <a:p>
            <a:pPr algn="just" hangingPunct="0">
              <a:lnSpc>
                <a:spcPct val="110000"/>
              </a:lnSpc>
            </a:pPr>
            <a:r>
              <a:rPr lang="pt-BR" sz="1600" b="1" i="1" dirty="0">
                <a:latin typeface="Arial" panose="020B0604020202020204" pitchFamily="34" charset="0"/>
                <a:cs typeface="Arial" panose="020B0604020202020204" pitchFamily="34" charset="0"/>
              </a:rPr>
              <a:t>Informação: </a:t>
            </a:r>
            <a:r>
              <a:rPr lang="pt-BR" sz="1600" i="1" dirty="0">
                <a:latin typeface="Arial" panose="020B0604020202020204" pitchFamily="34" charset="0"/>
                <a:cs typeface="Arial" panose="020B0604020202020204" pitchFamily="34" charset="0"/>
              </a:rPr>
              <a:t>Radiano é uma medida de ângulos que se baseia na razão entre o arco e o raio de um círculo. Como a razão entre o perímetro de um círculo e o raio deste é 2p, dizemos que o círculo completo perfaz um ângulo de 2p radianos, onde p é uma letra grega usada em matemática para designar este número. Logo, temos que o ângulo de metade de um círculo mede p radiano, e todos os demais arcos podem então ser obtidos por uma simples regra de três. Por fim, p  é um número irracional (que não pode ser representado por uma fração de números inteiros), cujo valor, com suas primeiras casas decimais, é 3,1416... </a:t>
            </a:r>
            <a:endParaRPr lang="pt-BR" sz="1600" dirty="0">
              <a:latin typeface="Arial" panose="020B0604020202020204" pitchFamily="34" charset="0"/>
              <a:cs typeface="Arial" panose="020B0604020202020204" pitchFamily="34" charset="0"/>
            </a:endParaRPr>
          </a:p>
          <a:p>
            <a:pPr algn="just">
              <a:lnSpc>
                <a:spcPct val="110000"/>
              </a:lnSpc>
            </a:pPr>
            <a:r>
              <a:rPr lang="pt-BR" sz="1600" b="1" i="1" dirty="0">
                <a:latin typeface="Arial" panose="020B0604020202020204" pitchFamily="34" charset="0"/>
                <a:cs typeface="Arial" panose="020B0604020202020204" pitchFamily="34" charset="0"/>
              </a:rPr>
              <a:t>Dados:</a:t>
            </a:r>
            <a:r>
              <a:rPr lang="pt-BR" sz="1600" i="1" dirty="0">
                <a:latin typeface="Arial" panose="020B0604020202020204" pitchFamily="34" charset="0"/>
                <a:cs typeface="Arial" panose="020B0604020202020204" pitchFamily="34" charset="0"/>
              </a:rPr>
              <a:t> 1 grau é igual a 60 minutos de arco, 1 minuto de arco é igual a 60 segundos de arco e 0,75 segundos de arco é aproximadamente igual a </a:t>
            </a:r>
            <a:r>
              <a:rPr lang="pt-BR" sz="1600" b="1" i="1" dirty="0">
                <a:latin typeface="Arial" panose="020B0604020202020204" pitchFamily="34" charset="0"/>
                <a:cs typeface="Arial" panose="020B0604020202020204" pitchFamily="34" charset="0"/>
              </a:rPr>
              <a:t>3,634 X 10 </a:t>
            </a:r>
            <a:r>
              <a:rPr lang="pt-BR" sz="1600" b="1" i="1" baseline="30000" dirty="0">
                <a:latin typeface="Arial" panose="020B0604020202020204" pitchFamily="34" charset="0"/>
                <a:cs typeface="Arial" panose="020B0604020202020204" pitchFamily="34" charset="0"/>
              </a:rPr>
              <a:t>-6</a:t>
            </a:r>
            <a:r>
              <a:rPr lang="pt-BR" sz="1600" i="1" dirty="0">
                <a:latin typeface="Arial" panose="020B0604020202020204" pitchFamily="34" charset="0"/>
                <a:cs typeface="Arial" panose="020B0604020202020204" pitchFamily="34" charset="0"/>
              </a:rPr>
              <a:t> radianos.</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8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P spid="15" grpId="0"/>
      <p:bldP spid="16" grpId="0"/>
      <p:bldP spid="1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332656"/>
            <a:ext cx="7848872" cy="1355499"/>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Pergunta 1c) (0,2 ponto)</a:t>
            </a:r>
            <a:r>
              <a:rPr lang="pt-BR" dirty="0">
                <a:latin typeface="Arial" panose="020B0604020202020204" pitchFamily="34" charset="0"/>
                <a:cs typeface="Arial" panose="020B0604020202020204" pitchFamily="34" charset="0"/>
              </a:rPr>
              <a:t> Qual a distância de Alfa Centauro em anos-luz, sabendo que 1 UA = 150 milhões de km, e que um ano-luz é distância que a luz, cuja velocidade é 300 mil km/s, percorre em um ano? Mostre seus cálculos na resposta.</a:t>
            </a:r>
          </a:p>
        </p:txBody>
      </p:sp>
      <p:sp>
        <p:nvSpPr>
          <p:cNvPr id="4" name="Retângulo 3"/>
          <p:cNvSpPr/>
          <p:nvPr/>
        </p:nvSpPr>
        <p:spPr>
          <a:xfrm>
            <a:off x="190897" y="1916832"/>
            <a:ext cx="1697901" cy="408125"/>
          </a:xfrm>
          <a:prstGeom prst="rect">
            <a:avLst/>
          </a:prstGeom>
        </p:spPr>
        <p:txBody>
          <a:bodyPr wrap="none">
            <a:spAutoFit/>
          </a:bodyPr>
          <a:lstStyle/>
          <a:p>
            <a:pPr algn="just">
              <a:lnSpc>
                <a:spcPct val="114000"/>
              </a:lnSpc>
            </a:pPr>
            <a:r>
              <a:rPr lang="pt-BR" b="1" dirty="0">
                <a:latin typeface="Arial" panose="020B0604020202020204" pitchFamily="34" charset="0"/>
                <a:cs typeface="Arial" panose="020B0604020202020204" pitchFamily="34" charset="0"/>
              </a:rPr>
              <a:t>Resposta 1c):</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1775073" y="1916832"/>
            <a:ext cx="3583097" cy="408125"/>
          </a:xfrm>
          <a:prstGeom prst="rect">
            <a:avLst/>
          </a:prstGeom>
        </p:spPr>
        <p:txBody>
          <a:bodyPr wrap="none">
            <a:spAutoFit/>
          </a:bodyPr>
          <a:lstStyle/>
          <a:p>
            <a:pPr algn="just">
              <a:lnSpc>
                <a:spcPct val="114000"/>
              </a:lnSpc>
            </a:pPr>
            <a:r>
              <a:rPr lang="pt-BR" dirty="0">
                <a:solidFill>
                  <a:srgbClr val="FF0000"/>
                </a:solidFill>
                <a:latin typeface="Arial" panose="020B0604020202020204" pitchFamily="34" charset="0"/>
                <a:cs typeface="Arial" panose="020B0604020202020204" pitchFamily="34" charset="0"/>
              </a:rPr>
              <a:t>Temos a seguinte “regra de três”:</a:t>
            </a:r>
          </a:p>
        </p:txBody>
      </p:sp>
      <p:graphicFrame>
        <p:nvGraphicFramePr>
          <p:cNvPr id="6" name="Tabela 5"/>
          <p:cNvGraphicFramePr>
            <a:graphicFrameLocks noGrp="1"/>
          </p:cNvGraphicFramePr>
          <p:nvPr>
            <p:extLst>
              <p:ext uri="{D42A27DB-BD31-4B8C-83A1-F6EECF244321}">
                <p14:modId xmlns:p14="http://schemas.microsoft.com/office/powerpoint/2010/main" val="1335613333"/>
              </p:ext>
            </p:extLst>
          </p:nvPr>
        </p:nvGraphicFramePr>
        <p:xfrm>
          <a:off x="190897" y="2420888"/>
          <a:ext cx="4320479" cy="940432"/>
        </p:xfrm>
        <a:graphic>
          <a:graphicData uri="http://schemas.openxmlformats.org/drawingml/2006/table">
            <a:tbl>
              <a:tblPr firstRow="1" firstCol="1" bandRow="1" bandCol="1"/>
              <a:tblGrid>
                <a:gridCol w="1482570">
                  <a:extLst>
                    <a:ext uri="{9D8B030D-6E8A-4147-A177-3AD203B41FA5}">
                      <a16:colId xmlns:a16="http://schemas.microsoft.com/office/drawing/2014/main" val="20000"/>
                    </a:ext>
                  </a:extLst>
                </a:gridCol>
                <a:gridCol w="1436207">
                  <a:extLst>
                    <a:ext uri="{9D8B030D-6E8A-4147-A177-3AD203B41FA5}">
                      <a16:colId xmlns:a16="http://schemas.microsoft.com/office/drawing/2014/main" val="20001"/>
                    </a:ext>
                  </a:extLst>
                </a:gridCol>
                <a:gridCol w="1401702">
                  <a:extLst>
                    <a:ext uri="{9D8B030D-6E8A-4147-A177-3AD203B41FA5}">
                      <a16:colId xmlns:a16="http://schemas.microsoft.com/office/drawing/2014/main" val="20002"/>
                    </a:ext>
                  </a:extLst>
                </a:gridCol>
              </a:tblGrid>
              <a:tr h="470216">
                <a:tc>
                  <a:txBody>
                    <a:bodyPr/>
                    <a:lstStyle/>
                    <a:p>
                      <a:pPr algn="ctr" hangingPunct="0">
                        <a:lnSpc>
                          <a:spcPct val="150000"/>
                        </a:lnSpc>
                        <a:spcAft>
                          <a:spcPts val="0"/>
                        </a:spcAft>
                      </a:pPr>
                      <a:r>
                        <a:rPr lang="pt-BR" sz="1800" dirty="0">
                          <a:solidFill>
                            <a:srgbClr val="FF0000"/>
                          </a:solidFill>
                          <a:effectLst/>
                          <a:latin typeface="Times New Roman"/>
                          <a:ea typeface="Times New Roman"/>
                        </a:rPr>
                        <a:t>1UA</a:t>
                      </a:r>
                    </a:p>
                  </a:txBody>
                  <a:tcPr marL="44450" marR="44450" marT="0" marB="0">
                    <a:lnL>
                      <a:noFill/>
                    </a:lnL>
                    <a:lnR>
                      <a:noFill/>
                    </a:lnR>
                    <a:lnT>
                      <a:noFill/>
                    </a:lnT>
                    <a:lnB>
                      <a:noFill/>
                    </a:lnB>
                  </a:tcPr>
                </a:tc>
                <a:tc>
                  <a:txBody>
                    <a:bodyPr/>
                    <a:lstStyle/>
                    <a:p>
                      <a:pPr algn="ctr" hangingPunct="0">
                        <a:lnSpc>
                          <a:spcPct val="150000"/>
                        </a:lnSpc>
                        <a:spcAft>
                          <a:spcPts val="0"/>
                        </a:spcAft>
                      </a:pPr>
                      <a:r>
                        <a:rPr lang="pt-BR" sz="1800" dirty="0">
                          <a:solidFill>
                            <a:srgbClr val="FF0000"/>
                          </a:solidFill>
                          <a:effectLst/>
                          <a:latin typeface="Times New Roman"/>
                          <a:ea typeface="Times New Roman"/>
                        </a:rPr>
                        <a:t>corresponde a</a:t>
                      </a:r>
                    </a:p>
                  </a:txBody>
                  <a:tcPr marL="44450" marR="44450" marT="0" marB="0">
                    <a:lnL>
                      <a:noFill/>
                    </a:lnL>
                    <a:lnR>
                      <a:noFill/>
                    </a:lnR>
                    <a:lnT>
                      <a:noFill/>
                    </a:lnT>
                    <a:lnB>
                      <a:noFill/>
                    </a:lnB>
                  </a:tcPr>
                </a:tc>
                <a:tc>
                  <a:txBody>
                    <a:bodyPr/>
                    <a:lstStyle/>
                    <a:p>
                      <a:pPr algn="ctr" hangingPunct="0">
                        <a:lnSpc>
                          <a:spcPct val="150000"/>
                        </a:lnSpc>
                        <a:spcAft>
                          <a:spcPts val="0"/>
                        </a:spcAft>
                      </a:pPr>
                      <a:r>
                        <a:rPr lang="pt-BR" sz="1800">
                          <a:solidFill>
                            <a:srgbClr val="FF0000"/>
                          </a:solidFill>
                          <a:effectLst/>
                          <a:latin typeface="Times New Roman"/>
                          <a:ea typeface="Times New Roman"/>
                        </a:rPr>
                        <a:t>150 x 10</a:t>
                      </a:r>
                      <a:r>
                        <a:rPr lang="pt-BR" sz="1800" baseline="30000">
                          <a:solidFill>
                            <a:srgbClr val="FF0000"/>
                          </a:solidFill>
                          <a:effectLst/>
                          <a:latin typeface="Times New Roman"/>
                          <a:ea typeface="Times New Roman"/>
                        </a:rPr>
                        <a:t>6</a:t>
                      </a:r>
                      <a:r>
                        <a:rPr lang="pt-BR" sz="1800">
                          <a:solidFill>
                            <a:srgbClr val="FF0000"/>
                          </a:solidFill>
                          <a:effectLst/>
                          <a:latin typeface="Times New Roman"/>
                          <a:ea typeface="Times New Roman"/>
                        </a:rPr>
                        <a:t> km</a:t>
                      </a:r>
                    </a:p>
                  </a:txBody>
                  <a:tcPr marL="44450" marR="44450" marT="0" marB="0">
                    <a:lnL>
                      <a:noFill/>
                    </a:lnL>
                    <a:lnR>
                      <a:noFill/>
                    </a:lnR>
                    <a:lnT>
                      <a:noFill/>
                    </a:lnT>
                    <a:lnB>
                      <a:noFill/>
                    </a:lnB>
                  </a:tcPr>
                </a:tc>
                <a:extLst>
                  <a:ext uri="{0D108BD9-81ED-4DB2-BD59-A6C34878D82A}">
                    <a16:rowId xmlns:a16="http://schemas.microsoft.com/office/drawing/2014/main" val="10000"/>
                  </a:ext>
                </a:extLst>
              </a:tr>
              <a:tr h="470216">
                <a:tc>
                  <a:txBody>
                    <a:bodyPr/>
                    <a:lstStyle/>
                    <a:p>
                      <a:pPr algn="ctr" hangingPunct="0">
                        <a:lnSpc>
                          <a:spcPct val="150000"/>
                        </a:lnSpc>
                        <a:spcAft>
                          <a:spcPts val="0"/>
                        </a:spcAft>
                      </a:pPr>
                      <a:r>
                        <a:rPr lang="pt-BR" sz="1800" dirty="0">
                          <a:solidFill>
                            <a:srgbClr val="FF0000"/>
                          </a:solidFill>
                          <a:effectLst/>
                          <a:latin typeface="Times New Roman"/>
                          <a:ea typeface="Times New Roman"/>
                        </a:rPr>
                        <a:t> 2,75 x 10</a:t>
                      </a:r>
                      <a:r>
                        <a:rPr lang="pt-BR" sz="1800" baseline="30000" dirty="0">
                          <a:solidFill>
                            <a:srgbClr val="FF0000"/>
                          </a:solidFill>
                          <a:effectLst/>
                          <a:latin typeface="Times New Roman"/>
                          <a:ea typeface="Times New Roman"/>
                        </a:rPr>
                        <a:t>5</a:t>
                      </a:r>
                      <a:r>
                        <a:rPr lang="pt-BR" sz="1800" dirty="0">
                          <a:solidFill>
                            <a:srgbClr val="FF0000"/>
                          </a:solidFill>
                          <a:effectLst/>
                          <a:latin typeface="Times New Roman"/>
                          <a:ea typeface="Times New Roman"/>
                        </a:rPr>
                        <a:t> UA</a:t>
                      </a:r>
                    </a:p>
                  </a:txBody>
                  <a:tcPr marL="44450" marR="44450" marT="0" marB="0">
                    <a:lnL>
                      <a:noFill/>
                    </a:lnL>
                    <a:lnR>
                      <a:noFill/>
                    </a:lnR>
                    <a:lnT>
                      <a:noFill/>
                    </a:lnT>
                    <a:lnB>
                      <a:noFill/>
                    </a:lnB>
                  </a:tcPr>
                </a:tc>
                <a:tc>
                  <a:txBody>
                    <a:bodyPr/>
                    <a:lstStyle/>
                    <a:p>
                      <a:pPr algn="ctr" hangingPunct="0">
                        <a:lnSpc>
                          <a:spcPct val="150000"/>
                        </a:lnSpc>
                        <a:spcAft>
                          <a:spcPts val="0"/>
                        </a:spcAft>
                      </a:pPr>
                      <a:r>
                        <a:rPr lang="pt-BR" sz="1800" dirty="0">
                          <a:solidFill>
                            <a:srgbClr val="FF0000"/>
                          </a:solidFill>
                          <a:effectLst/>
                          <a:latin typeface="Times New Roman"/>
                          <a:ea typeface="Times New Roman"/>
                        </a:rPr>
                        <a:t>corresponde a</a:t>
                      </a:r>
                    </a:p>
                  </a:txBody>
                  <a:tcPr marL="44450" marR="44450" marT="0" marB="0">
                    <a:lnL>
                      <a:noFill/>
                    </a:lnL>
                    <a:lnR>
                      <a:noFill/>
                    </a:lnR>
                    <a:lnT>
                      <a:noFill/>
                    </a:lnT>
                    <a:lnB>
                      <a:noFill/>
                    </a:lnB>
                  </a:tcPr>
                </a:tc>
                <a:tc>
                  <a:txBody>
                    <a:bodyPr/>
                    <a:lstStyle/>
                    <a:p>
                      <a:pPr algn="ctr" hangingPunct="0">
                        <a:lnSpc>
                          <a:spcPct val="150000"/>
                        </a:lnSpc>
                        <a:spcAft>
                          <a:spcPts val="0"/>
                        </a:spcAft>
                      </a:pPr>
                      <a:r>
                        <a:rPr lang="pt-BR" sz="1800" dirty="0">
                          <a:solidFill>
                            <a:srgbClr val="FF0000"/>
                          </a:solidFill>
                          <a:effectLst/>
                          <a:latin typeface="Times New Roman"/>
                          <a:ea typeface="Times New Roman"/>
                        </a:rPr>
                        <a:t>X</a:t>
                      </a:r>
                    </a:p>
                  </a:txBody>
                  <a:tcPr marL="44450" marR="4445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3552483278"/>
              </p:ext>
            </p:extLst>
          </p:nvPr>
        </p:nvGraphicFramePr>
        <p:xfrm>
          <a:off x="4439369" y="2564904"/>
          <a:ext cx="2880320" cy="548640"/>
        </p:xfrm>
        <a:graphic>
          <a:graphicData uri="http://schemas.openxmlformats.org/drawingml/2006/table">
            <a:tbl>
              <a:tblPr firstRow="1" firstCol="1" bandRow="1" bandCol="1"/>
              <a:tblGrid>
                <a:gridCol w="1090585">
                  <a:extLst>
                    <a:ext uri="{9D8B030D-6E8A-4147-A177-3AD203B41FA5}">
                      <a16:colId xmlns:a16="http://schemas.microsoft.com/office/drawing/2014/main" val="20000"/>
                    </a:ext>
                  </a:extLst>
                </a:gridCol>
                <a:gridCol w="1789735">
                  <a:extLst>
                    <a:ext uri="{9D8B030D-6E8A-4147-A177-3AD203B41FA5}">
                      <a16:colId xmlns:a16="http://schemas.microsoft.com/office/drawing/2014/main" val="20001"/>
                    </a:ext>
                  </a:extLst>
                </a:gridCol>
              </a:tblGrid>
              <a:tr h="0">
                <a:tc rowSpan="2">
                  <a:txBody>
                    <a:bodyPr/>
                    <a:lstStyle/>
                    <a:p>
                      <a:pPr algn="ctr" hangingPunct="0">
                        <a:spcAft>
                          <a:spcPts val="0"/>
                        </a:spcAft>
                      </a:pPr>
                      <a:r>
                        <a:rPr lang="pt-PT" sz="1800" dirty="0">
                          <a:solidFill>
                            <a:srgbClr val="FF0000"/>
                          </a:solidFill>
                          <a:effectLst/>
                          <a:latin typeface="Times New Roman"/>
                          <a:ea typeface="Times New Roman"/>
                        </a:rPr>
                        <a:t>ou</a:t>
                      </a:r>
                      <a:endParaRPr lang="pt-BR" sz="1800" dirty="0">
                        <a:solidFill>
                          <a:srgbClr val="FF0000"/>
                        </a:solidFill>
                        <a:effectLst/>
                        <a:latin typeface="Times New Roman"/>
                        <a:ea typeface="Times New Roman"/>
                      </a:endParaRPr>
                    </a:p>
                  </a:txBody>
                  <a:tcPr marL="44450" marR="44450" marT="0" marB="0" anchor="ctr">
                    <a:lnL>
                      <a:noFill/>
                    </a:lnL>
                    <a:lnR>
                      <a:noFill/>
                    </a:lnR>
                    <a:lnT>
                      <a:noFill/>
                    </a:lnT>
                    <a:lnB>
                      <a:noFill/>
                    </a:lnB>
                  </a:tcPr>
                </a:tc>
                <a:tc>
                  <a:txBody>
                    <a:bodyPr/>
                    <a:lstStyle/>
                    <a:p>
                      <a:pPr algn="ctr" hangingPunct="0">
                        <a:spcAft>
                          <a:spcPts val="0"/>
                        </a:spcAft>
                      </a:pPr>
                      <a:r>
                        <a:rPr lang="pt-PT" sz="1800">
                          <a:solidFill>
                            <a:srgbClr val="FF0000"/>
                          </a:solidFill>
                          <a:effectLst/>
                          <a:latin typeface="Times New Roman"/>
                          <a:ea typeface="Times New Roman"/>
                        </a:rPr>
                        <a:t>1 UA</a:t>
                      </a:r>
                      <a:endParaRPr lang="pt-BR" sz="1800">
                        <a:solidFill>
                          <a:srgbClr val="FF0000"/>
                        </a:solidFill>
                        <a:effectLst/>
                        <a:latin typeface="Times New Roman"/>
                        <a:ea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pt-BR"/>
                    </a:p>
                  </a:txBody>
                  <a:tcPr/>
                </a:tc>
                <a:tc>
                  <a:txBody>
                    <a:bodyPr/>
                    <a:lstStyle/>
                    <a:p>
                      <a:pPr algn="ctr" hangingPunct="0">
                        <a:spcAft>
                          <a:spcPts val="0"/>
                        </a:spcAft>
                      </a:pPr>
                      <a:r>
                        <a:rPr lang="pt-PT" sz="1800" dirty="0">
                          <a:solidFill>
                            <a:srgbClr val="FF0000"/>
                          </a:solidFill>
                          <a:effectLst/>
                          <a:latin typeface="Times New Roman"/>
                          <a:ea typeface="Times New Roman"/>
                        </a:rPr>
                        <a:t>2,75 </a:t>
                      </a:r>
                      <a:r>
                        <a:rPr lang="pt-PT" sz="1800" i="1" dirty="0">
                          <a:solidFill>
                            <a:srgbClr val="FF0000"/>
                          </a:solidFill>
                          <a:effectLst/>
                          <a:latin typeface="Times New Roman"/>
                          <a:ea typeface="Times New Roman"/>
                        </a:rPr>
                        <a:t>x</a:t>
                      </a:r>
                      <a:r>
                        <a:rPr lang="pt-PT" sz="1800" dirty="0">
                          <a:solidFill>
                            <a:srgbClr val="FF0000"/>
                          </a:solidFill>
                          <a:effectLst/>
                          <a:latin typeface="Times New Roman"/>
                          <a:ea typeface="Times New Roman"/>
                        </a:rPr>
                        <a:t> 10</a:t>
                      </a:r>
                      <a:r>
                        <a:rPr lang="pt-PT" sz="1800" baseline="30000" dirty="0">
                          <a:solidFill>
                            <a:srgbClr val="FF0000"/>
                          </a:solidFill>
                          <a:effectLst/>
                          <a:latin typeface="Times New Roman"/>
                          <a:ea typeface="Times New Roman"/>
                        </a:rPr>
                        <a:t>5</a:t>
                      </a:r>
                      <a:r>
                        <a:rPr lang="pt-PT" sz="1800" dirty="0">
                          <a:solidFill>
                            <a:srgbClr val="FF0000"/>
                          </a:solidFill>
                          <a:effectLst/>
                          <a:latin typeface="Times New Roman"/>
                          <a:ea typeface="Times New Roman"/>
                        </a:rPr>
                        <a:t> UA</a:t>
                      </a:r>
                      <a:endParaRPr lang="pt-BR" sz="1800" dirty="0">
                        <a:solidFill>
                          <a:srgbClr val="FF0000"/>
                        </a:solidFill>
                        <a:effectLst/>
                        <a:latin typeface="Times New Roman"/>
                        <a:ea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graphicFrame>
        <p:nvGraphicFramePr>
          <p:cNvPr id="10" name="Tabela 9"/>
          <p:cNvGraphicFramePr>
            <a:graphicFrameLocks noGrp="1"/>
          </p:cNvGraphicFramePr>
          <p:nvPr>
            <p:extLst>
              <p:ext uri="{D42A27DB-BD31-4B8C-83A1-F6EECF244321}">
                <p14:modId xmlns:p14="http://schemas.microsoft.com/office/powerpoint/2010/main" val="3976010125"/>
              </p:ext>
            </p:extLst>
          </p:nvPr>
        </p:nvGraphicFramePr>
        <p:xfrm>
          <a:off x="7463705" y="2564904"/>
          <a:ext cx="1872209" cy="548640"/>
        </p:xfrm>
        <a:graphic>
          <a:graphicData uri="http://schemas.openxmlformats.org/drawingml/2006/table">
            <a:tbl>
              <a:tblPr firstRow="1" firstCol="1" bandRow="1" bandCol="1"/>
              <a:tblGrid>
                <a:gridCol w="409546">
                  <a:extLst>
                    <a:ext uri="{9D8B030D-6E8A-4147-A177-3AD203B41FA5}">
                      <a16:colId xmlns:a16="http://schemas.microsoft.com/office/drawing/2014/main" val="20000"/>
                    </a:ext>
                  </a:extLst>
                </a:gridCol>
                <a:gridCol w="1462663">
                  <a:extLst>
                    <a:ext uri="{9D8B030D-6E8A-4147-A177-3AD203B41FA5}">
                      <a16:colId xmlns:a16="http://schemas.microsoft.com/office/drawing/2014/main" val="20001"/>
                    </a:ext>
                  </a:extLst>
                </a:gridCol>
              </a:tblGrid>
              <a:tr h="0">
                <a:tc rowSpan="2">
                  <a:txBody>
                    <a:bodyPr/>
                    <a:lstStyle/>
                    <a:p>
                      <a:pPr algn="ctr" hangingPunct="0">
                        <a:spcAft>
                          <a:spcPts val="0"/>
                        </a:spcAft>
                      </a:pPr>
                      <a:r>
                        <a:rPr lang="pt-PT" sz="1800" dirty="0">
                          <a:solidFill>
                            <a:srgbClr val="FF0000"/>
                          </a:solidFill>
                          <a:effectLst/>
                          <a:latin typeface="Times New Roman"/>
                          <a:ea typeface="Times New Roman"/>
                        </a:rPr>
                        <a:t>=</a:t>
                      </a:r>
                      <a:endParaRPr lang="pt-BR" sz="2800" dirty="0">
                        <a:solidFill>
                          <a:srgbClr val="FF0000"/>
                        </a:solidFill>
                        <a:effectLst/>
                        <a:latin typeface="Times New Roman"/>
                        <a:ea typeface="Times New Roman"/>
                      </a:endParaRPr>
                    </a:p>
                  </a:txBody>
                  <a:tcPr marL="44450" marR="44450" marT="0" marB="0" anchor="ctr">
                    <a:lnL>
                      <a:noFill/>
                    </a:lnL>
                    <a:lnR>
                      <a:noFill/>
                    </a:lnR>
                    <a:lnT>
                      <a:noFill/>
                    </a:lnT>
                    <a:lnB>
                      <a:noFill/>
                    </a:lnB>
                  </a:tcPr>
                </a:tc>
                <a:tc>
                  <a:txBody>
                    <a:bodyPr/>
                    <a:lstStyle/>
                    <a:p>
                      <a:pPr algn="ctr" hangingPunct="0">
                        <a:spcAft>
                          <a:spcPts val="0"/>
                        </a:spcAft>
                      </a:pPr>
                      <a:r>
                        <a:rPr lang="pt-PT" sz="1800" dirty="0">
                          <a:solidFill>
                            <a:srgbClr val="FF0000"/>
                          </a:solidFill>
                          <a:effectLst/>
                          <a:latin typeface="Times New Roman"/>
                          <a:ea typeface="Times New Roman"/>
                        </a:rPr>
                        <a:t>150 </a:t>
                      </a:r>
                      <a:r>
                        <a:rPr lang="pt-PT" sz="1800" i="1" dirty="0">
                          <a:solidFill>
                            <a:srgbClr val="FF0000"/>
                          </a:solidFill>
                          <a:effectLst/>
                          <a:latin typeface="Times New Roman"/>
                          <a:ea typeface="Times New Roman"/>
                        </a:rPr>
                        <a:t>x</a:t>
                      </a:r>
                      <a:r>
                        <a:rPr lang="pt-PT" sz="1800" dirty="0">
                          <a:solidFill>
                            <a:srgbClr val="FF0000"/>
                          </a:solidFill>
                          <a:effectLst/>
                          <a:latin typeface="Times New Roman"/>
                          <a:ea typeface="Times New Roman"/>
                        </a:rPr>
                        <a:t> 10</a:t>
                      </a:r>
                      <a:r>
                        <a:rPr lang="pt-PT" sz="1800" baseline="30000" dirty="0">
                          <a:solidFill>
                            <a:srgbClr val="FF0000"/>
                          </a:solidFill>
                          <a:effectLst/>
                          <a:latin typeface="Times New Roman"/>
                          <a:ea typeface="Times New Roman"/>
                        </a:rPr>
                        <a:t>6</a:t>
                      </a:r>
                      <a:r>
                        <a:rPr lang="pt-PT" sz="1800" dirty="0">
                          <a:solidFill>
                            <a:srgbClr val="FF0000"/>
                          </a:solidFill>
                          <a:effectLst/>
                          <a:latin typeface="Times New Roman"/>
                          <a:ea typeface="Times New Roman"/>
                        </a:rPr>
                        <a:t> km</a:t>
                      </a:r>
                      <a:endParaRPr lang="pt-BR" sz="2800" dirty="0">
                        <a:solidFill>
                          <a:srgbClr val="FF0000"/>
                        </a:solidFill>
                        <a:effectLst/>
                        <a:latin typeface="Times New Roman"/>
                        <a:ea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pt-BR"/>
                    </a:p>
                  </a:txBody>
                  <a:tcPr/>
                </a:tc>
                <a:tc>
                  <a:txBody>
                    <a:bodyPr/>
                    <a:lstStyle/>
                    <a:p>
                      <a:pPr algn="ctr" hangingPunct="0">
                        <a:spcAft>
                          <a:spcPts val="0"/>
                        </a:spcAft>
                      </a:pPr>
                      <a:r>
                        <a:rPr lang="pt-PT" sz="1800" dirty="0">
                          <a:solidFill>
                            <a:srgbClr val="FF0000"/>
                          </a:solidFill>
                          <a:effectLst/>
                          <a:latin typeface="Times New Roman"/>
                          <a:ea typeface="Times New Roman"/>
                        </a:rPr>
                        <a:t>X</a:t>
                      </a:r>
                      <a:endParaRPr lang="pt-BR" sz="2800" dirty="0">
                        <a:solidFill>
                          <a:srgbClr val="FF0000"/>
                        </a:solidFill>
                        <a:effectLst/>
                        <a:latin typeface="Times New Roman"/>
                        <a:ea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11" name="Retângulo 10"/>
          <p:cNvSpPr/>
          <p:nvPr/>
        </p:nvSpPr>
        <p:spPr>
          <a:xfrm>
            <a:off x="190897" y="3501008"/>
            <a:ext cx="4637936" cy="408125"/>
          </a:xfrm>
          <a:prstGeom prst="rect">
            <a:avLst/>
          </a:prstGeom>
        </p:spPr>
        <p:txBody>
          <a:bodyPr wrap="none">
            <a:spAutoFit/>
          </a:bodyPr>
          <a:lstStyle/>
          <a:p>
            <a:pPr algn="just">
              <a:lnSpc>
                <a:spcPct val="114000"/>
              </a:lnSpc>
            </a:pPr>
            <a:r>
              <a:rPr lang="pt-BR" dirty="0">
                <a:solidFill>
                  <a:srgbClr val="FF0000"/>
                </a:solidFill>
                <a:latin typeface="Arial" panose="020B0604020202020204" pitchFamily="34" charset="0"/>
                <a:cs typeface="Arial" panose="020B0604020202020204" pitchFamily="34" charset="0"/>
              </a:rPr>
              <a:t>X = (150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10</a:t>
            </a:r>
            <a:r>
              <a:rPr lang="pt-BR" baseline="30000" dirty="0">
                <a:solidFill>
                  <a:srgbClr val="FF0000"/>
                </a:solidFill>
                <a:latin typeface="Arial" panose="020B0604020202020204" pitchFamily="34" charset="0"/>
                <a:cs typeface="Arial" panose="020B0604020202020204" pitchFamily="34" charset="0"/>
              </a:rPr>
              <a:t>6</a:t>
            </a:r>
            <a:r>
              <a:rPr lang="pt-BR" dirty="0">
                <a:solidFill>
                  <a:srgbClr val="FF0000"/>
                </a:solidFill>
                <a:latin typeface="Arial" panose="020B0604020202020204" pitchFamily="34" charset="0"/>
                <a:cs typeface="Arial" panose="020B0604020202020204" pitchFamily="34" charset="0"/>
              </a:rPr>
              <a:t> km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2,75 x 10</a:t>
            </a:r>
            <a:r>
              <a:rPr lang="pt-BR" baseline="30000" dirty="0">
                <a:solidFill>
                  <a:srgbClr val="FF0000"/>
                </a:solidFill>
                <a:latin typeface="Arial" panose="020B0604020202020204" pitchFamily="34" charset="0"/>
                <a:cs typeface="Arial" panose="020B0604020202020204" pitchFamily="34" charset="0"/>
              </a:rPr>
              <a:t>5</a:t>
            </a:r>
            <a:r>
              <a:rPr lang="pt-BR" dirty="0">
                <a:solidFill>
                  <a:srgbClr val="FF0000"/>
                </a:solidFill>
                <a:latin typeface="Arial" panose="020B0604020202020204" pitchFamily="34" charset="0"/>
                <a:cs typeface="Arial" panose="020B0604020202020204" pitchFamily="34" charset="0"/>
              </a:rPr>
              <a:t> UA ) </a:t>
            </a:r>
            <a:r>
              <a:rPr lang="pt-BR" b="1" dirty="0">
                <a:solidFill>
                  <a:srgbClr val="FF0000"/>
                </a:solidFill>
                <a:latin typeface="Arial" panose="020B0604020202020204" pitchFamily="34" charset="0"/>
                <a:cs typeface="Arial" panose="020B0604020202020204" pitchFamily="34" charset="0"/>
              </a:rPr>
              <a:t>/</a:t>
            </a:r>
            <a:r>
              <a:rPr lang="pt-BR" dirty="0">
                <a:solidFill>
                  <a:srgbClr val="FF0000"/>
                </a:solidFill>
                <a:latin typeface="Arial" panose="020B0604020202020204" pitchFamily="34" charset="0"/>
                <a:cs typeface="Arial" panose="020B0604020202020204" pitchFamily="34" charset="0"/>
              </a:rPr>
              <a:t> 1UA =</a:t>
            </a:r>
          </a:p>
        </p:txBody>
      </p:sp>
      <p:sp>
        <p:nvSpPr>
          <p:cNvPr id="12" name="Retângulo 11"/>
          <p:cNvSpPr/>
          <p:nvPr/>
        </p:nvSpPr>
        <p:spPr>
          <a:xfrm>
            <a:off x="4655393" y="3473300"/>
            <a:ext cx="2555315" cy="408125"/>
          </a:xfrm>
          <a:prstGeom prst="rect">
            <a:avLst/>
          </a:prstGeom>
        </p:spPr>
        <p:txBody>
          <a:bodyPr wrap="none">
            <a:spAutoFit/>
          </a:bodyPr>
          <a:lstStyle/>
          <a:p>
            <a:pPr algn="just">
              <a:lnSpc>
                <a:spcPct val="114000"/>
              </a:lnSpc>
            </a:pPr>
            <a:r>
              <a:rPr lang="pt-BR" dirty="0">
                <a:solidFill>
                  <a:srgbClr val="FF0000"/>
                </a:solidFill>
                <a:latin typeface="Arial" panose="020B0604020202020204" pitchFamily="34" charset="0"/>
                <a:cs typeface="Arial" panose="020B0604020202020204" pitchFamily="34" charset="0"/>
              </a:rPr>
              <a:t>150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2,75 x 10</a:t>
            </a:r>
            <a:r>
              <a:rPr lang="pt-BR" baseline="30000" dirty="0">
                <a:solidFill>
                  <a:srgbClr val="FF0000"/>
                </a:solidFill>
                <a:latin typeface="Arial" panose="020B0604020202020204" pitchFamily="34" charset="0"/>
                <a:cs typeface="Arial" panose="020B0604020202020204" pitchFamily="34" charset="0"/>
              </a:rPr>
              <a:t>11</a:t>
            </a:r>
            <a:r>
              <a:rPr lang="pt-BR" dirty="0">
                <a:solidFill>
                  <a:srgbClr val="FF0000"/>
                </a:solidFill>
                <a:latin typeface="Arial" panose="020B0604020202020204" pitchFamily="34" charset="0"/>
                <a:cs typeface="Arial" panose="020B0604020202020204" pitchFamily="34" charset="0"/>
              </a:rPr>
              <a:t> km = </a:t>
            </a:r>
          </a:p>
        </p:txBody>
      </p:sp>
      <p:sp>
        <p:nvSpPr>
          <p:cNvPr id="13" name="Retângulo 12"/>
          <p:cNvSpPr/>
          <p:nvPr/>
        </p:nvSpPr>
        <p:spPr>
          <a:xfrm>
            <a:off x="7031657" y="3447472"/>
            <a:ext cx="2055178" cy="381771"/>
          </a:xfrm>
          <a:prstGeom prst="rect">
            <a:avLst/>
          </a:prstGeom>
        </p:spPr>
        <p:txBody>
          <a:bodyPr wrap="none">
            <a:spAutoFit/>
          </a:bodyPr>
          <a:lstStyle/>
          <a:p>
            <a:pPr algn="just">
              <a:lnSpc>
                <a:spcPct val="114000"/>
              </a:lnSpc>
            </a:pPr>
            <a:r>
              <a:rPr lang="pt-BR" dirty="0">
                <a:solidFill>
                  <a:srgbClr val="FF0000"/>
                </a:solidFill>
                <a:latin typeface="Arial" panose="020B0604020202020204" pitchFamily="34" charset="0"/>
                <a:cs typeface="Arial" panose="020B0604020202020204" pitchFamily="34" charset="0"/>
              </a:rPr>
              <a:t>412,5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10</a:t>
            </a:r>
            <a:r>
              <a:rPr lang="pt-BR" baseline="30000" dirty="0">
                <a:solidFill>
                  <a:srgbClr val="FF0000"/>
                </a:solidFill>
                <a:latin typeface="Arial" panose="020B0604020202020204" pitchFamily="34" charset="0"/>
                <a:cs typeface="Arial" panose="020B0604020202020204" pitchFamily="34" charset="0"/>
              </a:rPr>
              <a:t>11</a:t>
            </a:r>
            <a:r>
              <a:rPr lang="pt-BR" dirty="0">
                <a:solidFill>
                  <a:srgbClr val="FF0000"/>
                </a:solidFill>
                <a:latin typeface="Arial" panose="020B0604020202020204" pitchFamily="34" charset="0"/>
                <a:cs typeface="Arial" panose="020B0604020202020204" pitchFamily="34" charset="0"/>
              </a:rPr>
              <a:t> km  =</a:t>
            </a:r>
          </a:p>
        </p:txBody>
      </p:sp>
      <p:sp>
        <p:nvSpPr>
          <p:cNvPr id="14" name="Retângulo 13"/>
          <p:cNvSpPr/>
          <p:nvPr/>
        </p:nvSpPr>
        <p:spPr>
          <a:xfrm>
            <a:off x="9047881" y="3429000"/>
            <a:ext cx="1867819" cy="408125"/>
          </a:xfrm>
          <a:prstGeom prst="rect">
            <a:avLst/>
          </a:prstGeom>
        </p:spPr>
        <p:txBody>
          <a:bodyPr wrap="none">
            <a:spAutoFit/>
          </a:bodyPr>
          <a:lstStyle/>
          <a:p>
            <a:pPr algn="just">
              <a:lnSpc>
                <a:spcPct val="114000"/>
              </a:lnSpc>
            </a:pPr>
            <a:r>
              <a:rPr lang="pt-BR" dirty="0">
                <a:solidFill>
                  <a:srgbClr val="FF0000"/>
                </a:solidFill>
                <a:latin typeface="Arial" panose="020B0604020202020204" pitchFamily="34" charset="0"/>
                <a:cs typeface="Arial" panose="020B0604020202020204" pitchFamily="34" charset="0"/>
              </a:rPr>
              <a:t>4,125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10</a:t>
            </a:r>
            <a:r>
              <a:rPr lang="pt-BR" baseline="30000" dirty="0">
                <a:solidFill>
                  <a:srgbClr val="FF0000"/>
                </a:solidFill>
                <a:latin typeface="Arial" panose="020B0604020202020204" pitchFamily="34" charset="0"/>
                <a:cs typeface="Arial" panose="020B0604020202020204" pitchFamily="34" charset="0"/>
              </a:rPr>
              <a:t>13</a:t>
            </a:r>
            <a:r>
              <a:rPr lang="pt-BR" dirty="0">
                <a:solidFill>
                  <a:srgbClr val="FF0000"/>
                </a:solidFill>
                <a:latin typeface="Arial" panose="020B0604020202020204" pitchFamily="34" charset="0"/>
                <a:cs typeface="Arial" panose="020B0604020202020204" pitchFamily="34" charset="0"/>
              </a:rPr>
              <a:t> km.</a:t>
            </a:r>
          </a:p>
        </p:txBody>
      </p:sp>
      <p:sp>
        <p:nvSpPr>
          <p:cNvPr id="15" name="Retângulo 14"/>
          <p:cNvSpPr/>
          <p:nvPr/>
        </p:nvSpPr>
        <p:spPr>
          <a:xfrm>
            <a:off x="190897" y="4005064"/>
            <a:ext cx="11593288" cy="1039708"/>
          </a:xfrm>
          <a:prstGeom prst="rect">
            <a:avLst/>
          </a:prstGeom>
        </p:spPr>
        <p:txBody>
          <a:bodyPr wrap="square">
            <a:spAutoFit/>
          </a:bodyPr>
          <a:lstStyle/>
          <a:p>
            <a:pPr algn="just" hangingPunct="0">
              <a:lnSpc>
                <a:spcPct val="114000"/>
              </a:lnSpc>
            </a:pPr>
            <a:r>
              <a:rPr lang="pt-BR" dirty="0">
                <a:solidFill>
                  <a:srgbClr val="FF0000"/>
                </a:solidFill>
                <a:latin typeface="Arial" panose="020B0604020202020204" pitchFamily="34" charset="0"/>
                <a:cs typeface="Arial" panose="020B0604020202020204" pitchFamily="34" charset="0"/>
              </a:rPr>
              <a:t>Esta distância deve ser transformada em anos luz. Como a luz “anda” 300 mil km em um segundo, em 1 ano ela andará:</a:t>
            </a:r>
          </a:p>
          <a:p>
            <a:pPr algn="just" hangingPunct="0">
              <a:lnSpc>
                <a:spcPct val="114000"/>
              </a:lnSpc>
            </a:pPr>
            <a:r>
              <a:rPr lang="pt-BR" dirty="0">
                <a:solidFill>
                  <a:srgbClr val="FF0000"/>
                </a:solidFill>
                <a:latin typeface="Arial" panose="020B0604020202020204" pitchFamily="34" charset="0"/>
                <a:cs typeface="Arial" panose="020B0604020202020204" pitchFamily="34" charset="0"/>
              </a:rPr>
              <a:t>1 ano luz = 300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10</a:t>
            </a:r>
            <a:r>
              <a:rPr lang="pt-BR" baseline="30000" dirty="0">
                <a:solidFill>
                  <a:srgbClr val="FF0000"/>
                </a:solidFill>
                <a:latin typeface="Arial" panose="020B0604020202020204" pitchFamily="34" charset="0"/>
                <a:cs typeface="Arial" panose="020B0604020202020204" pitchFamily="34" charset="0"/>
              </a:rPr>
              <a:t>3</a:t>
            </a:r>
            <a:r>
              <a:rPr lang="pt-BR" dirty="0">
                <a:solidFill>
                  <a:srgbClr val="FF0000"/>
                </a:solidFill>
                <a:latin typeface="Arial" panose="020B0604020202020204" pitchFamily="34" charset="0"/>
                <a:cs typeface="Arial" panose="020B0604020202020204" pitchFamily="34" charset="0"/>
              </a:rPr>
              <a:t> km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60 segundos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60 minutos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24 horas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365 dias  =  9,4608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10</a:t>
            </a:r>
            <a:r>
              <a:rPr lang="pt-BR" baseline="30000" dirty="0">
                <a:solidFill>
                  <a:srgbClr val="FF0000"/>
                </a:solidFill>
                <a:latin typeface="Arial" panose="020B0604020202020204" pitchFamily="34" charset="0"/>
                <a:cs typeface="Arial" panose="020B0604020202020204" pitchFamily="34" charset="0"/>
              </a:rPr>
              <a:t>12</a:t>
            </a:r>
            <a:r>
              <a:rPr lang="pt-BR" dirty="0">
                <a:solidFill>
                  <a:srgbClr val="FF0000"/>
                </a:solidFill>
                <a:latin typeface="Arial" panose="020B0604020202020204" pitchFamily="34" charset="0"/>
                <a:cs typeface="Arial" panose="020B0604020202020204" pitchFamily="34" charset="0"/>
              </a:rPr>
              <a:t> km</a:t>
            </a:r>
          </a:p>
        </p:txBody>
      </p:sp>
      <p:sp>
        <p:nvSpPr>
          <p:cNvPr id="16" name="Retângulo 15"/>
          <p:cNvSpPr/>
          <p:nvPr/>
        </p:nvSpPr>
        <p:spPr>
          <a:xfrm>
            <a:off x="190897" y="5229200"/>
            <a:ext cx="11593288" cy="408125"/>
          </a:xfrm>
          <a:prstGeom prst="rect">
            <a:avLst/>
          </a:prstGeom>
        </p:spPr>
        <p:txBody>
          <a:bodyPr wrap="square">
            <a:spAutoFit/>
          </a:bodyPr>
          <a:lstStyle/>
          <a:p>
            <a:pPr algn="just">
              <a:lnSpc>
                <a:spcPct val="114000"/>
              </a:lnSpc>
            </a:pPr>
            <a:r>
              <a:rPr lang="pt-BR" dirty="0">
                <a:solidFill>
                  <a:srgbClr val="FF0000"/>
                </a:solidFill>
                <a:latin typeface="Arial" panose="020B0604020202020204" pitchFamily="34" charset="0"/>
                <a:cs typeface="Arial" panose="020B0604020202020204" pitchFamily="34" charset="0"/>
              </a:rPr>
              <a:t>Logo a distância em anos luz é: 4,125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10</a:t>
            </a:r>
            <a:r>
              <a:rPr lang="pt-BR" baseline="30000" dirty="0">
                <a:solidFill>
                  <a:srgbClr val="FF0000"/>
                </a:solidFill>
                <a:latin typeface="Arial" panose="020B0604020202020204" pitchFamily="34" charset="0"/>
                <a:cs typeface="Arial" panose="020B0604020202020204" pitchFamily="34" charset="0"/>
              </a:rPr>
              <a:t>13</a:t>
            </a:r>
            <a:r>
              <a:rPr lang="pt-BR" dirty="0">
                <a:solidFill>
                  <a:srgbClr val="FF0000"/>
                </a:solidFill>
                <a:latin typeface="Arial" panose="020B0604020202020204" pitchFamily="34" charset="0"/>
                <a:cs typeface="Arial" panose="020B0604020202020204" pitchFamily="34" charset="0"/>
              </a:rPr>
              <a:t> km </a:t>
            </a:r>
            <a:r>
              <a:rPr lang="pt-BR" b="1" dirty="0">
                <a:solidFill>
                  <a:srgbClr val="FF0000"/>
                </a:solidFill>
                <a:latin typeface="Arial" panose="020B0604020202020204" pitchFamily="34" charset="0"/>
                <a:cs typeface="Arial" panose="020B0604020202020204" pitchFamily="34" charset="0"/>
              </a:rPr>
              <a:t>/</a:t>
            </a:r>
            <a:r>
              <a:rPr lang="pt-BR" dirty="0">
                <a:solidFill>
                  <a:srgbClr val="FF0000"/>
                </a:solidFill>
                <a:latin typeface="Arial" panose="020B0604020202020204" pitchFamily="34" charset="0"/>
                <a:cs typeface="Arial" panose="020B0604020202020204" pitchFamily="34" charset="0"/>
              </a:rPr>
              <a:t> 9,4608 </a:t>
            </a:r>
            <a:r>
              <a:rPr lang="pt-BR" i="1" dirty="0">
                <a:solidFill>
                  <a:srgbClr val="FF0000"/>
                </a:solidFill>
                <a:latin typeface="Arial" panose="020B0604020202020204" pitchFamily="34" charset="0"/>
                <a:cs typeface="Arial" panose="020B0604020202020204" pitchFamily="34" charset="0"/>
              </a:rPr>
              <a:t>x</a:t>
            </a:r>
            <a:r>
              <a:rPr lang="pt-BR" dirty="0">
                <a:solidFill>
                  <a:srgbClr val="FF0000"/>
                </a:solidFill>
                <a:latin typeface="Arial" panose="020B0604020202020204" pitchFamily="34" charset="0"/>
                <a:cs typeface="Arial" panose="020B0604020202020204" pitchFamily="34" charset="0"/>
              </a:rPr>
              <a:t> 10</a:t>
            </a:r>
            <a:r>
              <a:rPr lang="pt-BR" baseline="30000" dirty="0">
                <a:solidFill>
                  <a:srgbClr val="FF0000"/>
                </a:solidFill>
                <a:latin typeface="Arial" panose="020B0604020202020204" pitchFamily="34" charset="0"/>
                <a:cs typeface="Arial" panose="020B0604020202020204" pitchFamily="34" charset="0"/>
              </a:rPr>
              <a:t>12</a:t>
            </a:r>
            <a:r>
              <a:rPr lang="pt-BR" dirty="0">
                <a:solidFill>
                  <a:srgbClr val="FF0000"/>
                </a:solidFill>
                <a:latin typeface="Arial" panose="020B0604020202020204" pitchFamily="34" charset="0"/>
                <a:cs typeface="Arial" panose="020B0604020202020204" pitchFamily="34" charset="0"/>
              </a:rPr>
              <a:t> km  </a:t>
            </a:r>
            <a:r>
              <a:rPr lang="pt-BR" dirty="0">
                <a:solidFill>
                  <a:srgbClr val="FF0000"/>
                </a:solidFill>
                <a:latin typeface="Arial" panose="020B0604020202020204" pitchFamily="34" charset="0"/>
                <a:cs typeface="Arial" panose="020B0604020202020204" pitchFamily="34" charset="0"/>
                <a:sym typeface="Symbol"/>
              </a:rPr>
              <a:t></a:t>
            </a:r>
            <a:r>
              <a:rPr lang="pt-BR" dirty="0">
                <a:solidFill>
                  <a:srgbClr val="FF0000"/>
                </a:solidFill>
                <a:latin typeface="Arial" panose="020B0604020202020204" pitchFamily="34" charset="0"/>
                <a:cs typeface="Arial" panose="020B0604020202020204" pitchFamily="34" charset="0"/>
              </a:rPr>
              <a:t>  4 anos luz. </a:t>
            </a:r>
            <a:r>
              <a:rPr lang="pt-BR" b="1" dirty="0">
                <a:solidFill>
                  <a:srgbClr val="FF0000"/>
                </a:solidFill>
                <a:latin typeface="Arial" panose="020B0604020202020204" pitchFamily="34" charset="0"/>
                <a:cs typeface="Arial" panose="020B0604020202020204" pitchFamily="34" charset="0"/>
                <a:sym typeface="Symbol"/>
              </a:rPr>
              <a:t></a:t>
            </a:r>
            <a:r>
              <a:rPr lang="pt-BR" b="1" dirty="0">
                <a:solidFill>
                  <a:srgbClr val="FF0000"/>
                </a:solidFill>
                <a:latin typeface="Arial" panose="020B0604020202020204" pitchFamily="34" charset="0"/>
                <a:cs typeface="Arial" panose="020B0604020202020204" pitchFamily="34" charset="0"/>
              </a:rPr>
              <a:t> Distância </a:t>
            </a:r>
            <a:r>
              <a:rPr lang="pt-BR" dirty="0">
                <a:solidFill>
                  <a:srgbClr val="FF0000"/>
                </a:solidFill>
                <a:latin typeface="Arial" panose="020B0604020202020204" pitchFamily="34" charset="0"/>
                <a:cs typeface="Arial" panose="020B0604020202020204" pitchFamily="34" charset="0"/>
                <a:sym typeface="Symbol"/>
              </a:rPr>
              <a:t></a:t>
            </a:r>
            <a:r>
              <a:rPr lang="pt-BR" b="1" dirty="0">
                <a:solidFill>
                  <a:srgbClr val="FF0000"/>
                </a:solidFill>
                <a:latin typeface="Arial" panose="020B0604020202020204" pitchFamily="34" charset="0"/>
                <a:cs typeface="Arial" panose="020B0604020202020204" pitchFamily="34" charset="0"/>
              </a:rPr>
              <a:t> 4 anos luz</a:t>
            </a:r>
            <a:endParaRPr lang="pt-BR" dirty="0">
              <a:solidFill>
                <a:srgbClr val="FF0000"/>
              </a:solidFill>
              <a:latin typeface="Arial" panose="020B0604020202020204" pitchFamily="34" charset="0"/>
              <a:cs typeface="Arial" panose="020B0604020202020204" pitchFamily="34" charset="0"/>
            </a:endParaRPr>
          </a:p>
        </p:txBody>
      </p:sp>
      <p:sp>
        <p:nvSpPr>
          <p:cNvPr id="17" name="Retângulo 16"/>
          <p:cNvSpPr/>
          <p:nvPr/>
        </p:nvSpPr>
        <p:spPr>
          <a:xfrm>
            <a:off x="1487041" y="5771457"/>
            <a:ext cx="8712968" cy="1074781"/>
          </a:xfrm>
          <a:prstGeom prst="rect">
            <a:avLst/>
          </a:prstGeom>
        </p:spPr>
        <p:txBody>
          <a:bodyPr wrap="square">
            <a:spAutoFit/>
          </a:bodyPr>
          <a:lstStyle/>
          <a:p>
            <a:pPr algn="just">
              <a:lnSpc>
                <a:spcPct val="114000"/>
              </a:lnSpc>
            </a:pPr>
            <a:r>
              <a:rPr lang="pt-BR" dirty="0">
                <a:solidFill>
                  <a:srgbClr val="FF0000"/>
                </a:solidFill>
                <a:latin typeface="Arial" panose="020B0604020202020204" pitchFamily="34" charset="0"/>
                <a:cs typeface="Arial" panose="020B0604020202020204" pitchFamily="34" charset="0"/>
              </a:rPr>
              <a:t>Dependendo das aproximações feitas ou não, o estudante pode encontrar um valor um pouco superior (até 4,4). Quem observou na “dica”, que não é Alfa Centauro e sim o Sol a estrela mais próxima da Terra, ganha um bônus de 0,2 pontos</a:t>
            </a:r>
            <a:r>
              <a:rPr lang="pt-B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342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332656"/>
            <a:ext cx="7776864" cy="1421928"/>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1d) (0,2 ponto)</a:t>
            </a:r>
            <a:r>
              <a:rPr lang="pt-BR" dirty="0">
                <a:latin typeface="Arial" panose="020B0604020202020204" pitchFamily="34" charset="0"/>
                <a:cs typeface="Arial" panose="020B0604020202020204" pitchFamily="34" charset="0"/>
              </a:rPr>
              <a:t> Imagine agora que temos duas estrelas: uma está a uma certa distância D, e a outra está a uma distância 2D. Para qual das estrelas a paralaxe medida será maior? Calcule de quanto será a diferença. </a:t>
            </a:r>
            <a:r>
              <a:rPr lang="pt-BR" b="1" i="1" dirty="0">
                <a:latin typeface="Arial" panose="020B0604020202020204" pitchFamily="34" charset="0"/>
                <a:cs typeface="Arial" panose="020B0604020202020204" pitchFamily="34" charset="0"/>
              </a:rPr>
              <a:t>Dica:</a:t>
            </a:r>
            <a:r>
              <a:rPr lang="pt-BR" i="1" dirty="0">
                <a:latin typeface="Arial" panose="020B0604020202020204" pitchFamily="34" charset="0"/>
                <a:cs typeface="Arial" panose="020B0604020202020204" pitchFamily="34" charset="0"/>
              </a:rPr>
              <a:t> Teste isso experimentalmente com o seu dedo.</a:t>
            </a:r>
            <a:endParaRPr lang="pt-BR" dirty="0">
              <a:latin typeface="Arial" panose="020B0604020202020204" pitchFamily="34" charset="0"/>
              <a:cs typeface="Arial" panose="020B0604020202020204" pitchFamily="34" charset="0"/>
            </a:endParaRPr>
          </a:p>
        </p:txBody>
      </p:sp>
      <p:sp>
        <p:nvSpPr>
          <p:cNvPr id="4" name="Retângulo 3"/>
          <p:cNvSpPr/>
          <p:nvPr/>
        </p:nvSpPr>
        <p:spPr>
          <a:xfrm>
            <a:off x="190897" y="2348880"/>
            <a:ext cx="11593288" cy="1421928"/>
          </a:xfrm>
          <a:prstGeom prst="rect">
            <a:avLst/>
          </a:prstGeom>
        </p:spPr>
        <p:txBody>
          <a:bodyPr wrap="square">
            <a:spAutoFit/>
          </a:bodyPr>
          <a:lstStyle/>
          <a:p>
            <a:pPr algn="just">
              <a:lnSpc>
                <a:spcPct val="120000"/>
              </a:lnSpc>
            </a:pPr>
            <a:r>
              <a:rPr lang="pt-BR" dirty="0" smtClean="0">
                <a:solidFill>
                  <a:srgbClr val="FF0000"/>
                </a:solidFill>
                <a:latin typeface="Arial" panose="020B0604020202020204" pitchFamily="34" charset="0"/>
                <a:cs typeface="Arial" panose="020B0604020202020204" pitchFamily="34" charset="0"/>
              </a:rPr>
              <a:t>Como </a:t>
            </a:r>
            <a:r>
              <a:rPr lang="pt-BR" dirty="0">
                <a:solidFill>
                  <a:srgbClr val="FF0000"/>
                </a:solidFill>
                <a:latin typeface="Arial" panose="020B0604020202020204" pitchFamily="34" charset="0"/>
                <a:cs typeface="Arial" panose="020B0604020202020204" pitchFamily="34" charset="0"/>
              </a:rPr>
              <a:t>pode ser constatado com o dedo a paralaxe é menor quanto mais distantes estiver a estrela. Para calcular a diferença nas paralaxes, consideramos o triângulo mostrado no item b). Vê-se que a tangente do ângulo de paralaxe é a razão entre as distâncias de 1 UA e a distância D da estrela (</a:t>
            </a:r>
            <a:r>
              <a:rPr lang="pt-BR" dirty="0" err="1">
                <a:solidFill>
                  <a:srgbClr val="FF0000"/>
                </a:solidFill>
                <a:latin typeface="Arial" panose="020B0604020202020204" pitchFamily="34" charset="0"/>
                <a:cs typeface="Arial" panose="020B0604020202020204" pitchFamily="34" charset="0"/>
              </a:rPr>
              <a:t>tg</a:t>
            </a:r>
            <a:r>
              <a:rPr lang="pt-BR" dirty="0">
                <a:solidFill>
                  <a:srgbClr val="FF0000"/>
                </a:solidFill>
                <a:latin typeface="Arial" panose="020B0604020202020204" pitchFamily="34" charset="0"/>
                <a:cs typeface="Arial" panose="020B0604020202020204" pitchFamily="34" charset="0"/>
              </a:rPr>
              <a:t> ou </a:t>
            </a:r>
            <a:r>
              <a:rPr lang="pt-BR" dirty="0" err="1">
                <a:solidFill>
                  <a:srgbClr val="FF0000"/>
                </a:solidFill>
                <a:latin typeface="Arial" panose="020B0604020202020204" pitchFamily="34" charset="0"/>
                <a:cs typeface="Arial" panose="020B0604020202020204" pitchFamily="34" charset="0"/>
              </a:rPr>
              <a:t>tan</a:t>
            </a:r>
            <a:r>
              <a:rPr lang="pt-BR" dirty="0">
                <a:solidFill>
                  <a:srgbClr val="FF0000"/>
                </a:solidFill>
                <a:latin typeface="Arial" panose="020B0604020202020204" pitchFamily="34" charset="0"/>
                <a:cs typeface="Arial" panose="020B0604020202020204" pitchFamily="34" charset="0"/>
              </a:rPr>
              <a:t> significa tangente):</a:t>
            </a:r>
          </a:p>
        </p:txBody>
      </p:sp>
      <p:sp>
        <p:nvSpPr>
          <p:cNvPr id="5" name="Retângulo 4"/>
          <p:cNvSpPr/>
          <p:nvPr/>
        </p:nvSpPr>
        <p:spPr>
          <a:xfrm>
            <a:off x="190897" y="3789040"/>
            <a:ext cx="5112568" cy="424732"/>
          </a:xfrm>
          <a:prstGeom prst="rect">
            <a:avLst/>
          </a:prstGeom>
        </p:spPr>
        <p:txBody>
          <a:bodyPr wrap="square">
            <a:spAutoFit/>
          </a:bodyPr>
          <a:lstStyle/>
          <a:p>
            <a:pPr algn="just">
              <a:lnSpc>
                <a:spcPct val="120000"/>
              </a:lnSpc>
            </a:pPr>
            <a:r>
              <a:rPr lang="pt-BR" dirty="0" err="1">
                <a:solidFill>
                  <a:srgbClr val="FF0000"/>
                </a:solidFill>
                <a:latin typeface="Arial" panose="020B0604020202020204" pitchFamily="34" charset="0"/>
                <a:cs typeface="Arial" panose="020B0604020202020204" pitchFamily="34" charset="0"/>
              </a:rPr>
              <a:t>tg</a:t>
            </a:r>
            <a:r>
              <a:rPr lang="pt-BR" dirty="0">
                <a:solidFill>
                  <a:srgbClr val="FF0000"/>
                </a:solidFill>
                <a:latin typeface="Arial" panose="020B0604020202020204" pitchFamily="34" charset="0"/>
                <a:cs typeface="Arial" panose="020B0604020202020204" pitchFamily="34" charset="0"/>
              </a:rPr>
              <a:t> p = 1 UA </a:t>
            </a:r>
            <a:r>
              <a:rPr lang="pt-BR" b="1" dirty="0">
                <a:solidFill>
                  <a:srgbClr val="FF0000"/>
                </a:solidFill>
                <a:latin typeface="Arial" panose="020B0604020202020204" pitchFamily="34" charset="0"/>
                <a:cs typeface="Arial" panose="020B0604020202020204" pitchFamily="34" charset="0"/>
              </a:rPr>
              <a:t>/</a:t>
            </a:r>
            <a:r>
              <a:rPr lang="pt-BR" dirty="0">
                <a:solidFill>
                  <a:srgbClr val="FF0000"/>
                </a:solidFill>
                <a:latin typeface="Arial" panose="020B0604020202020204" pitchFamily="34" charset="0"/>
                <a:cs typeface="Arial" panose="020B0604020202020204" pitchFamily="34" charset="0"/>
              </a:rPr>
              <a:t> D           logo      D = 1 UA </a:t>
            </a:r>
            <a:r>
              <a:rPr lang="pt-BR" b="1" dirty="0">
                <a:solidFill>
                  <a:srgbClr val="FF0000"/>
                </a:solidFill>
                <a:latin typeface="Arial" panose="020B0604020202020204" pitchFamily="34" charset="0"/>
                <a:cs typeface="Arial" panose="020B0604020202020204" pitchFamily="34" charset="0"/>
              </a:rPr>
              <a:t>/</a:t>
            </a:r>
            <a:r>
              <a:rPr lang="pt-BR" dirty="0">
                <a:solidFill>
                  <a:srgbClr val="FF0000"/>
                </a:solidFill>
                <a:latin typeface="Arial" panose="020B0604020202020204" pitchFamily="34" charset="0"/>
                <a:cs typeface="Arial" panose="020B0604020202020204" pitchFamily="34" charset="0"/>
              </a:rPr>
              <a:t> </a:t>
            </a:r>
            <a:r>
              <a:rPr lang="pt-BR" dirty="0" err="1">
                <a:solidFill>
                  <a:srgbClr val="FF0000"/>
                </a:solidFill>
                <a:latin typeface="Arial" panose="020B0604020202020204" pitchFamily="34" charset="0"/>
                <a:cs typeface="Arial" panose="020B0604020202020204" pitchFamily="34" charset="0"/>
              </a:rPr>
              <a:t>tg</a:t>
            </a:r>
            <a:r>
              <a:rPr lang="pt-BR" dirty="0">
                <a:solidFill>
                  <a:srgbClr val="FF0000"/>
                </a:solidFill>
                <a:latin typeface="Arial" panose="020B0604020202020204" pitchFamily="34" charset="0"/>
                <a:cs typeface="Arial" panose="020B0604020202020204" pitchFamily="34" charset="0"/>
              </a:rPr>
              <a:t> p</a:t>
            </a:r>
            <a:r>
              <a:rPr lang="pt-BR" dirty="0" smtClean="0">
                <a:solidFill>
                  <a:srgbClr val="FF0000"/>
                </a:solidFill>
                <a:latin typeface="Arial" panose="020B0604020202020204" pitchFamily="34" charset="0"/>
                <a:cs typeface="Arial" panose="020B0604020202020204" pitchFamily="34" charset="0"/>
              </a:rPr>
              <a:t>.</a:t>
            </a:r>
          </a:p>
        </p:txBody>
      </p:sp>
      <p:sp>
        <p:nvSpPr>
          <p:cNvPr id="6" name="Retângulo 5"/>
          <p:cNvSpPr/>
          <p:nvPr/>
        </p:nvSpPr>
        <p:spPr>
          <a:xfrm>
            <a:off x="190897" y="4797152"/>
            <a:ext cx="3960440" cy="424732"/>
          </a:xfrm>
          <a:prstGeom prst="rect">
            <a:avLst/>
          </a:prstGeom>
        </p:spPr>
        <p:txBody>
          <a:bodyPr wrap="square">
            <a:spAutoFit/>
          </a:bodyPr>
          <a:lstStyle/>
          <a:p>
            <a:pPr algn="just">
              <a:lnSpc>
                <a:spcPct val="120000"/>
              </a:lnSpc>
            </a:pPr>
            <a:r>
              <a:rPr lang="pt-BR" dirty="0">
                <a:solidFill>
                  <a:srgbClr val="FF0000"/>
                </a:solidFill>
                <a:latin typeface="Arial" panose="020B0604020202020204" pitchFamily="34" charset="0"/>
                <a:cs typeface="Arial" panose="020B0604020202020204" pitchFamily="34" charset="0"/>
              </a:rPr>
              <a:t>P</a:t>
            </a:r>
            <a:r>
              <a:rPr lang="pt-BR" baseline="-25000" dirty="0">
                <a:solidFill>
                  <a:srgbClr val="FF0000"/>
                </a:solidFill>
                <a:latin typeface="Arial" panose="020B0604020202020204" pitchFamily="34" charset="0"/>
                <a:cs typeface="Arial" panose="020B0604020202020204" pitchFamily="34" charset="0"/>
              </a:rPr>
              <a:t>D</a:t>
            </a:r>
            <a:r>
              <a:rPr lang="pt-BR" dirty="0">
                <a:solidFill>
                  <a:srgbClr val="FF0000"/>
                </a:solidFill>
                <a:latin typeface="Arial" panose="020B0604020202020204" pitchFamily="34" charset="0"/>
                <a:cs typeface="Arial" panose="020B0604020202020204" pitchFamily="34" charset="0"/>
              </a:rPr>
              <a:t> = 1 / D           e         P</a:t>
            </a:r>
            <a:r>
              <a:rPr lang="pt-BR" baseline="-25000" dirty="0">
                <a:solidFill>
                  <a:srgbClr val="FF0000"/>
                </a:solidFill>
                <a:latin typeface="Arial" panose="020B0604020202020204" pitchFamily="34" charset="0"/>
                <a:cs typeface="Arial" panose="020B0604020202020204" pitchFamily="34" charset="0"/>
              </a:rPr>
              <a:t>2D</a:t>
            </a:r>
            <a:r>
              <a:rPr lang="pt-BR" dirty="0">
                <a:solidFill>
                  <a:srgbClr val="FF0000"/>
                </a:solidFill>
                <a:latin typeface="Arial" panose="020B0604020202020204" pitchFamily="34" charset="0"/>
                <a:cs typeface="Arial" panose="020B0604020202020204" pitchFamily="34" charset="0"/>
              </a:rPr>
              <a:t> = 1</a:t>
            </a:r>
            <a:r>
              <a:rPr lang="pt-BR" b="1" dirty="0">
                <a:solidFill>
                  <a:srgbClr val="FF0000"/>
                </a:solidFill>
                <a:latin typeface="Arial" panose="020B0604020202020204" pitchFamily="34" charset="0"/>
                <a:cs typeface="Arial" panose="020B0604020202020204" pitchFamily="34" charset="0"/>
              </a:rPr>
              <a:t>/</a:t>
            </a:r>
            <a:r>
              <a:rPr lang="pt-BR" dirty="0">
                <a:solidFill>
                  <a:srgbClr val="FF0000"/>
                </a:solidFill>
                <a:latin typeface="Arial" panose="020B0604020202020204" pitchFamily="34" charset="0"/>
                <a:cs typeface="Arial" panose="020B0604020202020204" pitchFamily="34" charset="0"/>
              </a:rPr>
              <a:t>2D.  </a:t>
            </a:r>
          </a:p>
        </p:txBody>
      </p:sp>
      <p:sp>
        <p:nvSpPr>
          <p:cNvPr id="7" name="Retângulo 6"/>
          <p:cNvSpPr/>
          <p:nvPr/>
        </p:nvSpPr>
        <p:spPr>
          <a:xfrm>
            <a:off x="190897" y="1988840"/>
            <a:ext cx="1710725" cy="394210"/>
          </a:xfrm>
          <a:prstGeom prst="rect">
            <a:avLst/>
          </a:prstGeom>
        </p:spPr>
        <p:txBody>
          <a:bodyPr wrap="none">
            <a:spAutoFit/>
          </a:bodyPr>
          <a:lstStyle/>
          <a:p>
            <a:pPr algn="just">
              <a:lnSpc>
                <a:spcPct val="120000"/>
              </a:lnSpc>
            </a:pPr>
            <a:r>
              <a:rPr lang="pt-BR" b="1" dirty="0">
                <a:latin typeface="Arial" panose="020B0604020202020204" pitchFamily="34" charset="0"/>
                <a:cs typeface="Arial" panose="020B0604020202020204" pitchFamily="34" charset="0"/>
              </a:rPr>
              <a:t>Resposta 1d):</a:t>
            </a:r>
            <a:endParaRPr lang="pt-BR" dirty="0">
              <a:latin typeface="Arial" panose="020B0604020202020204" pitchFamily="34" charset="0"/>
              <a:cs typeface="Arial" panose="020B0604020202020204" pitchFamily="34" charset="0"/>
            </a:endParaRPr>
          </a:p>
        </p:txBody>
      </p:sp>
      <p:sp>
        <p:nvSpPr>
          <p:cNvPr id="8" name="Retângulo 7"/>
          <p:cNvSpPr/>
          <p:nvPr/>
        </p:nvSpPr>
        <p:spPr>
          <a:xfrm>
            <a:off x="190897" y="4293096"/>
            <a:ext cx="9217024" cy="424732"/>
          </a:xfrm>
          <a:prstGeom prst="rect">
            <a:avLst/>
          </a:prstGeom>
        </p:spPr>
        <p:txBody>
          <a:bodyPr wrap="square">
            <a:spAutoFit/>
          </a:bodyPr>
          <a:lstStyle/>
          <a:p>
            <a:pPr algn="just">
              <a:lnSpc>
                <a:spcPct val="120000"/>
              </a:lnSpc>
            </a:pPr>
            <a:r>
              <a:rPr lang="pt-BR" dirty="0">
                <a:solidFill>
                  <a:srgbClr val="FF0000"/>
                </a:solidFill>
                <a:latin typeface="Arial" panose="020B0604020202020204" pitchFamily="34" charset="0"/>
                <a:cs typeface="Arial" panose="020B0604020202020204" pitchFamily="34" charset="0"/>
              </a:rPr>
              <a:t>Mas, como vimos, </a:t>
            </a:r>
            <a:r>
              <a:rPr lang="pt-BR" dirty="0" err="1">
                <a:solidFill>
                  <a:srgbClr val="FF0000"/>
                </a:solidFill>
                <a:latin typeface="Arial" panose="020B0604020202020204" pitchFamily="34" charset="0"/>
                <a:cs typeface="Arial" panose="020B0604020202020204" pitchFamily="34" charset="0"/>
              </a:rPr>
              <a:t>tg</a:t>
            </a:r>
            <a:r>
              <a:rPr lang="pt-BR" dirty="0">
                <a:solidFill>
                  <a:srgbClr val="FF0000"/>
                </a:solidFill>
                <a:latin typeface="Arial" panose="020B0604020202020204" pitchFamily="34" charset="0"/>
                <a:cs typeface="Arial" panose="020B0604020202020204" pitchFamily="34" charset="0"/>
              </a:rPr>
              <a:t> p = p (ângulo pequeno). Logo, temos para cada uma das estrelas:</a:t>
            </a:r>
            <a:endParaRPr lang="pt-BR" dirty="0">
              <a:solidFill>
                <a:srgbClr val="FF0000"/>
              </a:solidFill>
              <a:latin typeface="Arial" panose="020B0604020202020204" pitchFamily="34" charset="0"/>
              <a:cs typeface="Arial" panose="020B0604020202020204" pitchFamily="34" charset="0"/>
            </a:endParaRPr>
          </a:p>
        </p:txBody>
      </p:sp>
      <p:sp>
        <p:nvSpPr>
          <p:cNvPr id="9" name="Retângulo 8"/>
          <p:cNvSpPr/>
          <p:nvPr/>
        </p:nvSpPr>
        <p:spPr>
          <a:xfrm>
            <a:off x="190897" y="5229200"/>
            <a:ext cx="11593288" cy="757130"/>
          </a:xfrm>
          <a:prstGeom prst="rect">
            <a:avLst/>
          </a:prstGeom>
        </p:spPr>
        <p:txBody>
          <a:bodyPr wrap="square">
            <a:spAutoFit/>
          </a:bodyPr>
          <a:lstStyle/>
          <a:p>
            <a:pPr algn="just">
              <a:lnSpc>
                <a:spcPct val="120000"/>
              </a:lnSpc>
            </a:pPr>
            <a:r>
              <a:rPr lang="pt-BR" dirty="0">
                <a:solidFill>
                  <a:srgbClr val="FF0000"/>
                </a:solidFill>
                <a:latin typeface="Arial" panose="020B0604020202020204" pitchFamily="34" charset="0"/>
                <a:cs typeface="Arial" panose="020B0604020202020204" pitchFamily="34" charset="0"/>
              </a:rPr>
              <a:t>O que fornece a seguinte relação:  </a:t>
            </a:r>
            <a:r>
              <a:rPr lang="pt-BR" b="1" dirty="0">
                <a:solidFill>
                  <a:srgbClr val="FF0000"/>
                </a:solidFill>
                <a:latin typeface="Arial" panose="020B0604020202020204" pitchFamily="34" charset="0"/>
                <a:cs typeface="Arial" panose="020B0604020202020204" pitchFamily="34" charset="0"/>
              </a:rPr>
              <a:t> P</a:t>
            </a:r>
            <a:r>
              <a:rPr lang="pt-BR" b="1" baseline="-25000" dirty="0">
                <a:solidFill>
                  <a:srgbClr val="FF0000"/>
                </a:solidFill>
                <a:latin typeface="Arial" panose="020B0604020202020204" pitchFamily="34" charset="0"/>
                <a:cs typeface="Arial" panose="020B0604020202020204" pitchFamily="34" charset="0"/>
              </a:rPr>
              <a:t>2D</a:t>
            </a:r>
            <a:r>
              <a:rPr lang="pt-BR" b="1" dirty="0">
                <a:solidFill>
                  <a:srgbClr val="FF0000"/>
                </a:solidFill>
                <a:latin typeface="Arial" panose="020B0604020202020204" pitchFamily="34" charset="0"/>
                <a:cs typeface="Arial" panose="020B0604020202020204" pitchFamily="34" charset="0"/>
              </a:rPr>
              <a:t> = P</a:t>
            </a:r>
            <a:r>
              <a:rPr lang="pt-BR" b="1" baseline="-25000" dirty="0">
                <a:solidFill>
                  <a:srgbClr val="FF0000"/>
                </a:solidFill>
                <a:latin typeface="Arial" panose="020B0604020202020204" pitchFamily="34" charset="0"/>
                <a:cs typeface="Arial" panose="020B0604020202020204" pitchFamily="34" charset="0"/>
              </a:rPr>
              <a:t>D</a:t>
            </a:r>
            <a:r>
              <a:rPr lang="pt-BR" b="1" dirty="0">
                <a:solidFill>
                  <a:srgbClr val="FF0000"/>
                </a:solidFill>
                <a:latin typeface="Arial" panose="020B0604020202020204" pitchFamily="34" charset="0"/>
                <a:cs typeface="Arial" panose="020B0604020202020204" pitchFamily="34" charset="0"/>
              </a:rPr>
              <a:t> / 2</a:t>
            </a:r>
            <a:r>
              <a:rPr lang="pt-BR" dirty="0">
                <a:solidFill>
                  <a:srgbClr val="FF0000"/>
                </a:solidFill>
                <a:latin typeface="Arial" panose="020B0604020202020204" pitchFamily="34" charset="0"/>
                <a:cs typeface="Arial" panose="020B0604020202020204" pitchFamily="34" charset="0"/>
              </a:rPr>
              <a:t>      isto é, a paralaxe da estrela mais distante (P</a:t>
            </a:r>
            <a:r>
              <a:rPr lang="pt-BR" baseline="-25000" dirty="0">
                <a:solidFill>
                  <a:srgbClr val="FF0000"/>
                </a:solidFill>
                <a:latin typeface="Arial" panose="020B0604020202020204" pitchFamily="34" charset="0"/>
                <a:cs typeface="Arial" panose="020B0604020202020204" pitchFamily="34" charset="0"/>
              </a:rPr>
              <a:t>2D</a:t>
            </a:r>
            <a:r>
              <a:rPr lang="pt-BR" dirty="0">
                <a:solidFill>
                  <a:srgbClr val="FF0000"/>
                </a:solidFill>
                <a:latin typeface="Arial" panose="020B0604020202020204" pitchFamily="34" charset="0"/>
                <a:cs typeface="Arial" panose="020B0604020202020204" pitchFamily="34" charset="0"/>
              </a:rPr>
              <a:t>) é a metade da paralaxe da estrela mais próxima (P</a:t>
            </a:r>
            <a:r>
              <a:rPr lang="pt-BR" baseline="-25000" dirty="0">
                <a:solidFill>
                  <a:srgbClr val="FF0000"/>
                </a:solidFill>
                <a:latin typeface="Arial" panose="020B0604020202020204" pitchFamily="34" charset="0"/>
                <a:cs typeface="Arial" panose="020B0604020202020204" pitchFamily="34" charset="0"/>
              </a:rPr>
              <a:t>D</a:t>
            </a:r>
            <a:r>
              <a:rPr lang="pt-BR" dirty="0">
                <a:solidFill>
                  <a:srgbClr val="FF0000"/>
                </a:solidFill>
                <a:latin typeface="Arial" panose="020B0604020202020204" pitchFamily="34" charset="0"/>
                <a:cs typeface="Arial" panose="020B0604020202020204" pitchFamily="34" charset="0"/>
              </a:rPr>
              <a:t>).</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9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692696"/>
            <a:ext cx="7704856" cy="923330"/>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Pergunta 1e) (0,2 ponto)</a:t>
            </a:r>
            <a:r>
              <a:rPr lang="pt-BR" dirty="0">
                <a:latin typeface="Arial" panose="020B0604020202020204" pitchFamily="34" charset="0"/>
                <a:cs typeface="Arial" panose="020B0604020202020204" pitchFamily="34" charset="0"/>
              </a:rPr>
              <a:t> Com o método da paralaxe podemos encontrar a distância de qualquer estrela? Justifique.</a:t>
            </a:r>
          </a:p>
        </p:txBody>
      </p:sp>
      <p:sp>
        <p:nvSpPr>
          <p:cNvPr id="4" name="Retângulo 3"/>
          <p:cNvSpPr/>
          <p:nvPr/>
        </p:nvSpPr>
        <p:spPr>
          <a:xfrm>
            <a:off x="262905" y="2420888"/>
            <a:ext cx="11449272" cy="2585323"/>
          </a:xfrm>
          <a:prstGeom prst="rect">
            <a:avLst/>
          </a:prstGeom>
        </p:spPr>
        <p:txBody>
          <a:bodyPr wrap="square">
            <a:spAutoFit/>
          </a:bodyPr>
          <a:lstStyle/>
          <a:p>
            <a:pPr algn="just">
              <a:lnSpc>
                <a:spcPct val="150000"/>
              </a:lnSpc>
            </a:pPr>
            <a:r>
              <a:rPr lang="pt-BR" b="1" dirty="0" smtClean="0">
                <a:solidFill>
                  <a:srgbClr val="FF0000"/>
                </a:solidFill>
                <a:latin typeface="Arial" panose="020B0604020202020204" pitchFamily="34" charset="0"/>
                <a:cs typeface="Arial" panose="020B0604020202020204" pitchFamily="34" charset="0"/>
              </a:rPr>
              <a:t>A </a:t>
            </a:r>
            <a:r>
              <a:rPr lang="pt-BR" b="1" dirty="0">
                <a:solidFill>
                  <a:srgbClr val="FF0000"/>
                </a:solidFill>
                <a:latin typeface="Arial" panose="020B0604020202020204" pitchFamily="34" charset="0"/>
                <a:cs typeface="Arial" panose="020B0604020202020204" pitchFamily="34" charset="0"/>
              </a:rPr>
              <a:t>resposta é NÃO</a:t>
            </a:r>
            <a:r>
              <a:rPr lang="pt-BR" dirty="0">
                <a:solidFill>
                  <a:srgbClr val="FF0000"/>
                </a:solidFill>
                <a:latin typeface="Arial" panose="020B0604020202020204" pitchFamily="34" charset="0"/>
                <a:cs typeface="Arial" panose="020B0604020202020204" pitchFamily="34" charset="0"/>
              </a:rPr>
              <a:t>, e ela envolve um certo senso de realidade. Porque os ângulos de paralaxe são, em geral, muito pequenos, e as distâncias astronômicas, em geral, muito grandes. Neste sentido, há uma clara limitação prática em conseguir distinguir ou identificar paralaxes de estrelas muito distantes. E, note, estamos falando de estrelas da nossa Galáxia. Logo os astrônomos têm de construir outros métodos para obter distâncias estelares. Mas isto será tema de outras olimpíadas... Para obter a questão como correta, basta que o estudante tenha de alguma forma reconhecido a limitação prática deste método.</a:t>
            </a:r>
          </a:p>
        </p:txBody>
      </p:sp>
      <p:sp>
        <p:nvSpPr>
          <p:cNvPr id="5" name="Retângulo 4"/>
          <p:cNvSpPr/>
          <p:nvPr/>
        </p:nvSpPr>
        <p:spPr>
          <a:xfrm>
            <a:off x="262905" y="1916832"/>
            <a:ext cx="1762021" cy="456535"/>
          </a:xfrm>
          <a:prstGeom prst="rect">
            <a:avLst/>
          </a:prstGeom>
        </p:spPr>
        <p:txBody>
          <a:bodyPr wrap="none">
            <a:spAutoFit/>
          </a:bodyPr>
          <a:lstStyle/>
          <a:p>
            <a:pPr algn="just">
              <a:lnSpc>
                <a:spcPct val="150000"/>
              </a:lnSpc>
            </a:pPr>
            <a:r>
              <a:rPr lang="pt-BR" b="1" dirty="0">
                <a:latin typeface="Arial" panose="020B0604020202020204" pitchFamily="34" charset="0"/>
                <a:cs typeface="Arial" panose="020B0604020202020204" pitchFamily="34" charset="0"/>
              </a:rPr>
              <a:t>Resposta 1e):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8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88640"/>
            <a:ext cx="7848872" cy="2056204"/>
          </a:xfrm>
          <a:prstGeom prst="rect">
            <a:avLst/>
          </a:prstGeom>
        </p:spPr>
        <p:txBody>
          <a:bodyPr wrap="square">
            <a:spAutoFit/>
          </a:bodyPr>
          <a:lstStyle/>
          <a:p>
            <a:pPr algn="just" hangingPunct="0">
              <a:lnSpc>
                <a:spcPct val="120000"/>
              </a:lnSpc>
            </a:pPr>
            <a:r>
              <a:rPr lang="pt-BR" b="1" dirty="0">
                <a:latin typeface="Arial" panose="020B0604020202020204" pitchFamily="34" charset="0"/>
                <a:cs typeface="Arial" panose="020B0604020202020204" pitchFamily="34" charset="0"/>
              </a:rPr>
              <a:t>Questão 2) (1 ponto)</a:t>
            </a: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Voando pelo planeta.</a:t>
            </a:r>
            <a:r>
              <a:rPr lang="pt-BR" dirty="0">
                <a:latin typeface="Arial" panose="020B0604020202020204" pitchFamily="34" charset="0"/>
                <a:cs typeface="Arial" panose="020B0604020202020204" pitchFamily="34" charset="0"/>
              </a:rPr>
              <a:t> No colégio, você já deve ter se familiarizado com os quatro pontos cardeais: norte, sul, leste, oeste. Pense no que eles significam em termos do planeta Terra como um todo. As perguntas desta questão exigem visão espacial e podem ser mais facilmente resolvidas com a ajuda de desenhos, os quais não serão avaliados na correção</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4" name="Retângulo 3"/>
          <p:cNvSpPr/>
          <p:nvPr/>
        </p:nvSpPr>
        <p:spPr>
          <a:xfrm>
            <a:off x="190898" y="3284984"/>
            <a:ext cx="11449272" cy="2751522"/>
          </a:xfrm>
          <a:prstGeom prst="rect">
            <a:avLst/>
          </a:prstGeom>
        </p:spPr>
        <p:txBody>
          <a:bodyPr wrap="square">
            <a:spAutoFit/>
          </a:bodyPr>
          <a:lstStyle/>
          <a:p>
            <a:pPr algn="just">
              <a:lnSpc>
                <a:spcPct val="120000"/>
              </a:lnSpc>
            </a:pPr>
            <a:r>
              <a:rPr lang="pt-BR" dirty="0">
                <a:latin typeface="Arial" panose="020B0604020202020204" pitchFamily="34" charset="0"/>
                <a:cs typeface="Arial" panose="020B0604020202020204" pitchFamily="34" charset="0"/>
              </a:rPr>
              <a:t>Claro, lembramos a você que a latitude é o quão distante, para o norte ou para o sul, estamos do equador e a longitude, o quão distante estamos, para leste ou para oeste, do meridiano (linha que liga o </a:t>
            </a:r>
            <a:r>
              <a:rPr lang="pt-BR" dirty="0" err="1">
                <a:latin typeface="Arial" panose="020B0604020202020204" pitchFamily="34" charset="0"/>
                <a:cs typeface="Arial" panose="020B0604020202020204" pitchFamily="34" charset="0"/>
              </a:rPr>
              <a:t>Pólo</a:t>
            </a:r>
            <a:r>
              <a:rPr lang="pt-BR" dirty="0">
                <a:latin typeface="Arial" panose="020B0604020202020204" pitchFamily="34" charset="0"/>
                <a:cs typeface="Arial" panose="020B0604020202020204" pitchFamily="34" charset="0"/>
              </a:rPr>
              <a:t> Sul ao </a:t>
            </a:r>
            <a:r>
              <a:rPr lang="pt-BR" dirty="0" err="1">
                <a:latin typeface="Arial" panose="020B0604020202020204" pitchFamily="34" charset="0"/>
                <a:cs typeface="Arial" panose="020B0604020202020204" pitchFamily="34" charset="0"/>
              </a:rPr>
              <a:t>Pólo</a:t>
            </a:r>
            <a:r>
              <a:rPr lang="pt-BR" dirty="0">
                <a:latin typeface="Arial" panose="020B0604020202020204" pitchFamily="34" charset="0"/>
                <a:cs typeface="Arial" panose="020B0604020202020204" pitchFamily="34" charset="0"/>
              </a:rPr>
              <a:t> Norte sobre a superfície da Terra no menor percurso possível) de Greenwich.</a:t>
            </a:r>
          </a:p>
          <a:p>
            <a:pPr algn="just">
              <a:lnSpc>
                <a:spcPct val="120000"/>
              </a:lnSpc>
            </a:pPr>
            <a:r>
              <a:rPr lang="pt-BR" dirty="0" smtClean="0">
                <a:latin typeface="Arial" panose="020B0604020202020204" pitchFamily="34" charset="0"/>
                <a:cs typeface="Arial" panose="020B0604020202020204" pitchFamily="34" charset="0"/>
              </a:rPr>
              <a:t>Cada </a:t>
            </a:r>
            <a:r>
              <a:rPr lang="pt-BR" dirty="0" smtClean="0">
                <a:latin typeface="Arial" panose="020B0604020202020204" pitchFamily="34" charset="0"/>
                <a:cs typeface="Arial" panose="020B0604020202020204" pitchFamily="34" charset="0"/>
              </a:rPr>
              <a:t>avião voa a uma dada velocidade constante, digamos </a:t>
            </a:r>
            <a:r>
              <a:rPr lang="pt-BR" b="1" dirty="0">
                <a:latin typeface="Arial" panose="020B0604020202020204" pitchFamily="34" charset="0"/>
                <a:cs typeface="Arial" panose="020B0604020202020204" pitchFamily="34" charset="0"/>
              </a:rPr>
              <a:t>V</a:t>
            </a:r>
            <a:r>
              <a:rPr lang="pt-BR" b="1" baseline="-25000" dirty="0">
                <a:latin typeface="Arial" panose="020B0604020202020204" pitchFamily="34" charset="0"/>
                <a:cs typeface="Arial" panose="020B0604020202020204" pitchFamily="34" charset="0"/>
              </a:rPr>
              <a:t>A</a:t>
            </a:r>
            <a:r>
              <a:rPr lang="pt-BR" dirty="0">
                <a:latin typeface="Arial" panose="020B0604020202020204" pitchFamily="34" charset="0"/>
                <a:cs typeface="Arial" panose="020B0604020202020204" pitchFamily="34" charset="0"/>
              </a:rPr>
              <a:t> e </a:t>
            </a:r>
            <a:r>
              <a:rPr lang="pt-BR" b="1" dirty="0">
                <a:latin typeface="Arial" panose="020B0604020202020204" pitchFamily="34" charset="0"/>
                <a:cs typeface="Arial" panose="020B0604020202020204" pitchFamily="34" charset="0"/>
              </a:rPr>
              <a:t>V</a:t>
            </a:r>
            <a:r>
              <a:rPr lang="pt-BR" b="1" baseline="-25000" dirty="0">
                <a:latin typeface="Arial" panose="020B0604020202020204" pitchFamily="34" charset="0"/>
                <a:cs typeface="Arial" panose="020B0604020202020204" pitchFamily="34" charset="0"/>
              </a:rPr>
              <a:t>B</a:t>
            </a:r>
            <a:r>
              <a:rPr lang="pt-BR" dirty="0">
                <a:latin typeface="Arial" panose="020B0604020202020204" pitchFamily="34" charset="0"/>
                <a:cs typeface="Arial" panose="020B0604020202020204" pitchFamily="34" charset="0"/>
              </a:rPr>
              <a:t>. Ambos mantêm também suas altitudes constantes. Um avião deve passar um galão de combustível para o outro. </a:t>
            </a:r>
            <a:r>
              <a:rPr lang="pt-BR" b="1" dirty="0">
                <a:latin typeface="Arial" panose="020B0604020202020204" pitchFamily="34" charset="0"/>
                <a:cs typeface="Arial" panose="020B0604020202020204" pitchFamily="34" charset="0"/>
              </a:rPr>
              <a:t>Pergunta:</a:t>
            </a:r>
            <a:r>
              <a:rPr lang="pt-BR" dirty="0">
                <a:latin typeface="Arial" panose="020B0604020202020204" pitchFamily="34" charset="0"/>
                <a:cs typeface="Arial" panose="020B0604020202020204" pitchFamily="34" charset="0"/>
              </a:rPr>
              <a:t> Quais as condições necessárias para que os aviões se encontrem e possam realizar esta manobra nas seguintes situações abaixo? Pense em todas as possibilidades de cada caso. Justifique todas as suas respostas. </a:t>
            </a:r>
            <a:r>
              <a:rPr lang="pt-BR" i="1" dirty="0">
                <a:latin typeface="Arial" panose="020B0604020202020204" pitchFamily="34" charset="0"/>
                <a:cs typeface="Arial" panose="020B0604020202020204" pitchFamily="34" charset="0"/>
              </a:rPr>
              <a:t>Todas as situações abaixo têm pelo menos uma solução.</a:t>
            </a:r>
            <a:endParaRPr lang="pt-BR" dirty="0">
              <a:latin typeface="Arial" panose="020B0604020202020204" pitchFamily="34" charset="0"/>
              <a:cs typeface="Arial" panose="020B0604020202020204" pitchFamily="34" charset="0"/>
            </a:endParaRPr>
          </a:p>
        </p:txBody>
      </p:sp>
      <p:sp>
        <p:nvSpPr>
          <p:cNvPr id="16" name="Retângulo 15"/>
          <p:cNvSpPr/>
          <p:nvPr/>
        </p:nvSpPr>
        <p:spPr>
          <a:xfrm>
            <a:off x="190897" y="2267463"/>
            <a:ext cx="11449272" cy="1089529"/>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Situação Proposta:</a:t>
            </a:r>
            <a:r>
              <a:rPr lang="pt-BR" dirty="0">
                <a:latin typeface="Arial" panose="020B0604020202020204" pitchFamily="34" charset="0"/>
                <a:cs typeface="Arial" panose="020B0604020202020204" pitchFamily="34" charset="0"/>
              </a:rPr>
              <a:t> Dois aviões, A e B, decolaram de diferentes cidades. Imagine que agora eles estão em pleno </a:t>
            </a:r>
            <a:r>
              <a:rPr lang="pt-BR" dirty="0" err="1">
                <a:latin typeface="Arial" panose="020B0604020202020204" pitchFamily="34" charset="0"/>
                <a:cs typeface="Arial" panose="020B0604020202020204" pitchFamily="34" charset="0"/>
              </a:rPr>
              <a:t>vôo</a:t>
            </a:r>
            <a:r>
              <a:rPr lang="pt-BR" dirty="0">
                <a:latin typeface="Arial" panose="020B0604020202020204" pitchFamily="34" charset="0"/>
                <a:cs typeface="Arial" panose="020B0604020202020204" pitchFamily="34" charset="0"/>
              </a:rPr>
              <a:t> em diferentes pontos da Terra, isto é, em cada instante, sua localização pode ser descrita pelas coordenadas altitude (h), latitude (</a:t>
            </a:r>
            <a:r>
              <a:rPr lang="pt-BR" dirty="0" err="1">
                <a:latin typeface="Arial" panose="020B0604020202020204" pitchFamily="34" charset="0"/>
                <a:cs typeface="Arial" panose="020B0604020202020204" pitchFamily="34" charset="0"/>
              </a:rPr>
              <a:t>lt</a:t>
            </a:r>
            <a:r>
              <a:rPr lang="pt-BR" dirty="0">
                <a:latin typeface="Arial" panose="020B0604020202020204" pitchFamily="34" charset="0"/>
                <a:cs typeface="Arial" panose="020B0604020202020204" pitchFamily="34" charset="0"/>
              </a:rPr>
              <a:t>) e longitude (</a:t>
            </a:r>
            <a:r>
              <a:rPr lang="pt-BR" dirty="0" err="1">
                <a:latin typeface="Arial" panose="020B0604020202020204" pitchFamily="34" charset="0"/>
                <a:cs typeface="Arial" panose="020B0604020202020204" pitchFamily="34" charset="0"/>
              </a:rPr>
              <a:t>lg</a:t>
            </a:r>
            <a:r>
              <a:rPr lang="pt-BR" dirty="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553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2905" y="332656"/>
            <a:ext cx="6545382" cy="369332"/>
          </a:xfrm>
          <a:prstGeom prst="rect">
            <a:avLst/>
          </a:prstGeom>
        </p:spPr>
        <p:txBody>
          <a:bodyPr wrap="none">
            <a:spAutoFit/>
          </a:bodyPr>
          <a:lstStyle/>
          <a:p>
            <a:pPr algn="just"/>
            <a:r>
              <a:rPr lang="pt-BR" b="1" dirty="0">
                <a:latin typeface="Arial" panose="020B0604020202020204" pitchFamily="34" charset="0"/>
                <a:cs typeface="Arial" panose="020B0604020202020204" pitchFamily="34" charset="0"/>
              </a:rPr>
              <a:t>Pergunta 2a) (0,2 ponto) </a:t>
            </a:r>
            <a:r>
              <a:rPr lang="pt-BR" dirty="0">
                <a:latin typeface="Arial" panose="020B0604020202020204" pitchFamily="34" charset="0"/>
                <a:cs typeface="Arial" panose="020B0604020202020204" pitchFamily="34" charset="0"/>
              </a:rPr>
              <a:t>Ambos os aviões voem para Oeste.</a:t>
            </a:r>
          </a:p>
        </p:txBody>
      </p:sp>
      <p:sp>
        <p:nvSpPr>
          <p:cNvPr id="3" name="Retângulo 2"/>
          <p:cNvSpPr/>
          <p:nvPr/>
        </p:nvSpPr>
        <p:spPr>
          <a:xfrm>
            <a:off x="253864" y="1261404"/>
            <a:ext cx="7785905" cy="1172629"/>
          </a:xfrm>
          <a:prstGeom prst="rect">
            <a:avLst/>
          </a:prstGeom>
        </p:spPr>
        <p:txBody>
          <a:bodyPr wrap="square">
            <a:spAutoFit/>
          </a:bodyPr>
          <a:lstStyle/>
          <a:p>
            <a:pPr algn="just">
              <a:lnSpc>
                <a:spcPct val="130000"/>
              </a:lnSpc>
            </a:pPr>
            <a:r>
              <a:rPr lang="pt-BR" dirty="0" smtClean="0">
                <a:solidFill>
                  <a:srgbClr val="FF0000"/>
                </a:solidFill>
                <a:latin typeface="Arial" panose="020B0604020202020204" pitchFamily="34" charset="0"/>
                <a:cs typeface="Arial" panose="020B0604020202020204" pitchFamily="34" charset="0"/>
              </a:rPr>
              <a:t>Para </a:t>
            </a:r>
            <a:r>
              <a:rPr lang="pt-BR" dirty="0">
                <a:solidFill>
                  <a:srgbClr val="FF0000"/>
                </a:solidFill>
                <a:latin typeface="Arial" panose="020B0604020202020204" pitchFamily="34" charset="0"/>
                <a:cs typeface="Arial" panose="020B0604020202020204" pitchFamily="34" charset="0"/>
              </a:rPr>
              <a:t>que os aviões possam realizar a missão é necessário que os aviões estejam na mesma altitude (</a:t>
            </a:r>
            <a:r>
              <a:rPr lang="pt-BR" b="1" dirty="0">
                <a:solidFill>
                  <a:srgbClr val="FF0000"/>
                </a:solidFill>
                <a:latin typeface="Arial" panose="020B0604020202020204" pitchFamily="34" charset="0"/>
                <a:cs typeface="Arial" panose="020B0604020202020204" pitchFamily="34" charset="0"/>
              </a:rPr>
              <a:t>h</a:t>
            </a:r>
            <a:r>
              <a:rPr lang="pt-BR" dirty="0">
                <a:solidFill>
                  <a:srgbClr val="FF0000"/>
                </a:solidFill>
                <a:latin typeface="Arial" panose="020B0604020202020204" pitchFamily="34" charset="0"/>
                <a:cs typeface="Arial" panose="020B0604020202020204" pitchFamily="34" charset="0"/>
              </a:rPr>
              <a:t>) (mais precisamente a altitudes muito próximas). É claro que o fundamental nesta questão é a visão </a:t>
            </a:r>
            <a:r>
              <a:rPr lang="pt-BR" dirty="0" smtClean="0">
                <a:solidFill>
                  <a:srgbClr val="FF0000"/>
                </a:solidFill>
                <a:latin typeface="Arial" panose="020B0604020202020204" pitchFamily="34" charset="0"/>
                <a:cs typeface="Arial" panose="020B0604020202020204" pitchFamily="34" charset="0"/>
              </a:rPr>
              <a:t>geométrica</a:t>
            </a:r>
            <a:endParaRPr lang="pt-BR" dirty="0">
              <a:solidFill>
                <a:srgbClr val="FF0000"/>
              </a:solidFill>
              <a:latin typeface="Arial" panose="020B0604020202020204" pitchFamily="34" charset="0"/>
              <a:cs typeface="Arial" panose="020B0604020202020204" pitchFamily="34" charset="0"/>
            </a:endParaRPr>
          </a:p>
        </p:txBody>
      </p:sp>
      <p:sp>
        <p:nvSpPr>
          <p:cNvPr id="4" name="Retângulo 3"/>
          <p:cNvSpPr/>
          <p:nvPr/>
        </p:nvSpPr>
        <p:spPr>
          <a:xfrm>
            <a:off x="4295353" y="4725144"/>
            <a:ext cx="2690160" cy="369332"/>
          </a:xfrm>
          <a:prstGeom prst="rect">
            <a:avLst/>
          </a:prstGeom>
        </p:spPr>
        <p:txBody>
          <a:bodyPr wrap="none">
            <a:spAutoFit/>
          </a:bodyPr>
          <a:lstStyle/>
          <a:p>
            <a:r>
              <a:rPr lang="pt-BR" b="1" dirty="0" err="1">
                <a:solidFill>
                  <a:srgbClr val="FF0000"/>
                </a:solidFill>
                <a:latin typeface="Arial" panose="020B0604020202020204" pitchFamily="34" charset="0"/>
                <a:cs typeface="Arial" panose="020B0604020202020204" pitchFamily="34" charset="0"/>
              </a:rPr>
              <a:t>lt</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  </a:t>
            </a:r>
            <a:r>
              <a:rPr lang="pt-BR" b="1" dirty="0" err="1">
                <a:solidFill>
                  <a:srgbClr val="FF0000"/>
                </a:solidFill>
                <a:latin typeface="Arial" panose="020B0604020202020204" pitchFamily="34" charset="0"/>
                <a:cs typeface="Arial" panose="020B0604020202020204" pitchFamily="34" charset="0"/>
              </a:rPr>
              <a:t>lt</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    ou   </a:t>
            </a:r>
            <a:r>
              <a:rPr lang="pt-BR" b="1" dirty="0" err="1">
                <a:solidFill>
                  <a:srgbClr val="FF0000"/>
                </a:solidFill>
                <a:latin typeface="Arial" panose="020B0604020202020204" pitchFamily="34" charset="0"/>
                <a:cs typeface="Arial" panose="020B0604020202020204" pitchFamily="34" charset="0"/>
              </a:rPr>
              <a:t>lt</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a:t>
            </a:r>
            <a:r>
              <a:rPr lang="pt-BR" dirty="0">
                <a:solidFill>
                  <a:srgbClr val="FF0000"/>
                </a:solidFill>
                <a:latin typeface="Arial" panose="020B0604020202020204" pitchFamily="34" charset="0"/>
                <a:cs typeface="Arial" panose="020B0604020202020204" pitchFamily="34" charset="0"/>
                <a:sym typeface="Symbol"/>
              </a:rPr>
              <a:t></a:t>
            </a:r>
            <a:r>
              <a:rPr lang="pt-BR" b="1" dirty="0" smtClean="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lt</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 ;</a:t>
            </a:r>
            <a:endParaRPr lang="pt-BR" dirty="0">
              <a:solidFill>
                <a:srgbClr val="FF0000"/>
              </a:solidFill>
              <a:latin typeface="Arial" panose="020B0604020202020204" pitchFamily="34" charset="0"/>
              <a:cs typeface="Arial" panose="020B0604020202020204" pitchFamily="34" charset="0"/>
            </a:endParaRPr>
          </a:p>
        </p:txBody>
      </p:sp>
      <p:sp>
        <p:nvSpPr>
          <p:cNvPr id="5" name="Retângulo 4"/>
          <p:cNvSpPr/>
          <p:nvPr/>
        </p:nvSpPr>
        <p:spPr>
          <a:xfrm>
            <a:off x="4367361" y="5517232"/>
            <a:ext cx="2497800" cy="369332"/>
          </a:xfrm>
          <a:prstGeom prst="rect">
            <a:avLst/>
          </a:prstGeom>
        </p:spPr>
        <p:txBody>
          <a:bodyPr wrap="none">
            <a:spAutoFit/>
          </a:bodyPr>
          <a:lstStyle/>
          <a:p>
            <a:r>
              <a:rPr lang="pt-BR" b="1" dirty="0">
                <a:solidFill>
                  <a:srgbClr val="FF0000"/>
                </a:solidFill>
                <a:latin typeface="Arial" panose="020B0604020202020204" pitchFamily="34" charset="0"/>
                <a:cs typeface="Arial" panose="020B0604020202020204" pitchFamily="34" charset="0"/>
              </a:rPr>
              <a:t>h</a:t>
            </a:r>
            <a:r>
              <a:rPr lang="pt-BR" b="1" baseline="-25000" dirty="0">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  </a:t>
            </a:r>
            <a:r>
              <a:rPr lang="pt-BR" b="1" dirty="0" err="1">
                <a:solidFill>
                  <a:srgbClr val="FF0000"/>
                </a:solidFill>
                <a:latin typeface="Arial" panose="020B0604020202020204" pitchFamily="34" charset="0"/>
                <a:cs typeface="Arial" panose="020B0604020202020204" pitchFamily="34" charset="0"/>
              </a:rPr>
              <a:t>h</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   ou  h</a:t>
            </a:r>
            <a:r>
              <a:rPr lang="pt-BR" b="1" baseline="-25000" dirty="0">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a:t>
            </a:r>
            <a:r>
              <a:rPr lang="pt-BR" dirty="0">
                <a:solidFill>
                  <a:srgbClr val="FF0000"/>
                </a:solidFill>
                <a:latin typeface="Arial" panose="020B0604020202020204" pitchFamily="34" charset="0"/>
                <a:cs typeface="Arial" panose="020B0604020202020204" pitchFamily="34" charset="0"/>
                <a:sym typeface="Symbol"/>
              </a:rPr>
              <a:t></a:t>
            </a:r>
            <a:r>
              <a:rPr lang="pt-BR" b="1" dirty="0" smtClean="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h</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a:t>
            </a:r>
            <a:endParaRPr lang="pt-BR" dirty="0">
              <a:solidFill>
                <a:srgbClr val="FF0000"/>
              </a:solidFill>
              <a:latin typeface="Arial" panose="020B0604020202020204" pitchFamily="34" charset="0"/>
              <a:cs typeface="Arial" panose="020B0604020202020204" pitchFamily="34" charset="0"/>
            </a:endParaRPr>
          </a:p>
        </p:txBody>
      </p:sp>
      <p:sp>
        <p:nvSpPr>
          <p:cNvPr id="6" name="Retângulo 5"/>
          <p:cNvSpPr/>
          <p:nvPr/>
        </p:nvSpPr>
        <p:spPr>
          <a:xfrm>
            <a:off x="2639169" y="6165304"/>
            <a:ext cx="6630341" cy="369332"/>
          </a:xfrm>
          <a:prstGeom prst="rect">
            <a:avLst/>
          </a:prstGeom>
        </p:spPr>
        <p:txBody>
          <a:bodyPr wrap="none">
            <a:spAutoFit/>
          </a:bodyPr>
          <a:lstStyle/>
          <a:p>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baseline="-25000" dirty="0">
                <a:solidFill>
                  <a:srgbClr val="FF0000"/>
                </a:solidFill>
                <a:latin typeface="Arial" panose="020B0604020202020204" pitchFamily="34" charset="0"/>
                <a:cs typeface="Arial" panose="020B0604020202020204" pitchFamily="34" charset="0"/>
              </a:rPr>
              <a:t> ,  </a:t>
            </a:r>
            <a:r>
              <a:rPr lang="pt-BR" b="1" dirty="0">
                <a:solidFill>
                  <a:srgbClr val="FF0000"/>
                </a:solidFill>
                <a:latin typeface="Arial" panose="020B0604020202020204" pitchFamily="34" charset="0"/>
                <a:cs typeface="Arial" panose="020B0604020202020204" pitchFamily="34" charset="0"/>
              </a:rPr>
              <a:t>ou </a:t>
            </a:r>
            <a:r>
              <a:rPr lang="pt-BR" b="1" baseline="-25000" dirty="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dirty="0">
                <a:solidFill>
                  <a:srgbClr val="FF0000"/>
                </a:solidFill>
                <a:latin typeface="Arial" panose="020B0604020202020204" pitchFamily="34" charset="0"/>
                <a:cs typeface="Arial" panose="020B0604020202020204" pitchFamily="34" charset="0"/>
              </a:rPr>
              <a:t>  &gt;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baseline="-25000" dirty="0">
                <a:solidFill>
                  <a:srgbClr val="FF0000"/>
                </a:solidFill>
                <a:latin typeface="Arial" panose="020B0604020202020204" pitchFamily="34" charset="0"/>
                <a:cs typeface="Arial" panose="020B0604020202020204" pitchFamily="34" charset="0"/>
              </a:rPr>
              <a:t> ,  </a:t>
            </a:r>
            <a:r>
              <a:rPr lang="pt-BR" b="1" dirty="0">
                <a:solidFill>
                  <a:srgbClr val="FF0000"/>
                </a:solidFill>
                <a:latin typeface="Arial" panose="020B0604020202020204" pitchFamily="34" charset="0"/>
                <a:cs typeface="Arial" panose="020B0604020202020204" pitchFamily="34" charset="0"/>
              </a:rPr>
              <a:t>ou</a:t>
            </a:r>
            <a:r>
              <a:rPr lang="pt-BR" b="1" baseline="-25000" dirty="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baseline="-25000" dirty="0">
                <a:solidFill>
                  <a:srgbClr val="FF0000"/>
                </a:solidFill>
                <a:latin typeface="Arial" panose="020B0604020202020204" pitchFamily="34" charset="0"/>
                <a:cs typeface="Arial" panose="020B0604020202020204" pitchFamily="34" charset="0"/>
              </a:rPr>
              <a:t>  </a:t>
            </a:r>
            <a:r>
              <a:rPr lang="pt-BR" b="1" dirty="0">
                <a:solidFill>
                  <a:srgbClr val="FF0000"/>
                </a:solidFill>
                <a:latin typeface="Arial" panose="020B0604020202020204" pitchFamily="34" charset="0"/>
                <a:cs typeface="Arial" panose="020B0604020202020204" pitchFamily="34" charset="0"/>
              </a:rPr>
              <a:t>&lt;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baseline="-25000" dirty="0">
                <a:solidFill>
                  <a:srgbClr val="FF0000"/>
                </a:solidFill>
                <a:latin typeface="Arial" panose="020B0604020202020204" pitchFamily="34" charset="0"/>
                <a:cs typeface="Arial" panose="020B0604020202020204" pitchFamily="34" charset="0"/>
              </a:rPr>
              <a:t> , </a:t>
            </a:r>
            <a:r>
              <a:rPr lang="pt-BR" b="1" dirty="0">
                <a:solidFill>
                  <a:srgbClr val="FF0000"/>
                </a:solidFill>
                <a:latin typeface="Arial" panose="020B0604020202020204" pitchFamily="34" charset="0"/>
                <a:cs typeface="Arial" panose="020B0604020202020204" pitchFamily="34" charset="0"/>
              </a:rPr>
              <a:t>ou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  &gt;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baseline="-25000" dirty="0">
                <a:solidFill>
                  <a:srgbClr val="FF0000"/>
                </a:solidFill>
                <a:latin typeface="Arial" panose="020B0604020202020204" pitchFamily="34" charset="0"/>
                <a:cs typeface="Arial" panose="020B0604020202020204" pitchFamily="34" charset="0"/>
              </a:rPr>
              <a:t> ,  </a:t>
            </a:r>
            <a:r>
              <a:rPr lang="pt-BR" b="1" dirty="0">
                <a:solidFill>
                  <a:srgbClr val="FF0000"/>
                </a:solidFill>
                <a:latin typeface="Arial" panose="020B0604020202020204" pitchFamily="34" charset="0"/>
                <a:cs typeface="Arial" panose="020B0604020202020204" pitchFamily="34" charset="0"/>
              </a:rPr>
              <a:t>ou</a:t>
            </a:r>
            <a:r>
              <a:rPr lang="pt-BR" b="1" baseline="-25000" dirty="0">
                <a:solidFill>
                  <a:srgbClr val="FF0000"/>
                </a:solidFill>
                <a:latin typeface="Arial" panose="020B0604020202020204" pitchFamily="34" charset="0"/>
                <a:cs typeface="Arial" panose="020B0604020202020204" pitchFamily="34" charset="0"/>
              </a:rPr>
              <a: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b</a:t>
            </a:r>
            <a:r>
              <a:rPr lang="pt-BR" b="1" dirty="0">
                <a:solidFill>
                  <a:srgbClr val="FF0000"/>
                </a:solidFill>
                <a:latin typeface="Arial" panose="020B0604020202020204" pitchFamily="34" charset="0"/>
                <a:cs typeface="Arial" panose="020B0604020202020204" pitchFamily="34" charset="0"/>
              </a:rPr>
              <a:t>  &lt;  </a:t>
            </a:r>
            <a:r>
              <a:rPr lang="pt-BR" b="1" dirty="0" err="1">
                <a:solidFill>
                  <a:srgbClr val="FF0000"/>
                </a:solidFill>
                <a:latin typeface="Arial" panose="020B0604020202020204" pitchFamily="34" charset="0"/>
                <a:cs typeface="Arial" panose="020B0604020202020204" pitchFamily="34" charset="0"/>
              </a:rPr>
              <a:t>v</a:t>
            </a:r>
            <a:r>
              <a:rPr lang="pt-BR" b="1" baseline="-25000" dirty="0" err="1">
                <a:solidFill>
                  <a:srgbClr val="FF0000"/>
                </a:solidFill>
                <a:latin typeface="Arial" panose="020B0604020202020204" pitchFamily="34" charset="0"/>
                <a:cs typeface="Arial" panose="020B0604020202020204" pitchFamily="34" charset="0"/>
              </a:rPr>
              <a:t>a</a:t>
            </a:r>
            <a:r>
              <a:rPr lang="pt-BR" b="1" baseline="-25000" dirty="0">
                <a:solidFill>
                  <a:srgbClr val="FF0000"/>
                </a:solidFill>
                <a:latin typeface="Arial" panose="020B0604020202020204" pitchFamily="34" charset="0"/>
                <a:cs typeface="Arial" panose="020B0604020202020204" pitchFamily="34" charset="0"/>
              </a:rPr>
              <a:t>.</a:t>
            </a:r>
            <a:endParaRPr lang="pt-BR" dirty="0">
              <a:solidFill>
                <a:srgbClr val="FF0000"/>
              </a:solidFill>
              <a:latin typeface="Arial" panose="020B0604020202020204" pitchFamily="34" charset="0"/>
              <a:cs typeface="Arial" panose="020B0604020202020204" pitchFamily="34" charset="0"/>
            </a:endParaRPr>
          </a:p>
        </p:txBody>
      </p:sp>
      <p:sp>
        <p:nvSpPr>
          <p:cNvPr id="7" name="Retângulo 6"/>
          <p:cNvSpPr/>
          <p:nvPr/>
        </p:nvSpPr>
        <p:spPr>
          <a:xfrm>
            <a:off x="281377" y="910600"/>
            <a:ext cx="1697901"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Resposta 2a):</a:t>
            </a:r>
            <a:endParaRPr lang="pt-BR" dirty="0">
              <a:latin typeface="Arial" panose="020B0604020202020204" pitchFamily="34" charset="0"/>
              <a:cs typeface="Arial" panose="020B0604020202020204" pitchFamily="34" charset="0"/>
            </a:endParaRPr>
          </a:p>
        </p:txBody>
      </p:sp>
      <p:sp>
        <p:nvSpPr>
          <p:cNvPr id="9" name="Retângulo 8"/>
          <p:cNvSpPr/>
          <p:nvPr/>
        </p:nvSpPr>
        <p:spPr>
          <a:xfrm>
            <a:off x="262905" y="2328204"/>
            <a:ext cx="11377264" cy="2252924"/>
          </a:xfrm>
          <a:prstGeom prst="rect">
            <a:avLst/>
          </a:prstGeom>
        </p:spPr>
        <p:txBody>
          <a:bodyPr wrap="square">
            <a:spAutoFit/>
          </a:bodyPr>
          <a:lstStyle/>
          <a:p>
            <a:pPr algn="just">
              <a:lnSpc>
                <a:spcPct val="130000"/>
              </a:lnSpc>
            </a:pPr>
            <a:r>
              <a:rPr lang="pt-BR" dirty="0">
                <a:solidFill>
                  <a:srgbClr val="FF0000"/>
                </a:solidFill>
                <a:latin typeface="Arial" panose="020B0604020202020204" pitchFamily="34" charset="0"/>
                <a:cs typeface="Arial" panose="020B0604020202020204" pitchFamily="34" charset="0"/>
              </a:rPr>
              <a:t>do aluno. Neste sentido, o importante é ele perceber que a altitude é importante e que ela deve ser aproximadamente igual (próxima) para os dois aviões. Outro requisito fundamental para os aviões se encontrarem é que eles estejam sobrevoando um ponto da Terra de mesma latitude (</a:t>
            </a:r>
            <a:r>
              <a:rPr lang="pt-BR" b="1" dirty="0" err="1">
                <a:solidFill>
                  <a:srgbClr val="FF0000"/>
                </a:solidFill>
                <a:latin typeface="Arial" panose="020B0604020202020204" pitchFamily="34" charset="0"/>
                <a:cs typeface="Arial" panose="020B0604020202020204" pitchFamily="34" charset="0"/>
              </a:rPr>
              <a:t>lt</a:t>
            </a:r>
            <a:r>
              <a:rPr lang="pt-BR" dirty="0">
                <a:solidFill>
                  <a:srgbClr val="FF0000"/>
                </a:solidFill>
                <a:latin typeface="Arial" panose="020B0604020202020204" pitchFamily="34" charset="0"/>
                <a:cs typeface="Arial" panose="020B0604020202020204" pitchFamily="34" charset="0"/>
              </a:rPr>
              <a:t>). Além disso, os aviões devem ter velocidades (</a:t>
            </a:r>
            <a:r>
              <a:rPr lang="pt-BR" b="1" dirty="0">
                <a:solidFill>
                  <a:srgbClr val="FF0000"/>
                </a:solidFill>
                <a:latin typeface="Arial" panose="020B0604020202020204" pitchFamily="34" charset="0"/>
                <a:cs typeface="Arial" panose="020B0604020202020204" pitchFamily="34" charset="0"/>
              </a:rPr>
              <a:t>v</a:t>
            </a:r>
            <a:r>
              <a:rPr lang="pt-BR" dirty="0">
                <a:solidFill>
                  <a:srgbClr val="FF0000"/>
                </a:solidFill>
                <a:latin typeface="Arial" panose="020B0604020202020204" pitchFamily="34" charset="0"/>
                <a:cs typeface="Arial" panose="020B0604020202020204" pitchFamily="34" charset="0"/>
              </a:rPr>
              <a:t>) diferentes, para que se encontrem (o aluno pode expressar isto de qualquer forma dizendo que a velocidade de um é maior/menor que a do outro, </a:t>
            </a:r>
            <a:r>
              <a:rPr lang="pt-BR" dirty="0" err="1">
                <a:solidFill>
                  <a:srgbClr val="FF0000"/>
                </a:solidFill>
                <a:latin typeface="Arial" panose="020B0604020202020204" pitchFamily="34" charset="0"/>
                <a:cs typeface="Arial" panose="020B0604020202020204" pitchFamily="34" charset="0"/>
              </a:rPr>
              <a:t>etc</a:t>
            </a:r>
            <a:r>
              <a:rPr lang="pt-BR" dirty="0">
                <a:solidFill>
                  <a:srgbClr val="FF0000"/>
                </a:solidFill>
                <a:latin typeface="Arial" panose="020B0604020202020204" pitchFamily="34" charset="0"/>
                <a:cs typeface="Arial" panose="020B0604020202020204" pitchFamily="34" charset="0"/>
              </a:rPr>
              <a:t>) . Em notação matemática, a condição poderia ser expressa por (onde os índices </a:t>
            </a:r>
            <a:r>
              <a:rPr lang="pt-BR" b="1" i="1" dirty="0">
                <a:solidFill>
                  <a:srgbClr val="FF0000"/>
                </a:solidFill>
                <a:latin typeface="Arial" panose="020B0604020202020204" pitchFamily="34" charset="0"/>
                <a:cs typeface="Arial" panose="020B0604020202020204" pitchFamily="34" charset="0"/>
              </a:rPr>
              <a:t>a</a:t>
            </a:r>
            <a:r>
              <a:rPr lang="pt-BR" dirty="0">
                <a:solidFill>
                  <a:srgbClr val="FF0000"/>
                </a:solidFill>
                <a:latin typeface="Arial" panose="020B0604020202020204" pitchFamily="34" charset="0"/>
                <a:cs typeface="Arial" panose="020B0604020202020204" pitchFamily="34" charset="0"/>
              </a:rPr>
              <a:t> e </a:t>
            </a:r>
            <a:r>
              <a:rPr lang="pt-BR" b="1" i="1" dirty="0">
                <a:solidFill>
                  <a:srgbClr val="FF0000"/>
                </a:solidFill>
                <a:latin typeface="Arial" panose="020B0604020202020204" pitchFamily="34" charset="0"/>
                <a:cs typeface="Arial" panose="020B0604020202020204" pitchFamily="34" charset="0"/>
              </a:rPr>
              <a:t>b</a:t>
            </a:r>
            <a:r>
              <a:rPr lang="pt-BR" dirty="0">
                <a:solidFill>
                  <a:srgbClr val="FF0000"/>
                </a:solidFill>
                <a:latin typeface="Arial" panose="020B0604020202020204" pitchFamily="34" charset="0"/>
                <a:cs typeface="Arial" panose="020B0604020202020204" pitchFamily="34" charset="0"/>
              </a:rPr>
              <a:t> representam os aviões):</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73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8239</Words>
  <Application>Microsoft Office PowerPoint</Application>
  <PresentationFormat>Personalizar</PresentationFormat>
  <Paragraphs>324</Paragraphs>
  <Slides>33</Slides>
  <Notes>1</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2</vt:i4>
      </vt:variant>
      <vt:variant>
        <vt:lpstr>Títulos de slides</vt:lpstr>
      </vt:variant>
      <vt:variant>
        <vt:i4>33</vt:i4>
      </vt:variant>
    </vt:vector>
  </HeadingPairs>
  <TitlesOfParts>
    <vt:vector size="40" baseType="lpstr">
      <vt:lpstr>Arial</vt:lpstr>
      <vt:lpstr>Calibri</vt:lpstr>
      <vt:lpstr>Symbol</vt:lpstr>
      <vt:lpstr>Times New Roman</vt:lpstr>
      <vt:lpstr>Tema do Office</vt:lpstr>
      <vt:lpstr>Gráfico</vt:lpstr>
      <vt:lpstr>Equação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GABARITO COMENTADO  DA PROVA  OBA 2008 - NÍVEL 1</dc:title>
  <dc:creator>OBA</dc:creator>
  <cp:lastModifiedBy>DVM Informatica</cp:lastModifiedBy>
  <cp:revision>71</cp:revision>
  <dcterms:created xsi:type="dcterms:W3CDTF">2020-08-24T16:34:50Z</dcterms:created>
  <dcterms:modified xsi:type="dcterms:W3CDTF">2020-09-01T21:53:42Z</dcterms:modified>
</cp:coreProperties>
</file>