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8"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9" r:id="rId22"/>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4" y="48"/>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7" Type="http://schemas.openxmlformats.org/officeDocument/2006/relationships/image" Target="../media/image16.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10" Type="http://schemas.openxmlformats.org/officeDocument/2006/relationships/image" Target="../media/image26.wmf"/><Relationship Id="rId4" Type="http://schemas.openxmlformats.org/officeDocument/2006/relationships/image" Target="../media/image20.wmf"/><Relationship Id="rId9" Type="http://schemas.openxmlformats.org/officeDocument/2006/relationships/image" Target="../media/image2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D81518-0C2B-48E4-9D71-2F37E7CDC657}" type="datetimeFigureOut">
              <a:rPr lang="pt-BR" smtClean="0"/>
              <a:t>19/09/2020</a:t>
            </a:fld>
            <a:endParaRPr lang="pt-BR"/>
          </a:p>
        </p:txBody>
      </p:sp>
      <p:sp>
        <p:nvSpPr>
          <p:cNvPr id="4" name="Espaço Reservado para Imagem de Slide 3"/>
          <p:cNvSpPr>
            <a:spLocks noGrp="1" noRot="1" noChangeAspect="1"/>
          </p:cNvSpPr>
          <p:nvPr>
            <p:ph type="sldImg" idx="2"/>
          </p:nvPr>
        </p:nvSpPr>
        <p:spPr>
          <a:xfrm>
            <a:off x="454025" y="685800"/>
            <a:ext cx="59499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4ED919-8F92-4641-93B6-128455FB33EC}" type="slidenum">
              <a:rPr lang="pt-BR" smtClean="0"/>
              <a:t>‹nº›</a:t>
            </a:fld>
            <a:endParaRPr lang="pt-BR"/>
          </a:p>
        </p:txBody>
      </p:sp>
    </p:spTree>
    <p:extLst>
      <p:ext uri="{BB962C8B-B14F-4D97-AF65-F5344CB8AC3E}">
        <p14:creationId xmlns:p14="http://schemas.microsoft.com/office/powerpoint/2010/main" val="294281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AB4ED919-8F92-4641-93B6-128455FB33EC}" type="slidenum">
              <a:rPr lang="pt-BR" smtClean="0"/>
              <a:t>5</a:t>
            </a:fld>
            <a:endParaRPr lang="pt-BR"/>
          </a:p>
        </p:txBody>
      </p:sp>
    </p:spTree>
    <p:extLst>
      <p:ext uri="{BB962C8B-B14F-4D97-AF65-F5344CB8AC3E}">
        <p14:creationId xmlns:p14="http://schemas.microsoft.com/office/powerpoint/2010/main" val="346748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AB4ED919-8F92-4641-93B6-128455FB33EC}" type="slidenum">
              <a:rPr lang="pt-BR" smtClean="0"/>
              <a:t>12</a:t>
            </a:fld>
            <a:endParaRPr lang="pt-BR"/>
          </a:p>
        </p:txBody>
      </p:sp>
    </p:spTree>
    <p:extLst>
      <p:ext uri="{BB962C8B-B14F-4D97-AF65-F5344CB8AC3E}">
        <p14:creationId xmlns:p14="http://schemas.microsoft.com/office/powerpoint/2010/main" val="309970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DBCCC126-312C-47B3-80E9-CF01DBB02545}"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2419129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BCCC126-312C-47B3-80E9-CF01DBB02545}"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605115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1233528" y="274639"/>
            <a:ext cx="3486196"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774941" y="274639"/>
            <a:ext cx="10260202"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BCCC126-312C-47B3-80E9-CF01DBB02545}"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3091209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BCCC126-312C-47B3-80E9-CF01DBB02545}"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26473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DBCCC126-312C-47B3-80E9-CF01DBB02545}" type="datetimeFigureOut">
              <a:rPr lang="pt-BR" smtClean="0"/>
              <a:t>19/09/2020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4072979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774941"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7846525" y="1600201"/>
            <a:ext cx="687319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DBCCC126-312C-47B3-80E9-CF01DBB02545}"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1562553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4638"/>
            <a:ext cx="10712768"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DBCCC126-312C-47B3-80E9-CF01DBB02545}" type="datetimeFigureOut">
              <a:rPr lang="pt-BR" smtClean="0"/>
              <a:t>19/09/2020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329201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DBCCC126-312C-47B3-80E9-CF01DBB02545}" type="datetimeFigureOut">
              <a:rPr lang="pt-BR" smtClean="0"/>
              <a:t>19/09/2020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3034991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BCCC126-312C-47B3-80E9-CF01DBB02545}" type="datetimeFigureOut">
              <a:rPr lang="pt-BR" smtClean="0"/>
              <a:t>19/09/2020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D50337C-3D98-4B29-85E9-42622A8FF6CC}" type="slidenum">
              <a:rPr lang="pt-BR" smtClean="0"/>
              <a:t>‹nº›</a:t>
            </a:fld>
            <a:endParaRPr lang="pt-BR"/>
          </a:p>
        </p:txBody>
      </p:sp>
      <p:pic>
        <p:nvPicPr>
          <p:cNvPr id="5" name="Espaço Reservado para Conteúdo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11977" y="5632400"/>
            <a:ext cx="2171585" cy="1440160"/>
          </a:xfrm>
          <a:prstGeom prst="rect">
            <a:avLst/>
          </a:prstGeom>
        </p:spPr>
      </p:pic>
      <p:pic>
        <p:nvPicPr>
          <p:cNvPr id="6" name="Imagem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915362"/>
            <a:ext cx="1368629" cy="874235"/>
          </a:xfrm>
          <a:prstGeom prst="rect">
            <a:avLst/>
          </a:prstGeom>
        </p:spPr>
      </p:pic>
    </p:spTree>
    <p:extLst>
      <p:ext uri="{BB962C8B-B14F-4D97-AF65-F5344CB8AC3E}">
        <p14:creationId xmlns:p14="http://schemas.microsoft.com/office/powerpoint/2010/main" val="374618838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DBCCC126-312C-47B3-80E9-CF01DBB02545}"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380467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DBCCC126-312C-47B3-80E9-CF01DBB02545}" type="datetimeFigureOut">
              <a:rPr lang="pt-BR" smtClean="0"/>
              <a:t>19/09/2020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D50337C-3D98-4B29-85E9-42622A8FF6CC}" type="slidenum">
              <a:rPr lang="pt-BR" smtClean="0"/>
              <a:t>‹nº›</a:t>
            </a:fld>
            <a:endParaRPr lang="pt-BR"/>
          </a:p>
        </p:txBody>
      </p:sp>
    </p:spTree>
    <p:extLst>
      <p:ext uri="{BB962C8B-B14F-4D97-AF65-F5344CB8AC3E}">
        <p14:creationId xmlns:p14="http://schemas.microsoft.com/office/powerpoint/2010/main" val="128674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60000"/>
                <a:lumOff val="40000"/>
              </a:schemeClr>
            </a:gs>
            <a:gs pos="50000">
              <a:schemeClr val="accent5">
                <a:lumMod val="40000"/>
                <a:lumOff val="60000"/>
              </a:schemeClr>
            </a:gs>
            <a:gs pos="100000">
              <a:schemeClr val="accent5">
                <a:lumMod val="60000"/>
                <a:lumOff val="40000"/>
              </a:schemeClr>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CCC126-312C-47B3-80E9-CF01DBB02545}" type="datetimeFigureOut">
              <a:rPr lang="pt-BR" smtClean="0"/>
              <a:t>19/09/2020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0337C-3D98-4B29-85E9-42622A8FF6CC}" type="slidenum">
              <a:rPr lang="pt-BR" smtClean="0"/>
              <a:t>‹nº›</a:t>
            </a:fld>
            <a:endParaRPr lang="pt-BR"/>
          </a:p>
        </p:txBody>
      </p:sp>
    </p:spTree>
    <p:extLst>
      <p:ext uri="{BB962C8B-B14F-4D97-AF65-F5344CB8AC3E}">
        <p14:creationId xmlns:p14="http://schemas.microsoft.com/office/powerpoint/2010/main" val="2174123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4.bin"/><Relationship Id="rId14" Type="http://schemas.openxmlformats.org/officeDocument/2006/relationships/image" Target="../media/image9.wmf"/></Relationships>
</file>

<file path=ppt/slides/_rels/slide16.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4.wmf"/><Relationship Id="rId2" Type="http://schemas.openxmlformats.org/officeDocument/2006/relationships/slideLayout" Target="../slideLayouts/slideLayout7.xml"/><Relationship Id="rId16" Type="http://schemas.openxmlformats.org/officeDocument/2006/relationships/image" Target="../media/image16.wmf"/><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0.bin"/><Relationship Id="rId14" Type="http://schemas.openxmlformats.org/officeDocument/2006/relationships/image" Target="../media/image15.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19.bin"/><Relationship Id="rId18" Type="http://schemas.openxmlformats.org/officeDocument/2006/relationships/image" Target="../media/image24.wmf"/><Relationship Id="rId3" Type="http://schemas.openxmlformats.org/officeDocument/2006/relationships/oleObject" Target="../embeddings/oleObject14.bin"/><Relationship Id="rId21" Type="http://schemas.openxmlformats.org/officeDocument/2006/relationships/oleObject" Target="../embeddings/oleObject23.bin"/><Relationship Id="rId7" Type="http://schemas.openxmlformats.org/officeDocument/2006/relationships/oleObject" Target="../embeddings/oleObject16.bin"/><Relationship Id="rId12" Type="http://schemas.openxmlformats.org/officeDocument/2006/relationships/image" Target="../media/image21.wmf"/><Relationship Id="rId17" Type="http://schemas.openxmlformats.org/officeDocument/2006/relationships/oleObject" Target="../embeddings/oleObject21.bin"/><Relationship Id="rId2" Type="http://schemas.openxmlformats.org/officeDocument/2006/relationships/slideLayout" Target="../slideLayouts/slideLayout7.xml"/><Relationship Id="rId16" Type="http://schemas.openxmlformats.org/officeDocument/2006/relationships/image" Target="../media/image23.wmf"/><Relationship Id="rId20" Type="http://schemas.openxmlformats.org/officeDocument/2006/relationships/image" Target="../media/image25.wmf"/><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20.wmf"/><Relationship Id="rId19" Type="http://schemas.openxmlformats.org/officeDocument/2006/relationships/oleObject" Target="../embeddings/oleObject22.bin"/><Relationship Id="rId4" Type="http://schemas.openxmlformats.org/officeDocument/2006/relationships/image" Target="../media/image17.wmf"/><Relationship Id="rId9" Type="http://schemas.openxmlformats.org/officeDocument/2006/relationships/oleObject" Target="../embeddings/oleObject17.bin"/><Relationship Id="rId14" Type="http://schemas.openxmlformats.org/officeDocument/2006/relationships/image" Target="../media/image22.wmf"/><Relationship Id="rId22" Type="http://schemas.openxmlformats.org/officeDocument/2006/relationships/image" Target="../media/image2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10" Type="http://schemas.openxmlformats.org/officeDocument/2006/relationships/image" Target="../media/image2.png"/><Relationship Id="rId4" Type="http://schemas.openxmlformats.org/officeDocument/2006/relationships/image" Target="../media/image29.png"/><Relationship Id="rId9" Type="http://schemas.openxmlformats.org/officeDocument/2006/relationships/image" Target="../media/image3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2001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4</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380733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64371"/>
            <a:ext cx="7776864" cy="2184509"/>
          </a:xfrm>
          <a:prstGeom prst="rect">
            <a:avLst/>
          </a:prstGeom>
        </p:spPr>
        <p:txBody>
          <a:bodyPr wrap="square">
            <a:spAutoFit/>
          </a:bodyPr>
          <a:lstStyle/>
          <a:p>
            <a:pPr algn="just" hangingPunct="0">
              <a:lnSpc>
                <a:spcPct val="140000"/>
              </a:lnSpc>
            </a:pPr>
            <a:r>
              <a:rPr lang="pt-BR" sz="1650" b="1" dirty="0">
                <a:latin typeface="Arial" pitchFamily="34" charset="0"/>
                <a:cs typeface="Arial" pitchFamily="34" charset="0"/>
              </a:rPr>
              <a:t>Questão 5) Cores dos Planetas.  </a:t>
            </a:r>
            <a:endParaRPr lang="pt-BR" sz="1650" dirty="0">
              <a:latin typeface="Arial" pitchFamily="34" charset="0"/>
              <a:cs typeface="Arial" pitchFamily="34" charset="0"/>
            </a:endParaRPr>
          </a:p>
          <a:p>
            <a:pPr algn="just">
              <a:lnSpc>
                <a:spcPct val="140000"/>
              </a:lnSpc>
            </a:pPr>
            <a:r>
              <a:rPr lang="pt-BR" sz="1650" dirty="0">
                <a:latin typeface="Arial" pitchFamily="34" charset="0"/>
                <a:cs typeface="Arial" pitchFamily="34" charset="0"/>
              </a:rPr>
              <a:t>As cores dos diferentes planetas são determinadas fundamentalmente pelos </a:t>
            </a:r>
            <a:r>
              <a:rPr lang="pt-BR" sz="1650" dirty="0" smtClean="0">
                <a:latin typeface="Arial" pitchFamily="34" charset="0"/>
                <a:cs typeface="Arial" pitchFamily="34" charset="0"/>
              </a:rPr>
              <a:t>tipos </a:t>
            </a:r>
            <a:r>
              <a:rPr lang="pt-BR" sz="1650" dirty="0">
                <a:latin typeface="Arial" pitchFamily="34" charset="0"/>
                <a:cs typeface="Arial" pitchFamily="34" charset="0"/>
              </a:rPr>
              <a:t>de </a:t>
            </a:r>
            <a:r>
              <a:rPr lang="pt-BR" sz="1650" dirty="0" smtClean="0">
                <a:latin typeface="Arial" pitchFamily="34" charset="0"/>
                <a:cs typeface="Arial" pitchFamily="34" charset="0"/>
              </a:rPr>
              <a:t>gases </a:t>
            </a:r>
            <a:r>
              <a:rPr lang="pt-BR" sz="1650" dirty="0">
                <a:latin typeface="Arial" pitchFamily="34" charset="0"/>
                <a:cs typeface="Arial" pitchFamily="34" charset="0"/>
              </a:rPr>
              <a:t>que compõem suas atmosferas, ou seja, a camada gasosa que os rodeia. </a:t>
            </a:r>
            <a:r>
              <a:rPr lang="pt-BR" sz="1650" dirty="0" smtClean="0">
                <a:latin typeface="Arial" pitchFamily="34" charset="0"/>
                <a:cs typeface="Arial" pitchFamily="34" charset="0"/>
              </a:rPr>
              <a:t>Os </a:t>
            </a:r>
            <a:r>
              <a:rPr lang="pt-BR" sz="1650" dirty="0">
                <a:latin typeface="Arial" pitchFamily="34" charset="0"/>
                <a:cs typeface="Arial" pitchFamily="34" charset="0"/>
              </a:rPr>
              <a:t>gases presentes na atmosfera de um planeta dependem dos constituintes </a:t>
            </a:r>
            <a:r>
              <a:rPr lang="pt-BR" sz="1650" dirty="0" smtClean="0">
                <a:latin typeface="Arial" pitchFamily="34" charset="0"/>
                <a:cs typeface="Arial" pitchFamily="34" charset="0"/>
              </a:rPr>
              <a:t>químicos</a:t>
            </a:r>
            <a:r>
              <a:rPr lang="pt-BR" sz="1650" dirty="0">
                <a:latin typeface="Arial" pitchFamily="34" charset="0"/>
                <a:cs typeface="Arial" pitchFamily="34" charset="0"/>
              </a:rPr>
              <a:t>, átomos e moléculas, de que se formou o planeta. Os planetas </a:t>
            </a:r>
            <a:r>
              <a:rPr lang="pt-BR" sz="1650" dirty="0">
                <a:latin typeface="Arial" pitchFamily="34" charset="0"/>
                <a:cs typeface="Arial" pitchFamily="34" charset="0"/>
              </a:rPr>
              <a:t>terrestres (Mercúrio, Vênus, Terra e Marte) se formaram </a:t>
            </a:r>
            <a:r>
              <a:rPr lang="pt-BR" sz="1650" dirty="0" smtClean="0">
                <a:latin typeface="Arial" pitchFamily="34" charset="0"/>
                <a:cs typeface="Arial" pitchFamily="34" charset="0"/>
              </a:rPr>
              <a:t>sem ter</a:t>
            </a:r>
            <a:endParaRPr lang="pt-BR" sz="1650" dirty="0">
              <a:latin typeface="Arial" pitchFamily="34" charset="0"/>
              <a:cs typeface="Arial" pitchFamily="34" charset="0"/>
            </a:endParaRPr>
          </a:p>
        </p:txBody>
      </p:sp>
      <p:sp>
        <p:nvSpPr>
          <p:cNvPr id="4" name="Retângulo 3"/>
          <p:cNvSpPr/>
          <p:nvPr/>
        </p:nvSpPr>
        <p:spPr>
          <a:xfrm>
            <a:off x="262905" y="2276872"/>
            <a:ext cx="11449272" cy="3606436"/>
          </a:xfrm>
          <a:prstGeom prst="rect">
            <a:avLst/>
          </a:prstGeom>
        </p:spPr>
        <p:txBody>
          <a:bodyPr wrap="square">
            <a:spAutoFit/>
          </a:bodyPr>
          <a:lstStyle/>
          <a:p>
            <a:pPr algn="just">
              <a:lnSpc>
                <a:spcPct val="140000"/>
              </a:lnSpc>
            </a:pPr>
            <a:r>
              <a:rPr lang="pt-BR" sz="1650" dirty="0" smtClean="0">
                <a:latin typeface="Arial" pitchFamily="34" charset="0"/>
                <a:cs typeface="Arial" pitchFamily="34" charset="0"/>
              </a:rPr>
              <a:t>atmosferas </a:t>
            </a:r>
            <a:r>
              <a:rPr lang="pt-BR" sz="1650" dirty="0">
                <a:latin typeface="Arial" pitchFamily="34" charset="0"/>
                <a:cs typeface="Arial" pitchFamily="34" charset="0"/>
              </a:rPr>
              <a:t>muito extensas e densas, pois não foram capazes de reter os gases da atmosfera primitiva. A atual atmosfera destes planetas é fruto de gases que foram liberados do interior dos mesmos, durante suas vidas. Diferentemente, os planetas com massas maiores do que a terrestre (Júpiter, Saturno, Urano e Netuno) têm atmosferas ainda primitivas, ou seja, constituídas pelos gases que existiam no momento da formação dos mesmos. Quando a luz solar incide na atmosfera do planeta, parte da luz é absorvida pelos gases e parte é refletida. Assim, é a luz refletida que determina a cor do planeta.  Por exemplo, nosso planeta Terra quando visto do espaço, se mostra azul, devido à grande quantidade de oxigênio presente na atmosfera terrestre, que tem a propriedade de espalhar e refletir muito mais os comprimentos de onda em torno do azul e absorver as outras cores. O azul do céu quando visto da superfície terrestre se explica basicamente pelo mesmo fenômeno. Vamos pensar agora nos planetas com atmosferas muito pouco densas ou quase sem atmosferas, como é o caso de Mercúrio e Plutão. </a:t>
            </a:r>
            <a:endParaRPr lang="pt-BR" sz="1650" dirty="0">
              <a:latin typeface="Arial" pitchFamily="34" charset="0"/>
              <a:cs typeface="Arial" pitchFamily="34" charset="0"/>
            </a:endParaRPr>
          </a:p>
        </p:txBody>
      </p:sp>
    </p:spTree>
    <p:extLst>
      <p:ext uri="{BB962C8B-B14F-4D97-AF65-F5344CB8AC3E}">
        <p14:creationId xmlns:p14="http://schemas.microsoft.com/office/powerpoint/2010/main" val="8648864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620688"/>
            <a:ext cx="7776864" cy="872034"/>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5a)</a:t>
            </a:r>
            <a:r>
              <a:rPr lang="pt-BR" b="1" dirty="0">
                <a:latin typeface="Arial" pitchFamily="34" charset="0"/>
                <a:cs typeface="Arial" pitchFamily="34" charset="0"/>
              </a:rPr>
              <a:t> </a:t>
            </a:r>
            <a:r>
              <a:rPr lang="pt-BR" dirty="0">
                <a:latin typeface="Arial" pitchFamily="34" charset="0"/>
                <a:cs typeface="Arial" pitchFamily="34" charset="0"/>
              </a:rPr>
              <a:t>Qual a cor do céu diurno destes planetas, vista por um astronauta que, hipoteticamente, esteja na superfície dos mesmos?</a:t>
            </a:r>
          </a:p>
        </p:txBody>
      </p:sp>
      <p:sp>
        <p:nvSpPr>
          <p:cNvPr id="4" name="Retângulo 3"/>
          <p:cNvSpPr/>
          <p:nvPr/>
        </p:nvSpPr>
        <p:spPr>
          <a:xfrm>
            <a:off x="249816" y="1907540"/>
            <a:ext cx="169790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5a):</a:t>
            </a:r>
            <a:endParaRPr lang="pt-BR" dirty="0">
              <a:latin typeface="Arial" pitchFamily="34" charset="0"/>
              <a:cs typeface="Arial" pitchFamily="34" charset="0"/>
            </a:endParaRPr>
          </a:p>
        </p:txBody>
      </p:sp>
      <p:sp>
        <p:nvSpPr>
          <p:cNvPr id="5" name="Retângulo 4"/>
          <p:cNvSpPr/>
          <p:nvPr/>
        </p:nvSpPr>
        <p:spPr>
          <a:xfrm>
            <a:off x="1882452" y="1907148"/>
            <a:ext cx="6250429" cy="369332"/>
          </a:xfrm>
          <a:prstGeom prst="rect">
            <a:avLst/>
          </a:prstGeom>
        </p:spPr>
        <p:txBody>
          <a:bodyPr wrap="none">
            <a:spAutoFit/>
          </a:bodyPr>
          <a:lstStyle/>
          <a:p>
            <a:r>
              <a:rPr lang="pt-BR" dirty="0">
                <a:solidFill>
                  <a:srgbClr val="FF0000"/>
                </a:solidFill>
                <a:latin typeface="Arial" pitchFamily="34" charset="0"/>
                <a:cs typeface="Arial" pitchFamily="34" charset="0"/>
              </a:rPr>
              <a:t>Completamente preto, pois não há gás para espalhar a luz.</a:t>
            </a:r>
          </a:p>
        </p:txBody>
      </p:sp>
      <p:sp>
        <p:nvSpPr>
          <p:cNvPr id="6" name="Retângulo 5"/>
          <p:cNvSpPr/>
          <p:nvPr/>
        </p:nvSpPr>
        <p:spPr>
          <a:xfrm>
            <a:off x="262905" y="2708920"/>
            <a:ext cx="11377264" cy="923330"/>
          </a:xfrm>
          <a:prstGeom prst="rect">
            <a:avLst/>
          </a:prstGeom>
        </p:spPr>
        <p:txBody>
          <a:bodyPr wrap="square">
            <a:spAutoFit/>
          </a:bodyPr>
          <a:lstStyle/>
          <a:p>
            <a:pPr algn="just">
              <a:lnSpc>
                <a:spcPct val="150000"/>
              </a:lnSpc>
            </a:pPr>
            <a:r>
              <a:rPr lang="pt-BR" b="1" dirty="0" smtClean="0"/>
              <a:t>Pergunta 5b)</a:t>
            </a:r>
            <a:r>
              <a:rPr lang="pt-BR" b="1" dirty="0"/>
              <a:t> </a:t>
            </a:r>
            <a:r>
              <a:rPr lang="pt-BR" dirty="0"/>
              <a:t>Por que ao olharmos para estes planetas, a partir da Terra, os vemos de uma cor diferente daquela que é observada pelo hipotético astronauta colocado em sua superfície? Qual é esta cor?</a:t>
            </a:r>
          </a:p>
        </p:txBody>
      </p:sp>
      <p:sp>
        <p:nvSpPr>
          <p:cNvPr id="7" name="Retângulo 6"/>
          <p:cNvSpPr/>
          <p:nvPr/>
        </p:nvSpPr>
        <p:spPr>
          <a:xfrm>
            <a:off x="262905" y="3861048"/>
            <a:ext cx="1710725"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5b):</a:t>
            </a:r>
            <a:endParaRPr lang="pt-BR" dirty="0">
              <a:latin typeface="Arial" pitchFamily="34" charset="0"/>
              <a:cs typeface="Arial" pitchFamily="34" charset="0"/>
            </a:endParaRPr>
          </a:p>
        </p:txBody>
      </p:sp>
      <p:sp>
        <p:nvSpPr>
          <p:cNvPr id="8" name="Retângulo 7"/>
          <p:cNvSpPr/>
          <p:nvPr/>
        </p:nvSpPr>
        <p:spPr>
          <a:xfrm>
            <a:off x="262906" y="3789040"/>
            <a:ext cx="11449272" cy="923330"/>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Porque </a:t>
            </a:r>
            <a:r>
              <a:rPr lang="pt-BR" dirty="0">
                <a:solidFill>
                  <a:srgbClr val="FF0000"/>
                </a:solidFill>
                <a:latin typeface="Arial" pitchFamily="34" charset="0"/>
                <a:cs typeface="Arial" pitchFamily="34" charset="0"/>
              </a:rPr>
              <a:t>ao olharmos para o planeta, a partir daqui da Terra, estamos na realidade recebendo a luz do Sol refletida pela superfície do planeta. A cor é amarela, pois corresponde à luz do Sol.</a:t>
            </a:r>
          </a:p>
        </p:txBody>
      </p:sp>
    </p:spTree>
    <p:extLst>
      <p:ext uri="{BB962C8B-B14F-4D97-AF65-F5344CB8AC3E}">
        <p14:creationId xmlns:p14="http://schemas.microsoft.com/office/powerpoint/2010/main" val="121398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0-#ppt_w/2"/>
                                          </p:val>
                                        </p:tav>
                                        <p:tav tm="100000">
                                          <p:val>
                                            <p:strVal val="#ppt_x"/>
                                          </p:val>
                                        </p:tav>
                                      </p:tavLst>
                                    </p:anim>
                                    <p:anim calcmode="lin" valueType="num">
                                      <p:cBhvr additive="base">
                                        <p:cTn id="1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66417"/>
            <a:ext cx="7992888" cy="2407839"/>
          </a:xfrm>
          <a:prstGeom prst="rect">
            <a:avLst/>
          </a:prstGeom>
        </p:spPr>
        <p:txBody>
          <a:bodyPr wrap="square">
            <a:spAutoFit/>
          </a:bodyPr>
          <a:lstStyle/>
          <a:p>
            <a:pPr algn="just" hangingPunct="0">
              <a:lnSpc>
                <a:spcPct val="114000"/>
              </a:lnSpc>
            </a:pPr>
            <a:r>
              <a:rPr lang="pt-BR" sz="1650" b="1" dirty="0">
                <a:latin typeface="Arial" pitchFamily="34" charset="0"/>
                <a:cs typeface="Arial" pitchFamily="34" charset="0"/>
              </a:rPr>
              <a:t>Questão 6) O Movimento dos Corpos Celestes. </a:t>
            </a:r>
            <a:endParaRPr lang="pt-BR" sz="1650" dirty="0">
              <a:latin typeface="Arial" pitchFamily="34" charset="0"/>
              <a:cs typeface="Arial" pitchFamily="34" charset="0"/>
            </a:endParaRPr>
          </a:p>
          <a:p>
            <a:pPr algn="just">
              <a:lnSpc>
                <a:spcPct val="114000"/>
              </a:lnSpc>
            </a:pPr>
            <a:r>
              <a:rPr lang="pt-BR" sz="1650" dirty="0">
                <a:latin typeface="Arial" pitchFamily="34" charset="0"/>
                <a:cs typeface="Arial" pitchFamily="34" charset="0"/>
              </a:rPr>
              <a:t>Os astros ( planetas, estrelas e galáxias) estão se movimentando no céu na direção de leste para oeste. Tal fenômeno é um reflexo direto da rotação da Terra, a qual está girando em torno do seu eixo no sentido de oeste para leste. Ao longo das 24 horas do dia, todos os astros descrevem no céu trajetórias circulares paralelas ao equador. Nos </a:t>
            </a:r>
            <a:r>
              <a:rPr lang="pt-BR" sz="1650" dirty="0" err="1">
                <a:latin typeface="Arial" pitchFamily="34" charset="0"/>
                <a:cs typeface="Arial" pitchFamily="34" charset="0"/>
              </a:rPr>
              <a:t>pólos</a:t>
            </a:r>
            <a:r>
              <a:rPr lang="pt-BR" sz="1650" dirty="0">
                <a:latin typeface="Arial" pitchFamily="34" charset="0"/>
                <a:cs typeface="Arial" pitchFamily="34" charset="0"/>
              </a:rPr>
              <a:t>, todas as estrelas de um mesmo hemisfério permanecem 24 horas acima do horizonte. Diferentemente, no equador as estrelas permanecem 12 horas acima do horizonte e 12 horas abaixo dele. O Prof. José Renan de Medeiros, </a:t>
            </a:r>
          </a:p>
        </p:txBody>
      </p:sp>
      <p:sp>
        <p:nvSpPr>
          <p:cNvPr id="4" name="Retângulo 3"/>
          <p:cNvSpPr/>
          <p:nvPr/>
        </p:nvSpPr>
        <p:spPr>
          <a:xfrm>
            <a:off x="118889" y="2383944"/>
            <a:ext cx="11522443" cy="936475"/>
          </a:xfrm>
          <a:prstGeom prst="rect">
            <a:avLst/>
          </a:prstGeom>
        </p:spPr>
        <p:txBody>
          <a:bodyPr wrap="square">
            <a:spAutoFit/>
          </a:bodyPr>
          <a:lstStyle/>
          <a:p>
            <a:pPr algn="just">
              <a:lnSpc>
                <a:spcPct val="114000"/>
              </a:lnSpc>
            </a:pPr>
            <a:r>
              <a:rPr lang="pt-BR" sz="1650" dirty="0">
                <a:latin typeface="Arial" pitchFamily="34" charset="0"/>
                <a:cs typeface="Arial" pitchFamily="34" charset="0"/>
              </a:rPr>
              <a:t>um dos lideres </a:t>
            </a:r>
            <a:r>
              <a:rPr lang="pt-BR" sz="1650" dirty="0" smtClean="0">
                <a:latin typeface="Arial" pitchFamily="34" charset="0"/>
                <a:cs typeface="Arial" pitchFamily="34" charset="0"/>
              </a:rPr>
              <a:t>da </a:t>
            </a:r>
            <a:r>
              <a:rPr lang="pt-BR" sz="1650" dirty="0" smtClean="0">
                <a:latin typeface="Arial" pitchFamily="34" charset="0"/>
                <a:cs typeface="Arial" pitchFamily="34" charset="0"/>
              </a:rPr>
              <a:t>Equipe </a:t>
            </a:r>
            <a:r>
              <a:rPr lang="pt-BR" sz="1650" dirty="0">
                <a:latin typeface="Arial" pitchFamily="34" charset="0"/>
                <a:cs typeface="Arial" pitchFamily="34" charset="0"/>
              </a:rPr>
              <a:t>Brasileira de Astronomia e que mora em Natal, cidade localizada no hemisfério sul, a aproximadamente 5 graus da linha do equador, num início de noite, olhou para o horizonte e viu um maravilhoso espetáculo: A constelação de Órion (aquela que possui as Três Marias) “emergindo” do oceano.</a:t>
            </a:r>
          </a:p>
        </p:txBody>
      </p:sp>
      <p:sp>
        <p:nvSpPr>
          <p:cNvPr id="5" name="Retângulo 4"/>
          <p:cNvSpPr/>
          <p:nvPr/>
        </p:nvSpPr>
        <p:spPr>
          <a:xfrm>
            <a:off x="126725" y="3390797"/>
            <a:ext cx="7502993" cy="353943"/>
          </a:xfrm>
          <a:prstGeom prst="rect">
            <a:avLst/>
          </a:prstGeom>
        </p:spPr>
        <p:txBody>
          <a:bodyPr wrap="square">
            <a:spAutoFit/>
          </a:bodyPr>
          <a:lstStyle/>
          <a:p>
            <a:pPr algn="just"/>
            <a:r>
              <a:rPr lang="pt-BR" sz="1700" b="1" dirty="0" smtClean="0">
                <a:latin typeface="Arial" pitchFamily="34" charset="0"/>
                <a:cs typeface="Arial" pitchFamily="34" charset="0"/>
              </a:rPr>
              <a:t>Pergunta 6a)</a:t>
            </a:r>
            <a:r>
              <a:rPr lang="pt-BR" sz="1700" b="1" dirty="0">
                <a:latin typeface="Arial" pitchFamily="34" charset="0"/>
                <a:cs typeface="Arial" pitchFamily="34" charset="0"/>
              </a:rPr>
              <a:t> </a:t>
            </a:r>
            <a:r>
              <a:rPr lang="pt-BR" sz="1700" dirty="0">
                <a:latin typeface="Arial" pitchFamily="34" charset="0"/>
                <a:cs typeface="Arial" pitchFamily="34" charset="0"/>
              </a:rPr>
              <a:t>Para qual lado cardeal estava olhando o Prof. Renan?</a:t>
            </a:r>
          </a:p>
        </p:txBody>
      </p:sp>
      <p:sp>
        <p:nvSpPr>
          <p:cNvPr id="6" name="Retângulo 5"/>
          <p:cNvSpPr/>
          <p:nvPr/>
        </p:nvSpPr>
        <p:spPr>
          <a:xfrm>
            <a:off x="118889" y="3718814"/>
            <a:ext cx="1616148" cy="353943"/>
          </a:xfrm>
          <a:prstGeom prst="rect">
            <a:avLst/>
          </a:prstGeom>
        </p:spPr>
        <p:txBody>
          <a:bodyPr wrap="none">
            <a:spAutoFit/>
          </a:bodyPr>
          <a:lstStyle/>
          <a:p>
            <a:r>
              <a:rPr lang="pt-BR" sz="1700" b="1" dirty="0">
                <a:latin typeface="Arial" pitchFamily="34" charset="0"/>
                <a:cs typeface="Arial" pitchFamily="34" charset="0"/>
              </a:rPr>
              <a:t>Resposta </a:t>
            </a:r>
            <a:r>
              <a:rPr lang="pt-BR" sz="1700" b="1" dirty="0" smtClean="0">
                <a:latin typeface="Arial" pitchFamily="34" charset="0"/>
                <a:cs typeface="Arial" pitchFamily="34" charset="0"/>
              </a:rPr>
              <a:t>6a</a:t>
            </a:r>
            <a:r>
              <a:rPr lang="pt-BR" sz="1700" b="1" dirty="0">
                <a:latin typeface="Arial" pitchFamily="34" charset="0"/>
                <a:cs typeface="Arial" pitchFamily="34" charset="0"/>
              </a:rPr>
              <a:t>):</a:t>
            </a:r>
            <a:endParaRPr lang="pt-BR" sz="1700" dirty="0">
              <a:latin typeface="Arial" pitchFamily="34" charset="0"/>
              <a:cs typeface="Arial" pitchFamily="34" charset="0"/>
            </a:endParaRPr>
          </a:p>
        </p:txBody>
      </p:sp>
      <p:sp>
        <p:nvSpPr>
          <p:cNvPr id="7" name="Retângulo 6"/>
          <p:cNvSpPr/>
          <p:nvPr/>
        </p:nvSpPr>
        <p:spPr>
          <a:xfrm>
            <a:off x="1709057" y="3723129"/>
            <a:ext cx="1486304" cy="353943"/>
          </a:xfrm>
          <a:prstGeom prst="rect">
            <a:avLst/>
          </a:prstGeom>
        </p:spPr>
        <p:txBody>
          <a:bodyPr wrap="none">
            <a:spAutoFit/>
          </a:bodyPr>
          <a:lstStyle/>
          <a:p>
            <a:r>
              <a:rPr lang="pt-BR" sz="1700" dirty="0">
                <a:solidFill>
                  <a:srgbClr val="FF0000"/>
                </a:solidFill>
                <a:latin typeface="Arial" pitchFamily="34" charset="0"/>
                <a:cs typeface="Arial" pitchFamily="34" charset="0"/>
              </a:rPr>
              <a:t>Para o Leste.</a:t>
            </a:r>
          </a:p>
        </p:txBody>
      </p:sp>
      <p:sp>
        <p:nvSpPr>
          <p:cNvPr id="8" name="Retângulo 7"/>
          <p:cNvSpPr/>
          <p:nvPr/>
        </p:nvSpPr>
        <p:spPr>
          <a:xfrm>
            <a:off x="118889" y="4119660"/>
            <a:ext cx="11654462" cy="737125"/>
          </a:xfrm>
          <a:prstGeom prst="rect">
            <a:avLst/>
          </a:prstGeom>
        </p:spPr>
        <p:txBody>
          <a:bodyPr wrap="square">
            <a:spAutoFit/>
          </a:bodyPr>
          <a:lstStyle/>
          <a:p>
            <a:pPr>
              <a:lnSpc>
                <a:spcPct val="130000"/>
              </a:lnSpc>
            </a:pPr>
            <a:r>
              <a:rPr lang="pt-BR" sz="1700" b="1" dirty="0" smtClean="0">
                <a:latin typeface="Arial" pitchFamily="34" charset="0"/>
                <a:cs typeface="Arial" pitchFamily="34" charset="0"/>
              </a:rPr>
              <a:t>Pergunta 6b)</a:t>
            </a:r>
            <a:r>
              <a:rPr lang="pt-BR" sz="1700" b="1" dirty="0">
                <a:latin typeface="Arial" pitchFamily="34" charset="0"/>
                <a:cs typeface="Arial" pitchFamily="34" charset="0"/>
              </a:rPr>
              <a:t> </a:t>
            </a:r>
            <a:r>
              <a:rPr lang="pt-BR" sz="1700" dirty="0">
                <a:latin typeface="Arial" pitchFamily="34" charset="0"/>
                <a:cs typeface="Arial" pitchFamily="34" charset="0"/>
              </a:rPr>
              <a:t>Passadas 6 horas do momento em que o Prof. Renan viu Órion emergir do oceano, onde estava agora localizada esta constelação?</a:t>
            </a:r>
          </a:p>
        </p:txBody>
      </p:sp>
      <p:sp>
        <p:nvSpPr>
          <p:cNvPr id="9" name="Retângulo 8"/>
          <p:cNvSpPr/>
          <p:nvPr/>
        </p:nvSpPr>
        <p:spPr>
          <a:xfrm>
            <a:off x="118889" y="4803249"/>
            <a:ext cx="1627369" cy="353943"/>
          </a:xfrm>
          <a:prstGeom prst="rect">
            <a:avLst/>
          </a:prstGeom>
        </p:spPr>
        <p:txBody>
          <a:bodyPr wrap="none">
            <a:spAutoFit/>
          </a:bodyPr>
          <a:lstStyle/>
          <a:p>
            <a:r>
              <a:rPr lang="pt-BR" sz="1700" b="1" dirty="0">
                <a:latin typeface="Arial" pitchFamily="34" charset="0"/>
                <a:cs typeface="Arial" pitchFamily="34" charset="0"/>
              </a:rPr>
              <a:t>Resposta </a:t>
            </a:r>
            <a:r>
              <a:rPr lang="pt-BR" sz="1700" b="1" dirty="0" smtClean="0">
                <a:latin typeface="Arial" pitchFamily="34" charset="0"/>
                <a:cs typeface="Arial" pitchFamily="34" charset="0"/>
              </a:rPr>
              <a:t>6b):</a:t>
            </a:r>
            <a:endParaRPr lang="pt-BR" sz="1700" dirty="0">
              <a:latin typeface="Arial" pitchFamily="34" charset="0"/>
              <a:cs typeface="Arial" pitchFamily="34" charset="0"/>
            </a:endParaRPr>
          </a:p>
        </p:txBody>
      </p:sp>
      <p:sp>
        <p:nvSpPr>
          <p:cNvPr id="10" name="Retângulo 9"/>
          <p:cNvSpPr/>
          <p:nvPr/>
        </p:nvSpPr>
        <p:spPr>
          <a:xfrm>
            <a:off x="1631057" y="4803249"/>
            <a:ext cx="5166799" cy="353943"/>
          </a:xfrm>
          <a:prstGeom prst="rect">
            <a:avLst/>
          </a:prstGeom>
        </p:spPr>
        <p:txBody>
          <a:bodyPr wrap="none">
            <a:spAutoFit/>
          </a:bodyPr>
          <a:lstStyle/>
          <a:p>
            <a:r>
              <a:rPr lang="pt-BR" sz="1700" dirty="0">
                <a:solidFill>
                  <a:srgbClr val="FF0000"/>
                </a:solidFill>
                <a:latin typeface="Arial" pitchFamily="34" charset="0"/>
                <a:cs typeface="Arial" pitchFamily="34" charset="0"/>
              </a:rPr>
              <a:t>Cruzando a linha meridiana que passa sobre Natal.</a:t>
            </a:r>
          </a:p>
        </p:txBody>
      </p:sp>
      <p:sp>
        <p:nvSpPr>
          <p:cNvPr id="11" name="Retângulo 10"/>
          <p:cNvSpPr/>
          <p:nvPr/>
        </p:nvSpPr>
        <p:spPr>
          <a:xfrm>
            <a:off x="118889" y="5202919"/>
            <a:ext cx="11654460" cy="737125"/>
          </a:xfrm>
          <a:prstGeom prst="rect">
            <a:avLst/>
          </a:prstGeom>
        </p:spPr>
        <p:txBody>
          <a:bodyPr wrap="square">
            <a:spAutoFit/>
          </a:bodyPr>
          <a:lstStyle/>
          <a:p>
            <a:pPr>
              <a:lnSpc>
                <a:spcPct val="130000"/>
              </a:lnSpc>
            </a:pPr>
            <a:r>
              <a:rPr lang="pt-BR" sz="1700" b="1" dirty="0" smtClean="0">
                <a:latin typeface="Arial" pitchFamily="34" charset="0"/>
                <a:cs typeface="Arial" pitchFamily="34" charset="0"/>
              </a:rPr>
              <a:t>Pergunta 6c)</a:t>
            </a:r>
            <a:r>
              <a:rPr lang="pt-BR" sz="1700" b="1" dirty="0">
                <a:latin typeface="Arial" pitchFamily="34" charset="0"/>
                <a:cs typeface="Arial" pitchFamily="34" charset="0"/>
              </a:rPr>
              <a:t> </a:t>
            </a:r>
            <a:r>
              <a:rPr lang="pt-BR" sz="1700" dirty="0">
                <a:latin typeface="Arial" pitchFamily="34" charset="0"/>
                <a:cs typeface="Arial" pitchFamily="34" charset="0"/>
              </a:rPr>
              <a:t>Seis meses após o referido evento (item 6.a), onde estará localizada a constelação de Órion em relação à cidade de Natal, ao anoitecer?</a:t>
            </a:r>
          </a:p>
        </p:txBody>
      </p:sp>
      <p:sp>
        <p:nvSpPr>
          <p:cNvPr id="12" name="Retângulo 11"/>
          <p:cNvSpPr/>
          <p:nvPr/>
        </p:nvSpPr>
        <p:spPr>
          <a:xfrm>
            <a:off x="1343025" y="6021288"/>
            <a:ext cx="1616148" cy="353943"/>
          </a:xfrm>
          <a:prstGeom prst="rect">
            <a:avLst/>
          </a:prstGeom>
        </p:spPr>
        <p:txBody>
          <a:bodyPr wrap="none">
            <a:spAutoFit/>
          </a:bodyPr>
          <a:lstStyle/>
          <a:p>
            <a:r>
              <a:rPr lang="pt-BR" sz="1700" b="1" dirty="0">
                <a:latin typeface="Arial" pitchFamily="34" charset="0"/>
                <a:cs typeface="Arial" pitchFamily="34" charset="0"/>
              </a:rPr>
              <a:t>Resposta </a:t>
            </a:r>
            <a:r>
              <a:rPr lang="pt-BR" sz="1700" b="1" dirty="0" smtClean="0">
                <a:latin typeface="Arial" pitchFamily="34" charset="0"/>
                <a:cs typeface="Arial" pitchFamily="34" charset="0"/>
              </a:rPr>
              <a:t>6c):</a:t>
            </a:r>
            <a:endParaRPr lang="pt-BR" sz="1700" dirty="0">
              <a:latin typeface="Arial" pitchFamily="34" charset="0"/>
              <a:cs typeface="Arial" pitchFamily="34" charset="0"/>
            </a:endParaRPr>
          </a:p>
        </p:txBody>
      </p:sp>
      <p:sp>
        <p:nvSpPr>
          <p:cNvPr id="13" name="Retângulo 12"/>
          <p:cNvSpPr/>
          <p:nvPr/>
        </p:nvSpPr>
        <p:spPr>
          <a:xfrm>
            <a:off x="2855193" y="6021288"/>
            <a:ext cx="1473480" cy="353943"/>
          </a:xfrm>
          <a:prstGeom prst="rect">
            <a:avLst/>
          </a:prstGeom>
        </p:spPr>
        <p:txBody>
          <a:bodyPr wrap="none">
            <a:spAutoFit/>
          </a:bodyPr>
          <a:lstStyle/>
          <a:p>
            <a:r>
              <a:rPr lang="es-ES_tradnl" sz="1700" dirty="0">
                <a:solidFill>
                  <a:srgbClr val="FF0000"/>
                </a:solidFill>
                <a:latin typeface="Arial" pitchFamily="34" charset="0"/>
                <a:cs typeface="Arial" pitchFamily="34" charset="0"/>
              </a:rPr>
              <a:t>Para o Oeste</a:t>
            </a:r>
            <a:endParaRPr lang="pt-BR" sz="17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99030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8" y="2780928"/>
            <a:ext cx="11449272" cy="2908104"/>
          </a:xfrm>
          <a:prstGeom prst="rect">
            <a:avLst/>
          </a:prstGeom>
        </p:spPr>
        <p:txBody>
          <a:bodyPr wrap="square">
            <a:spAutoFit/>
          </a:bodyPr>
          <a:lstStyle/>
          <a:p>
            <a:pPr algn="just" hangingPunct="0">
              <a:lnSpc>
                <a:spcPct val="114000"/>
              </a:lnSpc>
            </a:pPr>
            <a:r>
              <a:rPr lang="pt-BR" dirty="0" smtClean="0">
                <a:latin typeface="Arial" pitchFamily="34" charset="0"/>
                <a:cs typeface="Arial" pitchFamily="34" charset="0"/>
              </a:rPr>
              <a:t>Tal </a:t>
            </a:r>
            <a:r>
              <a:rPr lang="pt-BR" dirty="0">
                <a:latin typeface="Arial" pitchFamily="34" charset="0"/>
                <a:cs typeface="Arial" pitchFamily="34" charset="0"/>
              </a:rPr>
              <a:t>afirmação, tão categórica, mostra a confiança dos cientistas sobre a Teoria do Big-</a:t>
            </a:r>
            <a:r>
              <a:rPr lang="pt-BR" dirty="0" err="1">
                <a:latin typeface="Arial" pitchFamily="34" charset="0"/>
                <a:cs typeface="Arial" pitchFamily="34" charset="0"/>
              </a:rPr>
              <a:t>Bang</a:t>
            </a:r>
            <a:r>
              <a:rPr lang="pt-BR" dirty="0">
                <a:latin typeface="Arial" pitchFamily="34" charset="0"/>
                <a:cs typeface="Arial" pitchFamily="34" charset="0"/>
              </a:rPr>
              <a:t>.  Entretanto, você não deve imaginar que o Big-</a:t>
            </a:r>
            <a:r>
              <a:rPr lang="pt-BR" dirty="0" err="1">
                <a:latin typeface="Arial" pitchFamily="34" charset="0"/>
                <a:cs typeface="Arial" pitchFamily="34" charset="0"/>
              </a:rPr>
              <a:t>Bang</a:t>
            </a:r>
            <a:r>
              <a:rPr lang="pt-BR" dirty="0">
                <a:latin typeface="Arial" pitchFamily="34" charset="0"/>
                <a:cs typeface="Arial" pitchFamily="34" charset="0"/>
              </a:rPr>
              <a:t> foi uma explosão gigantesca, como uma bomba gigante que explode, e que alguém (talvez você mesmo!) poderia ficar do lado de fora da bomba e observar o fenômeno do Big-</a:t>
            </a:r>
            <a:r>
              <a:rPr lang="pt-BR" dirty="0" err="1">
                <a:latin typeface="Arial" pitchFamily="34" charset="0"/>
                <a:cs typeface="Arial" pitchFamily="34" charset="0"/>
              </a:rPr>
              <a:t>Bang</a:t>
            </a:r>
            <a:r>
              <a:rPr lang="pt-BR" dirty="0">
                <a:latin typeface="Arial" pitchFamily="34" charset="0"/>
                <a:cs typeface="Arial" pitchFamily="34" charset="0"/>
              </a:rPr>
              <a:t>. Isto porque no Big-</a:t>
            </a:r>
            <a:r>
              <a:rPr lang="pt-BR" dirty="0" err="1">
                <a:latin typeface="Arial" pitchFamily="34" charset="0"/>
                <a:cs typeface="Arial" pitchFamily="34" charset="0"/>
              </a:rPr>
              <a:t>Bang</a:t>
            </a:r>
            <a:r>
              <a:rPr lang="pt-BR" dirty="0">
                <a:latin typeface="Arial" pitchFamily="34" charset="0"/>
                <a:cs typeface="Arial" pitchFamily="34" charset="0"/>
              </a:rPr>
              <a:t> não existe ‘lado de fora’ nem ‘lado de dentro’. O Big-</a:t>
            </a:r>
            <a:r>
              <a:rPr lang="pt-BR" dirty="0" err="1">
                <a:latin typeface="Arial" pitchFamily="34" charset="0"/>
                <a:cs typeface="Arial" pitchFamily="34" charset="0"/>
              </a:rPr>
              <a:t>Bang</a:t>
            </a:r>
            <a:r>
              <a:rPr lang="pt-BR" dirty="0">
                <a:latin typeface="Arial" pitchFamily="34" charset="0"/>
                <a:cs typeface="Arial" pitchFamily="34" charset="0"/>
              </a:rPr>
              <a:t> representa a geração do próprio espaço e do próprio tempo. É como se o espaço e o tempo tivessem começado ali, no momento do Big-</a:t>
            </a:r>
            <a:r>
              <a:rPr lang="pt-BR" dirty="0" err="1">
                <a:latin typeface="Arial" pitchFamily="34" charset="0"/>
                <a:cs typeface="Arial" pitchFamily="34" charset="0"/>
              </a:rPr>
              <a:t>Bang</a:t>
            </a:r>
            <a:r>
              <a:rPr lang="pt-BR" dirty="0">
                <a:latin typeface="Arial" pitchFamily="34" charset="0"/>
                <a:cs typeface="Arial" pitchFamily="34" charset="0"/>
              </a:rPr>
              <a:t>. Uma das evidências mais fortes a favor do Big-</a:t>
            </a:r>
            <a:r>
              <a:rPr lang="pt-BR" dirty="0" err="1">
                <a:latin typeface="Arial" pitchFamily="34" charset="0"/>
                <a:cs typeface="Arial" pitchFamily="34" charset="0"/>
              </a:rPr>
              <a:t>Bang</a:t>
            </a:r>
            <a:r>
              <a:rPr lang="pt-BR" dirty="0">
                <a:latin typeface="Arial" pitchFamily="34" charset="0"/>
                <a:cs typeface="Arial" pitchFamily="34" charset="0"/>
              </a:rPr>
              <a:t> foi observada por Edwin P. Hubble (1889-1953), que em 1929 desenvolveu a famosa </a:t>
            </a:r>
            <a:r>
              <a:rPr lang="pt-BR" b="1" dirty="0">
                <a:latin typeface="Arial" pitchFamily="34" charset="0"/>
                <a:cs typeface="Arial" pitchFamily="34" charset="0"/>
              </a:rPr>
              <a:t>Lei de Hubble</a:t>
            </a:r>
            <a:r>
              <a:rPr lang="pt-BR" dirty="0">
                <a:latin typeface="Arial" pitchFamily="34" charset="0"/>
                <a:cs typeface="Arial" pitchFamily="34" charset="0"/>
              </a:rPr>
              <a:t> com base num fato observacional aparentemente desconcertante: Todas as galáxias, estejam elas próximas ou distantes, estão se afastando da Terra. Ou seja, o Universo está em expansão. A lei de Hubble é dada pela equação</a:t>
            </a:r>
            <a:r>
              <a:rPr lang="pt-BR" dirty="0" smtClean="0">
                <a:latin typeface="Arial" pitchFamily="34" charset="0"/>
                <a:cs typeface="Arial" pitchFamily="34" charset="0"/>
              </a:rPr>
              <a:t>:</a:t>
            </a:r>
            <a:endParaRPr lang="pt-BR" dirty="0">
              <a:latin typeface="Arial" pitchFamily="34" charset="0"/>
              <a:cs typeface="Arial" pitchFamily="34" charset="0"/>
            </a:endParaRPr>
          </a:p>
        </p:txBody>
      </p:sp>
      <p:sp>
        <p:nvSpPr>
          <p:cNvPr id="4" name="Retângulo 3"/>
          <p:cNvSpPr/>
          <p:nvPr/>
        </p:nvSpPr>
        <p:spPr>
          <a:xfrm>
            <a:off x="5464866" y="5973203"/>
            <a:ext cx="973343" cy="408125"/>
          </a:xfrm>
          <a:prstGeom prst="rect">
            <a:avLst/>
          </a:prstGeom>
        </p:spPr>
        <p:txBody>
          <a:bodyPr wrap="none">
            <a:spAutoFit/>
          </a:bodyPr>
          <a:lstStyle/>
          <a:p>
            <a:pPr algn="ctr" hangingPunct="0">
              <a:lnSpc>
                <a:spcPct val="114000"/>
              </a:lnSpc>
            </a:pPr>
            <a:r>
              <a:rPr lang="pt-BR" b="1" dirty="0">
                <a:latin typeface="Arial" pitchFamily="34" charset="0"/>
                <a:cs typeface="Arial" pitchFamily="34" charset="0"/>
              </a:rPr>
              <a:t>V = </a:t>
            </a:r>
            <a:r>
              <a:rPr lang="pt-BR" b="1" dirty="0" err="1">
                <a:latin typeface="Arial" pitchFamily="34" charset="0"/>
                <a:cs typeface="Arial" pitchFamily="34" charset="0"/>
              </a:rPr>
              <a:t>Hd</a:t>
            </a:r>
            <a:r>
              <a:rPr lang="pt-BR" dirty="0">
                <a:latin typeface="Arial" pitchFamily="34" charset="0"/>
                <a:cs typeface="Arial" pitchFamily="34" charset="0"/>
              </a:rPr>
              <a:t>,</a:t>
            </a:r>
          </a:p>
        </p:txBody>
      </p:sp>
      <p:sp>
        <p:nvSpPr>
          <p:cNvPr id="5" name="Retângulo 4"/>
          <p:cNvSpPr/>
          <p:nvPr/>
        </p:nvSpPr>
        <p:spPr>
          <a:xfrm>
            <a:off x="190897" y="260648"/>
            <a:ext cx="7704856" cy="2302875"/>
          </a:xfrm>
          <a:prstGeom prst="rect">
            <a:avLst/>
          </a:prstGeom>
        </p:spPr>
        <p:txBody>
          <a:bodyPr wrap="square">
            <a:spAutoFit/>
          </a:bodyPr>
          <a:lstStyle/>
          <a:p>
            <a:pPr algn="just" hangingPunct="0">
              <a:lnSpc>
                <a:spcPct val="114000"/>
              </a:lnSpc>
            </a:pPr>
            <a:r>
              <a:rPr lang="pt-BR" b="1" dirty="0">
                <a:latin typeface="Arial" pitchFamily="34" charset="0"/>
                <a:cs typeface="Arial" pitchFamily="34" charset="0"/>
              </a:rPr>
              <a:t>Questão 7) A Expansão do Universo. </a:t>
            </a:r>
            <a:endParaRPr lang="pt-BR" dirty="0">
              <a:latin typeface="Arial" pitchFamily="34" charset="0"/>
              <a:cs typeface="Arial" pitchFamily="34" charset="0"/>
            </a:endParaRPr>
          </a:p>
          <a:p>
            <a:pPr algn="just" hangingPunct="0">
              <a:lnSpc>
                <a:spcPct val="114000"/>
              </a:lnSpc>
            </a:pPr>
            <a:r>
              <a:rPr lang="pt-BR" b="1" dirty="0">
                <a:latin typeface="Arial" pitchFamily="34" charset="0"/>
                <a:cs typeface="Arial" pitchFamily="34" charset="0"/>
              </a:rPr>
              <a:t> </a:t>
            </a:r>
            <a:endParaRPr lang="pt-BR" dirty="0">
              <a:latin typeface="Arial" pitchFamily="34" charset="0"/>
              <a:cs typeface="Arial" pitchFamily="34" charset="0"/>
            </a:endParaRPr>
          </a:p>
          <a:p>
            <a:pPr algn="just" hangingPunct="0">
              <a:lnSpc>
                <a:spcPct val="114000"/>
              </a:lnSpc>
            </a:pPr>
            <a:r>
              <a:rPr lang="pt-BR" dirty="0">
                <a:latin typeface="Arial" pitchFamily="34" charset="0"/>
                <a:cs typeface="Arial" pitchFamily="34" charset="0"/>
              </a:rPr>
              <a:t>Em 1958, </a:t>
            </a:r>
            <a:r>
              <a:rPr lang="pt-BR" b="1" dirty="0">
                <a:latin typeface="Arial" pitchFamily="34" charset="0"/>
                <a:cs typeface="Arial" pitchFamily="34" charset="0"/>
              </a:rPr>
              <a:t>George </a:t>
            </a:r>
            <a:r>
              <a:rPr lang="pt-BR" b="1" dirty="0" err="1">
                <a:latin typeface="Arial" pitchFamily="34" charset="0"/>
                <a:cs typeface="Arial" pitchFamily="34" charset="0"/>
              </a:rPr>
              <a:t>Gamow</a:t>
            </a:r>
            <a:r>
              <a:rPr lang="pt-BR" b="1" dirty="0">
                <a:latin typeface="Arial" pitchFamily="34" charset="0"/>
                <a:cs typeface="Arial" pitchFamily="34" charset="0"/>
              </a:rPr>
              <a:t> </a:t>
            </a:r>
            <a:r>
              <a:rPr lang="pt-BR" dirty="0">
                <a:latin typeface="Arial" pitchFamily="34" charset="0"/>
                <a:cs typeface="Arial" pitchFamily="34" charset="0"/>
              </a:rPr>
              <a:t>fez a seguinte afirmação durante uma reunião </a:t>
            </a:r>
          </a:p>
          <a:p>
            <a:pPr algn="just" hangingPunct="0">
              <a:lnSpc>
                <a:spcPct val="114000"/>
              </a:lnSpc>
            </a:pPr>
            <a:r>
              <a:rPr lang="pt-BR" dirty="0">
                <a:latin typeface="Arial" pitchFamily="34" charset="0"/>
                <a:cs typeface="Arial" pitchFamily="34" charset="0"/>
              </a:rPr>
              <a:t>científica:</a:t>
            </a:r>
          </a:p>
          <a:p>
            <a:pPr algn="just" hangingPunct="0">
              <a:lnSpc>
                <a:spcPct val="114000"/>
              </a:lnSpc>
            </a:pPr>
            <a:r>
              <a:rPr lang="pt-BR" dirty="0">
                <a:latin typeface="Arial" pitchFamily="34" charset="0"/>
                <a:cs typeface="Arial" pitchFamily="34" charset="0"/>
              </a:rPr>
              <a:t> </a:t>
            </a:r>
          </a:p>
          <a:p>
            <a:pPr algn="just" hangingPunct="0">
              <a:lnSpc>
                <a:spcPct val="114000"/>
              </a:lnSpc>
            </a:pPr>
            <a:r>
              <a:rPr lang="pt-BR" b="1" i="1" dirty="0">
                <a:latin typeface="Arial" pitchFamily="34" charset="0"/>
                <a:cs typeface="Arial" pitchFamily="34" charset="0"/>
              </a:rPr>
              <a:t>É tão certo que o Universo começou com um Big-</a:t>
            </a:r>
            <a:r>
              <a:rPr lang="pt-BR" b="1" i="1" dirty="0" err="1">
                <a:latin typeface="Arial" pitchFamily="34" charset="0"/>
                <a:cs typeface="Arial" pitchFamily="34" charset="0"/>
              </a:rPr>
              <a:t>Bang</a:t>
            </a:r>
            <a:r>
              <a:rPr lang="pt-BR" b="1" i="1" dirty="0">
                <a:latin typeface="Arial" pitchFamily="34" charset="0"/>
                <a:cs typeface="Arial" pitchFamily="34" charset="0"/>
              </a:rPr>
              <a:t> quanto é certo </a:t>
            </a:r>
            <a:r>
              <a:rPr lang="pt-BR" b="1" i="1" dirty="0" smtClean="0">
                <a:latin typeface="Arial" pitchFamily="34" charset="0"/>
                <a:cs typeface="Arial" pitchFamily="34" charset="0"/>
              </a:rPr>
              <a:t>que </a:t>
            </a:r>
            <a:r>
              <a:rPr lang="pt-BR" b="1" i="1" dirty="0">
                <a:latin typeface="Arial" pitchFamily="34" charset="0"/>
                <a:cs typeface="Arial" pitchFamily="34" charset="0"/>
              </a:rPr>
              <a:t>a Terra gira em torno do Sol.</a:t>
            </a:r>
            <a:endParaRPr lang="pt-BR" dirty="0">
              <a:latin typeface="Arial" pitchFamily="34" charset="0"/>
              <a:cs typeface="Arial" pitchFamily="34" charset="0"/>
            </a:endParaRPr>
          </a:p>
        </p:txBody>
      </p:sp>
    </p:spTree>
    <p:extLst>
      <p:ext uri="{BB962C8B-B14F-4D97-AF65-F5344CB8AC3E}">
        <p14:creationId xmlns:p14="http://schemas.microsoft.com/office/powerpoint/2010/main" val="9436130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90898" y="4178404"/>
            <a:ext cx="11449271" cy="1338828"/>
          </a:xfrm>
          <a:prstGeom prst="rect">
            <a:avLst/>
          </a:prstGeom>
        </p:spPr>
        <p:txBody>
          <a:bodyPr wrap="square">
            <a:spAutoFit/>
          </a:bodyPr>
          <a:lstStyle/>
          <a:p>
            <a:pPr algn="just">
              <a:lnSpc>
                <a:spcPct val="150000"/>
              </a:lnSpc>
            </a:pPr>
            <a:r>
              <a:rPr lang="pt-BR" dirty="0">
                <a:latin typeface="Arial" pitchFamily="34" charset="0"/>
                <a:cs typeface="Arial" pitchFamily="34" charset="0"/>
              </a:rPr>
              <a:t>Considere, então, um quasar (que é um corpo extremamente luminoso com massa tão grande quanto a massa das galáxias) que está se afastando de nós com uma velocidade de 2,0 10</a:t>
            </a:r>
            <a:r>
              <a:rPr lang="pt-BR" baseline="30000" dirty="0">
                <a:latin typeface="Arial" pitchFamily="34" charset="0"/>
                <a:cs typeface="Arial" pitchFamily="34" charset="0"/>
              </a:rPr>
              <a:t>8</a:t>
            </a:r>
            <a:r>
              <a:rPr lang="pt-BR" dirty="0">
                <a:latin typeface="Arial" pitchFamily="34" charset="0"/>
                <a:cs typeface="Arial" pitchFamily="34" charset="0"/>
              </a:rPr>
              <a:t> m/s (observe que tal velocidade equivale a cerca de 66% da velocidade da luz!). </a:t>
            </a:r>
          </a:p>
        </p:txBody>
      </p:sp>
      <p:sp>
        <p:nvSpPr>
          <p:cNvPr id="5" name="Retângulo 4"/>
          <p:cNvSpPr/>
          <p:nvPr/>
        </p:nvSpPr>
        <p:spPr>
          <a:xfrm>
            <a:off x="190897" y="230351"/>
            <a:ext cx="7776864" cy="2169825"/>
          </a:xfrm>
          <a:prstGeom prst="rect">
            <a:avLst/>
          </a:prstGeom>
        </p:spPr>
        <p:txBody>
          <a:bodyPr wrap="square">
            <a:spAutoFit/>
          </a:bodyPr>
          <a:lstStyle/>
          <a:p>
            <a:pPr algn="just" hangingPunct="0">
              <a:lnSpc>
                <a:spcPct val="150000"/>
              </a:lnSpc>
            </a:pPr>
            <a:r>
              <a:rPr lang="pt-BR" dirty="0">
                <a:latin typeface="Arial" pitchFamily="34" charset="0"/>
                <a:cs typeface="Arial" pitchFamily="34" charset="0"/>
              </a:rPr>
              <a:t>onde H é definida como a constante de Hubble e vale, aproximadamente, 15,3 km/(</a:t>
            </a:r>
            <a:r>
              <a:rPr lang="pt-BR" dirty="0" err="1">
                <a:latin typeface="Arial" pitchFamily="34" charset="0"/>
                <a:cs typeface="Arial" pitchFamily="34" charset="0"/>
              </a:rPr>
              <a:t>seg.Mega</a:t>
            </a:r>
            <a:r>
              <a:rPr lang="pt-BR" dirty="0">
                <a:latin typeface="Arial" pitchFamily="34" charset="0"/>
                <a:cs typeface="Arial" pitchFamily="34" charset="0"/>
              </a:rPr>
              <a:t> Anos-Luz), V é a velocidade com a qual uma galáxia ou quasar está se afastando de nós (também chamada de velocidade de recessão) e d é a distância da galáxia ou quasar até nós. Obs.: </a:t>
            </a:r>
            <a:r>
              <a:rPr lang="pt-BR" dirty="0" err="1">
                <a:latin typeface="Arial" pitchFamily="34" charset="0"/>
                <a:cs typeface="Arial" pitchFamily="34" charset="0"/>
              </a:rPr>
              <a:t>Mega</a:t>
            </a:r>
            <a:r>
              <a:rPr lang="pt-BR" dirty="0">
                <a:latin typeface="Arial" pitchFamily="34" charset="0"/>
                <a:cs typeface="Arial" pitchFamily="34" charset="0"/>
              </a:rPr>
              <a:t> Ano-Luz significa 10</a:t>
            </a:r>
            <a:r>
              <a:rPr lang="pt-BR" baseline="30000" dirty="0">
                <a:latin typeface="Arial" pitchFamily="34" charset="0"/>
                <a:cs typeface="Arial" pitchFamily="34" charset="0"/>
              </a:rPr>
              <a:t>6</a:t>
            </a:r>
            <a:r>
              <a:rPr lang="pt-BR" dirty="0">
                <a:latin typeface="Arial" pitchFamily="34" charset="0"/>
                <a:cs typeface="Arial" pitchFamily="34" charset="0"/>
              </a:rPr>
              <a:t> Anos-Luz</a:t>
            </a:r>
            <a:r>
              <a:rPr lang="pt-BR" dirty="0" smtClean="0">
                <a:latin typeface="Arial" pitchFamily="34" charset="0"/>
                <a:cs typeface="Arial" pitchFamily="34" charset="0"/>
              </a:rPr>
              <a:t>.</a:t>
            </a:r>
            <a:endParaRPr lang="pt-BR" dirty="0">
              <a:latin typeface="Arial" pitchFamily="34" charset="0"/>
              <a:cs typeface="Arial" pitchFamily="34" charset="0"/>
            </a:endParaRPr>
          </a:p>
        </p:txBody>
      </p:sp>
      <p:sp>
        <p:nvSpPr>
          <p:cNvPr id="6" name="Retângulo 5"/>
          <p:cNvSpPr/>
          <p:nvPr/>
        </p:nvSpPr>
        <p:spPr>
          <a:xfrm>
            <a:off x="190898" y="2666236"/>
            <a:ext cx="11449271" cy="1338828"/>
          </a:xfrm>
          <a:prstGeom prst="rect">
            <a:avLst/>
          </a:prstGeom>
        </p:spPr>
        <p:txBody>
          <a:bodyPr wrap="square">
            <a:spAutoFit/>
          </a:bodyPr>
          <a:lstStyle/>
          <a:p>
            <a:pPr algn="just" hangingPunct="0">
              <a:lnSpc>
                <a:spcPct val="150000"/>
              </a:lnSpc>
            </a:pPr>
            <a:r>
              <a:rPr lang="pt-BR" dirty="0">
                <a:latin typeface="Arial" pitchFamily="34" charset="0"/>
                <a:cs typeface="Arial" pitchFamily="34" charset="0"/>
              </a:rPr>
              <a:t>Assim, a Lei de Hubble ao mostrar que o Universo está em expansão concorda com a hipótese do Big-</a:t>
            </a:r>
            <a:r>
              <a:rPr lang="pt-BR" dirty="0" err="1">
                <a:latin typeface="Arial" pitchFamily="34" charset="0"/>
                <a:cs typeface="Arial" pitchFamily="34" charset="0"/>
              </a:rPr>
              <a:t>Bang</a:t>
            </a:r>
            <a:r>
              <a:rPr lang="pt-BR" dirty="0">
                <a:latin typeface="Arial" pitchFamily="34" charset="0"/>
                <a:cs typeface="Arial" pitchFamily="34" charset="0"/>
              </a:rPr>
              <a:t> e aquilo que nós observamos hoje no cosmo representa os “fragmentos” que foram expelidos no Big-</a:t>
            </a:r>
            <a:r>
              <a:rPr lang="pt-BR" dirty="0" err="1">
                <a:latin typeface="Arial" pitchFamily="34" charset="0"/>
                <a:cs typeface="Arial" pitchFamily="34" charset="0"/>
              </a:rPr>
              <a:t>Bang</a:t>
            </a:r>
            <a:r>
              <a:rPr lang="pt-BR" dirty="0">
                <a:latin typeface="Arial" pitchFamily="34" charset="0"/>
                <a:cs typeface="Arial" pitchFamily="34" charset="0"/>
              </a:rPr>
              <a:t> ou na explosão primordial. </a:t>
            </a:r>
          </a:p>
        </p:txBody>
      </p:sp>
    </p:spTree>
    <p:extLst>
      <p:ext uri="{BB962C8B-B14F-4D97-AF65-F5344CB8AC3E}">
        <p14:creationId xmlns:p14="http://schemas.microsoft.com/office/powerpoint/2010/main" val="29611800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476672"/>
            <a:ext cx="7848872"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7a)</a:t>
            </a:r>
            <a:r>
              <a:rPr lang="pt-BR" b="1" dirty="0">
                <a:latin typeface="Arial" pitchFamily="34" charset="0"/>
                <a:cs typeface="Arial" pitchFamily="34" charset="0"/>
              </a:rPr>
              <a:t> </a:t>
            </a:r>
            <a:r>
              <a:rPr lang="pt-BR" dirty="0">
                <a:latin typeface="Arial" pitchFamily="34" charset="0"/>
                <a:cs typeface="Arial" pitchFamily="34" charset="0"/>
              </a:rPr>
              <a:t>Determine, em anos-luz, a distância aproximada deste quasar até a Terra.</a:t>
            </a:r>
          </a:p>
        </p:txBody>
      </p:sp>
      <p:sp>
        <p:nvSpPr>
          <p:cNvPr id="4" name="Retângulo 3"/>
          <p:cNvSpPr/>
          <p:nvPr/>
        </p:nvSpPr>
        <p:spPr>
          <a:xfrm>
            <a:off x="190897" y="1916832"/>
            <a:ext cx="169790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7a</a:t>
            </a:r>
            <a:r>
              <a:rPr lang="pt-BR" b="1" dirty="0">
                <a:latin typeface="Arial" pitchFamily="34" charset="0"/>
                <a:cs typeface="Arial" pitchFamily="34" charset="0"/>
              </a:rPr>
              <a:t>):</a:t>
            </a:r>
            <a:endParaRPr lang="pt-BR" dirty="0">
              <a:latin typeface="Arial" pitchFamily="34" charset="0"/>
              <a:cs typeface="Arial" pitchFamily="34" charset="0"/>
            </a:endParaRPr>
          </a:p>
        </p:txBody>
      </p:sp>
      <p:sp>
        <p:nvSpPr>
          <p:cNvPr id="6" name="Rectangle 2"/>
          <p:cNvSpPr>
            <a:spLocks noChangeArrowheads="1"/>
          </p:cNvSpPr>
          <p:nvPr/>
        </p:nvSpPr>
        <p:spPr bwMode="auto">
          <a:xfrm>
            <a:off x="0" y="0"/>
            <a:ext cx="11903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graphicFrame>
        <p:nvGraphicFramePr>
          <p:cNvPr id="8" name="Objeto 7"/>
          <p:cNvGraphicFramePr>
            <a:graphicFrameLocks noChangeAspect="1"/>
          </p:cNvGraphicFramePr>
          <p:nvPr>
            <p:extLst>
              <p:ext uri="{D42A27DB-BD31-4B8C-83A1-F6EECF244321}">
                <p14:modId xmlns:p14="http://schemas.microsoft.com/office/powerpoint/2010/main" val="2381835136"/>
              </p:ext>
            </p:extLst>
          </p:nvPr>
        </p:nvGraphicFramePr>
        <p:xfrm>
          <a:off x="190897" y="4293096"/>
          <a:ext cx="940750" cy="648072"/>
        </p:xfrm>
        <a:graphic>
          <a:graphicData uri="http://schemas.openxmlformats.org/presentationml/2006/ole">
            <mc:AlternateContent xmlns:mc="http://schemas.openxmlformats.org/markup-compatibility/2006">
              <mc:Choice xmlns:v="urn:schemas-microsoft-com:vml" Requires="v">
                <p:oleObj spid="_x0000_s1134" name="Equação" r:id="rId3" imgW="571320" imgH="393480" progId="Equation.3">
                  <p:embed/>
                </p:oleObj>
              </mc:Choice>
              <mc:Fallback>
                <p:oleObj name="Equação" r:id="rId3" imgW="571320" imgH="393480" progId="Equation.3">
                  <p:embed/>
                  <p:pic>
                    <p:nvPicPr>
                      <p:cNvPr id="0" name=""/>
                      <p:cNvPicPr/>
                      <p:nvPr/>
                    </p:nvPicPr>
                    <p:blipFill>
                      <a:blip r:embed="rId4"/>
                      <a:stretch>
                        <a:fillRect/>
                      </a:stretch>
                    </p:blipFill>
                    <p:spPr>
                      <a:xfrm>
                        <a:off x="190897" y="4293096"/>
                        <a:ext cx="940750" cy="648072"/>
                      </a:xfrm>
                      <a:prstGeom prst="rect">
                        <a:avLst/>
                      </a:prstGeom>
                    </p:spPr>
                  </p:pic>
                </p:oleObj>
              </mc:Fallback>
            </mc:AlternateContent>
          </a:graphicData>
        </a:graphic>
      </p:graphicFrame>
      <p:graphicFrame>
        <p:nvGraphicFramePr>
          <p:cNvPr id="9" name="Objeto 8"/>
          <p:cNvGraphicFramePr>
            <a:graphicFrameLocks noChangeAspect="1"/>
          </p:cNvGraphicFramePr>
          <p:nvPr>
            <p:extLst>
              <p:ext uri="{D42A27DB-BD31-4B8C-83A1-F6EECF244321}">
                <p14:modId xmlns:p14="http://schemas.microsoft.com/office/powerpoint/2010/main" val="2527561625"/>
              </p:ext>
            </p:extLst>
          </p:nvPr>
        </p:nvGraphicFramePr>
        <p:xfrm>
          <a:off x="1199009" y="4077072"/>
          <a:ext cx="1991833" cy="1020609"/>
        </p:xfrm>
        <a:graphic>
          <a:graphicData uri="http://schemas.openxmlformats.org/presentationml/2006/ole">
            <mc:AlternateContent xmlns:mc="http://schemas.openxmlformats.org/markup-compatibility/2006">
              <mc:Choice xmlns:v="urn:schemas-microsoft-com:vml" Requires="v">
                <p:oleObj spid="_x0000_s1135" name="Equação" r:id="rId5" imgW="1536480" imgH="787320" progId="Equation.3">
                  <p:embed/>
                </p:oleObj>
              </mc:Choice>
              <mc:Fallback>
                <p:oleObj name="Equação" r:id="rId5" imgW="1536480" imgH="787320" progId="Equation.3">
                  <p:embed/>
                  <p:pic>
                    <p:nvPicPr>
                      <p:cNvPr id="0" name=""/>
                      <p:cNvPicPr/>
                      <p:nvPr/>
                    </p:nvPicPr>
                    <p:blipFill>
                      <a:blip r:embed="rId6"/>
                      <a:stretch>
                        <a:fillRect/>
                      </a:stretch>
                    </p:blipFill>
                    <p:spPr>
                      <a:xfrm>
                        <a:off x="1199009" y="4077072"/>
                        <a:ext cx="1991833" cy="1020609"/>
                      </a:xfrm>
                      <a:prstGeom prst="rect">
                        <a:avLst/>
                      </a:prstGeom>
                    </p:spPr>
                  </p:pic>
                </p:oleObj>
              </mc:Fallback>
            </mc:AlternateContent>
          </a:graphicData>
        </a:graphic>
      </p:graphicFrame>
      <p:graphicFrame>
        <p:nvGraphicFramePr>
          <p:cNvPr id="10" name="Objeto 9"/>
          <p:cNvGraphicFramePr>
            <a:graphicFrameLocks noChangeAspect="1"/>
          </p:cNvGraphicFramePr>
          <p:nvPr>
            <p:extLst>
              <p:ext uri="{D42A27DB-BD31-4B8C-83A1-F6EECF244321}">
                <p14:modId xmlns:p14="http://schemas.microsoft.com/office/powerpoint/2010/main" val="221968989"/>
              </p:ext>
            </p:extLst>
          </p:nvPr>
        </p:nvGraphicFramePr>
        <p:xfrm>
          <a:off x="3240383" y="4077072"/>
          <a:ext cx="1825645" cy="978024"/>
        </p:xfrm>
        <a:graphic>
          <a:graphicData uri="http://schemas.openxmlformats.org/presentationml/2006/ole">
            <mc:AlternateContent xmlns:mc="http://schemas.openxmlformats.org/markup-compatibility/2006">
              <mc:Choice xmlns:v="urn:schemas-microsoft-com:vml" Requires="v">
                <p:oleObj spid="_x0000_s1136" name="Equação" r:id="rId7" imgW="1422360" imgH="761760" progId="Equation.3">
                  <p:embed/>
                </p:oleObj>
              </mc:Choice>
              <mc:Fallback>
                <p:oleObj name="Equação" r:id="rId7" imgW="1422360" imgH="761760" progId="Equation.3">
                  <p:embed/>
                  <p:pic>
                    <p:nvPicPr>
                      <p:cNvPr id="0" name=""/>
                      <p:cNvPicPr/>
                      <p:nvPr/>
                    </p:nvPicPr>
                    <p:blipFill>
                      <a:blip r:embed="rId8"/>
                      <a:stretch>
                        <a:fillRect/>
                      </a:stretch>
                    </p:blipFill>
                    <p:spPr>
                      <a:xfrm>
                        <a:off x="3240383" y="4077072"/>
                        <a:ext cx="1825645" cy="978024"/>
                      </a:xfrm>
                      <a:prstGeom prst="rect">
                        <a:avLst/>
                      </a:prstGeom>
                    </p:spPr>
                  </p:pic>
                </p:oleObj>
              </mc:Fallback>
            </mc:AlternateContent>
          </a:graphicData>
        </a:graphic>
      </p:graphicFrame>
      <p:graphicFrame>
        <p:nvGraphicFramePr>
          <p:cNvPr id="11" name="Objeto 10"/>
          <p:cNvGraphicFramePr>
            <a:graphicFrameLocks noChangeAspect="1"/>
          </p:cNvGraphicFramePr>
          <p:nvPr>
            <p:extLst>
              <p:ext uri="{D42A27DB-BD31-4B8C-83A1-F6EECF244321}">
                <p14:modId xmlns:p14="http://schemas.microsoft.com/office/powerpoint/2010/main" val="1036694017"/>
              </p:ext>
            </p:extLst>
          </p:nvPr>
        </p:nvGraphicFramePr>
        <p:xfrm>
          <a:off x="5159449" y="4221088"/>
          <a:ext cx="2388611" cy="648073"/>
        </p:xfrm>
        <a:graphic>
          <a:graphicData uri="http://schemas.openxmlformats.org/presentationml/2006/ole">
            <mc:AlternateContent xmlns:mc="http://schemas.openxmlformats.org/markup-compatibility/2006">
              <mc:Choice xmlns:v="urn:schemas-microsoft-com:vml" Requires="v">
                <p:oleObj spid="_x0000_s1137" name="Equação" r:id="rId9" imgW="1638000" imgH="444240" progId="Equation.3">
                  <p:embed/>
                </p:oleObj>
              </mc:Choice>
              <mc:Fallback>
                <p:oleObj name="Equação" r:id="rId9" imgW="1638000" imgH="444240" progId="Equation.3">
                  <p:embed/>
                  <p:pic>
                    <p:nvPicPr>
                      <p:cNvPr id="0" name=""/>
                      <p:cNvPicPr/>
                      <p:nvPr/>
                    </p:nvPicPr>
                    <p:blipFill>
                      <a:blip r:embed="rId10"/>
                      <a:stretch>
                        <a:fillRect/>
                      </a:stretch>
                    </p:blipFill>
                    <p:spPr>
                      <a:xfrm>
                        <a:off x="5159449" y="4221088"/>
                        <a:ext cx="2388611" cy="648073"/>
                      </a:xfrm>
                      <a:prstGeom prst="rect">
                        <a:avLst/>
                      </a:prstGeom>
                    </p:spPr>
                  </p:pic>
                </p:oleObj>
              </mc:Fallback>
            </mc:AlternateContent>
          </a:graphicData>
        </a:graphic>
      </p:graphicFrame>
      <p:graphicFrame>
        <p:nvGraphicFramePr>
          <p:cNvPr id="12" name="Objeto 11"/>
          <p:cNvGraphicFramePr>
            <a:graphicFrameLocks noChangeAspect="1"/>
          </p:cNvGraphicFramePr>
          <p:nvPr>
            <p:extLst>
              <p:ext uri="{D42A27DB-BD31-4B8C-83A1-F6EECF244321}">
                <p14:modId xmlns:p14="http://schemas.microsoft.com/office/powerpoint/2010/main" val="379640942"/>
              </p:ext>
            </p:extLst>
          </p:nvPr>
        </p:nvGraphicFramePr>
        <p:xfrm>
          <a:off x="7607721" y="4365104"/>
          <a:ext cx="2024853" cy="317624"/>
        </p:xfrm>
        <a:graphic>
          <a:graphicData uri="http://schemas.openxmlformats.org/presentationml/2006/ole">
            <mc:AlternateContent xmlns:mc="http://schemas.openxmlformats.org/markup-compatibility/2006">
              <mc:Choice xmlns:v="urn:schemas-microsoft-com:vml" Requires="v">
                <p:oleObj spid="_x0000_s1138" name="Equação" r:id="rId11" imgW="1295280" imgH="203040" progId="Equation.3">
                  <p:embed/>
                </p:oleObj>
              </mc:Choice>
              <mc:Fallback>
                <p:oleObj name="Equação" r:id="rId11" imgW="1295280" imgH="203040" progId="Equation.3">
                  <p:embed/>
                  <p:pic>
                    <p:nvPicPr>
                      <p:cNvPr id="0" name=""/>
                      <p:cNvPicPr/>
                      <p:nvPr/>
                    </p:nvPicPr>
                    <p:blipFill>
                      <a:blip r:embed="rId12"/>
                      <a:stretch>
                        <a:fillRect/>
                      </a:stretch>
                    </p:blipFill>
                    <p:spPr>
                      <a:xfrm>
                        <a:off x="7607721" y="4365104"/>
                        <a:ext cx="2024853" cy="317624"/>
                      </a:xfrm>
                      <a:prstGeom prst="rect">
                        <a:avLst/>
                      </a:prstGeom>
                    </p:spPr>
                  </p:pic>
                </p:oleObj>
              </mc:Fallback>
            </mc:AlternateContent>
          </a:graphicData>
        </a:graphic>
      </p:graphicFrame>
      <p:graphicFrame>
        <p:nvGraphicFramePr>
          <p:cNvPr id="13" name="Objeto 12"/>
          <p:cNvGraphicFramePr>
            <a:graphicFrameLocks noChangeAspect="1"/>
          </p:cNvGraphicFramePr>
          <p:nvPr>
            <p:extLst>
              <p:ext uri="{D42A27DB-BD31-4B8C-83A1-F6EECF244321}">
                <p14:modId xmlns:p14="http://schemas.microsoft.com/office/powerpoint/2010/main" val="249117757"/>
              </p:ext>
            </p:extLst>
          </p:nvPr>
        </p:nvGraphicFramePr>
        <p:xfrm>
          <a:off x="9640911" y="4437112"/>
          <a:ext cx="2174201" cy="257956"/>
        </p:xfrm>
        <a:graphic>
          <a:graphicData uri="http://schemas.openxmlformats.org/presentationml/2006/ole">
            <mc:AlternateContent xmlns:mc="http://schemas.openxmlformats.org/markup-compatibility/2006">
              <mc:Choice xmlns:v="urn:schemas-microsoft-com:vml" Requires="v">
                <p:oleObj spid="_x0000_s1139" name="Equação" r:id="rId13" imgW="1498320" imgH="177480" progId="Equation.3">
                  <p:embed/>
                </p:oleObj>
              </mc:Choice>
              <mc:Fallback>
                <p:oleObj name="Equação" r:id="rId13" imgW="1498320" imgH="177480" progId="Equation.3">
                  <p:embed/>
                  <p:pic>
                    <p:nvPicPr>
                      <p:cNvPr id="0" name=""/>
                      <p:cNvPicPr/>
                      <p:nvPr/>
                    </p:nvPicPr>
                    <p:blipFill>
                      <a:blip r:embed="rId14"/>
                      <a:stretch>
                        <a:fillRect/>
                      </a:stretch>
                    </p:blipFill>
                    <p:spPr>
                      <a:xfrm>
                        <a:off x="9640911" y="4437112"/>
                        <a:ext cx="2174201" cy="257956"/>
                      </a:xfrm>
                      <a:prstGeom prst="rect">
                        <a:avLst/>
                      </a:prstGeom>
                    </p:spPr>
                  </p:pic>
                </p:oleObj>
              </mc:Fallback>
            </mc:AlternateContent>
          </a:graphicData>
        </a:graphic>
      </p:graphicFrame>
      <p:sp>
        <p:nvSpPr>
          <p:cNvPr id="7" name="Retângulo 6"/>
          <p:cNvSpPr/>
          <p:nvPr/>
        </p:nvSpPr>
        <p:spPr>
          <a:xfrm>
            <a:off x="190897" y="2276872"/>
            <a:ext cx="11449272" cy="1338828"/>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Da </a:t>
            </a:r>
            <a:r>
              <a:rPr lang="pt-BR" dirty="0">
                <a:solidFill>
                  <a:srgbClr val="FF0000"/>
                </a:solidFill>
                <a:latin typeface="Arial" pitchFamily="34" charset="0"/>
                <a:cs typeface="Arial" pitchFamily="34" charset="0"/>
              </a:rPr>
              <a:t>Lei de Hubble temos que d = V/H e esta é a única conta a ser feita, porém a velocidade está dada em m/s, a constante de </a:t>
            </a:r>
            <a:r>
              <a:rPr lang="pt-BR" dirty="0" smtClean="0">
                <a:solidFill>
                  <a:srgbClr val="FF0000"/>
                </a:solidFill>
                <a:latin typeface="Arial" pitchFamily="34" charset="0"/>
                <a:cs typeface="Arial" pitchFamily="34" charset="0"/>
              </a:rPr>
              <a:t>Hubble foi </a:t>
            </a:r>
            <a:r>
              <a:rPr lang="pt-BR" dirty="0">
                <a:solidFill>
                  <a:srgbClr val="FF0000"/>
                </a:solidFill>
                <a:latin typeface="Arial" pitchFamily="34" charset="0"/>
                <a:cs typeface="Arial" pitchFamily="34" charset="0"/>
              </a:rPr>
              <a:t>dada em km/(s </a:t>
            </a:r>
            <a:r>
              <a:rPr lang="pt-BR" dirty="0" err="1">
                <a:solidFill>
                  <a:srgbClr val="FF0000"/>
                </a:solidFill>
                <a:latin typeface="Arial" pitchFamily="34" charset="0"/>
                <a:cs typeface="Arial" pitchFamily="34" charset="0"/>
              </a:rPr>
              <a:t>Mega</a:t>
            </a:r>
            <a:r>
              <a:rPr lang="pt-BR" dirty="0">
                <a:solidFill>
                  <a:srgbClr val="FF0000"/>
                </a:solidFill>
                <a:latin typeface="Arial" pitchFamily="34" charset="0"/>
                <a:cs typeface="Arial" pitchFamily="34" charset="0"/>
              </a:rPr>
              <a:t> Ano-Luz) e a resposta foi pedida em Ano-Luz. Logo, o principal trabalho será converter corretamente as unidades.</a:t>
            </a:r>
            <a:endParaRPr lang="pt-BR"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265907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animEffect transition="in" filter="fad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 calcmode="lin" valueType="num">
                                      <p:cBhvr>
                                        <p:cTn id="20" dur="500" fill="hold"/>
                                        <p:tgtEl>
                                          <p:spTgt spid="9"/>
                                        </p:tgtEl>
                                        <p:attrNameLst>
                                          <p:attrName>ppt_w</p:attrName>
                                        </p:attrNameLst>
                                      </p:cBhvr>
                                      <p:tavLst>
                                        <p:tav tm="0">
                                          <p:val>
                                            <p:fltVal val="0"/>
                                          </p:val>
                                        </p:tav>
                                        <p:tav tm="100000">
                                          <p:val>
                                            <p:strVal val="#ppt_w"/>
                                          </p:val>
                                        </p:tav>
                                      </p:tavLst>
                                    </p:anim>
                                    <p:anim calcmode="lin" valueType="num">
                                      <p:cBhvr>
                                        <p:cTn id="21" dur="500" fill="hold"/>
                                        <p:tgtEl>
                                          <p:spTgt spid="9"/>
                                        </p:tgtEl>
                                        <p:attrNameLst>
                                          <p:attrName>ppt_h</p:attrName>
                                        </p:attrNameLst>
                                      </p:cBhvr>
                                      <p:tavLst>
                                        <p:tav tm="0">
                                          <p:val>
                                            <p:fltVal val="0"/>
                                          </p:val>
                                        </p:tav>
                                        <p:tav tm="100000">
                                          <p:val>
                                            <p:strVal val="#ppt_h"/>
                                          </p:val>
                                        </p:tav>
                                      </p:tavLst>
                                    </p:anim>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p:cTn id="27" dur="500" fill="hold"/>
                                        <p:tgtEl>
                                          <p:spTgt spid="10"/>
                                        </p:tgtEl>
                                        <p:attrNameLst>
                                          <p:attrName>ppt_w</p:attrName>
                                        </p:attrNameLst>
                                      </p:cBhvr>
                                      <p:tavLst>
                                        <p:tav tm="0">
                                          <p:val>
                                            <p:fltVal val="0"/>
                                          </p:val>
                                        </p:tav>
                                        <p:tav tm="100000">
                                          <p:val>
                                            <p:strVal val="#ppt_w"/>
                                          </p:val>
                                        </p:tav>
                                      </p:tavLst>
                                    </p:anim>
                                    <p:anim calcmode="lin" valueType="num">
                                      <p:cBhvr>
                                        <p:cTn id="28" dur="500" fill="hold"/>
                                        <p:tgtEl>
                                          <p:spTgt spid="10"/>
                                        </p:tgtEl>
                                        <p:attrNameLst>
                                          <p:attrName>ppt_h</p:attrName>
                                        </p:attrNameLst>
                                      </p:cBhvr>
                                      <p:tavLst>
                                        <p:tav tm="0">
                                          <p:val>
                                            <p:fltVal val="0"/>
                                          </p:val>
                                        </p:tav>
                                        <p:tav tm="100000">
                                          <p:val>
                                            <p:strVal val="#ppt_h"/>
                                          </p:val>
                                        </p:tav>
                                      </p:tavLst>
                                    </p:anim>
                                    <p:animEffect transition="in" filter="fade">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p:cTn id="34" dur="500" fill="hold"/>
                                        <p:tgtEl>
                                          <p:spTgt spid="11"/>
                                        </p:tgtEl>
                                        <p:attrNameLst>
                                          <p:attrName>ppt_w</p:attrName>
                                        </p:attrNameLst>
                                      </p:cBhvr>
                                      <p:tavLst>
                                        <p:tav tm="0">
                                          <p:val>
                                            <p:fltVal val="0"/>
                                          </p:val>
                                        </p:tav>
                                        <p:tav tm="100000">
                                          <p:val>
                                            <p:strVal val="#ppt_w"/>
                                          </p:val>
                                        </p:tav>
                                      </p:tavLst>
                                    </p:anim>
                                    <p:anim calcmode="lin" valueType="num">
                                      <p:cBhvr>
                                        <p:cTn id="35" dur="500" fill="hold"/>
                                        <p:tgtEl>
                                          <p:spTgt spid="11"/>
                                        </p:tgtEl>
                                        <p:attrNameLst>
                                          <p:attrName>ppt_h</p:attrName>
                                        </p:attrNameLst>
                                      </p:cBhvr>
                                      <p:tavLst>
                                        <p:tav tm="0">
                                          <p:val>
                                            <p:fltVal val="0"/>
                                          </p:val>
                                        </p:tav>
                                        <p:tav tm="100000">
                                          <p:val>
                                            <p:strVal val="#ppt_h"/>
                                          </p:val>
                                        </p:tav>
                                      </p:tavLst>
                                    </p:anim>
                                    <p:animEffect transition="in" filter="fade">
                                      <p:cBhvr>
                                        <p:cTn id="36" dur="5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500" fill="hold"/>
                                        <p:tgtEl>
                                          <p:spTgt spid="12"/>
                                        </p:tgtEl>
                                        <p:attrNameLst>
                                          <p:attrName>ppt_w</p:attrName>
                                        </p:attrNameLst>
                                      </p:cBhvr>
                                      <p:tavLst>
                                        <p:tav tm="0">
                                          <p:val>
                                            <p:fltVal val="0"/>
                                          </p:val>
                                        </p:tav>
                                        <p:tav tm="100000">
                                          <p:val>
                                            <p:strVal val="#ppt_w"/>
                                          </p:val>
                                        </p:tav>
                                      </p:tavLst>
                                    </p:anim>
                                    <p:anim calcmode="lin" valueType="num">
                                      <p:cBhvr>
                                        <p:cTn id="42" dur="500" fill="hold"/>
                                        <p:tgtEl>
                                          <p:spTgt spid="12"/>
                                        </p:tgtEl>
                                        <p:attrNameLst>
                                          <p:attrName>ppt_h</p:attrName>
                                        </p:attrNameLst>
                                      </p:cBhvr>
                                      <p:tavLst>
                                        <p:tav tm="0">
                                          <p:val>
                                            <p:fltVal val="0"/>
                                          </p:val>
                                        </p:tav>
                                        <p:tav tm="100000">
                                          <p:val>
                                            <p:strVal val="#ppt_h"/>
                                          </p:val>
                                        </p:tav>
                                      </p:tavLst>
                                    </p:anim>
                                    <p:animEffect transition="in" filter="fade">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ppt_w</p:attrName>
                                        </p:attrNameLst>
                                      </p:cBhvr>
                                      <p:tavLst>
                                        <p:tav tm="0">
                                          <p:val>
                                            <p:fltVal val="0"/>
                                          </p:val>
                                        </p:tav>
                                        <p:tav tm="100000">
                                          <p:val>
                                            <p:strVal val="#ppt_w"/>
                                          </p:val>
                                        </p:tav>
                                      </p:tavLst>
                                    </p:anim>
                                    <p:anim calcmode="lin" valueType="num">
                                      <p:cBhvr>
                                        <p:cTn id="49" dur="500" fill="hold"/>
                                        <p:tgtEl>
                                          <p:spTgt spid="13"/>
                                        </p:tgtEl>
                                        <p:attrNameLst>
                                          <p:attrName>ppt_h</p:attrName>
                                        </p:attrNameLst>
                                      </p:cBhvr>
                                      <p:tavLst>
                                        <p:tav tm="0">
                                          <p:val>
                                            <p:fltVal val="0"/>
                                          </p:val>
                                        </p:tav>
                                        <p:tav tm="100000">
                                          <p:val>
                                            <p:strVal val="#ppt_h"/>
                                          </p:val>
                                        </p:tav>
                                      </p:tavLst>
                                    </p:anim>
                                    <p:animEffect transition="in" filter="fade">
                                      <p:cBhvr>
                                        <p:cTn id="5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18889" y="81701"/>
            <a:ext cx="7799510" cy="2169825"/>
          </a:xfrm>
          <a:prstGeom prst="rect">
            <a:avLst/>
          </a:prstGeom>
        </p:spPr>
        <p:txBody>
          <a:bodyPr wrap="square">
            <a:spAutoFit/>
          </a:bodyPr>
          <a:lstStyle/>
          <a:p>
            <a:pPr algn="just">
              <a:lnSpc>
                <a:spcPct val="150000"/>
              </a:lnSpc>
            </a:pPr>
            <a:r>
              <a:rPr lang="pt-BR" b="1" dirty="0">
                <a:latin typeface="Arial" pitchFamily="34" charset="0"/>
                <a:cs typeface="Arial" pitchFamily="34" charset="0"/>
              </a:rPr>
              <a:t>Pergunta 7b) </a:t>
            </a:r>
            <a:r>
              <a:rPr lang="pt-BR" dirty="0">
                <a:latin typeface="Arial" pitchFamily="34" charset="0"/>
                <a:cs typeface="Arial" pitchFamily="34" charset="0"/>
              </a:rPr>
              <a:t>Suponha que a velocidade do quasar foi constante no tempo desde o Big-</a:t>
            </a:r>
            <a:r>
              <a:rPr lang="pt-BR" dirty="0" err="1">
                <a:latin typeface="Arial" pitchFamily="34" charset="0"/>
                <a:cs typeface="Arial" pitchFamily="34" charset="0"/>
              </a:rPr>
              <a:t>Bang</a:t>
            </a:r>
            <a:r>
              <a:rPr lang="pt-BR" dirty="0">
                <a:latin typeface="Arial" pitchFamily="34" charset="0"/>
                <a:cs typeface="Arial" pitchFamily="34" charset="0"/>
              </a:rPr>
              <a:t>. Com base nesta hipótese calcule,  usando a Lei de Hubble, o tempo gasto pelo quasar para chegar a esta distância. Este tempo é chamado de </a:t>
            </a:r>
            <a:r>
              <a:rPr lang="pt-BR" b="1" dirty="0">
                <a:latin typeface="Arial" pitchFamily="34" charset="0"/>
                <a:cs typeface="Arial" pitchFamily="34" charset="0"/>
              </a:rPr>
              <a:t>tempo de Hubble </a:t>
            </a:r>
            <a:r>
              <a:rPr lang="pt-BR" dirty="0">
                <a:latin typeface="Arial" pitchFamily="34" charset="0"/>
                <a:cs typeface="Arial" pitchFamily="34" charset="0"/>
              </a:rPr>
              <a:t>e representa a </a:t>
            </a:r>
            <a:r>
              <a:rPr lang="pt-BR" b="1" dirty="0">
                <a:latin typeface="Arial" pitchFamily="34" charset="0"/>
                <a:cs typeface="Arial" pitchFamily="34" charset="0"/>
              </a:rPr>
              <a:t>idade do Universo</a:t>
            </a:r>
            <a:r>
              <a:rPr lang="pt-BR" dirty="0">
                <a:latin typeface="Arial" pitchFamily="34" charset="0"/>
                <a:cs typeface="Arial" pitchFamily="34" charset="0"/>
              </a:rPr>
              <a:t>.</a:t>
            </a:r>
          </a:p>
        </p:txBody>
      </p:sp>
      <p:sp>
        <p:nvSpPr>
          <p:cNvPr id="5" name="Retângulo 4"/>
          <p:cNvSpPr/>
          <p:nvPr/>
        </p:nvSpPr>
        <p:spPr>
          <a:xfrm>
            <a:off x="118889" y="2492896"/>
            <a:ext cx="1710725"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7b</a:t>
            </a:r>
            <a:r>
              <a:rPr lang="pt-BR" b="1" dirty="0">
                <a:latin typeface="Arial" pitchFamily="34" charset="0"/>
                <a:cs typeface="Arial" pitchFamily="34" charset="0"/>
              </a:rPr>
              <a:t>):</a:t>
            </a:r>
            <a:endParaRPr lang="pt-BR" dirty="0">
              <a:latin typeface="Arial" pitchFamily="34" charset="0"/>
              <a:cs typeface="Arial" pitchFamily="34" charset="0"/>
            </a:endParaRPr>
          </a:p>
        </p:txBody>
      </p:sp>
      <p:sp>
        <p:nvSpPr>
          <p:cNvPr id="6" name="Retângulo 5"/>
          <p:cNvSpPr/>
          <p:nvPr/>
        </p:nvSpPr>
        <p:spPr>
          <a:xfrm>
            <a:off x="133544" y="2420888"/>
            <a:ext cx="11679256" cy="1754326"/>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Pela </a:t>
            </a:r>
            <a:r>
              <a:rPr lang="pt-BR" dirty="0">
                <a:solidFill>
                  <a:srgbClr val="FF0000"/>
                </a:solidFill>
                <a:latin typeface="Arial" pitchFamily="34" charset="0"/>
                <a:cs typeface="Arial" pitchFamily="34" charset="0"/>
              </a:rPr>
              <a:t>hipótese de ter sido mantida constante a velocidade, segue que t = d/V, mas como V = </a:t>
            </a:r>
            <a:r>
              <a:rPr lang="pt-BR" dirty="0" err="1">
                <a:solidFill>
                  <a:srgbClr val="FF0000"/>
                </a:solidFill>
                <a:latin typeface="Arial" pitchFamily="34" charset="0"/>
                <a:cs typeface="Arial" pitchFamily="34" charset="0"/>
              </a:rPr>
              <a:t>Hd</a:t>
            </a:r>
            <a:r>
              <a:rPr lang="pt-BR" dirty="0">
                <a:solidFill>
                  <a:srgbClr val="FF0000"/>
                </a:solidFill>
                <a:latin typeface="Arial" pitchFamily="34" charset="0"/>
                <a:cs typeface="Arial" pitchFamily="34" charset="0"/>
              </a:rPr>
              <a:t>, então </a:t>
            </a:r>
            <a:r>
              <a:rPr lang="pt-BR" b="1" dirty="0">
                <a:solidFill>
                  <a:srgbClr val="FF0000"/>
                </a:solidFill>
                <a:latin typeface="Arial" pitchFamily="34" charset="0"/>
                <a:cs typeface="Arial" pitchFamily="34" charset="0"/>
              </a:rPr>
              <a:t>t = d/(</a:t>
            </a:r>
            <a:r>
              <a:rPr lang="pt-BR" b="1" dirty="0" err="1">
                <a:solidFill>
                  <a:srgbClr val="FF0000"/>
                </a:solidFill>
                <a:latin typeface="Arial" pitchFamily="34" charset="0"/>
                <a:cs typeface="Arial" pitchFamily="34" charset="0"/>
              </a:rPr>
              <a:t>Hd</a:t>
            </a:r>
            <a:r>
              <a:rPr lang="pt-BR" b="1" dirty="0">
                <a:solidFill>
                  <a:srgbClr val="FF0000"/>
                </a:solidFill>
                <a:latin typeface="Arial" pitchFamily="34" charset="0"/>
                <a:cs typeface="Arial" pitchFamily="34" charset="0"/>
              </a:rPr>
              <a:t>) = 1/H</a:t>
            </a:r>
            <a:r>
              <a:rPr lang="pt-BR" dirty="0">
                <a:solidFill>
                  <a:srgbClr val="FF0000"/>
                </a:solidFill>
                <a:latin typeface="Arial" pitchFamily="34" charset="0"/>
                <a:cs typeface="Arial" pitchFamily="34" charset="0"/>
              </a:rPr>
              <a:t> e esta é a única conta a ser feita, porém, tal qual no item anterior, o maior trabalho será converter corretamente as unidades. Lembrando que na questão 3 já calculamos a distância em km do Ano-Luz </a:t>
            </a:r>
            <a:r>
              <a:rPr lang="pt-BR" b="1" dirty="0">
                <a:solidFill>
                  <a:srgbClr val="FF0000"/>
                </a:solidFill>
                <a:latin typeface="Arial" pitchFamily="34" charset="0"/>
                <a:cs typeface="Arial" pitchFamily="34" charset="0"/>
              </a:rPr>
              <a:t>(1 AL = 9,46 10</a:t>
            </a:r>
            <a:r>
              <a:rPr lang="pt-BR" b="1" baseline="30000" dirty="0">
                <a:solidFill>
                  <a:srgbClr val="FF0000"/>
                </a:solidFill>
                <a:latin typeface="Arial" pitchFamily="34" charset="0"/>
                <a:cs typeface="Arial" pitchFamily="34" charset="0"/>
              </a:rPr>
              <a:t>12</a:t>
            </a:r>
            <a:r>
              <a:rPr lang="pt-BR" b="1" dirty="0">
                <a:solidFill>
                  <a:srgbClr val="FF0000"/>
                </a:solidFill>
                <a:latin typeface="Arial" pitchFamily="34" charset="0"/>
                <a:cs typeface="Arial" pitchFamily="34" charset="0"/>
              </a:rPr>
              <a:t> km) </a:t>
            </a:r>
            <a:r>
              <a:rPr lang="pt-BR" dirty="0">
                <a:solidFill>
                  <a:srgbClr val="FF0000"/>
                </a:solidFill>
                <a:latin typeface="Arial" pitchFamily="34" charset="0"/>
                <a:cs typeface="Arial" pitchFamily="34" charset="0"/>
              </a:rPr>
              <a:t>e a duração do ano em segundos (1 ano = 3,1536 10</a:t>
            </a:r>
            <a:r>
              <a:rPr lang="pt-BR" baseline="30000" dirty="0">
                <a:solidFill>
                  <a:srgbClr val="FF0000"/>
                </a:solidFill>
                <a:latin typeface="Arial" pitchFamily="34" charset="0"/>
                <a:cs typeface="Arial" pitchFamily="34" charset="0"/>
              </a:rPr>
              <a:t>7</a:t>
            </a:r>
            <a:r>
              <a:rPr lang="pt-BR" dirty="0">
                <a:solidFill>
                  <a:srgbClr val="FF0000"/>
                </a:solidFill>
                <a:latin typeface="Arial" pitchFamily="34" charset="0"/>
                <a:cs typeface="Arial" pitchFamily="34" charset="0"/>
              </a:rPr>
              <a:t> s), logo </a:t>
            </a:r>
            <a:r>
              <a:rPr lang="pt-BR" b="1" dirty="0">
                <a:solidFill>
                  <a:srgbClr val="FF0000"/>
                </a:solidFill>
                <a:latin typeface="Arial" pitchFamily="34" charset="0"/>
                <a:cs typeface="Arial" pitchFamily="34" charset="0"/>
              </a:rPr>
              <a:t>1 s = {1/(3,1536 10</a:t>
            </a:r>
            <a:r>
              <a:rPr lang="pt-BR" b="1" baseline="30000" dirty="0">
                <a:solidFill>
                  <a:srgbClr val="FF0000"/>
                </a:solidFill>
                <a:latin typeface="Arial" pitchFamily="34" charset="0"/>
                <a:cs typeface="Arial" pitchFamily="34" charset="0"/>
              </a:rPr>
              <a:t>7</a:t>
            </a:r>
            <a:r>
              <a:rPr lang="pt-BR" b="1" dirty="0">
                <a:solidFill>
                  <a:srgbClr val="FF0000"/>
                </a:solidFill>
                <a:latin typeface="Arial" pitchFamily="34" charset="0"/>
                <a:cs typeface="Arial" pitchFamily="34" charset="0"/>
              </a:rPr>
              <a:t>)} ano.</a:t>
            </a:r>
            <a:endParaRPr lang="pt-BR" dirty="0">
              <a:solidFill>
                <a:srgbClr val="FF0000"/>
              </a:solidFill>
              <a:latin typeface="Arial" pitchFamily="34" charset="0"/>
              <a:cs typeface="Arial" pitchFamily="34" charset="0"/>
            </a:endParaRPr>
          </a:p>
        </p:txBody>
      </p:sp>
      <p:sp>
        <p:nvSpPr>
          <p:cNvPr id="7" name="Rectangle 2"/>
          <p:cNvSpPr>
            <a:spLocks noChangeArrowheads="1"/>
          </p:cNvSpPr>
          <p:nvPr/>
        </p:nvSpPr>
        <p:spPr bwMode="auto">
          <a:xfrm>
            <a:off x="0" y="0"/>
            <a:ext cx="119030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graphicFrame>
        <p:nvGraphicFramePr>
          <p:cNvPr id="9" name="Objeto 8"/>
          <p:cNvGraphicFramePr>
            <a:graphicFrameLocks noChangeAspect="1"/>
          </p:cNvGraphicFramePr>
          <p:nvPr>
            <p:extLst>
              <p:ext uri="{D42A27DB-BD31-4B8C-83A1-F6EECF244321}">
                <p14:modId xmlns:p14="http://schemas.microsoft.com/office/powerpoint/2010/main" val="1108794808"/>
              </p:ext>
            </p:extLst>
          </p:nvPr>
        </p:nvGraphicFramePr>
        <p:xfrm>
          <a:off x="262905" y="4581128"/>
          <a:ext cx="824386" cy="608475"/>
        </p:xfrm>
        <a:graphic>
          <a:graphicData uri="http://schemas.openxmlformats.org/presentationml/2006/ole">
            <mc:AlternateContent xmlns:mc="http://schemas.openxmlformats.org/markup-compatibility/2006">
              <mc:Choice xmlns:v="urn:schemas-microsoft-com:vml" Requires="v">
                <p:oleObj spid="_x0000_s2170" name="Equação" r:id="rId3" imgW="533160" imgH="393480" progId="Equation.3">
                  <p:embed/>
                </p:oleObj>
              </mc:Choice>
              <mc:Fallback>
                <p:oleObj name="Equação" r:id="rId3" imgW="533160" imgH="393480" progId="Equation.3">
                  <p:embed/>
                  <p:pic>
                    <p:nvPicPr>
                      <p:cNvPr id="0" name=""/>
                      <p:cNvPicPr/>
                      <p:nvPr/>
                    </p:nvPicPr>
                    <p:blipFill>
                      <a:blip r:embed="rId4"/>
                      <a:stretch>
                        <a:fillRect/>
                      </a:stretch>
                    </p:blipFill>
                    <p:spPr>
                      <a:xfrm>
                        <a:off x="262905" y="4581128"/>
                        <a:ext cx="824386" cy="608475"/>
                      </a:xfrm>
                      <a:prstGeom prst="rect">
                        <a:avLst/>
                      </a:prstGeom>
                    </p:spPr>
                  </p:pic>
                </p:oleObj>
              </mc:Fallback>
            </mc:AlternateContent>
          </a:graphicData>
        </a:graphic>
      </p:graphicFrame>
      <p:graphicFrame>
        <p:nvGraphicFramePr>
          <p:cNvPr id="10" name="Objeto 9"/>
          <p:cNvGraphicFramePr>
            <a:graphicFrameLocks noChangeAspect="1"/>
          </p:cNvGraphicFramePr>
          <p:nvPr>
            <p:extLst>
              <p:ext uri="{D42A27DB-BD31-4B8C-83A1-F6EECF244321}">
                <p14:modId xmlns:p14="http://schemas.microsoft.com/office/powerpoint/2010/main" val="1187246669"/>
              </p:ext>
            </p:extLst>
          </p:nvPr>
        </p:nvGraphicFramePr>
        <p:xfrm>
          <a:off x="1415033" y="4581128"/>
          <a:ext cx="1883531" cy="794885"/>
        </p:xfrm>
        <a:graphic>
          <a:graphicData uri="http://schemas.openxmlformats.org/presentationml/2006/ole">
            <mc:AlternateContent xmlns:mc="http://schemas.openxmlformats.org/markup-compatibility/2006">
              <mc:Choice xmlns:v="urn:schemas-microsoft-com:vml" Requires="v">
                <p:oleObj spid="_x0000_s2171" name="Equação" r:id="rId5" imgW="1384200" imgH="583920" progId="Equation.3">
                  <p:embed/>
                </p:oleObj>
              </mc:Choice>
              <mc:Fallback>
                <p:oleObj name="Equação" r:id="rId5" imgW="1384200" imgH="583920" progId="Equation.3">
                  <p:embed/>
                  <p:pic>
                    <p:nvPicPr>
                      <p:cNvPr id="0" name=""/>
                      <p:cNvPicPr/>
                      <p:nvPr/>
                    </p:nvPicPr>
                    <p:blipFill>
                      <a:blip r:embed="rId6"/>
                      <a:stretch>
                        <a:fillRect/>
                      </a:stretch>
                    </p:blipFill>
                    <p:spPr>
                      <a:xfrm>
                        <a:off x="1415033" y="4581128"/>
                        <a:ext cx="1883531" cy="794885"/>
                      </a:xfrm>
                      <a:prstGeom prst="rect">
                        <a:avLst/>
                      </a:prstGeom>
                    </p:spPr>
                  </p:pic>
                </p:oleObj>
              </mc:Fallback>
            </mc:AlternateContent>
          </a:graphicData>
        </a:graphic>
      </p:graphicFrame>
      <p:graphicFrame>
        <p:nvGraphicFramePr>
          <p:cNvPr id="11" name="Objeto 10"/>
          <p:cNvGraphicFramePr>
            <a:graphicFrameLocks noChangeAspect="1"/>
          </p:cNvGraphicFramePr>
          <p:nvPr>
            <p:extLst>
              <p:ext uri="{D42A27DB-BD31-4B8C-83A1-F6EECF244321}">
                <p14:modId xmlns:p14="http://schemas.microsoft.com/office/powerpoint/2010/main" val="553486250"/>
              </p:ext>
            </p:extLst>
          </p:nvPr>
        </p:nvGraphicFramePr>
        <p:xfrm>
          <a:off x="3647281" y="4509120"/>
          <a:ext cx="1883654" cy="732532"/>
        </p:xfrm>
        <a:graphic>
          <a:graphicData uri="http://schemas.openxmlformats.org/presentationml/2006/ole">
            <mc:AlternateContent xmlns:mc="http://schemas.openxmlformats.org/markup-compatibility/2006">
              <mc:Choice xmlns:v="urn:schemas-microsoft-com:vml" Requires="v">
                <p:oleObj spid="_x0000_s2172" name="Equação" r:id="rId7" imgW="1143000" imgH="444240" progId="Equation.3">
                  <p:embed/>
                </p:oleObj>
              </mc:Choice>
              <mc:Fallback>
                <p:oleObj name="Equação" r:id="rId7" imgW="1143000" imgH="444240" progId="Equation.3">
                  <p:embed/>
                  <p:pic>
                    <p:nvPicPr>
                      <p:cNvPr id="0" name=""/>
                      <p:cNvPicPr/>
                      <p:nvPr/>
                    </p:nvPicPr>
                    <p:blipFill>
                      <a:blip r:embed="rId8"/>
                      <a:stretch>
                        <a:fillRect/>
                      </a:stretch>
                    </p:blipFill>
                    <p:spPr>
                      <a:xfrm>
                        <a:off x="3647281" y="4509120"/>
                        <a:ext cx="1883654" cy="732532"/>
                      </a:xfrm>
                      <a:prstGeom prst="rect">
                        <a:avLst/>
                      </a:prstGeom>
                    </p:spPr>
                  </p:pic>
                </p:oleObj>
              </mc:Fallback>
            </mc:AlternateContent>
          </a:graphicData>
        </a:graphic>
      </p:graphicFrame>
      <p:graphicFrame>
        <p:nvGraphicFramePr>
          <p:cNvPr id="12" name="Objeto 11"/>
          <p:cNvGraphicFramePr>
            <a:graphicFrameLocks noChangeAspect="1"/>
          </p:cNvGraphicFramePr>
          <p:nvPr>
            <p:extLst>
              <p:ext uri="{D42A27DB-BD31-4B8C-83A1-F6EECF244321}">
                <p14:modId xmlns:p14="http://schemas.microsoft.com/office/powerpoint/2010/main" val="2033140551"/>
              </p:ext>
            </p:extLst>
          </p:nvPr>
        </p:nvGraphicFramePr>
        <p:xfrm>
          <a:off x="5884127" y="4365104"/>
          <a:ext cx="3396038" cy="813136"/>
        </p:xfrm>
        <a:graphic>
          <a:graphicData uri="http://schemas.openxmlformats.org/presentationml/2006/ole">
            <mc:AlternateContent xmlns:mc="http://schemas.openxmlformats.org/markup-compatibility/2006">
              <mc:Choice xmlns:v="urn:schemas-microsoft-com:vml" Requires="v">
                <p:oleObj spid="_x0000_s2173" name="Equação" r:id="rId9" imgW="2705040" imgH="647640" progId="Equation.3">
                  <p:embed/>
                </p:oleObj>
              </mc:Choice>
              <mc:Fallback>
                <p:oleObj name="Equação" r:id="rId9" imgW="2705040" imgH="647640" progId="Equation.3">
                  <p:embed/>
                  <p:pic>
                    <p:nvPicPr>
                      <p:cNvPr id="0" name=""/>
                      <p:cNvPicPr/>
                      <p:nvPr/>
                    </p:nvPicPr>
                    <p:blipFill>
                      <a:blip r:embed="rId10"/>
                      <a:stretch>
                        <a:fillRect/>
                      </a:stretch>
                    </p:blipFill>
                    <p:spPr>
                      <a:xfrm>
                        <a:off x="5884127" y="4365104"/>
                        <a:ext cx="3396038" cy="813136"/>
                      </a:xfrm>
                      <a:prstGeom prst="rect">
                        <a:avLst/>
                      </a:prstGeom>
                    </p:spPr>
                  </p:pic>
                </p:oleObj>
              </mc:Fallback>
            </mc:AlternateContent>
          </a:graphicData>
        </a:graphic>
      </p:graphicFrame>
      <p:graphicFrame>
        <p:nvGraphicFramePr>
          <p:cNvPr id="13" name="Objeto 12"/>
          <p:cNvGraphicFramePr>
            <a:graphicFrameLocks noChangeAspect="1"/>
          </p:cNvGraphicFramePr>
          <p:nvPr>
            <p:extLst>
              <p:ext uri="{D42A27DB-BD31-4B8C-83A1-F6EECF244321}">
                <p14:modId xmlns:p14="http://schemas.microsoft.com/office/powerpoint/2010/main" val="2544250092"/>
              </p:ext>
            </p:extLst>
          </p:nvPr>
        </p:nvGraphicFramePr>
        <p:xfrm>
          <a:off x="1631057" y="5855064"/>
          <a:ext cx="1872208" cy="577410"/>
        </p:xfrm>
        <a:graphic>
          <a:graphicData uri="http://schemas.openxmlformats.org/presentationml/2006/ole">
            <mc:AlternateContent xmlns:mc="http://schemas.openxmlformats.org/markup-compatibility/2006">
              <mc:Choice xmlns:v="urn:schemas-microsoft-com:vml" Requires="v">
                <p:oleObj spid="_x0000_s2174" name="Equação" r:id="rId11" imgW="1358640" imgH="419040" progId="Equation.3">
                  <p:embed/>
                </p:oleObj>
              </mc:Choice>
              <mc:Fallback>
                <p:oleObj name="Equação" r:id="rId11" imgW="1358640" imgH="419040" progId="Equation.3">
                  <p:embed/>
                  <p:pic>
                    <p:nvPicPr>
                      <p:cNvPr id="0" name=""/>
                      <p:cNvPicPr/>
                      <p:nvPr/>
                    </p:nvPicPr>
                    <p:blipFill>
                      <a:blip r:embed="rId12"/>
                      <a:stretch>
                        <a:fillRect/>
                      </a:stretch>
                    </p:blipFill>
                    <p:spPr>
                      <a:xfrm>
                        <a:off x="1631057" y="5855064"/>
                        <a:ext cx="1872208" cy="577410"/>
                      </a:xfrm>
                      <a:prstGeom prst="rect">
                        <a:avLst/>
                      </a:prstGeom>
                    </p:spPr>
                  </p:pic>
                </p:oleObj>
              </mc:Fallback>
            </mc:AlternateContent>
          </a:graphicData>
        </a:graphic>
      </p:graphicFrame>
      <p:graphicFrame>
        <p:nvGraphicFramePr>
          <p:cNvPr id="14" name="Objeto 13"/>
          <p:cNvGraphicFramePr>
            <a:graphicFrameLocks noChangeAspect="1"/>
          </p:cNvGraphicFramePr>
          <p:nvPr>
            <p:extLst>
              <p:ext uri="{D42A27DB-BD31-4B8C-83A1-F6EECF244321}">
                <p14:modId xmlns:p14="http://schemas.microsoft.com/office/powerpoint/2010/main" val="893107384"/>
              </p:ext>
            </p:extLst>
          </p:nvPr>
        </p:nvGraphicFramePr>
        <p:xfrm>
          <a:off x="3719289" y="5949280"/>
          <a:ext cx="1242138" cy="288032"/>
        </p:xfrm>
        <a:graphic>
          <a:graphicData uri="http://schemas.openxmlformats.org/presentationml/2006/ole">
            <mc:AlternateContent xmlns:mc="http://schemas.openxmlformats.org/markup-compatibility/2006">
              <mc:Choice xmlns:v="urn:schemas-microsoft-com:vml" Requires="v">
                <p:oleObj spid="_x0000_s2175" name="Equação" r:id="rId13" imgW="876240" imgH="203040" progId="Equation.3">
                  <p:embed/>
                </p:oleObj>
              </mc:Choice>
              <mc:Fallback>
                <p:oleObj name="Equação" r:id="rId13" imgW="876240" imgH="203040" progId="Equation.3">
                  <p:embed/>
                  <p:pic>
                    <p:nvPicPr>
                      <p:cNvPr id="0" name=""/>
                      <p:cNvPicPr/>
                      <p:nvPr/>
                    </p:nvPicPr>
                    <p:blipFill>
                      <a:blip r:embed="rId14"/>
                      <a:stretch>
                        <a:fillRect/>
                      </a:stretch>
                    </p:blipFill>
                    <p:spPr>
                      <a:xfrm>
                        <a:off x="3719289" y="5949280"/>
                        <a:ext cx="1242138" cy="288032"/>
                      </a:xfrm>
                      <a:prstGeom prst="rect">
                        <a:avLst/>
                      </a:prstGeom>
                    </p:spPr>
                  </p:pic>
                </p:oleObj>
              </mc:Fallback>
            </mc:AlternateContent>
          </a:graphicData>
        </a:graphic>
      </p:graphicFrame>
      <p:graphicFrame>
        <p:nvGraphicFramePr>
          <p:cNvPr id="15" name="Objeto 14"/>
          <p:cNvGraphicFramePr>
            <a:graphicFrameLocks noChangeAspect="1"/>
          </p:cNvGraphicFramePr>
          <p:nvPr>
            <p:extLst>
              <p:ext uri="{D42A27DB-BD31-4B8C-83A1-F6EECF244321}">
                <p14:modId xmlns:p14="http://schemas.microsoft.com/office/powerpoint/2010/main" val="275744706"/>
              </p:ext>
            </p:extLst>
          </p:nvPr>
        </p:nvGraphicFramePr>
        <p:xfrm>
          <a:off x="5159449" y="5949280"/>
          <a:ext cx="1872208" cy="291232"/>
        </p:xfrm>
        <a:graphic>
          <a:graphicData uri="http://schemas.openxmlformats.org/presentationml/2006/ole">
            <mc:AlternateContent xmlns:mc="http://schemas.openxmlformats.org/markup-compatibility/2006">
              <mc:Choice xmlns:v="urn:schemas-microsoft-com:vml" Requires="v">
                <p:oleObj spid="_x0000_s2176" name="Equação" r:id="rId15" imgW="1143000" imgH="177480" progId="Equation.3">
                  <p:embed/>
                </p:oleObj>
              </mc:Choice>
              <mc:Fallback>
                <p:oleObj name="Equação" r:id="rId15" imgW="1143000" imgH="177480" progId="Equation.3">
                  <p:embed/>
                  <p:pic>
                    <p:nvPicPr>
                      <p:cNvPr id="0" name=""/>
                      <p:cNvPicPr/>
                      <p:nvPr/>
                    </p:nvPicPr>
                    <p:blipFill>
                      <a:blip r:embed="rId16"/>
                      <a:stretch>
                        <a:fillRect/>
                      </a:stretch>
                    </p:blipFill>
                    <p:spPr>
                      <a:xfrm>
                        <a:off x="5159449" y="5949280"/>
                        <a:ext cx="1872208" cy="291232"/>
                      </a:xfrm>
                      <a:prstGeom prst="rect">
                        <a:avLst/>
                      </a:prstGeom>
                    </p:spPr>
                  </p:pic>
                </p:oleObj>
              </mc:Fallback>
            </mc:AlternateContent>
          </a:graphicData>
        </a:graphic>
      </p:graphicFrame>
    </p:spTree>
    <p:extLst>
      <p:ext uri="{BB962C8B-B14F-4D97-AF65-F5344CB8AC3E}">
        <p14:creationId xmlns:p14="http://schemas.microsoft.com/office/powerpoint/2010/main" val="2934302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out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p:cTn id="12" dur="500" fill="hold"/>
                                        <p:tgtEl>
                                          <p:spTgt spid="9"/>
                                        </p:tgtEl>
                                        <p:attrNameLst>
                                          <p:attrName>ppt_w</p:attrName>
                                        </p:attrNameLst>
                                      </p:cBhvr>
                                      <p:tavLst>
                                        <p:tav tm="0">
                                          <p:val>
                                            <p:fltVal val="0"/>
                                          </p:val>
                                        </p:tav>
                                        <p:tav tm="100000">
                                          <p:val>
                                            <p:strVal val="#ppt_w"/>
                                          </p:val>
                                        </p:tav>
                                      </p:tavLst>
                                    </p:anim>
                                    <p:anim calcmode="lin" valueType="num">
                                      <p:cBhvr>
                                        <p:cTn id="13" dur="500" fill="hold"/>
                                        <p:tgtEl>
                                          <p:spTgt spid="9"/>
                                        </p:tgtEl>
                                        <p:attrNameLst>
                                          <p:attrName>ppt_h</p:attrName>
                                        </p:attrNameLst>
                                      </p:cBhvr>
                                      <p:tavLst>
                                        <p:tav tm="0">
                                          <p:val>
                                            <p:fltVal val="0"/>
                                          </p:val>
                                        </p:tav>
                                        <p:tav tm="100000">
                                          <p:val>
                                            <p:strVal val="#ppt_h"/>
                                          </p:val>
                                        </p:tav>
                                      </p:tavLst>
                                    </p:anim>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animEffect transition="in" filter="fade">
                                      <p:cBhvr>
                                        <p:cTn id="21" dur="500"/>
                                        <p:tgtEl>
                                          <p:spTgt spid="10"/>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ppt_w</p:attrName>
                                        </p:attrNameLst>
                                      </p:cBhvr>
                                      <p:tavLst>
                                        <p:tav tm="0">
                                          <p:val>
                                            <p:fltVal val="0"/>
                                          </p:val>
                                        </p:tav>
                                        <p:tav tm="100000">
                                          <p:val>
                                            <p:strVal val="#ppt_w"/>
                                          </p:val>
                                        </p:tav>
                                      </p:tavLst>
                                    </p:anim>
                                    <p:anim calcmode="lin" valueType="num">
                                      <p:cBhvr>
                                        <p:cTn id="27" dur="500" fill="hold"/>
                                        <p:tgtEl>
                                          <p:spTgt spid="11"/>
                                        </p:tgtEl>
                                        <p:attrNameLst>
                                          <p:attrName>ppt_h</p:attrName>
                                        </p:attrNameLst>
                                      </p:cBhvr>
                                      <p:tavLst>
                                        <p:tav tm="0">
                                          <p:val>
                                            <p:fltVal val="0"/>
                                          </p:val>
                                        </p:tav>
                                        <p:tav tm="100000">
                                          <p:val>
                                            <p:strVal val="#ppt_h"/>
                                          </p:val>
                                        </p:tav>
                                      </p:tavLst>
                                    </p:anim>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 calcmode="lin" valueType="num">
                                      <p:cBhvr>
                                        <p:cTn id="40" dur="500" fill="hold"/>
                                        <p:tgtEl>
                                          <p:spTgt spid="13"/>
                                        </p:tgtEl>
                                        <p:attrNameLst>
                                          <p:attrName>ppt_w</p:attrName>
                                        </p:attrNameLst>
                                      </p:cBhvr>
                                      <p:tavLst>
                                        <p:tav tm="0">
                                          <p:val>
                                            <p:fltVal val="0"/>
                                          </p:val>
                                        </p:tav>
                                        <p:tav tm="100000">
                                          <p:val>
                                            <p:strVal val="#ppt_w"/>
                                          </p:val>
                                        </p:tav>
                                      </p:tavLst>
                                    </p:anim>
                                    <p:anim calcmode="lin" valueType="num">
                                      <p:cBhvr>
                                        <p:cTn id="41" dur="500" fill="hold"/>
                                        <p:tgtEl>
                                          <p:spTgt spid="13"/>
                                        </p:tgtEl>
                                        <p:attrNameLst>
                                          <p:attrName>ppt_h</p:attrName>
                                        </p:attrNameLst>
                                      </p:cBhvr>
                                      <p:tavLst>
                                        <p:tav tm="0">
                                          <p:val>
                                            <p:fltVal val="0"/>
                                          </p:val>
                                        </p:tav>
                                        <p:tav tm="100000">
                                          <p:val>
                                            <p:strVal val="#ppt_h"/>
                                          </p:val>
                                        </p:tav>
                                      </p:tavLst>
                                    </p:anim>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p:cTn id="47" dur="500" fill="hold"/>
                                        <p:tgtEl>
                                          <p:spTgt spid="14"/>
                                        </p:tgtEl>
                                        <p:attrNameLst>
                                          <p:attrName>ppt_w</p:attrName>
                                        </p:attrNameLst>
                                      </p:cBhvr>
                                      <p:tavLst>
                                        <p:tav tm="0">
                                          <p:val>
                                            <p:fltVal val="0"/>
                                          </p:val>
                                        </p:tav>
                                        <p:tav tm="100000">
                                          <p:val>
                                            <p:strVal val="#ppt_w"/>
                                          </p:val>
                                        </p:tav>
                                      </p:tavLst>
                                    </p:anim>
                                    <p:anim calcmode="lin" valueType="num">
                                      <p:cBhvr>
                                        <p:cTn id="48" dur="500" fill="hold"/>
                                        <p:tgtEl>
                                          <p:spTgt spid="14"/>
                                        </p:tgtEl>
                                        <p:attrNameLst>
                                          <p:attrName>ppt_h</p:attrName>
                                        </p:attrNameLst>
                                      </p:cBhvr>
                                      <p:tavLst>
                                        <p:tav tm="0">
                                          <p:val>
                                            <p:fltVal val="0"/>
                                          </p:val>
                                        </p:tav>
                                        <p:tav tm="100000">
                                          <p:val>
                                            <p:strVal val="#ppt_h"/>
                                          </p:val>
                                        </p:tav>
                                      </p:tavLst>
                                    </p:anim>
                                    <p:animEffect transition="in" filter="fade">
                                      <p:cBhvr>
                                        <p:cTn id="49" dur="500"/>
                                        <p:tgtEl>
                                          <p:spTgt spid="14"/>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animEffect transition="in" filter="fade">
                                      <p:cBhvr>
                                        <p:cTn id="5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8" y="122519"/>
            <a:ext cx="8093911" cy="1754326"/>
          </a:xfrm>
          <a:prstGeom prst="rect">
            <a:avLst/>
          </a:prstGeom>
        </p:spPr>
        <p:txBody>
          <a:bodyPr wrap="square">
            <a:spAutoFit/>
          </a:bodyPr>
          <a:lstStyle/>
          <a:p>
            <a:pPr algn="just" hangingPunct="0"/>
            <a:r>
              <a:rPr lang="pt-BR" b="1" dirty="0">
                <a:latin typeface="Arial" pitchFamily="34" charset="0"/>
                <a:cs typeface="Arial" pitchFamily="34" charset="0"/>
              </a:rPr>
              <a:t>Questão 8) Dimensões na natureza e no Cosmos. </a:t>
            </a:r>
            <a:endParaRPr lang="pt-BR" dirty="0">
              <a:latin typeface="Arial" pitchFamily="34" charset="0"/>
              <a:cs typeface="Arial" pitchFamily="34" charset="0"/>
            </a:endParaRPr>
          </a:p>
          <a:p>
            <a:pPr algn="just"/>
            <a:r>
              <a:rPr lang="pt-BR" dirty="0">
                <a:latin typeface="Arial" pitchFamily="34" charset="0"/>
                <a:cs typeface="Arial" pitchFamily="34" charset="0"/>
              </a:rPr>
              <a:t>Do jardim da nossa casa até os confins do Universo, nos deparamos com as mais incríveis dimensões, tanto em tamanho quanto em massa, peso ou velocidades. No quadro abaixo, enumere em ordem crescente de 1 a 10 o tamanho e a massa de cada objeto (cada item vale 0,05, totalizando 1,0 ponto para a questão toda):</a:t>
            </a:r>
          </a:p>
        </p:txBody>
      </p:sp>
      <p:graphicFrame>
        <p:nvGraphicFramePr>
          <p:cNvPr id="5" name="Tabela 4"/>
          <p:cNvGraphicFramePr>
            <a:graphicFrameLocks noGrp="1"/>
          </p:cNvGraphicFramePr>
          <p:nvPr>
            <p:extLst>
              <p:ext uri="{D42A27DB-BD31-4B8C-83A1-F6EECF244321}">
                <p14:modId xmlns:p14="http://schemas.microsoft.com/office/powerpoint/2010/main" val="2257256578"/>
              </p:ext>
            </p:extLst>
          </p:nvPr>
        </p:nvGraphicFramePr>
        <p:xfrm>
          <a:off x="1847081" y="2060848"/>
          <a:ext cx="6048672" cy="4526280"/>
        </p:xfrm>
        <a:graphic>
          <a:graphicData uri="http://schemas.openxmlformats.org/drawingml/2006/table">
            <a:tbl>
              <a:tblPr/>
              <a:tblGrid>
                <a:gridCol w="3039533">
                  <a:extLst>
                    <a:ext uri="{9D8B030D-6E8A-4147-A177-3AD203B41FA5}">
                      <a16:colId xmlns:a16="http://schemas.microsoft.com/office/drawing/2014/main" val="20000"/>
                    </a:ext>
                  </a:extLst>
                </a:gridCol>
                <a:gridCol w="1738380">
                  <a:extLst>
                    <a:ext uri="{9D8B030D-6E8A-4147-A177-3AD203B41FA5}">
                      <a16:colId xmlns:a16="http://schemas.microsoft.com/office/drawing/2014/main" val="20001"/>
                    </a:ext>
                  </a:extLst>
                </a:gridCol>
                <a:gridCol w="1270759">
                  <a:extLst>
                    <a:ext uri="{9D8B030D-6E8A-4147-A177-3AD203B41FA5}">
                      <a16:colId xmlns:a16="http://schemas.microsoft.com/office/drawing/2014/main" val="20002"/>
                    </a:ext>
                  </a:extLst>
                </a:gridCol>
              </a:tblGrid>
              <a:tr h="0">
                <a:tc>
                  <a:txBody>
                    <a:bodyPr/>
                    <a:lstStyle/>
                    <a:p>
                      <a:pPr marL="228600" algn="just" hangingPunct="0">
                        <a:lnSpc>
                          <a:spcPct val="150000"/>
                        </a:lnSpc>
                        <a:spcAft>
                          <a:spcPts val="0"/>
                        </a:spcAft>
                      </a:pPr>
                      <a:r>
                        <a:rPr lang="pt-BR" sz="1800" dirty="0">
                          <a:effectLst/>
                          <a:latin typeface="Arial" pitchFamily="34" charset="0"/>
                          <a:ea typeface="Times New Roman"/>
                          <a:cs typeface="Arial" pitchFamily="34" charset="0"/>
                        </a:rPr>
                        <a:t>OBJETO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r>
                        <a:rPr lang="pt-BR" sz="1800">
                          <a:effectLst/>
                          <a:latin typeface="Arial" pitchFamily="34" charset="0"/>
                          <a:ea typeface="Times New Roman"/>
                          <a:cs typeface="Arial" pitchFamily="34" charset="0"/>
                        </a:rPr>
                        <a:t>TAMANHO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r>
                        <a:rPr lang="pt-BR" sz="1800">
                          <a:effectLst/>
                          <a:latin typeface="Arial" pitchFamily="34" charset="0"/>
                          <a:ea typeface="Times New Roman"/>
                          <a:cs typeface="Arial" pitchFamily="34" charset="0"/>
                        </a:rPr>
                        <a:t>MASSA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228600" algn="just" hangingPunct="0">
                        <a:lnSpc>
                          <a:spcPct val="150000"/>
                        </a:lnSpc>
                        <a:spcAft>
                          <a:spcPts val="0"/>
                        </a:spcAft>
                      </a:pPr>
                      <a:r>
                        <a:rPr lang="pt-BR" sz="1800" dirty="0">
                          <a:effectLst/>
                          <a:latin typeface="Arial" pitchFamily="34" charset="0"/>
                          <a:ea typeface="Times New Roman"/>
                          <a:cs typeface="Arial" pitchFamily="34" charset="0"/>
                        </a:rPr>
                        <a:t>Galáxia (Via Láctea)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228600" algn="just" hangingPunct="0">
                        <a:lnSpc>
                          <a:spcPct val="150000"/>
                        </a:lnSpc>
                        <a:spcAft>
                          <a:spcPts val="0"/>
                        </a:spcAft>
                      </a:pPr>
                      <a:r>
                        <a:rPr lang="pt-BR" sz="1800" dirty="0">
                          <a:effectLst/>
                          <a:latin typeface="Arial" pitchFamily="34" charset="0"/>
                          <a:ea typeface="Times New Roman"/>
                          <a:cs typeface="Arial" pitchFamily="34" charset="0"/>
                        </a:rPr>
                        <a:t>Maçã</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228600" algn="just" hangingPunct="0">
                        <a:lnSpc>
                          <a:spcPct val="150000"/>
                        </a:lnSpc>
                        <a:spcAft>
                          <a:spcPts val="0"/>
                        </a:spcAft>
                      </a:pPr>
                      <a:r>
                        <a:rPr lang="pt-BR" sz="1800" dirty="0">
                          <a:effectLst/>
                          <a:latin typeface="Arial" pitchFamily="34" charset="0"/>
                          <a:ea typeface="Times New Roman"/>
                          <a:cs typeface="Arial" pitchFamily="34" charset="0"/>
                        </a:rPr>
                        <a:t>Saturno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228600" algn="just" hangingPunct="0">
                        <a:lnSpc>
                          <a:spcPct val="150000"/>
                        </a:lnSpc>
                        <a:spcAft>
                          <a:spcPts val="0"/>
                        </a:spcAft>
                      </a:pPr>
                      <a:r>
                        <a:rPr lang="pt-BR" sz="1800" dirty="0">
                          <a:effectLst/>
                          <a:latin typeface="Arial" pitchFamily="34" charset="0"/>
                          <a:ea typeface="Times New Roman"/>
                          <a:cs typeface="Arial" pitchFamily="34" charset="0"/>
                        </a:rPr>
                        <a:t>Estrela de Nêutron</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marL="228600" algn="just" hangingPunct="0">
                        <a:lnSpc>
                          <a:spcPct val="150000"/>
                        </a:lnSpc>
                        <a:spcAft>
                          <a:spcPts val="0"/>
                        </a:spcAft>
                      </a:pPr>
                      <a:r>
                        <a:rPr lang="pt-BR" sz="1800">
                          <a:effectLst/>
                          <a:latin typeface="Arial" pitchFamily="34" charset="0"/>
                          <a:ea typeface="Times New Roman"/>
                          <a:cs typeface="Arial" pitchFamily="34" charset="0"/>
                        </a:rPr>
                        <a:t>Terra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marL="228600" algn="just" hangingPunct="0">
                        <a:lnSpc>
                          <a:spcPct val="150000"/>
                        </a:lnSpc>
                        <a:spcAft>
                          <a:spcPts val="0"/>
                        </a:spcAft>
                      </a:pPr>
                      <a:r>
                        <a:rPr lang="pt-BR" sz="1800">
                          <a:effectLst/>
                          <a:latin typeface="Arial" pitchFamily="34" charset="0"/>
                          <a:ea typeface="Times New Roman"/>
                          <a:cs typeface="Arial" pitchFamily="34" charset="0"/>
                        </a:rPr>
                        <a:t>Neutrino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marL="228600" algn="just" hangingPunct="0">
                        <a:lnSpc>
                          <a:spcPct val="150000"/>
                        </a:lnSpc>
                        <a:spcAft>
                          <a:spcPts val="0"/>
                        </a:spcAft>
                      </a:pPr>
                      <a:r>
                        <a:rPr lang="pt-BR" sz="1800">
                          <a:effectLst/>
                          <a:latin typeface="Arial" pitchFamily="34" charset="0"/>
                          <a:ea typeface="Times New Roman"/>
                          <a:cs typeface="Arial" pitchFamily="34" charset="0"/>
                        </a:rPr>
                        <a:t>Lua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marL="228600" algn="just" hangingPunct="0">
                        <a:lnSpc>
                          <a:spcPct val="150000"/>
                        </a:lnSpc>
                        <a:spcAft>
                          <a:spcPts val="0"/>
                        </a:spcAft>
                      </a:pPr>
                      <a:r>
                        <a:rPr lang="pt-BR" sz="1800">
                          <a:effectLst/>
                          <a:latin typeface="Arial" pitchFamily="34" charset="0"/>
                          <a:ea typeface="Times New Roman"/>
                          <a:cs typeface="Arial" pitchFamily="34" charset="0"/>
                        </a:rPr>
                        <a:t>Núcleo Atômico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marL="228600" algn="just" hangingPunct="0">
                        <a:lnSpc>
                          <a:spcPct val="150000"/>
                        </a:lnSpc>
                        <a:spcAft>
                          <a:spcPts val="0"/>
                        </a:spcAft>
                      </a:pPr>
                      <a:r>
                        <a:rPr lang="pt-BR" sz="1800">
                          <a:effectLst/>
                          <a:latin typeface="Arial" pitchFamily="34" charset="0"/>
                          <a:ea typeface="Times New Roman"/>
                          <a:cs typeface="Arial" pitchFamily="34" charset="0"/>
                        </a:rPr>
                        <a:t>Ser Humano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marL="228600" algn="just" hangingPunct="0">
                        <a:lnSpc>
                          <a:spcPct val="150000"/>
                        </a:lnSpc>
                        <a:spcAft>
                          <a:spcPts val="0"/>
                        </a:spcAft>
                      </a:pPr>
                      <a:r>
                        <a:rPr lang="pt-BR" sz="1800">
                          <a:effectLst/>
                          <a:latin typeface="Arial" pitchFamily="34" charset="0"/>
                          <a:ea typeface="Times New Roman"/>
                          <a:cs typeface="Arial" pitchFamily="34" charset="0"/>
                        </a:rPr>
                        <a:t>O Aglomerado de Virgo</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algn="ctr" hangingPunct="0">
                        <a:lnSpc>
                          <a:spcPct val="150000"/>
                        </a:lnSpc>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6" name="Retângulo 5"/>
          <p:cNvSpPr/>
          <p:nvPr/>
        </p:nvSpPr>
        <p:spPr>
          <a:xfrm>
            <a:off x="5447481" y="4461598"/>
            <a:ext cx="543739" cy="507831"/>
          </a:xfrm>
          <a:prstGeom prst="rect">
            <a:avLst/>
          </a:prstGeom>
        </p:spPr>
        <p:txBody>
          <a:bodyPr wrap="none">
            <a:spAutoFit/>
          </a:bodyPr>
          <a:lstStyle/>
          <a:p>
            <a:pPr marL="228600" algn="ctr" hangingPunct="0">
              <a:lnSpc>
                <a:spcPct val="150000"/>
              </a:lnSpc>
              <a:spcAft>
                <a:spcPts val="0"/>
              </a:spcAft>
            </a:pPr>
            <a:r>
              <a:rPr lang="pt-BR" b="1" dirty="0">
                <a:solidFill>
                  <a:srgbClr val="FF0000"/>
                </a:solidFill>
                <a:latin typeface="Arial" pitchFamily="34" charset="0"/>
                <a:ea typeface="Times New Roman"/>
                <a:cs typeface="Arial" pitchFamily="34" charset="0"/>
              </a:rPr>
              <a:t>1</a:t>
            </a:r>
          </a:p>
        </p:txBody>
      </p:sp>
      <p:sp>
        <p:nvSpPr>
          <p:cNvPr id="7" name="Retângulo 6"/>
          <p:cNvSpPr/>
          <p:nvPr/>
        </p:nvSpPr>
        <p:spPr>
          <a:xfrm>
            <a:off x="7175673" y="4560054"/>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1</a:t>
            </a:r>
            <a:endParaRPr lang="pt-BR" b="1" dirty="0">
              <a:solidFill>
                <a:srgbClr val="FF0000"/>
              </a:solidFill>
            </a:endParaRPr>
          </a:p>
        </p:txBody>
      </p:sp>
      <p:sp>
        <p:nvSpPr>
          <p:cNvPr id="8" name="Retângulo 7"/>
          <p:cNvSpPr/>
          <p:nvPr/>
        </p:nvSpPr>
        <p:spPr>
          <a:xfrm>
            <a:off x="5678314" y="2492896"/>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9</a:t>
            </a:r>
            <a:endParaRPr lang="pt-BR" b="1" dirty="0">
              <a:solidFill>
                <a:srgbClr val="FF0000"/>
              </a:solidFill>
            </a:endParaRPr>
          </a:p>
        </p:txBody>
      </p:sp>
      <p:sp>
        <p:nvSpPr>
          <p:cNvPr id="9" name="Retângulo 8"/>
          <p:cNvSpPr/>
          <p:nvPr/>
        </p:nvSpPr>
        <p:spPr>
          <a:xfrm>
            <a:off x="7175673" y="2476671"/>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9</a:t>
            </a:r>
            <a:endParaRPr lang="pt-BR" b="1" dirty="0">
              <a:solidFill>
                <a:srgbClr val="FF0000"/>
              </a:solidFill>
            </a:endParaRPr>
          </a:p>
        </p:txBody>
      </p:sp>
      <p:sp>
        <p:nvSpPr>
          <p:cNvPr id="10" name="Retângulo 9"/>
          <p:cNvSpPr/>
          <p:nvPr/>
        </p:nvSpPr>
        <p:spPr>
          <a:xfrm>
            <a:off x="5665935" y="2887567"/>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3</a:t>
            </a:r>
            <a:endParaRPr lang="pt-BR" b="1" dirty="0">
              <a:solidFill>
                <a:srgbClr val="FF0000"/>
              </a:solidFill>
            </a:endParaRPr>
          </a:p>
        </p:txBody>
      </p:sp>
      <p:sp>
        <p:nvSpPr>
          <p:cNvPr id="11" name="Retângulo 10"/>
          <p:cNvSpPr/>
          <p:nvPr/>
        </p:nvSpPr>
        <p:spPr>
          <a:xfrm>
            <a:off x="7175673" y="2914195"/>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3</a:t>
            </a:r>
            <a:endParaRPr lang="pt-BR" b="1" dirty="0">
              <a:solidFill>
                <a:srgbClr val="FF0000"/>
              </a:solidFill>
            </a:endParaRPr>
          </a:p>
        </p:txBody>
      </p:sp>
      <p:sp>
        <p:nvSpPr>
          <p:cNvPr id="12" name="Retângulo 11"/>
          <p:cNvSpPr/>
          <p:nvPr/>
        </p:nvSpPr>
        <p:spPr>
          <a:xfrm>
            <a:off x="5449484" y="3175085"/>
            <a:ext cx="543739" cy="507831"/>
          </a:xfrm>
          <a:prstGeom prst="rect">
            <a:avLst/>
          </a:prstGeom>
        </p:spPr>
        <p:txBody>
          <a:bodyPr wrap="none">
            <a:spAutoFit/>
          </a:bodyPr>
          <a:lstStyle/>
          <a:p>
            <a:pPr marL="228600" algn="ctr" hangingPunct="0">
              <a:lnSpc>
                <a:spcPct val="150000"/>
              </a:lnSpc>
              <a:spcAft>
                <a:spcPts val="0"/>
              </a:spcAft>
            </a:pPr>
            <a:r>
              <a:rPr lang="pt-BR" b="1" dirty="0">
                <a:solidFill>
                  <a:srgbClr val="FF0000"/>
                </a:solidFill>
                <a:latin typeface="Arial" pitchFamily="34" charset="0"/>
                <a:ea typeface="Times New Roman"/>
                <a:cs typeface="Arial" pitchFamily="34" charset="0"/>
              </a:rPr>
              <a:t>8</a:t>
            </a:r>
          </a:p>
        </p:txBody>
      </p:sp>
      <p:sp>
        <p:nvSpPr>
          <p:cNvPr id="13" name="Retângulo 12"/>
          <p:cNvSpPr/>
          <p:nvPr/>
        </p:nvSpPr>
        <p:spPr>
          <a:xfrm>
            <a:off x="7175673" y="3299111"/>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7</a:t>
            </a:r>
            <a:endParaRPr lang="pt-BR" b="1" dirty="0">
              <a:solidFill>
                <a:srgbClr val="FF0000"/>
              </a:solidFill>
            </a:endParaRPr>
          </a:p>
        </p:txBody>
      </p:sp>
      <p:sp>
        <p:nvSpPr>
          <p:cNvPr id="14" name="Retângulo 13"/>
          <p:cNvSpPr/>
          <p:nvPr/>
        </p:nvSpPr>
        <p:spPr>
          <a:xfrm>
            <a:off x="5449484" y="3652814"/>
            <a:ext cx="543739" cy="507831"/>
          </a:xfrm>
          <a:prstGeom prst="rect">
            <a:avLst/>
          </a:prstGeom>
        </p:spPr>
        <p:txBody>
          <a:bodyPr wrap="none">
            <a:spAutoFit/>
          </a:bodyPr>
          <a:lstStyle/>
          <a:p>
            <a:pPr marL="228600" algn="ctr" hangingPunct="0">
              <a:lnSpc>
                <a:spcPct val="150000"/>
              </a:lnSpc>
              <a:spcAft>
                <a:spcPts val="0"/>
              </a:spcAft>
            </a:pPr>
            <a:r>
              <a:rPr lang="pt-BR" b="1" dirty="0">
                <a:solidFill>
                  <a:srgbClr val="FF0000"/>
                </a:solidFill>
                <a:latin typeface="Arial" pitchFamily="34" charset="0"/>
                <a:ea typeface="Times New Roman"/>
                <a:cs typeface="Arial" pitchFamily="34" charset="0"/>
              </a:rPr>
              <a:t>5</a:t>
            </a:r>
          </a:p>
        </p:txBody>
      </p:sp>
      <p:sp>
        <p:nvSpPr>
          <p:cNvPr id="15" name="Retângulo 14"/>
          <p:cNvSpPr/>
          <p:nvPr/>
        </p:nvSpPr>
        <p:spPr>
          <a:xfrm>
            <a:off x="7169756" y="3740017"/>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8</a:t>
            </a:r>
            <a:endParaRPr lang="pt-BR" b="1" dirty="0">
              <a:solidFill>
                <a:srgbClr val="FF0000"/>
              </a:solidFill>
            </a:endParaRPr>
          </a:p>
        </p:txBody>
      </p:sp>
      <p:sp>
        <p:nvSpPr>
          <p:cNvPr id="16" name="Retângulo 15"/>
          <p:cNvSpPr/>
          <p:nvPr/>
        </p:nvSpPr>
        <p:spPr>
          <a:xfrm>
            <a:off x="5665935" y="4120833"/>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7</a:t>
            </a:r>
            <a:endParaRPr lang="pt-BR" b="1" dirty="0">
              <a:solidFill>
                <a:srgbClr val="FF0000"/>
              </a:solidFill>
            </a:endParaRPr>
          </a:p>
        </p:txBody>
      </p:sp>
      <p:sp>
        <p:nvSpPr>
          <p:cNvPr id="17" name="Retângulo 16"/>
          <p:cNvSpPr/>
          <p:nvPr/>
        </p:nvSpPr>
        <p:spPr>
          <a:xfrm>
            <a:off x="6940747" y="4061292"/>
            <a:ext cx="543739" cy="507831"/>
          </a:xfrm>
          <a:prstGeom prst="rect">
            <a:avLst/>
          </a:prstGeom>
        </p:spPr>
        <p:txBody>
          <a:bodyPr wrap="none">
            <a:spAutoFit/>
          </a:bodyPr>
          <a:lstStyle/>
          <a:p>
            <a:pPr marL="228600" algn="ctr" hangingPunct="0">
              <a:lnSpc>
                <a:spcPct val="150000"/>
              </a:lnSpc>
              <a:spcAft>
                <a:spcPts val="0"/>
              </a:spcAft>
            </a:pPr>
            <a:r>
              <a:rPr lang="pt-BR" b="1" dirty="0">
                <a:solidFill>
                  <a:srgbClr val="FF0000"/>
                </a:solidFill>
                <a:latin typeface="Arial" pitchFamily="34" charset="0"/>
                <a:ea typeface="Times New Roman"/>
                <a:cs typeface="Arial" pitchFamily="34" charset="0"/>
              </a:rPr>
              <a:t>6</a:t>
            </a:r>
          </a:p>
        </p:txBody>
      </p:sp>
      <p:sp>
        <p:nvSpPr>
          <p:cNvPr id="18" name="Retângulo 17"/>
          <p:cNvSpPr/>
          <p:nvPr/>
        </p:nvSpPr>
        <p:spPr>
          <a:xfrm>
            <a:off x="5665935" y="4931115"/>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6</a:t>
            </a:r>
            <a:endParaRPr lang="pt-BR" b="1" dirty="0">
              <a:solidFill>
                <a:srgbClr val="FF0000"/>
              </a:solidFill>
            </a:endParaRPr>
          </a:p>
        </p:txBody>
      </p:sp>
      <p:sp>
        <p:nvSpPr>
          <p:cNvPr id="19" name="Retângulo 18"/>
          <p:cNvSpPr/>
          <p:nvPr/>
        </p:nvSpPr>
        <p:spPr>
          <a:xfrm>
            <a:off x="7175673" y="4932844"/>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5</a:t>
            </a:r>
            <a:endParaRPr lang="pt-BR" b="1" dirty="0">
              <a:solidFill>
                <a:srgbClr val="FF0000"/>
              </a:solidFill>
            </a:endParaRPr>
          </a:p>
        </p:txBody>
      </p:sp>
      <p:sp>
        <p:nvSpPr>
          <p:cNvPr id="20" name="Retângulo 19"/>
          <p:cNvSpPr/>
          <p:nvPr/>
        </p:nvSpPr>
        <p:spPr>
          <a:xfrm>
            <a:off x="5447480" y="5300447"/>
            <a:ext cx="543739" cy="507831"/>
          </a:xfrm>
          <a:prstGeom prst="rect">
            <a:avLst/>
          </a:prstGeom>
        </p:spPr>
        <p:txBody>
          <a:bodyPr wrap="none">
            <a:spAutoFit/>
          </a:bodyPr>
          <a:lstStyle/>
          <a:p>
            <a:pPr marL="228600" algn="ctr" hangingPunct="0">
              <a:lnSpc>
                <a:spcPct val="150000"/>
              </a:lnSpc>
              <a:spcAft>
                <a:spcPts val="0"/>
              </a:spcAft>
            </a:pPr>
            <a:r>
              <a:rPr lang="pt-BR" b="1" dirty="0">
                <a:solidFill>
                  <a:srgbClr val="FF0000"/>
                </a:solidFill>
                <a:latin typeface="Arial" pitchFamily="34" charset="0"/>
                <a:ea typeface="Times New Roman"/>
                <a:cs typeface="Arial" pitchFamily="34" charset="0"/>
              </a:rPr>
              <a:t>2</a:t>
            </a:r>
          </a:p>
        </p:txBody>
      </p:sp>
      <p:sp>
        <p:nvSpPr>
          <p:cNvPr id="21" name="Retângulo 20"/>
          <p:cNvSpPr/>
          <p:nvPr/>
        </p:nvSpPr>
        <p:spPr>
          <a:xfrm>
            <a:off x="7169756" y="5344048"/>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2</a:t>
            </a:r>
            <a:endParaRPr lang="pt-BR" b="1" dirty="0">
              <a:solidFill>
                <a:srgbClr val="FF0000"/>
              </a:solidFill>
            </a:endParaRPr>
          </a:p>
        </p:txBody>
      </p:sp>
      <p:sp>
        <p:nvSpPr>
          <p:cNvPr id="22" name="Retângulo 21"/>
          <p:cNvSpPr/>
          <p:nvPr/>
        </p:nvSpPr>
        <p:spPr>
          <a:xfrm>
            <a:off x="5665935" y="5768466"/>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4</a:t>
            </a:r>
            <a:endParaRPr lang="pt-BR" b="1" dirty="0">
              <a:solidFill>
                <a:srgbClr val="FF0000"/>
              </a:solidFill>
            </a:endParaRPr>
          </a:p>
        </p:txBody>
      </p:sp>
      <p:sp>
        <p:nvSpPr>
          <p:cNvPr id="23" name="Retângulo 22"/>
          <p:cNvSpPr/>
          <p:nvPr/>
        </p:nvSpPr>
        <p:spPr>
          <a:xfrm>
            <a:off x="7175673" y="5779950"/>
            <a:ext cx="31290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4</a:t>
            </a:r>
            <a:endParaRPr lang="pt-BR" b="1" dirty="0">
              <a:solidFill>
                <a:srgbClr val="FF0000"/>
              </a:solidFill>
            </a:endParaRPr>
          </a:p>
        </p:txBody>
      </p:sp>
      <p:sp>
        <p:nvSpPr>
          <p:cNvPr id="24" name="Retângulo 23"/>
          <p:cNvSpPr/>
          <p:nvPr/>
        </p:nvSpPr>
        <p:spPr>
          <a:xfrm>
            <a:off x="5358558" y="6137798"/>
            <a:ext cx="671979" cy="507831"/>
          </a:xfrm>
          <a:prstGeom prst="rect">
            <a:avLst/>
          </a:prstGeom>
        </p:spPr>
        <p:txBody>
          <a:bodyPr wrap="none">
            <a:spAutoFit/>
          </a:bodyPr>
          <a:lstStyle/>
          <a:p>
            <a:pPr marL="228600" algn="ctr" hangingPunct="0">
              <a:lnSpc>
                <a:spcPct val="150000"/>
              </a:lnSpc>
              <a:spcAft>
                <a:spcPts val="0"/>
              </a:spcAft>
            </a:pPr>
            <a:r>
              <a:rPr lang="pt-BR" b="1" dirty="0">
                <a:solidFill>
                  <a:srgbClr val="FF0000"/>
                </a:solidFill>
                <a:latin typeface="Arial" pitchFamily="34" charset="0"/>
                <a:ea typeface="Times New Roman"/>
                <a:cs typeface="Arial" pitchFamily="34" charset="0"/>
              </a:rPr>
              <a:t>10</a:t>
            </a:r>
          </a:p>
        </p:txBody>
      </p:sp>
      <p:sp>
        <p:nvSpPr>
          <p:cNvPr id="25" name="Retângulo 24"/>
          <p:cNvSpPr/>
          <p:nvPr/>
        </p:nvSpPr>
        <p:spPr>
          <a:xfrm>
            <a:off x="7094567" y="6228020"/>
            <a:ext cx="441146"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10</a:t>
            </a:r>
            <a:endParaRPr lang="pt-BR" b="1" dirty="0">
              <a:solidFill>
                <a:srgbClr val="FF0000"/>
              </a:solidFill>
            </a:endParaRPr>
          </a:p>
        </p:txBody>
      </p:sp>
    </p:spTree>
    <p:extLst>
      <p:ext uri="{BB962C8B-B14F-4D97-AF65-F5344CB8AC3E}">
        <p14:creationId xmlns:p14="http://schemas.microsoft.com/office/powerpoint/2010/main" val="3742926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03990"/>
            <a:ext cx="7848872" cy="3046988"/>
          </a:xfrm>
          <a:prstGeom prst="rect">
            <a:avLst/>
          </a:prstGeom>
        </p:spPr>
        <p:txBody>
          <a:bodyPr wrap="square">
            <a:spAutoFit/>
          </a:bodyPr>
          <a:lstStyle/>
          <a:p>
            <a:pPr algn="just" hangingPunct="0">
              <a:lnSpc>
                <a:spcPct val="150000"/>
              </a:lnSpc>
            </a:pPr>
            <a:r>
              <a:rPr lang="pt-BR" sz="1600" b="1" dirty="0">
                <a:latin typeface="Arial" pitchFamily="34" charset="0"/>
                <a:cs typeface="Arial" pitchFamily="34" charset="0"/>
              </a:rPr>
              <a:t>Questão 9) A Relatividade</a:t>
            </a:r>
            <a:endParaRPr lang="pt-BR" sz="1600" dirty="0">
              <a:latin typeface="Arial" pitchFamily="34" charset="0"/>
              <a:cs typeface="Arial" pitchFamily="34" charset="0"/>
            </a:endParaRPr>
          </a:p>
          <a:p>
            <a:pPr algn="just" hangingPunct="0">
              <a:lnSpc>
                <a:spcPct val="150000"/>
              </a:lnSpc>
            </a:pPr>
            <a:r>
              <a:rPr lang="pt-BR" sz="1600" dirty="0" smtClean="0">
                <a:latin typeface="Arial" pitchFamily="34" charset="0"/>
                <a:cs typeface="Arial" pitchFamily="34" charset="0"/>
              </a:rPr>
              <a:t>Uma </a:t>
            </a:r>
            <a:r>
              <a:rPr lang="pt-BR" sz="1600" dirty="0">
                <a:latin typeface="Arial" pitchFamily="34" charset="0"/>
                <a:cs typeface="Arial" pitchFamily="34" charset="0"/>
              </a:rPr>
              <a:t>das maiores manifestações da criatividade humana é, sem dúvida nenhuma, a Teoria da Relatividade proposta por Albert Einstein. Sua </a:t>
            </a:r>
            <a:r>
              <a:rPr lang="pt-BR" sz="1600" dirty="0" err="1">
                <a:latin typeface="Arial" pitchFamily="34" charset="0"/>
                <a:cs typeface="Arial" pitchFamily="34" charset="0"/>
              </a:rPr>
              <a:t>idéia</a:t>
            </a:r>
            <a:r>
              <a:rPr lang="pt-BR" sz="1600" dirty="0">
                <a:latin typeface="Arial" pitchFamily="34" charset="0"/>
                <a:cs typeface="Arial" pitchFamily="34" charset="0"/>
              </a:rPr>
              <a:t> geral está contida, embora de forma simplificada, na expressão seguinte:</a:t>
            </a:r>
          </a:p>
          <a:p>
            <a:pPr algn="just" hangingPunct="0">
              <a:lnSpc>
                <a:spcPct val="150000"/>
              </a:lnSpc>
            </a:pPr>
            <a:endParaRPr lang="pt-BR" sz="1600" dirty="0">
              <a:latin typeface="Arial" pitchFamily="34" charset="0"/>
              <a:cs typeface="Arial" pitchFamily="34" charset="0"/>
            </a:endParaRPr>
          </a:p>
          <a:p>
            <a:pPr algn="just" hangingPunct="0">
              <a:lnSpc>
                <a:spcPct val="150000"/>
              </a:lnSpc>
            </a:pPr>
            <a:r>
              <a:rPr lang="pt-BR" sz="1600" i="1" dirty="0" smtClean="0">
                <a:latin typeface="Arial" pitchFamily="34" charset="0"/>
                <a:cs typeface="Arial" pitchFamily="34" charset="0"/>
              </a:rPr>
              <a:t>Assim </a:t>
            </a:r>
            <a:r>
              <a:rPr lang="pt-BR" sz="1600" i="1" dirty="0">
                <a:latin typeface="Arial" pitchFamily="34" charset="0"/>
                <a:cs typeface="Arial" pitchFamily="34" charset="0"/>
              </a:rPr>
              <a:t>como os observadores em diferentes localidades têm diferentes perspectivas espaciais do Universo, os observadores com velocidades diferentes têm diferentes perspectivas temporais.</a:t>
            </a:r>
            <a:endParaRPr lang="pt-BR" sz="1600" dirty="0">
              <a:latin typeface="Arial" pitchFamily="34" charset="0"/>
              <a:cs typeface="Arial" pitchFamily="34" charset="0"/>
            </a:endParaRPr>
          </a:p>
        </p:txBody>
      </p:sp>
      <p:sp>
        <p:nvSpPr>
          <p:cNvPr id="4" name="Retângulo 3"/>
          <p:cNvSpPr/>
          <p:nvPr/>
        </p:nvSpPr>
        <p:spPr>
          <a:xfrm>
            <a:off x="287787" y="3227835"/>
            <a:ext cx="7175917" cy="369332"/>
          </a:xfrm>
          <a:prstGeom prst="rect">
            <a:avLst/>
          </a:prstGeom>
        </p:spPr>
        <p:txBody>
          <a:bodyPr wrap="square">
            <a:spAutoFit/>
          </a:bodyPr>
          <a:lstStyle/>
          <a:p>
            <a:r>
              <a:rPr lang="pt-BR" b="1" dirty="0" smtClean="0">
                <a:latin typeface="Arial" pitchFamily="34" charset="0"/>
                <a:cs typeface="Arial" pitchFamily="34" charset="0"/>
              </a:rPr>
              <a:t>Pergunta) </a:t>
            </a:r>
            <a:r>
              <a:rPr lang="pt-BR" dirty="0">
                <a:latin typeface="Arial" pitchFamily="34" charset="0"/>
                <a:cs typeface="Arial" pitchFamily="34" charset="0"/>
              </a:rPr>
              <a:t>Qual o significado físico desta expressão?</a:t>
            </a:r>
          </a:p>
        </p:txBody>
      </p:sp>
      <p:sp>
        <p:nvSpPr>
          <p:cNvPr id="5" name="Retângulo 4"/>
          <p:cNvSpPr/>
          <p:nvPr/>
        </p:nvSpPr>
        <p:spPr>
          <a:xfrm>
            <a:off x="287787" y="3650500"/>
            <a:ext cx="1300356" cy="369332"/>
          </a:xfrm>
          <a:prstGeom prst="rect">
            <a:avLst/>
          </a:prstGeom>
        </p:spPr>
        <p:txBody>
          <a:bodyPr wrap="none">
            <a:spAutoFit/>
          </a:bodyPr>
          <a:lstStyle/>
          <a:p>
            <a:r>
              <a:rPr lang="pt-BR" b="1" dirty="0">
                <a:latin typeface="Arial" pitchFamily="34" charset="0"/>
                <a:cs typeface="Arial" pitchFamily="34" charset="0"/>
              </a:rPr>
              <a:t>Resposta:</a:t>
            </a:r>
            <a:endParaRPr lang="pt-BR" dirty="0">
              <a:latin typeface="Arial" pitchFamily="34" charset="0"/>
              <a:cs typeface="Arial" pitchFamily="34" charset="0"/>
            </a:endParaRPr>
          </a:p>
        </p:txBody>
      </p:sp>
      <p:sp>
        <p:nvSpPr>
          <p:cNvPr id="6" name="Retângulo 5"/>
          <p:cNvSpPr/>
          <p:nvPr/>
        </p:nvSpPr>
        <p:spPr>
          <a:xfrm>
            <a:off x="1515099" y="3650500"/>
            <a:ext cx="6596678" cy="369332"/>
          </a:xfrm>
          <a:prstGeom prst="rect">
            <a:avLst/>
          </a:prstGeom>
        </p:spPr>
        <p:txBody>
          <a:bodyPr wrap="none">
            <a:spAutoFit/>
          </a:bodyPr>
          <a:lstStyle/>
          <a:p>
            <a:r>
              <a:rPr lang="pt-BR" dirty="0">
                <a:solidFill>
                  <a:srgbClr val="FF0000"/>
                </a:solidFill>
                <a:latin typeface="Arial" pitchFamily="34" charset="0"/>
                <a:cs typeface="Arial" pitchFamily="34" charset="0"/>
              </a:rPr>
              <a:t>Várias possibilidades podem ser enxergadas como respostas: </a:t>
            </a:r>
          </a:p>
        </p:txBody>
      </p:sp>
      <p:sp>
        <p:nvSpPr>
          <p:cNvPr id="7" name="Retângulo 6"/>
          <p:cNvSpPr/>
          <p:nvPr/>
        </p:nvSpPr>
        <p:spPr>
          <a:xfrm>
            <a:off x="287787" y="4010178"/>
            <a:ext cx="11496398" cy="775084"/>
          </a:xfrm>
          <a:prstGeom prst="rect">
            <a:avLst/>
          </a:prstGeom>
        </p:spPr>
        <p:txBody>
          <a:bodyPr wrap="square">
            <a:spAutoFit/>
          </a:bodyPr>
          <a:lstStyle/>
          <a:p>
            <a:pPr algn="just">
              <a:lnSpc>
                <a:spcPct val="130000"/>
              </a:lnSpc>
            </a:pPr>
            <a:r>
              <a:rPr lang="pt-BR" dirty="0">
                <a:solidFill>
                  <a:srgbClr val="FF0000"/>
                </a:solidFill>
                <a:latin typeface="Arial" pitchFamily="34" charset="0"/>
                <a:cs typeface="Arial" pitchFamily="34" charset="0"/>
              </a:rPr>
              <a:t>Nossa visão do Universo, tanto espacial quanto temporal, depende do referencial de onde estamos fazendo nossas observações. Depende também se este referencial está em repouso ou em movimento.</a:t>
            </a:r>
          </a:p>
        </p:txBody>
      </p:sp>
      <p:sp>
        <p:nvSpPr>
          <p:cNvPr id="8" name="Retângulo 7"/>
          <p:cNvSpPr/>
          <p:nvPr/>
        </p:nvSpPr>
        <p:spPr>
          <a:xfrm>
            <a:off x="262905" y="4797152"/>
            <a:ext cx="2172390" cy="369332"/>
          </a:xfrm>
          <a:prstGeom prst="rect">
            <a:avLst/>
          </a:prstGeom>
        </p:spPr>
        <p:txBody>
          <a:bodyPr wrap="none">
            <a:spAutoFit/>
          </a:bodyPr>
          <a:lstStyle/>
          <a:p>
            <a:r>
              <a:rPr lang="pt-BR" dirty="0">
                <a:solidFill>
                  <a:srgbClr val="FF0000"/>
                </a:solidFill>
                <a:latin typeface="Arial" pitchFamily="34" charset="0"/>
                <a:cs typeface="Arial" pitchFamily="34" charset="0"/>
              </a:rPr>
              <a:t>Ou noutra redação:</a:t>
            </a:r>
          </a:p>
        </p:txBody>
      </p:sp>
      <p:sp>
        <p:nvSpPr>
          <p:cNvPr id="9" name="Retângulo 8"/>
          <p:cNvSpPr/>
          <p:nvPr/>
        </p:nvSpPr>
        <p:spPr>
          <a:xfrm>
            <a:off x="262905" y="5157192"/>
            <a:ext cx="11521280" cy="775084"/>
          </a:xfrm>
          <a:prstGeom prst="rect">
            <a:avLst/>
          </a:prstGeom>
        </p:spPr>
        <p:txBody>
          <a:bodyPr wrap="square">
            <a:spAutoFit/>
          </a:bodyPr>
          <a:lstStyle/>
          <a:p>
            <a:pPr algn="just">
              <a:lnSpc>
                <a:spcPct val="130000"/>
              </a:lnSpc>
            </a:pPr>
            <a:r>
              <a:rPr lang="pt-BR" dirty="0">
                <a:solidFill>
                  <a:srgbClr val="FF0000"/>
                </a:solidFill>
                <a:latin typeface="Arial" pitchFamily="34" charset="0"/>
                <a:cs typeface="Arial" pitchFamily="34" charset="0"/>
              </a:rPr>
              <a:t>Assim como nossa perspectiva visual depende do referencial, ou seja, do lugar de onde fazemos nossas observações, o tempo pode se mostrar diferente para observadores com movimento relativo.</a:t>
            </a:r>
          </a:p>
        </p:txBody>
      </p:sp>
    </p:spTree>
    <p:extLst>
      <p:ext uri="{BB962C8B-B14F-4D97-AF65-F5344CB8AC3E}">
        <p14:creationId xmlns:p14="http://schemas.microsoft.com/office/powerpoint/2010/main" val="2042972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51908"/>
            <a:ext cx="7992888" cy="2618794"/>
          </a:xfrm>
          <a:prstGeom prst="rect">
            <a:avLst/>
          </a:prstGeom>
        </p:spPr>
        <p:txBody>
          <a:bodyPr wrap="square">
            <a:spAutoFit/>
          </a:bodyPr>
          <a:lstStyle/>
          <a:p>
            <a:pPr algn="just" hangingPunct="0">
              <a:lnSpc>
                <a:spcPct val="114000"/>
              </a:lnSpc>
            </a:pPr>
            <a:r>
              <a:rPr lang="pt-BR" sz="1600" b="1" dirty="0">
                <a:latin typeface="Arial" pitchFamily="34" charset="0"/>
                <a:cs typeface="Arial" pitchFamily="34" charset="0"/>
              </a:rPr>
              <a:t>Questão 10) A Gravidade e o Imponderável. </a:t>
            </a:r>
            <a:endParaRPr lang="pt-BR" sz="1600" dirty="0">
              <a:latin typeface="Arial" pitchFamily="34" charset="0"/>
              <a:cs typeface="Arial" pitchFamily="34" charset="0"/>
            </a:endParaRPr>
          </a:p>
          <a:p>
            <a:pPr algn="just" hangingPunct="0">
              <a:lnSpc>
                <a:spcPct val="114000"/>
              </a:lnSpc>
            </a:pPr>
            <a:r>
              <a:rPr lang="pt-BR" sz="1600" dirty="0">
                <a:latin typeface="Arial" pitchFamily="34" charset="0"/>
                <a:cs typeface="Arial" pitchFamily="34" charset="0"/>
              </a:rPr>
              <a:t>Dizemos que um corpo é imponderável quando ele </a:t>
            </a:r>
            <a:r>
              <a:rPr lang="pt-BR" sz="1600" b="1" dirty="0">
                <a:latin typeface="Arial" pitchFamily="34" charset="0"/>
                <a:cs typeface="Arial" pitchFamily="34" charset="0"/>
              </a:rPr>
              <a:t>“parece”</a:t>
            </a:r>
            <a:r>
              <a:rPr lang="pt-BR" sz="1600" dirty="0">
                <a:latin typeface="Arial" pitchFamily="34" charset="0"/>
                <a:cs typeface="Arial" pitchFamily="34" charset="0"/>
              </a:rPr>
              <a:t> não estar submetido à ação de forças gravitacionais. Isto é experimentado pelos astronautas em órbita, que ficam flutuando. Algumas pessoas acreditam que isto é devido à ausência de gravidade, o que é incorreto. O que acontece é que o astronauta e o lugar onde está (estação espacial, cápsula e outros) estão sujeitos ao mesmo valor da aceleração. </a:t>
            </a:r>
          </a:p>
          <a:p>
            <a:pPr algn="just" hangingPunct="0">
              <a:lnSpc>
                <a:spcPct val="114000"/>
              </a:lnSpc>
            </a:pPr>
            <a:r>
              <a:rPr lang="pt-BR" sz="1600" dirty="0">
                <a:latin typeface="Arial" pitchFamily="34" charset="0"/>
                <a:cs typeface="Arial" pitchFamily="34" charset="0"/>
              </a:rPr>
              <a:t>Dado: Raio da Terra: R = 6,37 10</a:t>
            </a:r>
            <a:r>
              <a:rPr lang="pt-BR" sz="1600" baseline="30000" dirty="0">
                <a:latin typeface="Arial" pitchFamily="34" charset="0"/>
                <a:cs typeface="Arial" pitchFamily="34" charset="0"/>
              </a:rPr>
              <a:t>6</a:t>
            </a:r>
            <a:r>
              <a:rPr lang="pt-BR" sz="1600" dirty="0">
                <a:latin typeface="Arial" pitchFamily="34" charset="0"/>
                <a:cs typeface="Arial" pitchFamily="34" charset="0"/>
              </a:rPr>
              <a:t> m, Massa da Terra: M = 5,98 10</a:t>
            </a:r>
            <a:r>
              <a:rPr lang="pt-BR" sz="1600" baseline="30000" dirty="0">
                <a:latin typeface="Arial" pitchFamily="34" charset="0"/>
                <a:cs typeface="Arial" pitchFamily="34" charset="0"/>
              </a:rPr>
              <a:t>24</a:t>
            </a:r>
            <a:r>
              <a:rPr lang="pt-BR" sz="1600" dirty="0">
                <a:latin typeface="Arial" pitchFamily="34" charset="0"/>
                <a:cs typeface="Arial" pitchFamily="34" charset="0"/>
              </a:rPr>
              <a:t> kg e constante de Gravitação Universal:</a:t>
            </a:r>
          </a:p>
          <a:p>
            <a:pPr algn="just" hangingPunct="0">
              <a:lnSpc>
                <a:spcPct val="114000"/>
              </a:lnSpc>
            </a:pPr>
            <a:r>
              <a:rPr lang="en-US" sz="1600" dirty="0">
                <a:latin typeface="Arial" pitchFamily="34" charset="0"/>
                <a:cs typeface="Arial" pitchFamily="34" charset="0"/>
              </a:rPr>
              <a:t>G = 6,67 10</a:t>
            </a:r>
            <a:r>
              <a:rPr lang="en-US" sz="1600" baseline="30000" dirty="0">
                <a:latin typeface="Arial" pitchFamily="34" charset="0"/>
                <a:cs typeface="Arial" pitchFamily="34" charset="0"/>
              </a:rPr>
              <a:t>-11</a:t>
            </a:r>
            <a:r>
              <a:rPr lang="en-US" sz="1600" dirty="0">
                <a:latin typeface="Arial" pitchFamily="34" charset="0"/>
                <a:cs typeface="Arial" pitchFamily="34" charset="0"/>
              </a:rPr>
              <a:t> N.m</a:t>
            </a:r>
            <a:r>
              <a:rPr lang="en-US" sz="1600" baseline="30000" dirty="0">
                <a:latin typeface="Arial" pitchFamily="34" charset="0"/>
                <a:cs typeface="Arial" pitchFamily="34" charset="0"/>
              </a:rPr>
              <a:t>2</a:t>
            </a:r>
            <a:r>
              <a:rPr lang="en-US" sz="1600" dirty="0">
                <a:latin typeface="Arial" pitchFamily="34" charset="0"/>
                <a:cs typeface="Arial" pitchFamily="34" charset="0"/>
              </a:rPr>
              <a:t>kg</a:t>
            </a:r>
            <a:r>
              <a:rPr lang="en-US" sz="1600" baseline="30000" dirty="0">
                <a:latin typeface="Arial" pitchFamily="34" charset="0"/>
                <a:cs typeface="Arial" pitchFamily="34" charset="0"/>
              </a:rPr>
              <a:t>-2</a:t>
            </a:r>
            <a:r>
              <a:rPr lang="en-US" sz="1600" dirty="0">
                <a:latin typeface="Arial" pitchFamily="34" charset="0"/>
                <a:cs typeface="Arial" pitchFamily="34" charset="0"/>
              </a:rPr>
              <a:t>. </a:t>
            </a:r>
            <a:r>
              <a:rPr lang="pt-BR" sz="1600" b="1" dirty="0">
                <a:latin typeface="Arial" pitchFamily="34" charset="0"/>
                <a:cs typeface="Arial" pitchFamily="34" charset="0"/>
              </a:rPr>
              <a:t>Obs.: Aproxime</a:t>
            </a:r>
            <a:r>
              <a:rPr lang="pt-BR" sz="1600" dirty="0">
                <a:latin typeface="Arial" pitchFamily="34" charset="0"/>
                <a:cs typeface="Arial" pitchFamily="34" charset="0"/>
              </a:rPr>
              <a:t> </a:t>
            </a:r>
            <a:r>
              <a:rPr lang="pt-BR" sz="1600" b="1" dirty="0">
                <a:latin typeface="Arial" pitchFamily="34" charset="0"/>
                <a:cs typeface="Arial" pitchFamily="34" charset="0"/>
              </a:rPr>
              <a:t>5,98,   6,37 e 6,67 para  6,4!</a:t>
            </a:r>
            <a:endParaRPr lang="pt-BR" sz="1600" dirty="0">
              <a:latin typeface="Arial" pitchFamily="34" charset="0"/>
              <a:cs typeface="Arial" pitchFamily="34" charset="0"/>
            </a:endParaRPr>
          </a:p>
        </p:txBody>
      </p:sp>
      <p:sp>
        <p:nvSpPr>
          <p:cNvPr id="4" name="Retângulo 3"/>
          <p:cNvSpPr/>
          <p:nvPr/>
        </p:nvSpPr>
        <p:spPr>
          <a:xfrm>
            <a:off x="136457" y="2777092"/>
            <a:ext cx="11575720" cy="723916"/>
          </a:xfrm>
          <a:prstGeom prst="rect">
            <a:avLst/>
          </a:prstGeom>
        </p:spPr>
        <p:txBody>
          <a:bodyPr wrap="square">
            <a:spAutoFit/>
          </a:bodyPr>
          <a:lstStyle/>
          <a:p>
            <a:pPr algn="just">
              <a:lnSpc>
                <a:spcPct val="114000"/>
              </a:lnSpc>
            </a:pPr>
            <a:r>
              <a:rPr lang="pt-BR" b="1" dirty="0" smtClean="0">
                <a:latin typeface="Arial" pitchFamily="34" charset="0"/>
                <a:cs typeface="Arial" pitchFamily="34" charset="0"/>
              </a:rPr>
              <a:t>Pergunta 10a)</a:t>
            </a:r>
            <a:r>
              <a:rPr lang="pt-BR" b="1" dirty="0">
                <a:latin typeface="Arial" pitchFamily="34" charset="0"/>
                <a:cs typeface="Arial" pitchFamily="34" charset="0"/>
              </a:rPr>
              <a:t> </a:t>
            </a:r>
            <a:r>
              <a:rPr lang="pt-BR" dirty="0">
                <a:latin typeface="Arial" pitchFamily="34" charset="0"/>
                <a:cs typeface="Arial" pitchFamily="34" charset="0"/>
              </a:rPr>
              <a:t>Qual seria a duração do dia na Terra para que tivéssemos a sensação de imponderabilidade aqui em sua superfície, num ponto sobre a linha do Equador? </a:t>
            </a:r>
          </a:p>
        </p:txBody>
      </p:sp>
      <p:sp>
        <p:nvSpPr>
          <p:cNvPr id="5" name="Retângulo 4"/>
          <p:cNvSpPr/>
          <p:nvPr/>
        </p:nvSpPr>
        <p:spPr>
          <a:xfrm>
            <a:off x="136457" y="3491716"/>
            <a:ext cx="182614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10a</a:t>
            </a:r>
            <a:r>
              <a:rPr lang="pt-BR" b="1" dirty="0">
                <a:latin typeface="Arial" pitchFamily="34" charset="0"/>
                <a:cs typeface="Arial" pitchFamily="34" charset="0"/>
              </a:rPr>
              <a:t>):</a:t>
            </a:r>
            <a:endParaRPr lang="pt-BR" dirty="0">
              <a:latin typeface="Arial" pitchFamily="34" charset="0"/>
              <a:cs typeface="Arial" pitchFamily="34" charset="0"/>
            </a:endParaRPr>
          </a:p>
        </p:txBody>
      </p:sp>
      <p:sp>
        <p:nvSpPr>
          <p:cNvPr id="6" name="Retângulo 5"/>
          <p:cNvSpPr/>
          <p:nvPr/>
        </p:nvSpPr>
        <p:spPr>
          <a:xfrm>
            <a:off x="136458" y="3469412"/>
            <a:ext cx="11575719" cy="1039708"/>
          </a:xfrm>
          <a:prstGeom prst="rect">
            <a:avLst/>
          </a:prstGeom>
        </p:spPr>
        <p:txBody>
          <a:bodyPr wrap="square">
            <a:spAutoFit/>
          </a:bodyPr>
          <a:lstStyle/>
          <a:p>
            <a:pPr algn="just">
              <a:lnSpc>
                <a:spcPct val="114000"/>
              </a:lnSpc>
            </a:pPr>
            <a:r>
              <a:rPr lang="pt-BR" dirty="0" smtClean="0">
                <a:solidFill>
                  <a:srgbClr val="FF0000"/>
                </a:solidFill>
                <a:latin typeface="Arial" pitchFamily="34" charset="0"/>
                <a:cs typeface="Arial" pitchFamily="34" charset="0"/>
              </a:rPr>
              <a:t>                           Neste </a:t>
            </a:r>
            <a:r>
              <a:rPr lang="pt-BR" dirty="0">
                <a:solidFill>
                  <a:srgbClr val="FF0000"/>
                </a:solidFill>
                <a:latin typeface="Arial" pitchFamily="34" charset="0"/>
                <a:cs typeface="Arial" pitchFamily="34" charset="0"/>
              </a:rPr>
              <a:t>caso não deveria haver força normal do solo sobre os corpos na superfície da Terra, ou seja, a força gravitacional que a Terra exerce num corpo seria responsável, sozinha, pelo seu movimento circular em torno do centro da Terra, exercendo o papel de força centrípeta.</a:t>
            </a:r>
          </a:p>
        </p:txBody>
      </p:sp>
      <p:sp>
        <p:nvSpPr>
          <p:cNvPr id="7" name="Rectangle 2"/>
          <p:cNvSpPr>
            <a:spLocks noChangeArrowheads="1"/>
          </p:cNvSpPr>
          <p:nvPr/>
        </p:nvSpPr>
        <p:spPr bwMode="auto">
          <a:xfrm>
            <a:off x="0" y="0"/>
            <a:ext cx="11903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9" name="Rectangle 3"/>
          <p:cNvSpPr>
            <a:spLocks noChangeArrowheads="1"/>
          </p:cNvSpPr>
          <p:nvPr/>
        </p:nvSpPr>
        <p:spPr bwMode="auto">
          <a:xfrm>
            <a:off x="0" y="1447800"/>
            <a:ext cx="119030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graphicFrame>
        <p:nvGraphicFramePr>
          <p:cNvPr id="10" name="Objeto 9"/>
          <p:cNvGraphicFramePr>
            <a:graphicFrameLocks noChangeAspect="1"/>
          </p:cNvGraphicFramePr>
          <p:nvPr>
            <p:extLst>
              <p:ext uri="{D42A27DB-BD31-4B8C-83A1-F6EECF244321}">
                <p14:modId xmlns:p14="http://schemas.microsoft.com/office/powerpoint/2010/main" val="708522849"/>
              </p:ext>
            </p:extLst>
          </p:nvPr>
        </p:nvGraphicFramePr>
        <p:xfrm>
          <a:off x="1230580" y="4700252"/>
          <a:ext cx="2536540" cy="432048"/>
        </p:xfrm>
        <a:graphic>
          <a:graphicData uri="http://schemas.openxmlformats.org/presentationml/2006/ole">
            <mc:AlternateContent xmlns:mc="http://schemas.openxmlformats.org/markup-compatibility/2006">
              <mc:Choice xmlns:v="urn:schemas-microsoft-com:vml" Requires="v">
                <p:oleObj spid="_x0000_s3240" name="Equação" r:id="rId3" imgW="2311200" imgH="393480" progId="Equation.3">
                  <p:embed/>
                </p:oleObj>
              </mc:Choice>
              <mc:Fallback>
                <p:oleObj name="Equação" r:id="rId3" imgW="2311200" imgH="393480" progId="Equation.3">
                  <p:embed/>
                  <p:pic>
                    <p:nvPicPr>
                      <p:cNvPr id="0" name=""/>
                      <p:cNvPicPr/>
                      <p:nvPr/>
                    </p:nvPicPr>
                    <p:blipFill>
                      <a:blip r:embed="rId4"/>
                      <a:stretch>
                        <a:fillRect/>
                      </a:stretch>
                    </p:blipFill>
                    <p:spPr>
                      <a:xfrm>
                        <a:off x="1230580" y="4700252"/>
                        <a:ext cx="2536540" cy="432048"/>
                      </a:xfrm>
                      <a:prstGeom prst="rect">
                        <a:avLst/>
                      </a:prstGeom>
                    </p:spPr>
                  </p:pic>
                </p:oleObj>
              </mc:Fallback>
            </mc:AlternateContent>
          </a:graphicData>
        </a:graphic>
      </p:graphicFrame>
      <p:graphicFrame>
        <p:nvGraphicFramePr>
          <p:cNvPr id="11" name="Objeto 10"/>
          <p:cNvGraphicFramePr>
            <a:graphicFrameLocks noChangeAspect="1"/>
          </p:cNvGraphicFramePr>
          <p:nvPr>
            <p:extLst>
              <p:ext uri="{D42A27DB-BD31-4B8C-83A1-F6EECF244321}">
                <p14:modId xmlns:p14="http://schemas.microsoft.com/office/powerpoint/2010/main" val="4261966973"/>
              </p:ext>
            </p:extLst>
          </p:nvPr>
        </p:nvGraphicFramePr>
        <p:xfrm>
          <a:off x="3805298" y="4700252"/>
          <a:ext cx="1909373" cy="432048"/>
        </p:xfrm>
        <a:graphic>
          <a:graphicData uri="http://schemas.openxmlformats.org/presentationml/2006/ole">
            <mc:AlternateContent xmlns:mc="http://schemas.openxmlformats.org/markup-compatibility/2006">
              <mc:Choice xmlns:v="urn:schemas-microsoft-com:vml" Requires="v">
                <p:oleObj spid="_x0000_s3241" name="Equação" r:id="rId5" imgW="1739880" imgH="393480" progId="Equation.3">
                  <p:embed/>
                </p:oleObj>
              </mc:Choice>
              <mc:Fallback>
                <p:oleObj name="Equação" r:id="rId5" imgW="1739880" imgH="393480" progId="Equation.3">
                  <p:embed/>
                  <p:pic>
                    <p:nvPicPr>
                      <p:cNvPr id="0" name=""/>
                      <p:cNvPicPr/>
                      <p:nvPr/>
                    </p:nvPicPr>
                    <p:blipFill>
                      <a:blip r:embed="rId6"/>
                      <a:stretch>
                        <a:fillRect/>
                      </a:stretch>
                    </p:blipFill>
                    <p:spPr>
                      <a:xfrm>
                        <a:off x="3805298" y="4700252"/>
                        <a:ext cx="1909373" cy="432048"/>
                      </a:xfrm>
                      <a:prstGeom prst="rect">
                        <a:avLst/>
                      </a:prstGeom>
                    </p:spPr>
                  </p:pic>
                </p:oleObj>
              </mc:Fallback>
            </mc:AlternateContent>
          </a:graphicData>
        </a:graphic>
      </p:graphicFrame>
      <p:graphicFrame>
        <p:nvGraphicFramePr>
          <p:cNvPr id="12" name="Objeto 11"/>
          <p:cNvGraphicFramePr>
            <a:graphicFrameLocks noChangeAspect="1"/>
          </p:cNvGraphicFramePr>
          <p:nvPr>
            <p:extLst>
              <p:ext uri="{D42A27DB-BD31-4B8C-83A1-F6EECF244321}">
                <p14:modId xmlns:p14="http://schemas.microsoft.com/office/powerpoint/2010/main" val="508624830"/>
              </p:ext>
            </p:extLst>
          </p:nvPr>
        </p:nvGraphicFramePr>
        <p:xfrm>
          <a:off x="5749515" y="4628244"/>
          <a:ext cx="937570" cy="491108"/>
        </p:xfrm>
        <a:graphic>
          <a:graphicData uri="http://schemas.openxmlformats.org/presentationml/2006/ole">
            <mc:AlternateContent xmlns:mc="http://schemas.openxmlformats.org/markup-compatibility/2006">
              <mc:Choice xmlns:v="urn:schemas-microsoft-com:vml" Requires="v">
                <p:oleObj spid="_x0000_s3242" name="Equação" r:id="rId7" imgW="799920" imgH="419040" progId="Equation.3">
                  <p:embed/>
                </p:oleObj>
              </mc:Choice>
              <mc:Fallback>
                <p:oleObj name="Equação" r:id="rId7" imgW="799920" imgH="419040" progId="Equation.3">
                  <p:embed/>
                  <p:pic>
                    <p:nvPicPr>
                      <p:cNvPr id="0" name=""/>
                      <p:cNvPicPr/>
                      <p:nvPr/>
                    </p:nvPicPr>
                    <p:blipFill>
                      <a:blip r:embed="rId8"/>
                      <a:stretch>
                        <a:fillRect/>
                      </a:stretch>
                    </p:blipFill>
                    <p:spPr>
                      <a:xfrm>
                        <a:off x="5749515" y="4628244"/>
                        <a:ext cx="937570" cy="491108"/>
                      </a:xfrm>
                      <a:prstGeom prst="rect">
                        <a:avLst/>
                      </a:prstGeom>
                    </p:spPr>
                  </p:pic>
                </p:oleObj>
              </mc:Fallback>
            </mc:AlternateContent>
          </a:graphicData>
        </a:graphic>
      </p:graphicFrame>
      <p:graphicFrame>
        <p:nvGraphicFramePr>
          <p:cNvPr id="13" name="Objeto 12"/>
          <p:cNvGraphicFramePr>
            <a:graphicFrameLocks noChangeAspect="1"/>
          </p:cNvGraphicFramePr>
          <p:nvPr>
            <p:extLst>
              <p:ext uri="{D42A27DB-BD31-4B8C-83A1-F6EECF244321}">
                <p14:modId xmlns:p14="http://schemas.microsoft.com/office/powerpoint/2010/main" val="358227991"/>
              </p:ext>
            </p:extLst>
          </p:nvPr>
        </p:nvGraphicFramePr>
        <p:xfrm>
          <a:off x="6685618" y="4628244"/>
          <a:ext cx="1224137" cy="528948"/>
        </p:xfrm>
        <a:graphic>
          <a:graphicData uri="http://schemas.openxmlformats.org/presentationml/2006/ole">
            <mc:AlternateContent xmlns:mc="http://schemas.openxmlformats.org/markup-compatibility/2006">
              <mc:Choice xmlns:v="urn:schemas-microsoft-com:vml" Requires="v">
                <p:oleObj spid="_x0000_s3243" name="Equação" r:id="rId9" imgW="1028520" imgH="444240" progId="Equation.3">
                  <p:embed/>
                </p:oleObj>
              </mc:Choice>
              <mc:Fallback>
                <p:oleObj name="Equação" r:id="rId9" imgW="1028520" imgH="444240" progId="Equation.3">
                  <p:embed/>
                  <p:pic>
                    <p:nvPicPr>
                      <p:cNvPr id="0" name=""/>
                      <p:cNvPicPr/>
                      <p:nvPr/>
                    </p:nvPicPr>
                    <p:blipFill>
                      <a:blip r:embed="rId10"/>
                      <a:stretch>
                        <a:fillRect/>
                      </a:stretch>
                    </p:blipFill>
                    <p:spPr>
                      <a:xfrm>
                        <a:off x="6685618" y="4628244"/>
                        <a:ext cx="1224137" cy="528948"/>
                      </a:xfrm>
                      <a:prstGeom prst="rect">
                        <a:avLst/>
                      </a:prstGeom>
                    </p:spPr>
                  </p:pic>
                </p:oleObj>
              </mc:Fallback>
            </mc:AlternateContent>
          </a:graphicData>
        </a:graphic>
      </p:graphicFrame>
      <p:graphicFrame>
        <p:nvGraphicFramePr>
          <p:cNvPr id="14" name="Objeto 13"/>
          <p:cNvGraphicFramePr>
            <a:graphicFrameLocks noChangeAspect="1"/>
          </p:cNvGraphicFramePr>
          <p:nvPr>
            <p:extLst>
              <p:ext uri="{D42A27DB-BD31-4B8C-83A1-F6EECF244321}">
                <p14:modId xmlns:p14="http://schemas.microsoft.com/office/powerpoint/2010/main" val="3144154807"/>
              </p:ext>
            </p:extLst>
          </p:nvPr>
        </p:nvGraphicFramePr>
        <p:xfrm>
          <a:off x="7909755" y="4628244"/>
          <a:ext cx="2506278" cy="504056"/>
        </p:xfrm>
        <a:graphic>
          <a:graphicData uri="http://schemas.openxmlformats.org/presentationml/2006/ole">
            <mc:AlternateContent xmlns:mc="http://schemas.openxmlformats.org/markup-compatibility/2006">
              <mc:Choice xmlns:v="urn:schemas-microsoft-com:vml" Requires="v">
                <p:oleObj spid="_x0000_s3244" name="Equação" r:id="rId11" imgW="2273040" imgH="457200" progId="Equation.3">
                  <p:embed/>
                </p:oleObj>
              </mc:Choice>
              <mc:Fallback>
                <p:oleObj name="Equação" r:id="rId11" imgW="2273040" imgH="457200" progId="Equation.3">
                  <p:embed/>
                  <p:pic>
                    <p:nvPicPr>
                      <p:cNvPr id="0" name=""/>
                      <p:cNvPicPr/>
                      <p:nvPr/>
                    </p:nvPicPr>
                    <p:blipFill>
                      <a:blip r:embed="rId12"/>
                      <a:stretch>
                        <a:fillRect/>
                      </a:stretch>
                    </p:blipFill>
                    <p:spPr>
                      <a:xfrm>
                        <a:off x="7909755" y="4628244"/>
                        <a:ext cx="2506278" cy="504056"/>
                      </a:xfrm>
                      <a:prstGeom prst="rect">
                        <a:avLst/>
                      </a:prstGeom>
                    </p:spPr>
                  </p:pic>
                </p:oleObj>
              </mc:Fallback>
            </mc:AlternateContent>
          </a:graphicData>
        </a:graphic>
      </p:graphicFrame>
      <p:graphicFrame>
        <p:nvGraphicFramePr>
          <p:cNvPr id="15" name="Objeto 14"/>
          <p:cNvGraphicFramePr>
            <a:graphicFrameLocks noChangeAspect="1"/>
          </p:cNvGraphicFramePr>
          <p:nvPr>
            <p:extLst>
              <p:ext uri="{D42A27DB-BD31-4B8C-83A1-F6EECF244321}">
                <p14:modId xmlns:p14="http://schemas.microsoft.com/office/powerpoint/2010/main" val="632427715"/>
              </p:ext>
            </p:extLst>
          </p:nvPr>
        </p:nvGraphicFramePr>
        <p:xfrm>
          <a:off x="2297193" y="5517232"/>
          <a:ext cx="2262105" cy="576064"/>
        </p:xfrm>
        <a:graphic>
          <a:graphicData uri="http://schemas.openxmlformats.org/presentationml/2006/ole">
            <mc:AlternateContent xmlns:mc="http://schemas.openxmlformats.org/markup-compatibility/2006">
              <mc:Choice xmlns:v="urn:schemas-microsoft-com:vml" Requires="v">
                <p:oleObj spid="_x0000_s3245" name="Equação" r:id="rId13" imgW="2044440" imgH="520560" progId="Equation.3">
                  <p:embed/>
                </p:oleObj>
              </mc:Choice>
              <mc:Fallback>
                <p:oleObj name="Equação" r:id="rId13" imgW="2044440" imgH="520560" progId="Equation.3">
                  <p:embed/>
                  <p:pic>
                    <p:nvPicPr>
                      <p:cNvPr id="0" name=""/>
                      <p:cNvPicPr/>
                      <p:nvPr/>
                    </p:nvPicPr>
                    <p:blipFill>
                      <a:blip r:embed="rId14"/>
                      <a:stretch>
                        <a:fillRect/>
                      </a:stretch>
                    </p:blipFill>
                    <p:spPr>
                      <a:xfrm>
                        <a:off x="2297193" y="5517232"/>
                        <a:ext cx="2262105" cy="576064"/>
                      </a:xfrm>
                      <a:prstGeom prst="rect">
                        <a:avLst/>
                      </a:prstGeom>
                    </p:spPr>
                  </p:pic>
                </p:oleObj>
              </mc:Fallback>
            </mc:AlternateContent>
          </a:graphicData>
        </a:graphic>
      </p:graphicFrame>
      <p:graphicFrame>
        <p:nvGraphicFramePr>
          <p:cNvPr id="16" name="Objeto 15"/>
          <p:cNvGraphicFramePr>
            <a:graphicFrameLocks noChangeAspect="1"/>
          </p:cNvGraphicFramePr>
          <p:nvPr>
            <p:extLst>
              <p:ext uri="{D42A27DB-BD31-4B8C-83A1-F6EECF244321}">
                <p14:modId xmlns:p14="http://schemas.microsoft.com/office/powerpoint/2010/main" val="3060129499"/>
              </p:ext>
            </p:extLst>
          </p:nvPr>
        </p:nvGraphicFramePr>
        <p:xfrm>
          <a:off x="4592174" y="5661248"/>
          <a:ext cx="1440160" cy="360040"/>
        </p:xfrm>
        <a:graphic>
          <a:graphicData uri="http://schemas.openxmlformats.org/presentationml/2006/ole">
            <mc:AlternateContent xmlns:mc="http://schemas.openxmlformats.org/markup-compatibility/2006">
              <mc:Choice xmlns:v="urn:schemas-microsoft-com:vml" Requires="v">
                <p:oleObj spid="_x0000_s3246" name="Equação" r:id="rId15" imgW="1066680" imgH="266400" progId="Equation.3">
                  <p:embed/>
                </p:oleObj>
              </mc:Choice>
              <mc:Fallback>
                <p:oleObj name="Equação" r:id="rId15" imgW="1066680" imgH="266400" progId="Equation.3">
                  <p:embed/>
                  <p:pic>
                    <p:nvPicPr>
                      <p:cNvPr id="0" name=""/>
                      <p:cNvPicPr/>
                      <p:nvPr/>
                    </p:nvPicPr>
                    <p:blipFill>
                      <a:blip r:embed="rId16"/>
                      <a:stretch>
                        <a:fillRect/>
                      </a:stretch>
                    </p:blipFill>
                    <p:spPr>
                      <a:xfrm>
                        <a:off x="4592174" y="5661248"/>
                        <a:ext cx="1440160" cy="360040"/>
                      </a:xfrm>
                      <a:prstGeom prst="rect">
                        <a:avLst/>
                      </a:prstGeom>
                    </p:spPr>
                  </p:pic>
                </p:oleObj>
              </mc:Fallback>
            </mc:AlternateContent>
          </a:graphicData>
        </a:graphic>
      </p:graphicFrame>
      <p:graphicFrame>
        <p:nvGraphicFramePr>
          <p:cNvPr id="17" name="Objeto 16"/>
          <p:cNvGraphicFramePr>
            <a:graphicFrameLocks noChangeAspect="1"/>
          </p:cNvGraphicFramePr>
          <p:nvPr>
            <p:extLst>
              <p:ext uri="{D42A27DB-BD31-4B8C-83A1-F6EECF244321}">
                <p14:modId xmlns:p14="http://schemas.microsoft.com/office/powerpoint/2010/main" val="3957487687"/>
              </p:ext>
            </p:extLst>
          </p:nvPr>
        </p:nvGraphicFramePr>
        <p:xfrm>
          <a:off x="6041610" y="5733256"/>
          <a:ext cx="1135630" cy="300608"/>
        </p:xfrm>
        <a:graphic>
          <a:graphicData uri="http://schemas.openxmlformats.org/presentationml/2006/ole">
            <mc:AlternateContent xmlns:mc="http://schemas.openxmlformats.org/markup-compatibility/2006">
              <mc:Choice xmlns:v="urn:schemas-microsoft-com:vml" Requires="v">
                <p:oleObj spid="_x0000_s3247" name="Equação" r:id="rId17" imgW="863280" imgH="228600" progId="Equation.3">
                  <p:embed/>
                </p:oleObj>
              </mc:Choice>
              <mc:Fallback>
                <p:oleObj name="Equação" r:id="rId17" imgW="863280" imgH="228600" progId="Equation.3">
                  <p:embed/>
                  <p:pic>
                    <p:nvPicPr>
                      <p:cNvPr id="0" name=""/>
                      <p:cNvPicPr/>
                      <p:nvPr/>
                    </p:nvPicPr>
                    <p:blipFill>
                      <a:blip r:embed="rId18"/>
                      <a:stretch>
                        <a:fillRect/>
                      </a:stretch>
                    </p:blipFill>
                    <p:spPr>
                      <a:xfrm>
                        <a:off x="6041610" y="5733256"/>
                        <a:ext cx="1135630" cy="300608"/>
                      </a:xfrm>
                      <a:prstGeom prst="rect">
                        <a:avLst/>
                      </a:prstGeom>
                    </p:spPr>
                  </p:pic>
                </p:oleObj>
              </mc:Fallback>
            </mc:AlternateContent>
          </a:graphicData>
        </a:graphic>
      </p:graphicFrame>
      <p:graphicFrame>
        <p:nvGraphicFramePr>
          <p:cNvPr id="18" name="Objeto 17"/>
          <p:cNvGraphicFramePr>
            <a:graphicFrameLocks noChangeAspect="1"/>
          </p:cNvGraphicFramePr>
          <p:nvPr>
            <p:extLst>
              <p:ext uri="{D42A27DB-BD31-4B8C-83A1-F6EECF244321}">
                <p14:modId xmlns:p14="http://schemas.microsoft.com/office/powerpoint/2010/main" val="191903861"/>
              </p:ext>
            </p:extLst>
          </p:nvPr>
        </p:nvGraphicFramePr>
        <p:xfrm>
          <a:off x="7234244" y="5733256"/>
          <a:ext cx="785111" cy="249808"/>
        </p:xfrm>
        <a:graphic>
          <a:graphicData uri="http://schemas.openxmlformats.org/presentationml/2006/ole">
            <mc:AlternateContent xmlns:mc="http://schemas.openxmlformats.org/markup-compatibility/2006">
              <mc:Choice xmlns:v="urn:schemas-microsoft-com:vml" Requires="v">
                <p:oleObj spid="_x0000_s3248" name="Equação" r:id="rId19" imgW="558720" imgH="177480" progId="Equation.3">
                  <p:embed/>
                </p:oleObj>
              </mc:Choice>
              <mc:Fallback>
                <p:oleObj name="Equação" r:id="rId19" imgW="558720" imgH="177480" progId="Equation.3">
                  <p:embed/>
                  <p:pic>
                    <p:nvPicPr>
                      <p:cNvPr id="0" name=""/>
                      <p:cNvPicPr/>
                      <p:nvPr/>
                    </p:nvPicPr>
                    <p:blipFill>
                      <a:blip r:embed="rId20"/>
                      <a:stretch>
                        <a:fillRect/>
                      </a:stretch>
                    </p:blipFill>
                    <p:spPr>
                      <a:xfrm>
                        <a:off x="7234244" y="5733256"/>
                        <a:ext cx="785111" cy="249808"/>
                      </a:xfrm>
                      <a:prstGeom prst="rect">
                        <a:avLst/>
                      </a:prstGeom>
                    </p:spPr>
                  </p:pic>
                </p:oleObj>
              </mc:Fallback>
            </mc:AlternateContent>
          </a:graphicData>
        </a:graphic>
      </p:graphicFrame>
      <p:graphicFrame>
        <p:nvGraphicFramePr>
          <p:cNvPr id="19" name="Objeto 18"/>
          <p:cNvGraphicFramePr>
            <a:graphicFrameLocks noChangeAspect="1"/>
          </p:cNvGraphicFramePr>
          <p:nvPr>
            <p:extLst>
              <p:ext uri="{D42A27DB-BD31-4B8C-83A1-F6EECF244321}">
                <p14:modId xmlns:p14="http://schemas.microsoft.com/office/powerpoint/2010/main" val="1750351766"/>
              </p:ext>
            </p:extLst>
          </p:nvPr>
        </p:nvGraphicFramePr>
        <p:xfrm>
          <a:off x="8129842" y="5733256"/>
          <a:ext cx="774023" cy="275208"/>
        </p:xfrm>
        <a:graphic>
          <a:graphicData uri="http://schemas.openxmlformats.org/presentationml/2006/ole">
            <mc:AlternateContent xmlns:mc="http://schemas.openxmlformats.org/markup-compatibility/2006">
              <mc:Choice xmlns:v="urn:schemas-microsoft-com:vml" Requires="v">
                <p:oleObj spid="_x0000_s3249" name="Equação" r:id="rId21" imgW="571320" imgH="203040" progId="Equation.3">
                  <p:embed/>
                </p:oleObj>
              </mc:Choice>
              <mc:Fallback>
                <p:oleObj name="Equação" r:id="rId21" imgW="571320" imgH="203040" progId="Equation.3">
                  <p:embed/>
                  <p:pic>
                    <p:nvPicPr>
                      <p:cNvPr id="0" name=""/>
                      <p:cNvPicPr/>
                      <p:nvPr/>
                    </p:nvPicPr>
                    <p:blipFill>
                      <a:blip r:embed="rId22"/>
                      <a:stretch>
                        <a:fillRect/>
                      </a:stretch>
                    </p:blipFill>
                    <p:spPr>
                      <a:xfrm>
                        <a:off x="8129842" y="5733256"/>
                        <a:ext cx="774023" cy="275208"/>
                      </a:xfrm>
                      <a:prstGeom prst="rect">
                        <a:avLst/>
                      </a:prstGeom>
                    </p:spPr>
                  </p:pic>
                </p:oleObj>
              </mc:Fallback>
            </mc:AlternateContent>
          </a:graphicData>
        </a:graphic>
      </p:graphicFrame>
    </p:spTree>
    <p:extLst>
      <p:ext uri="{BB962C8B-B14F-4D97-AF65-F5344CB8AC3E}">
        <p14:creationId xmlns:p14="http://schemas.microsoft.com/office/powerpoint/2010/main" val="647522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p:cTn id="19" dur="500" fill="hold"/>
                                        <p:tgtEl>
                                          <p:spTgt spid="11"/>
                                        </p:tgtEl>
                                        <p:attrNameLst>
                                          <p:attrName>ppt_w</p:attrName>
                                        </p:attrNameLst>
                                      </p:cBhvr>
                                      <p:tavLst>
                                        <p:tav tm="0">
                                          <p:val>
                                            <p:fltVal val="0"/>
                                          </p:val>
                                        </p:tav>
                                        <p:tav tm="100000">
                                          <p:val>
                                            <p:strVal val="#ppt_w"/>
                                          </p:val>
                                        </p:tav>
                                      </p:tavLst>
                                    </p:anim>
                                    <p:anim calcmode="lin" valueType="num">
                                      <p:cBhvr>
                                        <p:cTn id="20" dur="500" fill="hold"/>
                                        <p:tgtEl>
                                          <p:spTgt spid="11"/>
                                        </p:tgtEl>
                                        <p:attrNameLst>
                                          <p:attrName>ppt_h</p:attrName>
                                        </p:attrNameLst>
                                      </p:cBhvr>
                                      <p:tavLst>
                                        <p:tav tm="0">
                                          <p:val>
                                            <p:fltVal val="0"/>
                                          </p:val>
                                        </p:tav>
                                        <p:tav tm="100000">
                                          <p:val>
                                            <p:strVal val="#ppt_h"/>
                                          </p:val>
                                        </p:tav>
                                      </p:tavLst>
                                    </p:anim>
                                    <p:animEffect transition="in" filter="fade">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500" fill="hold"/>
                                        <p:tgtEl>
                                          <p:spTgt spid="12"/>
                                        </p:tgtEl>
                                        <p:attrNameLst>
                                          <p:attrName>ppt_w</p:attrName>
                                        </p:attrNameLst>
                                      </p:cBhvr>
                                      <p:tavLst>
                                        <p:tav tm="0">
                                          <p:val>
                                            <p:fltVal val="0"/>
                                          </p:val>
                                        </p:tav>
                                        <p:tav tm="100000">
                                          <p:val>
                                            <p:strVal val="#ppt_w"/>
                                          </p:val>
                                        </p:tav>
                                      </p:tavLst>
                                    </p:anim>
                                    <p:anim calcmode="lin" valueType="num">
                                      <p:cBhvr>
                                        <p:cTn id="27" dur="500" fill="hold"/>
                                        <p:tgtEl>
                                          <p:spTgt spid="12"/>
                                        </p:tgtEl>
                                        <p:attrNameLst>
                                          <p:attrName>ppt_h</p:attrName>
                                        </p:attrNameLst>
                                      </p:cBhvr>
                                      <p:tavLst>
                                        <p:tav tm="0">
                                          <p:val>
                                            <p:fltVal val="0"/>
                                          </p:val>
                                        </p:tav>
                                        <p:tav tm="100000">
                                          <p:val>
                                            <p:strVal val="#ppt_h"/>
                                          </p:val>
                                        </p:tav>
                                      </p:tavLst>
                                    </p:anim>
                                    <p:animEffect transition="in" filter="fade">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p:cTn id="33" dur="500" fill="hold"/>
                                        <p:tgtEl>
                                          <p:spTgt spid="13"/>
                                        </p:tgtEl>
                                        <p:attrNameLst>
                                          <p:attrName>ppt_w</p:attrName>
                                        </p:attrNameLst>
                                      </p:cBhvr>
                                      <p:tavLst>
                                        <p:tav tm="0">
                                          <p:val>
                                            <p:fltVal val="0"/>
                                          </p:val>
                                        </p:tav>
                                        <p:tav tm="100000">
                                          <p:val>
                                            <p:strVal val="#ppt_w"/>
                                          </p:val>
                                        </p:tav>
                                      </p:tavLst>
                                    </p:anim>
                                    <p:anim calcmode="lin" valueType="num">
                                      <p:cBhvr>
                                        <p:cTn id="34" dur="500" fill="hold"/>
                                        <p:tgtEl>
                                          <p:spTgt spid="13"/>
                                        </p:tgtEl>
                                        <p:attrNameLst>
                                          <p:attrName>ppt_h</p:attrName>
                                        </p:attrNameLst>
                                      </p:cBhvr>
                                      <p:tavLst>
                                        <p:tav tm="0">
                                          <p:val>
                                            <p:fltVal val="0"/>
                                          </p:val>
                                        </p:tav>
                                        <p:tav tm="100000">
                                          <p:val>
                                            <p:strVal val="#ppt_h"/>
                                          </p:val>
                                        </p:tav>
                                      </p:tavLst>
                                    </p:anim>
                                    <p:animEffect transition="in" filter="fade">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 calcmode="lin" valueType="num">
                                      <p:cBhvr>
                                        <p:cTn id="40" dur="500" fill="hold"/>
                                        <p:tgtEl>
                                          <p:spTgt spid="14"/>
                                        </p:tgtEl>
                                        <p:attrNameLst>
                                          <p:attrName>ppt_w</p:attrName>
                                        </p:attrNameLst>
                                      </p:cBhvr>
                                      <p:tavLst>
                                        <p:tav tm="0">
                                          <p:val>
                                            <p:fltVal val="0"/>
                                          </p:val>
                                        </p:tav>
                                        <p:tav tm="100000">
                                          <p:val>
                                            <p:strVal val="#ppt_w"/>
                                          </p:val>
                                        </p:tav>
                                      </p:tavLst>
                                    </p:anim>
                                    <p:anim calcmode="lin" valueType="num">
                                      <p:cBhvr>
                                        <p:cTn id="41" dur="500" fill="hold"/>
                                        <p:tgtEl>
                                          <p:spTgt spid="14"/>
                                        </p:tgtEl>
                                        <p:attrNameLst>
                                          <p:attrName>ppt_h</p:attrName>
                                        </p:attrNameLst>
                                      </p:cBhvr>
                                      <p:tavLst>
                                        <p:tav tm="0">
                                          <p:val>
                                            <p:fltVal val="0"/>
                                          </p:val>
                                        </p:tav>
                                        <p:tav tm="100000">
                                          <p:val>
                                            <p:strVal val="#ppt_h"/>
                                          </p:val>
                                        </p:tav>
                                      </p:tavLst>
                                    </p:anim>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500" fill="hold"/>
                                        <p:tgtEl>
                                          <p:spTgt spid="15"/>
                                        </p:tgtEl>
                                        <p:attrNameLst>
                                          <p:attrName>ppt_w</p:attrName>
                                        </p:attrNameLst>
                                      </p:cBhvr>
                                      <p:tavLst>
                                        <p:tav tm="0">
                                          <p:val>
                                            <p:fltVal val="0"/>
                                          </p:val>
                                        </p:tav>
                                        <p:tav tm="100000">
                                          <p:val>
                                            <p:strVal val="#ppt_w"/>
                                          </p:val>
                                        </p:tav>
                                      </p:tavLst>
                                    </p:anim>
                                    <p:anim calcmode="lin" valueType="num">
                                      <p:cBhvr>
                                        <p:cTn id="48" dur="500" fill="hold"/>
                                        <p:tgtEl>
                                          <p:spTgt spid="15"/>
                                        </p:tgtEl>
                                        <p:attrNameLst>
                                          <p:attrName>ppt_h</p:attrName>
                                        </p:attrNameLst>
                                      </p:cBhvr>
                                      <p:tavLst>
                                        <p:tav tm="0">
                                          <p:val>
                                            <p:fltVal val="0"/>
                                          </p:val>
                                        </p:tav>
                                        <p:tav tm="100000">
                                          <p:val>
                                            <p:strVal val="#ppt_h"/>
                                          </p:val>
                                        </p:tav>
                                      </p:tavLst>
                                    </p:anim>
                                    <p:animEffect transition="in" filter="fade">
                                      <p:cBhvr>
                                        <p:cTn id="49" dur="5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nodeType="click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p:cTn id="54" dur="500" fill="hold"/>
                                        <p:tgtEl>
                                          <p:spTgt spid="16"/>
                                        </p:tgtEl>
                                        <p:attrNameLst>
                                          <p:attrName>ppt_w</p:attrName>
                                        </p:attrNameLst>
                                      </p:cBhvr>
                                      <p:tavLst>
                                        <p:tav tm="0">
                                          <p:val>
                                            <p:fltVal val="0"/>
                                          </p:val>
                                        </p:tav>
                                        <p:tav tm="100000">
                                          <p:val>
                                            <p:strVal val="#ppt_w"/>
                                          </p:val>
                                        </p:tav>
                                      </p:tavLst>
                                    </p:anim>
                                    <p:anim calcmode="lin" valueType="num">
                                      <p:cBhvr>
                                        <p:cTn id="55" dur="500" fill="hold"/>
                                        <p:tgtEl>
                                          <p:spTgt spid="16"/>
                                        </p:tgtEl>
                                        <p:attrNameLst>
                                          <p:attrName>ppt_h</p:attrName>
                                        </p:attrNameLst>
                                      </p:cBhvr>
                                      <p:tavLst>
                                        <p:tav tm="0">
                                          <p:val>
                                            <p:fltVal val="0"/>
                                          </p:val>
                                        </p:tav>
                                        <p:tav tm="100000">
                                          <p:val>
                                            <p:strVal val="#ppt_h"/>
                                          </p:val>
                                        </p:tav>
                                      </p:tavLst>
                                    </p:anim>
                                    <p:animEffect transition="in" filter="fade">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nodeType="clickEffect">
                                  <p:stCondLst>
                                    <p:cond delay="0"/>
                                  </p:stCondLst>
                                  <p:childTnLst>
                                    <p:set>
                                      <p:cBhvr>
                                        <p:cTn id="60" dur="1" fill="hold">
                                          <p:stCondLst>
                                            <p:cond delay="0"/>
                                          </p:stCondLst>
                                        </p:cTn>
                                        <p:tgtEl>
                                          <p:spTgt spid="17"/>
                                        </p:tgtEl>
                                        <p:attrNameLst>
                                          <p:attrName>style.visibility</p:attrName>
                                        </p:attrNameLst>
                                      </p:cBhvr>
                                      <p:to>
                                        <p:strVal val="visible"/>
                                      </p:to>
                                    </p:set>
                                    <p:anim calcmode="lin" valueType="num">
                                      <p:cBhvr>
                                        <p:cTn id="61" dur="500" fill="hold"/>
                                        <p:tgtEl>
                                          <p:spTgt spid="17"/>
                                        </p:tgtEl>
                                        <p:attrNameLst>
                                          <p:attrName>ppt_w</p:attrName>
                                        </p:attrNameLst>
                                      </p:cBhvr>
                                      <p:tavLst>
                                        <p:tav tm="0">
                                          <p:val>
                                            <p:fltVal val="0"/>
                                          </p:val>
                                        </p:tav>
                                        <p:tav tm="100000">
                                          <p:val>
                                            <p:strVal val="#ppt_w"/>
                                          </p:val>
                                        </p:tav>
                                      </p:tavLst>
                                    </p:anim>
                                    <p:anim calcmode="lin" valueType="num">
                                      <p:cBhvr>
                                        <p:cTn id="62" dur="500" fill="hold"/>
                                        <p:tgtEl>
                                          <p:spTgt spid="17"/>
                                        </p:tgtEl>
                                        <p:attrNameLst>
                                          <p:attrName>ppt_h</p:attrName>
                                        </p:attrNameLst>
                                      </p:cBhvr>
                                      <p:tavLst>
                                        <p:tav tm="0">
                                          <p:val>
                                            <p:fltVal val="0"/>
                                          </p:val>
                                        </p:tav>
                                        <p:tav tm="100000">
                                          <p:val>
                                            <p:strVal val="#ppt_h"/>
                                          </p:val>
                                        </p:tav>
                                      </p:tavLst>
                                    </p:anim>
                                    <p:animEffect transition="in" filter="fade">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53" presetClass="entr" presetSubtype="16" fill="hold" nodeType="clickEffect">
                                  <p:stCondLst>
                                    <p:cond delay="0"/>
                                  </p:stCondLst>
                                  <p:childTnLst>
                                    <p:set>
                                      <p:cBhvr>
                                        <p:cTn id="67" dur="1" fill="hold">
                                          <p:stCondLst>
                                            <p:cond delay="0"/>
                                          </p:stCondLst>
                                        </p:cTn>
                                        <p:tgtEl>
                                          <p:spTgt spid="18"/>
                                        </p:tgtEl>
                                        <p:attrNameLst>
                                          <p:attrName>style.visibility</p:attrName>
                                        </p:attrNameLst>
                                      </p:cBhvr>
                                      <p:to>
                                        <p:strVal val="visible"/>
                                      </p:to>
                                    </p:set>
                                    <p:anim calcmode="lin" valueType="num">
                                      <p:cBhvr>
                                        <p:cTn id="68" dur="500" fill="hold"/>
                                        <p:tgtEl>
                                          <p:spTgt spid="18"/>
                                        </p:tgtEl>
                                        <p:attrNameLst>
                                          <p:attrName>ppt_w</p:attrName>
                                        </p:attrNameLst>
                                      </p:cBhvr>
                                      <p:tavLst>
                                        <p:tav tm="0">
                                          <p:val>
                                            <p:fltVal val="0"/>
                                          </p:val>
                                        </p:tav>
                                        <p:tav tm="100000">
                                          <p:val>
                                            <p:strVal val="#ppt_w"/>
                                          </p:val>
                                        </p:tav>
                                      </p:tavLst>
                                    </p:anim>
                                    <p:anim calcmode="lin" valueType="num">
                                      <p:cBhvr>
                                        <p:cTn id="69" dur="500" fill="hold"/>
                                        <p:tgtEl>
                                          <p:spTgt spid="18"/>
                                        </p:tgtEl>
                                        <p:attrNameLst>
                                          <p:attrName>ppt_h</p:attrName>
                                        </p:attrNameLst>
                                      </p:cBhvr>
                                      <p:tavLst>
                                        <p:tav tm="0">
                                          <p:val>
                                            <p:fltVal val="0"/>
                                          </p:val>
                                        </p:tav>
                                        <p:tav tm="100000">
                                          <p:val>
                                            <p:strVal val="#ppt_h"/>
                                          </p:val>
                                        </p:tav>
                                      </p:tavLst>
                                    </p:anim>
                                    <p:animEffect transition="in" filter="fade">
                                      <p:cBhvr>
                                        <p:cTn id="70" dur="500"/>
                                        <p:tgtEl>
                                          <p:spTgt spid="18"/>
                                        </p:tgtEl>
                                      </p:cBhvr>
                                    </p:animEffect>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nodeType="click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p:cTn id="75" dur="500" fill="hold"/>
                                        <p:tgtEl>
                                          <p:spTgt spid="19"/>
                                        </p:tgtEl>
                                        <p:attrNameLst>
                                          <p:attrName>ppt_w</p:attrName>
                                        </p:attrNameLst>
                                      </p:cBhvr>
                                      <p:tavLst>
                                        <p:tav tm="0">
                                          <p:val>
                                            <p:fltVal val="0"/>
                                          </p:val>
                                        </p:tav>
                                        <p:tav tm="100000">
                                          <p:val>
                                            <p:strVal val="#ppt_w"/>
                                          </p:val>
                                        </p:tav>
                                      </p:tavLst>
                                    </p:anim>
                                    <p:anim calcmode="lin" valueType="num">
                                      <p:cBhvr>
                                        <p:cTn id="76" dur="500" fill="hold"/>
                                        <p:tgtEl>
                                          <p:spTgt spid="19"/>
                                        </p:tgtEl>
                                        <p:attrNameLst>
                                          <p:attrName>ppt_h</p:attrName>
                                        </p:attrNameLst>
                                      </p:cBhvr>
                                      <p:tavLst>
                                        <p:tav tm="0">
                                          <p:val>
                                            <p:fltVal val="0"/>
                                          </p:val>
                                        </p:tav>
                                        <p:tav tm="100000">
                                          <p:val>
                                            <p:strVal val="#ppt_h"/>
                                          </p:val>
                                        </p:tav>
                                      </p:tavLst>
                                    </p:anim>
                                    <p:animEffect transition="in" filter="fade">
                                      <p:cBhvr>
                                        <p:cTn id="7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16872"/>
            <a:ext cx="7776864" cy="2419124"/>
          </a:xfrm>
          <a:prstGeom prst="rect">
            <a:avLst/>
          </a:prstGeom>
        </p:spPr>
        <p:txBody>
          <a:bodyPr wrap="square">
            <a:spAutoFit/>
          </a:bodyPr>
          <a:lstStyle/>
          <a:p>
            <a:pPr algn="just" hangingPunct="0">
              <a:lnSpc>
                <a:spcPct val="120000"/>
              </a:lnSpc>
            </a:pPr>
            <a:r>
              <a:rPr lang="pt-BR" b="1" dirty="0">
                <a:latin typeface="Arial" pitchFamily="34" charset="0"/>
                <a:cs typeface="Arial" pitchFamily="34" charset="0"/>
              </a:rPr>
              <a:t>Questão 1) As Leis de Kepler. </a:t>
            </a:r>
          </a:p>
          <a:p>
            <a:pPr algn="just" hangingPunct="0">
              <a:lnSpc>
                <a:spcPct val="120000"/>
              </a:lnSpc>
            </a:pPr>
            <a:r>
              <a:rPr lang="pt-BR" dirty="0">
                <a:latin typeface="Arial" pitchFamily="34" charset="0"/>
                <a:cs typeface="Arial" pitchFamily="34" charset="0"/>
              </a:rPr>
              <a:t> </a:t>
            </a:r>
          </a:p>
          <a:p>
            <a:pPr algn="just">
              <a:lnSpc>
                <a:spcPct val="120000"/>
              </a:lnSpc>
            </a:pPr>
            <a:r>
              <a:rPr lang="pt-BR" dirty="0" err="1">
                <a:latin typeface="Arial" pitchFamily="34" charset="0"/>
                <a:cs typeface="Arial" pitchFamily="34" charset="0"/>
              </a:rPr>
              <a:t>Johannes</a:t>
            </a:r>
            <a:r>
              <a:rPr lang="pt-BR" dirty="0">
                <a:latin typeface="Arial" pitchFamily="34" charset="0"/>
                <a:cs typeface="Arial" pitchFamily="34" charset="0"/>
              </a:rPr>
              <a:t> Kepler, astrônomo e matemático alemão, nascido em 1571, descobriu três leis fundamentais para explicar o movimento dos planetas em torno do Sol. Kepler descobriu estas leis após estudar, por cerca de vinte anos, medidas das posições de alguns planetas (principalmente as de Marte) no céu, realizadas pelo astrônomo dinamarquês </a:t>
            </a:r>
            <a:r>
              <a:rPr lang="pt-BR" dirty="0" err="1">
                <a:latin typeface="Arial" pitchFamily="34" charset="0"/>
                <a:cs typeface="Arial" pitchFamily="34" charset="0"/>
              </a:rPr>
              <a:t>Tycho</a:t>
            </a:r>
            <a:r>
              <a:rPr lang="pt-BR" dirty="0">
                <a:latin typeface="Arial" pitchFamily="34" charset="0"/>
                <a:cs typeface="Arial" pitchFamily="34" charset="0"/>
              </a:rPr>
              <a:t> </a:t>
            </a:r>
            <a:r>
              <a:rPr lang="pt-BR" dirty="0" err="1">
                <a:latin typeface="Arial" pitchFamily="34" charset="0"/>
                <a:cs typeface="Arial" pitchFamily="34" charset="0"/>
              </a:rPr>
              <a:t>Brahe</a:t>
            </a:r>
            <a:r>
              <a:rPr lang="pt-BR" dirty="0">
                <a:latin typeface="Arial" pitchFamily="34" charset="0"/>
                <a:cs typeface="Arial" pitchFamily="34" charset="0"/>
              </a:rPr>
              <a:t>, </a:t>
            </a:r>
          </a:p>
        </p:txBody>
      </p:sp>
      <p:sp>
        <p:nvSpPr>
          <p:cNvPr id="4" name="Retângulo 3"/>
          <p:cNvSpPr/>
          <p:nvPr/>
        </p:nvSpPr>
        <p:spPr>
          <a:xfrm>
            <a:off x="262905" y="2450036"/>
            <a:ext cx="11305256" cy="2419124"/>
          </a:xfrm>
          <a:prstGeom prst="rect">
            <a:avLst/>
          </a:prstGeom>
        </p:spPr>
        <p:txBody>
          <a:bodyPr wrap="square">
            <a:spAutoFit/>
          </a:bodyPr>
          <a:lstStyle/>
          <a:p>
            <a:pPr algn="just">
              <a:lnSpc>
                <a:spcPct val="120000"/>
              </a:lnSpc>
            </a:pPr>
            <a:r>
              <a:rPr lang="pt-BR" dirty="0">
                <a:latin typeface="Arial" pitchFamily="34" charset="0"/>
                <a:cs typeface="Arial" pitchFamily="34" charset="0"/>
              </a:rPr>
              <a:t>nascido em 1546. Na realidade, em 1600 (um ano antes da sua morte) </a:t>
            </a:r>
            <a:r>
              <a:rPr lang="pt-BR" dirty="0" err="1">
                <a:latin typeface="Arial" pitchFamily="34" charset="0"/>
                <a:cs typeface="Arial" pitchFamily="34" charset="0"/>
              </a:rPr>
              <a:t>Brahe</a:t>
            </a:r>
            <a:r>
              <a:rPr lang="pt-BR" dirty="0">
                <a:latin typeface="Arial" pitchFamily="34" charset="0"/>
                <a:cs typeface="Arial" pitchFamily="34" charset="0"/>
              </a:rPr>
              <a:t> contratou Kepler para ajudá-lo a analisar os dados observacionais sobre as posições dos planetas, colhidos em seu próprio observatório na Dinamarca por mais de duas décadas. As duas primeiras leis chamadas, respectivamente, </a:t>
            </a:r>
            <a:r>
              <a:rPr lang="pt-BR" b="1" dirty="0">
                <a:latin typeface="Arial" pitchFamily="34" charset="0"/>
                <a:cs typeface="Arial" pitchFamily="34" charset="0"/>
              </a:rPr>
              <a:t>Lei das Órbitas e Lei das Áreas</a:t>
            </a:r>
            <a:r>
              <a:rPr lang="pt-BR" dirty="0">
                <a:latin typeface="Arial" pitchFamily="34" charset="0"/>
                <a:cs typeface="Arial" pitchFamily="34" charset="0"/>
              </a:rPr>
              <a:t> foram anunciadas por Kepler em 1609, enquanto a terceira, chamada de </a:t>
            </a:r>
            <a:r>
              <a:rPr lang="pt-BR" b="1" dirty="0">
                <a:latin typeface="Arial" pitchFamily="34" charset="0"/>
                <a:cs typeface="Arial" pitchFamily="34" charset="0"/>
              </a:rPr>
              <a:t>Lei Harmônica</a:t>
            </a:r>
            <a:r>
              <a:rPr lang="pt-BR" dirty="0">
                <a:latin typeface="Arial" pitchFamily="34" charset="0"/>
                <a:cs typeface="Arial" pitchFamily="34" charset="0"/>
              </a:rPr>
              <a:t>, foi anunciada em 1618. Anunciando estas leis para explicar o movimento planetário, Kepler jamais poderia imaginar que as mesmas também poderiam explicar o movimento de estrelas em sistemas binários e até o movimento de satélites artificiais, tais como os satélites de telecomunicações que orbitam em torno da Terra. </a:t>
            </a:r>
            <a:endParaRPr lang="pt-BR" dirty="0">
              <a:latin typeface="Arial" pitchFamily="34" charset="0"/>
              <a:cs typeface="Arial" pitchFamily="34" charset="0"/>
            </a:endParaRPr>
          </a:p>
        </p:txBody>
      </p:sp>
    </p:spTree>
    <p:extLst>
      <p:ext uri="{BB962C8B-B14F-4D97-AF65-F5344CB8AC3E}">
        <p14:creationId xmlns:p14="http://schemas.microsoft.com/office/powerpoint/2010/main" val="15207657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229052"/>
            <a:ext cx="7920880" cy="1039708"/>
          </a:xfrm>
          <a:prstGeom prst="rect">
            <a:avLst/>
          </a:prstGeom>
        </p:spPr>
        <p:txBody>
          <a:bodyPr wrap="square">
            <a:spAutoFit/>
          </a:bodyPr>
          <a:lstStyle/>
          <a:p>
            <a:pPr algn="just">
              <a:lnSpc>
                <a:spcPct val="114000"/>
              </a:lnSpc>
            </a:pPr>
            <a:r>
              <a:rPr lang="pt-BR" b="1" dirty="0" smtClean="0">
                <a:latin typeface="Arial" pitchFamily="34" charset="0"/>
                <a:cs typeface="Arial" pitchFamily="34" charset="0"/>
              </a:rPr>
              <a:t>Pergunta 10b)</a:t>
            </a:r>
            <a:r>
              <a:rPr lang="pt-BR" b="1" dirty="0">
                <a:latin typeface="Arial" pitchFamily="34" charset="0"/>
                <a:cs typeface="Arial" pitchFamily="34" charset="0"/>
              </a:rPr>
              <a:t> </a:t>
            </a:r>
            <a:r>
              <a:rPr lang="pt-BR" dirty="0">
                <a:latin typeface="Arial" pitchFamily="34" charset="0"/>
                <a:cs typeface="Arial" pitchFamily="34" charset="0"/>
              </a:rPr>
              <a:t>Se forem acionados foguetes num ônibus espacial para correção de órbita, a sensação de imponderabilidade dos astronautas continuará?</a:t>
            </a:r>
          </a:p>
        </p:txBody>
      </p:sp>
      <p:sp>
        <p:nvSpPr>
          <p:cNvPr id="4" name="Retângulo 3"/>
          <p:cNvSpPr/>
          <p:nvPr/>
        </p:nvSpPr>
        <p:spPr>
          <a:xfrm>
            <a:off x="190897" y="1385012"/>
            <a:ext cx="1838965"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10b):</a:t>
            </a:r>
            <a:endParaRPr lang="pt-BR" dirty="0">
              <a:latin typeface="Arial" pitchFamily="34" charset="0"/>
              <a:cs typeface="Arial" pitchFamily="34" charset="0"/>
            </a:endParaRPr>
          </a:p>
        </p:txBody>
      </p:sp>
      <p:sp>
        <p:nvSpPr>
          <p:cNvPr id="5" name="Retângulo 4"/>
          <p:cNvSpPr/>
          <p:nvPr/>
        </p:nvSpPr>
        <p:spPr>
          <a:xfrm>
            <a:off x="193171" y="1381180"/>
            <a:ext cx="7927842" cy="1039708"/>
          </a:xfrm>
          <a:prstGeom prst="rect">
            <a:avLst/>
          </a:prstGeom>
        </p:spPr>
        <p:txBody>
          <a:bodyPr wrap="square">
            <a:spAutoFit/>
          </a:bodyPr>
          <a:lstStyle/>
          <a:p>
            <a:pPr algn="just" hangingPunct="0">
              <a:lnSpc>
                <a:spcPct val="114000"/>
              </a:lnSpc>
            </a:pPr>
            <a:r>
              <a:rPr lang="pt-BR" dirty="0" smtClean="0">
                <a:solidFill>
                  <a:srgbClr val="FF0000"/>
                </a:solidFill>
                <a:latin typeface="Arial" pitchFamily="34" charset="0"/>
                <a:cs typeface="Arial" pitchFamily="34" charset="0"/>
              </a:rPr>
              <a:t>                          Não</a:t>
            </a:r>
            <a:r>
              <a:rPr lang="pt-BR" dirty="0">
                <a:solidFill>
                  <a:srgbClr val="FF0000"/>
                </a:solidFill>
                <a:latin typeface="Arial" pitchFamily="34" charset="0"/>
                <a:cs typeface="Arial" pitchFamily="34" charset="0"/>
              </a:rPr>
              <a:t>. Neste caso os astronautas estarão sob o efeito de uma força de inércia com sentido oposto àquela aplicada sobre o veículo em </a:t>
            </a:r>
            <a:r>
              <a:rPr lang="pt-BR" dirty="0" smtClean="0">
                <a:solidFill>
                  <a:srgbClr val="FF0000"/>
                </a:solidFill>
                <a:latin typeface="Arial" pitchFamily="34" charset="0"/>
                <a:cs typeface="Arial" pitchFamily="34" charset="0"/>
              </a:rPr>
              <a:t>que </a:t>
            </a:r>
            <a:r>
              <a:rPr lang="pt-BR" dirty="0">
                <a:solidFill>
                  <a:srgbClr val="FF0000"/>
                </a:solidFill>
                <a:latin typeface="Arial" pitchFamily="34" charset="0"/>
                <a:cs typeface="Arial" pitchFamily="34" charset="0"/>
              </a:rPr>
              <a:t>estão, no </a:t>
            </a:r>
            <a:r>
              <a:rPr lang="pt-BR" dirty="0" smtClean="0">
                <a:solidFill>
                  <a:srgbClr val="FF0000"/>
                </a:solidFill>
                <a:latin typeface="Arial" pitchFamily="34" charset="0"/>
                <a:cs typeface="Arial" pitchFamily="34" charset="0"/>
              </a:rPr>
              <a:t>caso</a:t>
            </a:r>
            <a:r>
              <a:rPr lang="pt-BR" dirty="0">
                <a:solidFill>
                  <a:srgbClr val="FF0000"/>
                </a:solidFill>
                <a:latin typeface="Arial" pitchFamily="34" charset="0"/>
                <a:cs typeface="Arial" pitchFamily="34" charset="0"/>
              </a:rPr>
              <a:t> de estarem antes flutuando (análise com </a:t>
            </a:r>
            <a:r>
              <a:rPr lang="pt-BR" dirty="0" smtClean="0">
                <a:solidFill>
                  <a:srgbClr val="FF0000"/>
                </a:solidFill>
                <a:latin typeface="Arial" pitchFamily="34" charset="0"/>
                <a:cs typeface="Arial" pitchFamily="34" charset="0"/>
              </a:rPr>
              <a:t>referencial</a:t>
            </a:r>
            <a:endParaRPr lang="pt-BR" dirty="0">
              <a:solidFill>
                <a:srgbClr val="FF0000"/>
              </a:solidFill>
              <a:latin typeface="Arial" pitchFamily="34" charset="0"/>
              <a:cs typeface="Arial" pitchFamily="34" charset="0"/>
            </a:endParaRPr>
          </a:p>
        </p:txBody>
      </p:sp>
      <p:sp>
        <p:nvSpPr>
          <p:cNvPr id="6" name="Retângulo 5"/>
          <p:cNvSpPr/>
          <p:nvPr/>
        </p:nvSpPr>
        <p:spPr>
          <a:xfrm>
            <a:off x="190897" y="2289525"/>
            <a:ext cx="11521280" cy="1355499"/>
          </a:xfrm>
          <a:prstGeom prst="rect">
            <a:avLst/>
          </a:prstGeom>
        </p:spPr>
        <p:txBody>
          <a:bodyPr wrap="square">
            <a:spAutoFit/>
          </a:bodyPr>
          <a:lstStyle/>
          <a:p>
            <a:pPr algn="just">
              <a:lnSpc>
                <a:spcPct val="114000"/>
              </a:lnSpc>
            </a:pPr>
            <a:r>
              <a:rPr lang="pt-BR" dirty="0">
                <a:solidFill>
                  <a:srgbClr val="FF0000"/>
                </a:solidFill>
                <a:latin typeface="Arial" pitchFamily="34" charset="0"/>
                <a:cs typeface="Arial" pitchFamily="34" charset="0"/>
              </a:rPr>
              <a:t>no astronauta</a:t>
            </a:r>
            <a:r>
              <a:rPr lang="pt-BR" dirty="0">
                <a:solidFill>
                  <a:srgbClr val="FF0000"/>
                </a:solidFill>
                <a:latin typeface="Arial" pitchFamily="34" charset="0"/>
                <a:cs typeface="Arial" pitchFamily="34" charset="0"/>
              </a:rPr>
              <a:t>); ou noutra redação: Não. Neste caso os astronautas estarão sob o efeito de uma força normal de algum compartimento do ônibus espacial, que faz com que os astronautas se movam junto</a:t>
            </a:r>
          </a:p>
          <a:p>
            <a:pPr algn="just">
              <a:lnSpc>
                <a:spcPct val="114000"/>
              </a:lnSpc>
            </a:pPr>
            <a:r>
              <a:rPr lang="pt-BR" dirty="0" smtClean="0">
                <a:solidFill>
                  <a:srgbClr val="FF0000"/>
                </a:solidFill>
                <a:latin typeface="Arial" pitchFamily="34" charset="0"/>
                <a:cs typeface="Arial" pitchFamily="34" charset="0"/>
              </a:rPr>
              <a:t>com </a:t>
            </a:r>
            <a:r>
              <a:rPr lang="pt-BR" dirty="0">
                <a:solidFill>
                  <a:srgbClr val="FF0000"/>
                </a:solidFill>
                <a:latin typeface="Arial" pitchFamily="34" charset="0"/>
                <a:cs typeface="Arial" pitchFamily="34" charset="0"/>
              </a:rPr>
              <a:t>o mesmo. </a:t>
            </a:r>
            <a:r>
              <a:rPr lang="pt-BR" dirty="0" smtClean="0">
                <a:solidFill>
                  <a:srgbClr val="FF0000"/>
                </a:solidFill>
                <a:latin typeface="Arial" pitchFamily="34" charset="0"/>
                <a:cs typeface="Arial" pitchFamily="34" charset="0"/>
              </a:rPr>
              <a:t>Em </a:t>
            </a:r>
            <a:r>
              <a:rPr lang="pt-BR" dirty="0">
                <a:solidFill>
                  <a:srgbClr val="FF0000"/>
                </a:solidFill>
                <a:latin typeface="Arial" pitchFamily="34" charset="0"/>
                <a:cs typeface="Arial" pitchFamily="34" charset="0"/>
              </a:rPr>
              <a:t>ambos os casos a propulsão simula uma sensação de peso nos astronautas que parecem ser puxados para o lado contrário do que se move o ônibus espacial.</a:t>
            </a:r>
          </a:p>
        </p:txBody>
      </p:sp>
      <p:sp>
        <p:nvSpPr>
          <p:cNvPr id="7" name="Retângulo 6"/>
          <p:cNvSpPr/>
          <p:nvPr/>
        </p:nvSpPr>
        <p:spPr>
          <a:xfrm>
            <a:off x="190897" y="3789040"/>
            <a:ext cx="11449271" cy="723916"/>
          </a:xfrm>
          <a:prstGeom prst="rect">
            <a:avLst/>
          </a:prstGeom>
        </p:spPr>
        <p:txBody>
          <a:bodyPr wrap="square">
            <a:spAutoFit/>
          </a:bodyPr>
          <a:lstStyle/>
          <a:p>
            <a:pPr algn="just">
              <a:lnSpc>
                <a:spcPct val="114000"/>
              </a:lnSpc>
            </a:pPr>
            <a:r>
              <a:rPr lang="pt-BR" b="1" dirty="0" smtClean="0">
                <a:latin typeface="Arial" pitchFamily="34" charset="0"/>
                <a:cs typeface="Arial" pitchFamily="34" charset="0"/>
              </a:rPr>
              <a:t>Pergunta 10c)</a:t>
            </a:r>
            <a:r>
              <a:rPr lang="pt-BR" b="1" dirty="0">
                <a:latin typeface="Arial" pitchFamily="34" charset="0"/>
                <a:cs typeface="Arial" pitchFamily="34" charset="0"/>
              </a:rPr>
              <a:t> </a:t>
            </a:r>
            <a:r>
              <a:rPr lang="pt-BR" dirty="0">
                <a:latin typeface="Arial" pitchFamily="34" charset="0"/>
                <a:cs typeface="Arial" pitchFamily="34" charset="0"/>
              </a:rPr>
              <a:t>Dois trens perfeitamente iguais, um anda para leste e outro para oeste, qual parece ser o mais pesado?</a:t>
            </a:r>
          </a:p>
        </p:txBody>
      </p:sp>
      <p:sp>
        <p:nvSpPr>
          <p:cNvPr id="8" name="Retângulo 7"/>
          <p:cNvSpPr/>
          <p:nvPr/>
        </p:nvSpPr>
        <p:spPr>
          <a:xfrm>
            <a:off x="190897" y="4649248"/>
            <a:ext cx="11449273" cy="1039708"/>
          </a:xfrm>
          <a:prstGeom prst="rect">
            <a:avLst/>
          </a:prstGeom>
        </p:spPr>
        <p:txBody>
          <a:bodyPr wrap="square">
            <a:spAutoFit/>
          </a:bodyPr>
          <a:lstStyle/>
          <a:p>
            <a:pPr algn="just" hangingPunct="0">
              <a:lnSpc>
                <a:spcPct val="114000"/>
              </a:lnSpc>
            </a:pPr>
            <a:r>
              <a:rPr lang="pt-BR" dirty="0" smtClean="0">
                <a:solidFill>
                  <a:srgbClr val="FF0000"/>
                </a:solidFill>
                <a:latin typeface="Arial" pitchFamily="34" charset="0"/>
                <a:cs typeface="Arial" pitchFamily="34" charset="0"/>
              </a:rPr>
              <a:t>		Como </a:t>
            </a:r>
            <a:r>
              <a:rPr lang="pt-BR" dirty="0">
                <a:solidFill>
                  <a:srgbClr val="FF0000"/>
                </a:solidFill>
                <a:latin typeface="Arial" pitchFamily="34" charset="0"/>
                <a:cs typeface="Arial" pitchFamily="34" charset="0"/>
              </a:rPr>
              <a:t>a Terra gira de Oeste para Leste, o trem com peso aparente mais leve é o que vai de Oeste para Leste pois a velocidade de seu movimento em torno do centro da Terra é maior, e o que tem peso aparente maior é o que vai de Leste para Oeste.</a:t>
            </a:r>
          </a:p>
        </p:txBody>
      </p:sp>
      <p:sp>
        <p:nvSpPr>
          <p:cNvPr id="9" name="Retângulo 8"/>
          <p:cNvSpPr/>
          <p:nvPr/>
        </p:nvSpPr>
        <p:spPr>
          <a:xfrm>
            <a:off x="202407" y="4653136"/>
            <a:ext cx="182614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10c):</a:t>
            </a:r>
            <a:endParaRPr lang="pt-BR" dirty="0">
              <a:latin typeface="Arial" pitchFamily="34" charset="0"/>
              <a:cs typeface="Arial" pitchFamily="34" charset="0"/>
            </a:endParaRPr>
          </a:p>
        </p:txBody>
      </p:sp>
    </p:spTree>
    <p:extLst>
      <p:ext uri="{BB962C8B-B14F-4D97-AF65-F5344CB8AC3E}">
        <p14:creationId xmlns:p14="http://schemas.microsoft.com/office/powerpoint/2010/main" val="4172142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left)">
                                      <p:cBhvr>
                                        <p:cTn id="1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204275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63587"/>
            <a:ext cx="4903907" cy="369332"/>
          </a:xfrm>
          <a:prstGeom prst="rect">
            <a:avLst/>
          </a:prstGeom>
        </p:spPr>
        <p:txBody>
          <a:bodyPr wrap="none">
            <a:spAutoFit/>
          </a:bodyPr>
          <a:lstStyle/>
          <a:p>
            <a:pPr hangingPunct="0"/>
            <a:r>
              <a:rPr lang="pt-BR" b="1" dirty="0" smtClean="0">
                <a:latin typeface="Arial" pitchFamily="34" charset="0"/>
                <a:cs typeface="Arial" pitchFamily="34" charset="0"/>
              </a:rPr>
              <a:t>Pergunta 1a) </a:t>
            </a:r>
            <a:r>
              <a:rPr lang="pt-BR" dirty="0">
                <a:latin typeface="Arial" pitchFamily="34" charset="0"/>
                <a:cs typeface="Arial" pitchFamily="34" charset="0"/>
              </a:rPr>
              <a:t> Enuncie as três Leis de Kepler;</a:t>
            </a:r>
          </a:p>
        </p:txBody>
      </p:sp>
      <p:sp>
        <p:nvSpPr>
          <p:cNvPr id="4" name="Retângulo 3"/>
          <p:cNvSpPr/>
          <p:nvPr/>
        </p:nvSpPr>
        <p:spPr>
          <a:xfrm>
            <a:off x="190897" y="645850"/>
            <a:ext cx="1697901" cy="369332"/>
          </a:xfrm>
          <a:prstGeom prst="rect">
            <a:avLst/>
          </a:prstGeom>
        </p:spPr>
        <p:txBody>
          <a:bodyPr wrap="none">
            <a:spAutoFit/>
          </a:bodyPr>
          <a:lstStyle/>
          <a:p>
            <a:r>
              <a:rPr lang="pt-BR" b="1" dirty="0" smtClean="0">
                <a:latin typeface="Arial" pitchFamily="34" charset="0"/>
                <a:cs typeface="Arial" pitchFamily="34" charset="0"/>
              </a:rPr>
              <a:t>Resposta 1a):</a:t>
            </a:r>
            <a:endParaRPr lang="pt-BR" dirty="0">
              <a:latin typeface="Arial" pitchFamily="34" charset="0"/>
              <a:cs typeface="Arial" pitchFamily="34" charset="0"/>
            </a:endParaRPr>
          </a:p>
        </p:txBody>
      </p:sp>
      <p:sp>
        <p:nvSpPr>
          <p:cNvPr id="5" name="Retângulo 4"/>
          <p:cNvSpPr/>
          <p:nvPr/>
        </p:nvSpPr>
        <p:spPr>
          <a:xfrm>
            <a:off x="190897" y="1051251"/>
            <a:ext cx="7920880" cy="1703030"/>
          </a:xfrm>
          <a:prstGeom prst="rect">
            <a:avLst/>
          </a:prstGeom>
        </p:spPr>
        <p:txBody>
          <a:bodyPr wrap="square">
            <a:spAutoFit/>
          </a:bodyPr>
          <a:lstStyle/>
          <a:p>
            <a:pPr algn="just" hangingPunct="0">
              <a:lnSpc>
                <a:spcPct val="150000"/>
              </a:lnSpc>
            </a:pPr>
            <a:r>
              <a:rPr lang="pt-BR" b="1" dirty="0">
                <a:solidFill>
                  <a:srgbClr val="FF0000"/>
                </a:solidFill>
                <a:latin typeface="Arial" pitchFamily="34" charset="0"/>
                <a:cs typeface="Arial" pitchFamily="34" charset="0"/>
              </a:rPr>
              <a:t>Lei das </a:t>
            </a:r>
            <a:r>
              <a:rPr lang="pt-BR" b="1" dirty="0" smtClean="0">
                <a:solidFill>
                  <a:srgbClr val="FF0000"/>
                </a:solidFill>
                <a:latin typeface="Arial" pitchFamily="34" charset="0"/>
                <a:cs typeface="Arial" pitchFamily="34" charset="0"/>
              </a:rPr>
              <a:t>Órbitas:</a:t>
            </a:r>
            <a:r>
              <a:rPr lang="pt-BR" dirty="0">
                <a:solidFill>
                  <a:srgbClr val="FF0000"/>
                </a:solidFill>
                <a:latin typeface="Arial" pitchFamily="34" charset="0"/>
                <a:cs typeface="Arial" pitchFamily="34" charset="0"/>
              </a:rPr>
              <a:t> </a:t>
            </a:r>
            <a:endParaRPr lang="pt-BR" dirty="0" smtClean="0">
              <a:solidFill>
                <a:srgbClr val="FF0000"/>
              </a:solidFill>
              <a:latin typeface="Arial" pitchFamily="34" charset="0"/>
              <a:cs typeface="Arial" pitchFamily="34" charset="0"/>
            </a:endParaRPr>
          </a:p>
          <a:p>
            <a:pPr algn="just" hangingPunct="0">
              <a:lnSpc>
                <a:spcPct val="150000"/>
              </a:lnSpc>
            </a:pPr>
            <a:r>
              <a:rPr lang="pt-BR" dirty="0" smtClean="0">
                <a:solidFill>
                  <a:srgbClr val="FF0000"/>
                </a:solidFill>
                <a:latin typeface="Arial" pitchFamily="34" charset="0"/>
                <a:cs typeface="Arial" pitchFamily="34" charset="0"/>
              </a:rPr>
              <a:t>A </a:t>
            </a:r>
            <a:r>
              <a:rPr lang="pt-BR" dirty="0">
                <a:solidFill>
                  <a:srgbClr val="FF0000"/>
                </a:solidFill>
                <a:latin typeface="Arial" pitchFamily="34" charset="0"/>
                <a:cs typeface="Arial" pitchFamily="34" charset="0"/>
              </a:rPr>
              <a:t>órbita de cada planeta é uma elipse, com o Sol em um dos focos; ou noutra redação: Todos os planetas se movem em orbitas elípticas que têm o Sol como um dos focos.</a:t>
            </a:r>
          </a:p>
        </p:txBody>
      </p:sp>
      <p:sp>
        <p:nvSpPr>
          <p:cNvPr id="6" name="Retângulo 5"/>
          <p:cNvSpPr/>
          <p:nvPr/>
        </p:nvSpPr>
        <p:spPr>
          <a:xfrm>
            <a:off x="190896" y="2768332"/>
            <a:ext cx="11377266" cy="1338828"/>
          </a:xfrm>
          <a:prstGeom prst="rect">
            <a:avLst/>
          </a:prstGeom>
        </p:spPr>
        <p:txBody>
          <a:bodyPr wrap="square">
            <a:spAutoFit/>
          </a:bodyPr>
          <a:lstStyle/>
          <a:p>
            <a:pPr algn="just" hangingPunct="0">
              <a:lnSpc>
                <a:spcPct val="150000"/>
              </a:lnSpc>
            </a:pPr>
            <a:r>
              <a:rPr lang="pt-BR" b="1" dirty="0">
                <a:solidFill>
                  <a:srgbClr val="FF0000"/>
                </a:solidFill>
                <a:latin typeface="Arial" pitchFamily="34" charset="0"/>
                <a:cs typeface="Arial" pitchFamily="34" charset="0"/>
              </a:rPr>
              <a:t>Lei das </a:t>
            </a:r>
            <a:r>
              <a:rPr lang="pt-BR" b="1" dirty="0" smtClean="0">
                <a:solidFill>
                  <a:srgbClr val="FF0000"/>
                </a:solidFill>
                <a:latin typeface="Arial" pitchFamily="34" charset="0"/>
                <a:cs typeface="Arial" pitchFamily="34" charset="0"/>
              </a:rPr>
              <a:t>Áreas:</a:t>
            </a:r>
            <a:r>
              <a:rPr lang="pt-BR" dirty="0">
                <a:solidFill>
                  <a:srgbClr val="FF0000"/>
                </a:solidFill>
                <a:latin typeface="Arial" pitchFamily="34" charset="0"/>
                <a:cs typeface="Arial" pitchFamily="34" charset="0"/>
              </a:rPr>
              <a:t> </a:t>
            </a:r>
            <a:endParaRPr lang="pt-BR" dirty="0" smtClean="0">
              <a:solidFill>
                <a:srgbClr val="FF0000"/>
              </a:solidFill>
              <a:latin typeface="Arial" pitchFamily="34" charset="0"/>
              <a:cs typeface="Arial" pitchFamily="34" charset="0"/>
            </a:endParaRPr>
          </a:p>
          <a:p>
            <a:pPr algn="just" hangingPunct="0">
              <a:lnSpc>
                <a:spcPct val="150000"/>
              </a:lnSpc>
            </a:pPr>
            <a:r>
              <a:rPr lang="pt-BR" dirty="0" smtClean="0">
                <a:solidFill>
                  <a:srgbClr val="FF0000"/>
                </a:solidFill>
                <a:latin typeface="Arial" pitchFamily="34" charset="0"/>
                <a:cs typeface="Arial" pitchFamily="34" charset="0"/>
              </a:rPr>
              <a:t>Uma </a:t>
            </a:r>
            <a:r>
              <a:rPr lang="pt-BR" dirty="0">
                <a:solidFill>
                  <a:srgbClr val="FF0000"/>
                </a:solidFill>
                <a:latin typeface="Arial" pitchFamily="34" charset="0"/>
                <a:cs typeface="Arial" pitchFamily="34" charset="0"/>
              </a:rPr>
              <a:t>reta unindo qualquer planeta ao Sol varre áreas iguais em intervalos de tempo iguais; ou noutra redação: A reta unindo um planeta ao Sol varre áreas iguais em tempos iguais.</a:t>
            </a:r>
          </a:p>
        </p:txBody>
      </p:sp>
      <p:sp>
        <p:nvSpPr>
          <p:cNvPr id="7" name="Retângulo 6"/>
          <p:cNvSpPr/>
          <p:nvPr/>
        </p:nvSpPr>
        <p:spPr>
          <a:xfrm>
            <a:off x="190898" y="4174242"/>
            <a:ext cx="11377263" cy="1754326"/>
          </a:xfrm>
          <a:prstGeom prst="rect">
            <a:avLst/>
          </a:prstGeom>
        </p:spPr>
        <p:txBody>
          <a:bodyPr wrap="square">
            <a:spAutoFit/>
          </a:bodyPr>
          <a:lstStyle/>
          <a:p>
            <a:pPr algn="just" hangingPunct="0">
              <a:lnSpc>
                <a:spcPct val="150000"/>
              </a:lnSpc>
            </a:pPr>
            <a:r>
              <a:rPr lang="pt-BR" b="1" dirty="0">
                <a:solidFill>
                  <a:srgbClr val="FF0000"/>
                </a:solidFill>
                <a:latin typeface="Arial" pitchFamily="34" charset="0"/>
                <a:cs typeface="Arial" pitchFamily="34" charset="0"/>
              </a:rPr>
              <a:t>Lei </a:t>
            </a:r>
            <a:r>
              <a:rPr lang="pt-BR" b="1" dirty="0" smtClean="0">
                <a:solidFill>
                  <a:srgbClr val="FF0000"/>
                </a:solidFill>
                <a:latin typeface="Arial" pitchFamily="34" charset="0"/>
                <a:cs typeface="Arial" pitchFamily="34" charset="0"/>
              </a:rPr>
              <a:t>Harmônica:</a:t>
            </a:r>
            <a:r>
              <a:rPr lang="pt-BR" dirty="0">
                <a:solidFill>
                  <a:srgbClr val="FF0000"/>
                </a:solidFill>
                <a:latin typeface="Arial" pitchFamily="34" charset="0"/>
                <a:cs typeface="Arial" pitchFamily="34" charset="0"/>
              </a:rPr>
              <a:t> </a:t>
            </a:r>
            <a:endParaRPr lang="pt-BR" dirty="0" smtClean="0">
              <a:solidFill>
                <a:srgbClr val="FF0000"/>
              </a:solidFill>
              <a:latin typeface="Arial" pitchFamily="34" charset="0"/>
              <a:cs typeface="Arial" pitchFamily="34" charset="0"/>
            </a:endParaRPr>
          </a:p>
          <a:p>
            <a:pPr algn="just" hangingPunct="0">
              <a:lnSpc>
                <a:spcPct val="150000"/>
              </a:lnSpc>
            </a:pPr>
            <a:r>
              <a:rPr lang="pt-BR" dirty="0" smtClean="0">
                <a:solidFill>
                  <a:srgbClr val="FF0000"/>
                </a:solidFill>
                <a:latin typeface="Arial" pitchFamily="34" charset="0"/>
                <a:cs typeface="Arial" pitchFamily="34" charset="0"/>
              </a:rPr>
              <a:t>O </a:t>
            </a:r>
            <a:r>
              <a:rPr lang="pt-BR" dirty="0">
                <a:solidFill>
                  <a:srgbClr val="FF0000"/>
                </a:solidFill>
                <a:latin typeface="Arial" pitchFamily="34" charset="0"/>
                <a:cs typeface="Arial" pitchFamily="34" charset="0"/>
              </a:rPr>
              <a:t>quadrado do período orbital de um planeta é diretamente proporcional ao cubo de sua distância média ao Sol; ou noutra redação: O quadrado do período orbital de qualquer planeta é proporcional ao cubo da distância média ao Sol.</a:t>
            </a:r>
          </a:p>
        </p:txBody>
      </p:sp>
    </p:spTree>
    <p:extLst>
      <p:ext uri="{BB962C8B-B14F-4D97-AF65-F5344CB8AC3E}">
        <p14:creationId xmlns:p14="http://schemas.microsoft.com/office/powerpoint/2010/main" val="320299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15161" y="324718"/>
            <a:ext cx="7752600"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1b)</a:t>
            </a:r>
            <a:r>
              <a:rPr lang="pt-BR" dirty="0">
                <a:latin typeface="Arial" pitchFamily="34" charset="0"/>
                <a:cs typeface="Arial" pitchFamily="34" charset="0"/>
              </a:rPr>
              <a:t> O que cada uma delas estabelece fisicamente, ou seja, qual o significado físico de cada uma delas.</a:t>
            </a:r>
          </a:p>
        </p:txBody>
      </p:sp>
      <p:sp>
        <p:nvSpPr>
          <p:cNvPr id="4" name="Retângulo 3"/>
          <p:cNvSpPr/>
          <p:nvPr/>
        </p:nvSpPr>
        <p:spPr>
          <a:xfrm>
            <a:off x="190897" y="1331083"/>
            <a:ext cx="1710725"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1b):</a:t>
            </a:r>
            <a:endParaRPr lang="pt-BR" dirty="0">
              <a:latin typeface="Arial" pitchFamily="34" charset="0"/>
              <a:cs typeface="Arial" pitchFamily="34" charset="0"/>
            </a:endParaRPr>
          </a:p>
        </p:txBody>
      </p:sp>
      <p:sp>
        <p:nvSpPr>
          <p:cNvPr id="5" name="Retângulo 4"/>
          <p:cNvSpPr/>
          <p:nvPr/>
        </p:nvSpPr>
        <p:spPr>
          <a:xfrm>
            <a:off x="190897" y="1844824"/>
            <a:ext cx="11377264" cy="923330"/>
          </a:xfrm>
          <a:prstGeom prst="rect">
            <a:avLst/>
          </a:prstGeom>
        </p:spPr>
        <p:txBody>
          <a:bodyPr wrap="square">
            <a:spAutoFit/>
          </a:bodyPr>
          <a:lstStyle/>
          <a:p>
            <a:pPr algn="just" hangingPunct="0">
              <a:lnSpc>
                <a:spcPct val="150000"/>
              </a:lnSpc>
            </a:pPr>
            <a:r>
              <a:rPr lang="pt-BR" b="1" dirty="0">
                <a:solidFill>
                  <a:srgbClr val="FF0000"/>
                </a:solidFill>
                <a:latin typeface="Arial" pitchFamily="34" charset="0"/>
                <a:cs typeface="Arial" pitchFamily="34" charset="0"/>
              </a:rPr>
              <a:t>Lei das Órbitas:</a:t>
            </a:r>
            <a:endParaRPr lang="pt-BR" dirty="0">
              <a:solidFill>
                <a:srgbClr val="FF0000"/>
              </a:solidFill>
              <a:latin typeface="Arial" pitchFamily="34" charset="0"/>
              <a:cs typeface="Arial" pitchFamily="34" charset="0"/>
            </a:endParaRPr>
          </a:p>
          <a:p>
            <a:pPr algn="just">
              <a:lnSpc>
                <a:spcPct val="150000"/>
              </a:lnSpc>
            </a:pPr>
            <a:r>
              <a:rPr lang="pt-BR" dirty="0">
                <a:solidFill>
                  <a:srgbClr val="FF0000"/>
                </a:solidFill>
                <a:latin typeface="Arial" pitchFamily="34" charset="0"/>
                <a:cs typeface="Arial" pitchFamily="34" charset="0"/>
              </a:rPr>
              <a:t>Estabelece que a distância do planeta ao Sol varia ao longo de sua órbita, pelo fato de a mesma ser elíptica.</a:t>
            </a:r>
          </a:p>
        </p:txBody>
      </p:sp>
      <p:sp>
        <p:nvSpPr>
          <p:cNvPr id="6" name="Retângulo 5"/>
          <p:cNvSpPr/>
          <p:nvPr/>
        </p:nvSpPr>
        <p:spPr>
          <a:xfrm>
            <a:off x="172016" y="2806756"/>
            <a:ext cx="11468153" cy="1754326"/>
          </a:xfrm>
          <a:prstGeom prst="rect">
            <a:avLst/>
          </a:prstGeom>
        </p:spPr>
        <p:txBody>
          <a:bodyPr wrap="square">
            <a:spAutoFit/>
          </a:bodyPr>
          <a:lstStyle/>
          <a:p>
            <a:pPr algn="just" hangingPunct="0">
              <a:lnSpc>
                <a:spcPct val="150000"/>
              </a:lnSpc>
            </a:pPr>
            <a:r>
              <a:rPr lang="pt-BR" b="1" dirty="0">
                <a:solidFill>
                  <a:srgbClr val="FF0000"/>
                </a:solidFill>
                <a:latin typeface="Arial" pitchFamily="34" charset="0"/>
                <a:cs typeface="Arial" pitchFamily="34" charset="0"/>
              </a:rPr>
              <a:t>Lei das Áreas:</a:t>
            </a:r>
            <a:endParaRPr lang="pt-BR" dirty="0">
              <a:solidFill>
                <a:srgbClr val="FF0000"/>
              </a:solidFill>
              <a:latin typeface="Arial" pitchFamily="34" charset="0"/>
              <a:cs typeface="Arial" pitchFamily="34" charset="0"/>
            </a:endParaRPr>
          </a:p>
          <a:p>
            <a:pPr algn="just">
              <a:lnSpc>
                <a:spcPct val="150000"/>
              </a:lnSpc>
            </a:pPr>
            <a:r>
              <a:rPr lang="pt-BR" dirty="0">
                <a:solidFill>
                  <a:srgbClr val="FF0000"/>
                </a:solidFill>
                <a:latin typeface="Arial" pitchFamily="34" charset="0"/>
                <a:cs typeface="Arial" pitchFamily="34" charset="0"/>
              </a:rPr>
              <a:t>Estabelece que a velocidade orbital, ou seja, a velocidade com a qual o planeta se desloca em torno do Sol, não é uniforme, variando de forma regular: Quanto mais distante o planeta está do Sol, mais devagar ele se </a:t>
            </a:r>
            <a:r>
              <a:rPr lang="pt-BR" dirty="0" smtClean="0">
                <a:solidFill>
                  <a:srgbClr val="FF0000"/>
                </a:solidFill>
                <a:latin typeface="Arial" pitchFamily="34" charset="0"/>
                <a:cs typeface="Arial" pitchFamily="34" charset="0"/>
              </a:rPr>
              <a:t>move.</a:t>
            </a:r>
            <a:endParaRPr lang="pt-BR" dirty="0">
              <a:solidFill>
                <a:srgbClr val="FF0000"/>
              </a:solidFill>
              <a:latin typeface="Arial" pitchFamily="34" charset="0"/>
              <a:cs typeface="Arial" pitchFamily="34" charset="0"/>
            </a:endParaRPr>
          </a:p>
        </p:txBody>
      </p:sp>
      <p:sp>
        <p:nvSpPr>
          <p:cNvPr id="7" name="Retângulo 6"/>
          <p:cNvSpPr/>
          <p:nvPr/>
        </p:nvSpPr>
        <p:spPr>
          <a:xfrm>
            <a:off x="190898" y="4538444"/>
            <a:ext cx="11449272" cy="1338828"/>
          </a:xfrm>
          <a:prstGeom prst="rect">
            <a:avLst/>
          </a:prstGeom>
        </p:spPr>
        <p:txBody>
          <a:bodyPr wrap="square">
            <a:spAutoFit/>
          </a:bodyPr>
          <a:lstStyle/>
          <a:p>
            <a:pPr algn="just" hangingPunct="0">
              <a:lnSpc>
                <a:spcPct val="150000"/>
              </a:lnSpc>
            </a:pPr>
            <a:r>
              <a:rPr lang="pt-BR" b="1" dirty="0">
                <a:solidFill>
                  <a:srgbClr val="FF0000"/>
                </a:solidFill>
                <a:latin typeface="Arial" pitchFamily="34" charset="0"/>
                <a:cs typeface="Arial" pitchFamily="34" charset="0"/>
              </a:rPr>
              <a:t>Lei Harmônica:</a:t>
            </a:r>
            <a:endParaRPr lang="pt-BR" dirty="0">
              <a:solidFill>
                <a:srgbClr val="FF0000"/>
              </a:solidFill>
              <a:latin typeface="Arial" pitchFamily="34" charset="0"/>
              <a:cs typeface="Arial" pitchFamily="34" charset="0"/>
            </a:endParaRPr>
          </a:p>
          <a:p>
            <a:pPr algn="just">
              <a:lnSpc>
                <a:spcPct val="150000"/>
              </a:lnSpc>
            </a:pPr>
            <a:r>
              <a:rPr lang="pt-BR" dirty="0">
                <a:solidFill>
                  <a:srgbClr val="FF0000"/>
                </a:solidFill>
                <a:latin typeface="Arial" pitchFamily="34" charset="0"/>
                <a:cs typeface="Arial" pitchFamily="34" charset="0"/>
              </a:rPr>
              <a:t>Estabelece que quanto maior for a órbita do planeta, mais lentamente ele se moverá em torno do Sol  implicando que a força entre o Sol e o planeta decresce com a distância do planeta ao Sol.</a:t>
            </a:r>
          </a:p>
        </p:txBody>
      </p:sp>
    </p:spTree>
    <p:extLst>
      <p:ext uri="{BB962C8B-B14F-4D97-AF65-F5344CB8AC3E}">
        <p14:creationId xmlns:p14="http://schemas.microsoft.com/office/powerpoint/2010/main" val="2557041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out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out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58798"/>
            <a:ext cx="7848872" cy="2478114"/>
          </a:xfrm>
          <a:prstGeom prst="rect">
            <a:avLst/>
          </a:prstGeom>
        </p:spPr>
        <p:txBody>
          <a:bodyPr wrap="square">
            <a:spAutoFit/>
          </a:bodyPr>
          <a:lstStyle/>
          <a:p>
            <a:pPr algn="just" hangingPunct="0">
              <a:lnSpc>
                <a:spcPct val="114000"/>
              </a:lnSpc>
            </a:pPr>
            <a:r>
              <a:rPr lang="pt-BR" sz="1700" b="1" dirty="0">
                <a:latin typeface="Arial" pitchFamily="34" charset="0"/>
                <a:cs typeface="Arial" pitchFamily="34" charset="0"/>
              </a:rPr>
              <a:t>Questão 2) A Lei da Gravitação Universal. </a:t>
            </a:r>
            <a:endParaRPr lang="pt-BR" sz="1700" dirty="0">
              <a:latin typeface="Arial" pitchFamily="34" charset="0"/>
              <a:cs typeface="Arial" pitchFamily="34" charset="0"/>
            </a:endParaRPr>
          </a:p>
          <a:p>
            <a:pPr algn="just" hangingPunct="0">
              <a:lnSpc>
                <a:spcPct val="114000"/>
              </a:lnSpc>
            </a:pPr>
            <a:r>
              <a:rPr lang="pt-BR" sz="1700" dirty="0" smtClean="0">
                <a:latin typeface="Arial" pitchFamily="34" charset="0"/>
                <a:cs typeface="Arial" pitchFamily="34" charset="0"/>
              </a:rPr>
              <a:t>Isaac </a:t>
            </a:r>
            <a:r>
              <a:rPr lang="pt-BR" sz="1700" dirty="0">
                <a:latin typeface="Arial" pitchFamily="34" charset="0"/>
                <a:cs typeface="Arial" pitchFamily="34" charset="0"/>
              </a:rPr>
              <a:t>Newton, nascido na Inglaterra em 1642, foi quem primeiro deu uma explicação completa sobre o movimento dos corpos, bem como à forma como as forças atuam sobre os mesmos. A descrição dos movimentos dos corpos está contida nas bem conhecidas três Leis de Newton: </a:t>
            </a:r>
            <a:r>
              <a:rPr lang="pt-BR" sz="1700" b="1" dirty="0">
                <a:latin typeface="Arial" pitchFamily="34" charset="0"/>
                <a:cs typeface="Arial" pitchFamily="34" charset="0"/>
              </a:rPr>
              <a:t>A Lei da Inércia, a Lei da Força e a Lei da Ação e Reação</a:t>
            </a:r>
            <a:r>
              <a:rPr lang="pt-BR" sz="1700" dirty="0">
                <a:latin typeface="Arial" pitchFamily="34" charset="0"/>
                <a:cs typeface="Arial" pitchFamily="34" charset="0"/>
              </a:rPr>
              <a:t>. Newton descobriu, também, a </a:t>
            </a:r>
            <a:r>
              <a:rPr lang="pt-BR" sz="1700" b="1" dirty="0">
                <a:latin typeface="Arial" pitchFamily="34" charset="0"/>
                <a:cs typeface="Arial" pitchFamily="34" charset="0"/>
              </a:rPr>
              <a:t>Lei da Gravitação Universal</a:t>
            </a:r>
            <a:r>
              <a:rPr lang="pt-BR" sz="1700" dirty="0">
                <a:latin typeface="Arial" pitchFamily="34" charset="0"/>
                <a:cs typeface="Arial" pitchFamily="34" charset="0"/>
              </a:rPr>
              <a:t>, esta última a partir de estudos sobre o movimento da Lua em torno da Terra e das três Leis de Kepler para o movimento planetário.</a:t>
            </a:r>
          </a:p>
        </p:txBody>
      </p:sp>
      <p:sp>
        <p:nvSpPr>
          <p:cNvPr id="5" name="Retângulo 4"/>
          <p:cNvSpPr/>
          <p:nvPr/>
        </p:nvSpPr>
        <p:spPr>
          <a:xfrm>
            <a:off x="190896" y="2699628"/>
            <a:ext cx="5634876" cy="369332"/>
          </a:xfrm>
          <a:prstGeom prst="rect">
            <a:avLst/>
          </a:prstGeom>
        </p:spPr>
        <p:txBody>
          <a:bodyPr wrap="none">
            <a:spAutoFit/>
          </a:bodyPr>
          <a:lstStyle/>
          <a:p>
            <a:r>
              <a:rPr lang="pt-BR" b="1" dirty="0" smtClean="0">
                <a:latin typeface="Arial" pitchFamily="34" charset="0"/>
                <a:cs typeface="Arial" pitchFamily="34" charset="0"/>
              </a:rPr>
              <a:t>Pergunta 2a)</a:t>
            </a:r>
            <a:r>
              <a:rPr lang="pt-BR" b="1" dirty="0">
                <a:latin typeface="Arial" pitchFamily="34" charset="0"/>
                <a:cs typeface="Arial" pitchFamily="34" charset="0"/>
              </a:rPr>
              <a:t> </a:t>
            </a:r>
            <a:r>
              <a:rPr lang="pt-BR" dirty="0">
                <a:latin typeface="Arial" pitchFamily="34" charset="0"/>
                <a:cs typeface="Arial" pitchFamily="34" charset="0"/>
              </a:rPr>
              <a:t>Enuncie a Lei da Gravitação Universal.</a:t>
            </a:r>
          </a:p>
        </p:txBody>
      </p:sp>
      <p:sp>
        <p:nvSpPr>
          <p:cNvPr id="6" name="Retângulo 5"/>
          <p:cNvSpPr/>
          <p:nvPr/>
        </p:nvSpPr>
        <p:spPr>
          <a:xfrm>
            <a:off x="190896" y="3131676"/>
            <a:ext cx="169790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2a):</a:t>
            </a:r>
            <a:endParaRPr lang="pt-BR" dirty="0">
              <a:latin typeface="Arial" pitchFamily="34" charset="0"/>
              <a:cs typeface="Arial" pitchFamily="34" charset="0"/>
            </a:endParaRPr>
          </a:p>
        </p:txBody>
      </p:sp>
      <p:sp>
        <p:nvSpPr>
          <p:cNvPr id="7" name="Retângulo 6"/>
          <p:cNvSpPr/>
          <p:nvPr/>
        </p:nvSpPr>
        <p:spPr>
          <a:xfrm>
            <a:off x="190896" y="3140968"/>
            <a:ext cx="11449273" cy="1671291"/>
          </a:xfrm>
          <a:prstGeom prst="rect">
            <a:avLst/>
          </a:prstGeom>
        </p:spPr>
        <p:txBody>
          <a:bodyPr wrap="square">
            <a:spAutoFit/>
          </a:bodyPr>
          <a:lstStyle/>
          <a:p>
            <a:pPr algn="just">
              <a:lnSpc>
                <a:spcPct val="114000"/>
              </a:lnSpc>
            </a:pPr>
            <a:r>
              <a:rPr lang="pt-BR" sz="1600" dirty="0" smtClean="0">
                <a:latin typeface="Arial" pitchFamily="34" charset="0"/>
                <a:cs typeface="Arial" pitchFamily="34" charset="0"/>
              </a:rPr>
              <a:t>                           </a:t>
            </a:r>
            <a:r>
              <a:rPr lang="pt-BR" dirty="0" smtClean="0">
                <a:solidFill>
                  <a:srgbClr val="FF0000"/>
                </a:solidFill>
                <a:latin typeface="Arial" pitchFamily="34" charset="0"/>
                <a:cs typeface="Arial" pitchFamily="34" charset="0"/>
              </a:rPr>
              <a:t>Entre </a:t>
            </a:r>
            <a:r>
              <a:rPr lang="pt-BR" dirty="0">
                <a:solidFill>
                  <a:srgbClr val="FF0000"/>
                </a:solidFill>
                <a:latin typeface="Arial" pitchFamily="34" charset="0"/>
                <a:cs typeface="Arial" pitchFamily="34" charset="0"/>
              </a:rPr>
              <a:t>dois corpos de massas quaisquer, independente dos seus tamanhos, existe uma força de atração que é proporcional ao produto de suas massas  e inversamente proporcional ao quadrado da distância que os separam; ou noutra redação: Cada partícula do Universo atrai cada uma das outras partículas com uma força diretamente proporcional ao produto da suas massas e inversamente proporcional ao quadrado da distância que as separam.</a:t>
            </a:r>
          </a:p>
        </p:txBody>
      </p:sp>
      <p:sp>
        <p:nvSpPr>
          <p:cNvPr id="8" name="Retângulo 7"/>
          <p:cNvSpPr/>
          <p:nvPr/>
        </p:nvSpPr>
        <p:spPr>
          <a:xfrm>
            <a:off x="190898" y="4941168"/>
            <a:ext cx="11449272" cy="723916"/>
          </a:xfrm>
          <a:prstGeom prst="rect">
            <a:avLst/>
          </a:prstGeom>
        </p:spPr>
        <p:txBody>
          <a:bodyPr wrap="square">
            <a:spAutoFit/>
          </a:bodyPr>
          <a:lstStyle/>
          <a:p>
            <a:pPr algn="just">
              <a:lnSpc>
                <a:spcPct val="114000"/>
              </a:lnSpc>
            </a:pPr>
            <a:r>
              <a:rPr lang="pt-BR" b="1" dirty="0" smtClean="0">
                <a:latin typeface="Arial" pitchFamily="34" charset="0"/>
                <a:cs typeface="Arial" pitchFamily="34" charset="0"/>
              </a:rPr>
              <a:t>Pergunta 2b)</a:t>
            </a:r>
            <a:r>
              <a:rPr lang="pt-BR" b="1" dirty="0">
                <a:latin typeface="Arial" pitchFamily="34" charset="0"/>
                <a:cs typeface="Arial" pitchFamily="34" charset="0"/>
              </a:rPr>
              <a:t> </a:t>
            </a:r>
            <a:r>
              <a:rPr lang="pt-BR" dirty="0">
                <a:latin typeface="Arial" pitchFamily="34" charset="0"/>
                <a:cs typeface="Arial" pitchFamily="34" charset="0"/>
              </a:rPr>
              <a:t>Tanto o Sol quanto um planeta que se move em torno dele experimentam a mesma força. Como podemos explicar que o Sol permanece sempre (aproximadamente) no centro do sistema solar?</a:t>
            </a:r>
          </a:p>
        </p:txBody>
      </p:sp>
      <p:sp>
        <p:nvSpPr>
          <p:cNvPr id="9" name="Retângulo 8"/>
          <p:cNvSpPr/>
          <p:nvPr/>
        </p:nvSpPr>
        <p:spPr>
          <a:xfrm>
            <a:off x="1326433" y="5751728"/>
            <a:ext cx="1697901" cy="369332"/>
          </a:xfrm>
          <a:prstGeom prst="rect">
            <a:avLst/>
          </a:prstGeom>
        </p:spPr>
        <p:txBody>
          <a:bodyPr wrap="none">
            <a:spAutoFit/>
          </a:bodyPr>
          <a:lstStyle/>
          <a:p>
            <a:r>
              <a:rPr lang="pt-BR" b="1" dirty="0">
                <a:latin typeface="Arial" pitchFamily="34" charset="0"/>
                <a:cs typeface="Arial" pitchFamily="34" charset="0"/>
              </a:rPr>
              <a:t>Resposta 2a):</a:t>
            </a:r>
            <a:endParaRPr lang="pt-BR" dirty="0">
              <a:latin typeface="Arial" pitchFamily="34" charset="0"/>
              <a:cs typeface="Arial" pitchFamily="34" charset="0"/>
            </a:endParaRPr>
          </a:p>
        </p:txBody>
      </p:sp>
      <p:sp>
        <p:nvSpPr>
          <p:cNvPr id="10" name="Retângulo 9"/>
          <p:cNvSpPr/>
          <p:nvPr/>
        </p:nvSpPr>
        <p:spPr>
          <a:xfrm>
            <a:off x="1343025" y="5733256"/>
            <a:ext cx="8712968" cy="1039708"/>
          </a:xfrm>
          <a:prstGeom prst="rect">
            <a:avLst/>
          </a:prstGeom>
        </p:spPr>
        <p:txBody>
          <a:bodyPr wrap="square">
            <a:spAutoFit/>
          </a:bodyPr>
          <a:lstStyle/>
          <a:p>
            <a:pPr algn="just">
              <a:lnSpc>
                <a:spcPct val="114000"/>
              </a:lnSpc>
            </a:pPr>
            <a:r>
              <a:rPr lang="pt-BR" dirty="0" smtClean="0">
                <a:solidFill>
                  <a:srgbClr val="FF0000"/>
                </a:solidFill>
                <a:latin typeface="Arial" pitchFamily="34" charset="0"/>
                <a:cs typeface="Arial" pitchFamily="34" charset="0"/>
              </a:rPr>
              <a:t>                        Porque </a:t>
            </a:r>
            <a:r>
              <a:rPr lang="pt-BR" dirty="0">
                <a:solidFill>
                  <a:srgbClr val="FF0000"/>
                </a:solidFill>
                <a:latin typeface="Arial" pitchFamily="34" charset="0"/>
                <a:cs typeface="Arial" pitchFamily="34" charset="0"/>
              </a:rPr>
              <a:t>a massa do Sol é muito maior do que a massa de qualquer planeta; ou noutra redação: Porque a massa do Sol é cerca de 1000 vezes maior do que a massa de todos os planetas juntos.</a:t>
            </a:r>
          </a:p>
        </p:txBody>
      </p:sp>
    </p:spTree>
    <p:extLst>
      <p:ext uri="{BB962C8B-B14F-4D97-AF65-F5344CB8AC3E}">
        <p14:creationId xmlns:p14="http://schemas.microsoft.com/office/powerpoint/2010/main" val="38548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up)">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66417"/>
            <a:ext cx="7848872" cy="2302875"/>
          </a:xfrm>
          <a:prstGeom prst="rect">
            <a:avLst/>
          </a:prstGeom>
        </p:spPr>
        <p:txBody>
          <a:bodyPr wrap="square">
            <a:spAutoFit/>
          </a:bodyPr>
          <a:lstStyle/>
          <a:p>
            <a:pPr algn="just" hangingPunct="0">
              <a:lnSpc>
                <a:spcPct val="114000"/>
              </a:lnSpc>
            </a:pPr>
            <a:r>
              <a:rPr lang="pt-BR" b="1" dirty="0">
                <a:latin typeface="Arial" pitchFamily="34" charset="0"/>
                <a:cs typeface="Arial" pitchFamily="34" charset="0"/>
              </a:rPr>
              <a:t>Questão 3) Unidades de Distâncias Astronômicas. </a:t>
            </a:r>
            <a:endParaRPr lang="pt-BR" dirty="0">
              <a:latin typeface="Arial" pitchFamily="34" charset="0"/>
              <a:cs typeface="Arial" pitchFamily="34" charset="0"/>
            </a:endParaRPr>
          </a:p>
          <a:p>
            <a:pPr algn="just" hangingPunct="0">
              <a:lnSpc>
                <a:spcPct val="114000"/>
              </a:lnSpc>
            </a:pPr>
            <a:r>
              <a:rPr lang="pt-BR" b="1" dirty="0">
                <a:latin typeface="Arial" pitchFamily="34" charset="0"/>
                <a:cs typeface="Arial" pitchFamily="34" charset="0"/>
              </a:rPr>
              <a:t> </a:t>
            </a:r>
            <a:endParaRPr lang="pt-BR" dirty="0">
              <a:latin typeface="Arial" pitchFamily="34" charset="0"/>
              <a:cs typeface="Arial" pitchFamily="34" charset="0"/>
            </a:endParaRPr>
          </a:p>
          <a:p>
            <a:pPr algn="just">
              <a:lnSpc>
                <a:spcPct val="114000"/>
              </a:lnSpc>
            </a:pPr>
            <a:r>
              <a:rPr lang="pt-BR" dirty="0">
                <a:latin typeface="Arial" pitchFamily="34" charset="0"/>
                <a:cs typeface="Arial" pitchFamily="34" charset="0"/>
              </a:rPr>
              <a:t>A unidade mais apropriada para a medida de distâncias dentro do sistema solar é a </a:t>
            </a:r>
            <a:r>
              <a:rPr lang="pt-BR" b="1" dirty="0">
                <a:latin typeface="Arial" pitchFamily="34" charset="0"/>
                <a:cs typeface="Arial" pitchFamily="34" charset="0"/>
              </a:rPr>
              <a:t>Unidade Astronômica</a:t>
            </a:r>
            <a:r>
              <a:rPr lang="pt-BR" dirty="0">
                <a:latin typeface="Arial" pitchFamily="34" charset="0"/>
                <a:cs typeface="Arial" pitchFamily="34" charset="0"/>
              </a:rPr>
              <a:t> </a:t>
            </a:r>
            <a:r>
              <a:rPr lang="pt-BR" b="1" dirty="0">
                <a:latin typeface="Arial" pitchFamily="34" charset="0"/>
                <a:cs typeface="Arial" pitchFamily="34" charset="0"/>
              </a:rPr>
              <a:t>(UA)</a:t>
            </a:r>
            <a:r>
              <a:rPr lang="pt-BR" dirty="0">
                <a:latin typeface="Arial" pitchFamily="34" charset="0"/>
                <a:cs typeface="Arial" pitchFamily="34" charset="0"/>
              </a:rPr>
              <a:t>, que representa a distância média entre a Terra e o Sol. Tal distância foi determinada pela primeira vez em 1673, medindo-se a paralaxe de Marte em oposição, simultaneamente em dois locais distintos, na França e na Guiana Francesa. O valor da </a:t>
            </a:r>
            <a:r>
              <a:rPr lang="pt-BR" dirty="0" smtClean="0">
                <a:latin typeface="Arial" pitchFamily="34" charset="0"/>
                <a:cs typeface="Arial" pitchFamily="34" charset="0"/>
              </a:rPr>
              <a:t>Unidade</a:t>
            </a:r>
            <a:endParaRPr lang="pt-BR" dirty="0">
              <a:latin typeface="Arial" pitchFamily="34" charset="0"/>
              <a:cs typeface="Arial" pitchFamily="34" charset="0"/>
            </a:endParaRPr>
          </a:p>
        </p:txBody>
      </p:sp>
      <p:sp>
        <p:nvSpPr>
          <p:cNvPr id="4" name="Retângulo 3"/>
          <p:cNvSpPr/>
          <p:nvPr/>
        </p:nvSpPr>
        <p:spPr>
          <a:xfrm>
            <a:off x="190896" y="4005064"/>
            <a:ext cx="11449273"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3a)</a:t>
            </a:r>
            <a:r>
              <a:rPr lang="pt-BR" b="1" dirty="0">
                <a:latin typeface="Arial" pitchFamily="34" charset="0"/>
                <a:cs typeface="Arial" pitchFamily="34" charset="0"/>
              </a:rPr>
              <a:t> </a:t>
            </a:r>
            <a:r>
              <a:rPr lang="pt-BR" dirty="0">
                <a:latin typeface="Arial" pitchFamily="34" charset="0"/>
                <a:cs typeface="Arial" pitchFamily="34" charset="0"/>
              </a:rPr>
              <a:t>Sendo a velocidade da luz no vácuo igual a 300.000 km/s, um Ano-Luz corresponde a quantos quilômetros? Considere em qualquer questão desta prova: 1 ano = 365 dias de 24 horas.</a:t>
            </a:r>
          </a:p>
        </p:txBody>
      </p:sp>
      <p:sp>
        <p:nvSpPr>
          <p:cNvPr id="5" name="Retângulo 4"/>
          <p:cNvSpPr/>
          <p:nvPr/>
        </p:nvSpPr>
        <p:spPr>
          <a:xfrm>
            <a:off x="190897" y="5085184"/>
            <a:ext cx="169790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3a):</a:t>
            </a:r>
            <a:endParaRPr lang="pt-BR" dirty="0">
              <a:latin typeface="Arial" pitchFamily="34" charset="0"/>
              <a:cs typeface="Arial" pitchFamily="34" charset="0"/>
            </a:endParaRPr>
          </a:p>
        </p:txBody>
      </p:sp>
      <p:sp>
        <p:nvSpPr>
          <p:cNvPr id="6" name="Retângulo 5"/>
          <p:cNvSpPr/>
          <p:nvPr/>
        </p:nvSpPr>
        <p:spPr>
          <a:xfrm>
            <a:off x="1775073" y="5103656"/>
            <a:ext cx="5368842" cy="369332"/>
          </a:xfrm>
          <a:prstGeom prst="rect">
            <a:avLst/>
          </a:prstGeom>
        </p:spPr>
        <p:txBody>
          <a:bodyPr wrap="none">
            <a:spAutoFit/>
          </a:bodyPr>
          <a:lstStyle/>
          <a:p>
            <a:r>
              <a:rPr lang="pt-BR" dirty="0">
                <a:solidFill>
                  <a:srgbClr val="FF0000"/>
                </a:solidFill>
                <a:latin typeface="Arial" pitchFamily="34" charset="0"/>
                <a:cs typeface="Arial" pitchFamily="34" charset="0"/>
              </a:rPr>
              <a:t>Um Ano-Luz corresponde a 9,46 10</a:t>
            </a:r>
            <a:r>
              <a:rPr lang="pt-BR" baseline="30000" dirty="0">
                <a:solidFill>
                  <a:srgbClr val="FF0000"/>
                </a:solidFill>
                <a:latin typeface="Arial" pitchFamily="34" charset="0"/>
                <a:cs typeface="Arial" pitchFamily="34" charset="0"/>
              </a:rPr>
              <a:t>12</a:t>
            </a:r>
            <a:r>
              <a:rPr lang="pt-BR" dirty="0">
                <a:solidFill>
                  <a:srgbClr val="FF0000"/>
                </a:solidFill>
                <a:latin typeface="Arial" pitchFamily="34" charset="0"/>
                <a:cs typeface="Arial" pitchFamily="34" charset="0"/>
              </a:rPr>
              <a:t> km, ou seja, </a:t>
            </a:r>
          </a:p>
        </p:txBody>
      </p:sp>
      <p:sp>
        <p:nvSpPr>
          <p:cNvPr id="7" name="Retângulo 6"/>
          <p:cNvSpPr/>
          <p:nvPr/>
        </p:nvSpPr>
        <p:spPr>
          <a:xfrm>
            <a:off x="209369" y="5517232"/>
            <a:ext cx="1422249" cy="369332"/>
          </a:xfrm>
          <a:prstGeom prst="rect">
            <a:avLst/>
          </a:prstGeom>
        </p:spPr>
        <p:txBody>
          <a:bodyPr wrap="none">
            <a:spAutoFit/>
          </a:bodyPr>
          <a:lstStyle/>
          <a:p>
            <a:r>
              <a:rPr lang="pt-BR" dirty="0">
                <a:solidFill>
                  <a:srgbClr val="FF0000"/>
                </a:solidFill>
                <a:latin typeface="Arial" pitchFamily="34" charset="0"/>
                <a:cs typeface="Arial" pitchFamily="34" charset="0"/>
              </a:rPr>
              <a:t>1 Ano-Luz =</a:t>
            </a:r>
          </a:p>
        </p:txBody>
      </p:sp>
      <p:sp>
        <p:nvSpPr>
          <p:cNvPr id="8" name="Retângulo 7"/>
          <p:cNvSpPr/>
          <p:nvPr/>
        </p:nvSpPr>
        <p:spPr>
          <a:xfrm>
            <a:off x="1433505" y="5517232"/>
            <a:ext cx="3025187" cy="369332"/>
          </a:xfrm>
          <a:prstGeom prst="rect">
            <a:avLst/>
          </a:prstGeom>
        </p:spPr>
        <p:txBody>
          <a:bodyPr wrap="none">
            <a:spAutoFit/>
          </a:bodyPr>
          <a:lstStyle/>
          <a:p>
            <a:r>
              <a:rPr lang="pt-BR" dirty="0">
                <a:solidFill>
                  <a:srgbClr val="FF0000"/>
                </a:solidFill>
                <a:latin typeface="Arial" pitchFamily="34" charset="0"/>
                <a:cs typeface="Arial" pitchFamily="34" charset="0"/>
              </a:rPr>
              <a:t>velocidade da luz X 1 ano =</a:t>
            </a:r>
          </a:p>
        </p:txBody>
      </p:sp>
      <p:sp>
        <p:nvSpPr>
          <p:cNvPr id="9" name="Retângulo 8"/>
          <p:cNvSpPr/>
          <p:nvPr/>
        </p:nvSpPr>
        <p:spPr>
          <a:xfrm>
            <a:off x="4248808" y="5517232"/>
            <a:ext cx="3148619" cy="369332"/>
          </a:xfrm>
          <a:prstGeom prst="rect">
            <a:avLst/>
          </a:prstGeom>
        </p:spPr>
        <p:txBody>
          <a:bodyPr wrap="none">
            <a:spAutoFit/>
          </a:bodyPr>
          <a:lstStyle/>
          <a:p>
            <a:r>
              <a:rPr lang="pt-BR" dirty="0">
                <a:solidFill>
                  <a:srgbClr val="FF0000"/>
                </a:solidFill>
                <a:latin typeface="Arial" pitchFamily="34" charset="0"/>
                <a:cs typeface="Arial" pitchFamily="34" charset="0"/>
              </a:rPr>
              <a:t>3 10</a:t>
            </a:r>
            <a:r>
              <a:rPr lang="pt-BR" baseline="30000" dirty="0">
                <a:solidFill>
                  <a:srgbClr val="FF0000"/>
                </a:solidFill>
                <a:latin typeface="Arial" pitchFamily="34" charset="0"/>
                <a:cs typeface="Arial" pitchFamily="34" charset="0"/>
              </a:rPr>
              <a:t>5</a:t>
            </a:r>
            <a:r>
              <a:rPr lang="pt-BR" dirty="0">
                <a:solidFill>
                  <a:srgbClr val="FF0000"/>
                </a:solidFill>
                <a:latin typeface="Arial" pitchFamily="34" charset="0"/>
                <a:cs typeface="Arial" pitchFamily="34" charset="0"/>
              </a:rPr>
              <a:t> km/s  X  3,1536 10</a:t>
            </a:r>
            <a:r>
              <a:rPr lang="pt-BR" baseline="30000" dirty="0">
                <a:solidFill>
                  <a:srgbClr val="FF0000"/>
                </a:solidFill>
                <a:latin typeface="Arial" pitchFamily="34" charset="0"/>
                <a:cs typeface="Arial" pitchFamily="34" charset="0"/>
              </a:rPr>
              <a:t>7 </a:t>
            </a:r>
            <a:r>
              <a:rPr lang="pt-BR" dirty="0">
                <a:solidFill>
                  <a:srgbClr val="FF0000"/>
                </a:solidFill>
                <a:latin typeface="Arial" pitchFamily="34" charset="0"/>
                <a:cs typeface="Arial" pitchFamily="34" charset="0"/>
              </a:rPr>
              <a:t>s =</a:t>
            </a:r>
          </a:p>
        </p:txBody>
      </p:sp>
      <p:sp>
        <p:nvSpPr>
          <p:cNvPr id="10" name="Retângulo 9"/>
          <p:cNvSpPr/>
          <p:nvPr/>
        </p:nvSpPr>
        <p:spPr>
          <a:xfrm>
            <a:off x="7266153" y="5517232"/>
            <a:ext cx="1560042" cy="369332"/>
          </a:xfrm>
          <a:prstGeom prst="rect">
            <a:avLst/>
          </a:prstGeom>
        </p:spPr>
        <p:txBody>
          <a:bodyPr wrap="none">
            <a:spAutoFit/>
          </a:bodyPr>
          <a:lstStyle/>
          <a:p>
            <a:r>
              <a:rPr lang="pt-BR" dirty="0">
                <a:solidFill>
                  <a:srgbClr val="FF0000"/>
                </a:solidFill>
                <a:latin typeface="Arial" pitchFamily="34" charset="0"/>
                <a:cs typeface="Arial" pitchFamily="34" charset="0"/>
              </a:rPr>
              <a:t>9,46 10</a:t>
            </a:r>
            <a:r>
              <a:rPr lang="pt-BR" baseline="30000" dirty="0">
                <a:solidFill>
                  <a:srgbClr val="FF0000"/>
                </a:solidFill>
                <a:latin typeface="Arial" pitchFamily="34" charset="0"/>
                <a:cs typeface="Arial" pitchFamily="34" charset="0"/>
              </a:rPr>
              <a:t>12</a:t>
            </a:r>
            <a:r>
              <a:rPr lang="pt-BR" dirty="0">
                <a:solidFill>
                  <a:srgbClr val="FF0000"/>
                </a:solidFill>
                <a:latin typeface="Arial" pitchFamily="34" charset="0"/>
                <a:cs typeface="Arial" pitchFamily="34" charset="0"/>
              </a:rPr>
              <a:t> km.</a:t>
            </a:r>
          </a:p>
        </p:txBody>
      </p:sp>
      <p:sp>
        <p:nvSpPr>
          <p:cNvPr id="11" name="Retângulo 10"/>
          <p:cNvSpPr/>
          <p:nvPr/>
        </p:nvSpPr>
        <p:spPr>
          <a:xfrm>
            <a:off x="190897" y="2261765"/>
            <a:ext cx="11449272" cy="1671291"/>
          </a:xfrm>
          <a:prstGeom prst="rect">
            <a:avLst/>
          </a:prstGeom>
        </p:spPr>
        <p:txBody>
          <a:bodyPr wrap="square">
            <a:spAutoFit/>
          </a:bodyPr>
          <a:lstStyle/>
          <a:p>
            <a:pPr algn="just">
              <a:lnSpc>
                <a:spcPct val="114000"/>
              </a:lnSpc>
            </a:pPr>
            <a:r>
              <a:rPr lang="pt-BR" dirty="0">
                <a:latin typeface="Arial" pitchFamily="34" charset="0"/>
                <a:cs typeface="Arial" pitchFamily="34" charset="0"/>
              </a:rPr>
              <a:t>Astronômica é </a:t>
            </a:r>
            <a:r>
              <a:rPr lang="pt-BR" b="1" dirty="0">
                <a:latin typeface="Arial" pitchFamily="34" charset="0"/>
                <a:cs typeface="Arial" pitchFamily="34" charset="0"/>
              </a:rPr>
              <a:t>1UA = 150.000.000 km (=1,5 10</a:t>
            </a:r>
            <a:r>
              <a:rPr lang="pt-BR" b="1" baseline="30000" dirty="0">
                <a:latin typeface="Arial" pitchFamily="34" charset="0"/>
                <a:cs typeface="Arial" pitchFamily="34" charset="0"/>
              </a:rPr>
              <a:t>8</a:t>
            </a:r>
            <a:r>
              <a:rPr lang="pt-BR" b="1" dirty="0">
                <a:latin typeface="Arial" pitchFamily="34" charset="0"/>
                <a:cs typeface="Arial" pitchFamily="34" charset="0"/>
              </a:rPr>
              <a:t> km)</a:t>
            </a:r>
            <a:r>
              <a:rPr lang="pt-BR" dirty="0">
                <a:latin typeface="Arial" pitchFamily="34" charset="0"/>
                <a:cs typeface="Arial" pitchFamily="34" charset="0"/>
              </a:rPr>
              <a:t>. Quando se trata de medidas de distância na escala cósmica, as unidades mais apropriadas são: o </a:t>
            </a:r>
            <a:r>
              <a:rPr lang="pt-BR" b="1" dirty="0">
                <a:latin typeface="Arial" pitchFamily="34" charset="0"/>
                <a:cs typeface="Arial" pitchFamily="34" charset="0"/>
              </a:rPr>
              <a:t>Ano-Luz</a:t>
            </a:r>
            <a:r>
              <a:rPr lang="pt-BR" dirty="0">
                <a:latin typeface="Arial" pitchFamily="34" charset="0"/>
                <a:cs typeface="Arial" pitchFamily="34" charset="0"/>
              </a:rPr>
              <a:t> </a:t>
            </a:r>
            <a:r>
              <a:rPr lang="pt-BR" b="1" dirty="0">
                <a:latin typeface="Arial" pitchFamily="34" charset="0"/>
                <a:cs typeface="Arial" pitchFamily="34" charset="0"/>
              </a:rPr>
              <a:t>(AL)</a:t>
            </a:r>
            <a:r>
              <a:rPr lang="pt-BR" dirty="0">
                <a:latin typeface="Arial" pitchFamily="34" charset="0"/>
                <a:cs typeface="Arial" pitchFamily="34" charset="0"/>
              </a:rPr>
              <a:t>, que corresponde à distância percorrida pela luz em um ano e o </a:t>
            </a:r>
            <a:r>
              <a:rPr lang="pt-BR" b="1" dirty="0" err="1">
                <a:latin typeface="Arial" pitchFamily="34" charset="0"/>
                <a:cs typeface="Arial" pitchFamily="34" charset="0"/>
              </a:rPr>
              <a:t>Parsec</a:t>
            </a:r>
            <a:r>
              <a:rPr lang="pt-BR" b="1" dirty="0">
                <a:latin typeface="Arial" pitchFamily="34" charset="0"/>
                <a:cs typeface="Arial" pitchFamily="34" charset="0"/>
              </a:rPr>
              <a:t> (</a:t>
            </a:r>
            <a:r>
              <a:rPr lang="pt-BR" b="1" dirty="0" err="1">
                <a:latin typeface="Arial" pitchFamily="34" charset="0"/>
                <a:cs typeface="Arial" pitchFamily="34" charset="0"/>
              </a:rPr>
              <a:t>pc</a:t>
            </a:r>
            <a:r>
              <a:rPr lang="pt-BR" b="1" dirty="0">
                <a:latin typeface="Arial" pitchFamily="34" charset="0"/>
                <a:cs typeface="Arial" pitchFamily="34" charset="0"/>
              </a:rPr>
              <a:t>)</a:t>
            </a:r>
            <a:r>
              <a:rPr lang="pt-BR" dirty="0">
                <a:latin typeface="Arial" pitchFamily="34" charset="0"/>
                <a:cs typeface="Arial" pitchFamily="34" charset="0"/>
              </a:rPr>
              <a:t>, que representa a distância de um objeto cósmico, tal que observadores localizados no objeto veriam o raio da órbita da Terra em torno do Sol com um tamanho angular de </a:t>
            </a:r>
            <a:r>
              <a:rPr lang="pt-BR" b="1" dirty="0">
                <a:latin typeface="Arial" pitchFamily="34" charset="0"/>
                <a:cs typeface="Arial" pitchFamily="34" charset="0"/>
              </a:rPr>
              <a:t>1” ( um segundo de arco).</a:t>
            </a:r>
            <a:endParaRPr lang="pt-BR" dirty="0">
              <a:latin typeface="Arial" pitchFamily="34" charset="0"/>
              <a:cs typeface="Arial" pitchFamily="34" charset="0"/>
            </a:endParaRPr>
          </a:p>
        </p:txBody>
      </p:sp>
    </p:spTree>
    <p:extLst>
      <p:ext uri="{BB962C8B-B14F-4D97-AF65-F5344CB8AC3E}">
        <p14:creationId xmlns:p14="http://schemas.microsoft.com/office/powerpoint/2010/main" val="269815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500" fill="hold"/>
                                        <p:tgtEl>
                                          <p:spTgt spid="9"/>
                                        </p:tgtEl>
                                        <p:attrNameLst>
                                          <p:attrName>ppt_w</p:attrName>
                                        </p:attrNameLst>
                                      </p:cBhvr>
                                      <p:tavLst>
                                        <p:tav tm="0">
                                          <p:val>
                                            <p:fltVal val="0"/>
                                          </p:val>
                                        </p:tav>
                                        <p:tav tm="100000">
                                          <p:val>
                                            <p:strVal val="#ppt_w"/>
                                          </p:val>
                                        </p:tav>
                                      </p:tavLst>
                                    </p:anim>
                                    <p:anim calcmode="lin" valueType="num">
                                      <p:cBhvr>
                                        <p:cTn id="27" dur="500" fill="hold"/>
                                        <p:tgtEl>
                                          <p:spTgt spid="9"/>
                                        </p:tgtEl>
                                        <p:attrNameLst>
                                          <p:attrName>ppt_h</p:attrName>
                                        </p:attrNameLst>
                                      </p:cBhvr>
                                      <p:tavLst>
                                        <p:tav tm="0">
                                          <p:val>
                                            <p:fltVal val="0"/>
                                          </p:val>
                                        </p:tav>
                                        <p:tav tm="100000">
                                          <p:val>
                                            <p:strVal val="#ppt_h"/>
                                          </p:val>
                                        </p:tav>
                                      </p:tavLst>
                                    </p:anim>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p:cTn id="33" dur="500" fill="hold"/>
                                        <p:tgtEl>
                                          <p:spTgt spid="10"/>
                                        </p:tgtEl>
                                        <p:attrNameLst>
                                          <p:attrName>ppt_w</p:attrName>
                                        </p:attrNameLst>
                                      </p:cBhvr>
                                      <p:tavLst>
                                        <p:tav tm="0">
                                          <p:val>
                                            <p:fltVal val="0"/>
                                          </p:val>
                                        </p:tav>
                                        <p:tav tm="100000">
                                          <p:val>
                                            <p:strVal val="#ppt_w"/>
                                          </p:val>
                                        </p:tav>
                                      </p:tavLst>
                                    </p:anim>
                                    <p:anim calcmode="lin" valueType="num">
                                      <p:cBhvr>
                                        <p:cTn id="34" dur="500" fill="hold"/>
                                        <p:tgtEl>
                                          <p:spTgt spid="10"/>
                                        </p:tgtEl>
                                        <p:attrNameLst>
                                          <p:attrName>ppt_h</p:attrName>
                                        </p:attrNameLst>
                                      </p:cBhvr>
                                      <p:tavLst>
                                        <p:tav tm="0">
                                          <p:val>
                                            <p:fltVal val="0"/>
                                          </p:val>
                                        </p:tav>
                                        <p:tav tm="100000">
                                          <p:val>
                                            <p:strVal val="#ppt_h"/>
                                          </p:val>
                                        </p:tav>
                                      </p:tavLst>
                                    </p:anim>
                                    <p:animEffect transition="in" filter="fade">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260648"/>
            <a:ext cx="8079257" cy="507831"/>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3b)</a:t>
            </a:r>
            <a:r>
              <a:rPr lang="pt-BR" b="1" dirty="0">
                <a:latin typeface="Arial" pitchFamily="34" charset="0"/>
                <a:cs typeface="Arial" pitchFamily="34" charset="0"/>
              </a:rPr>
              <a:t> </a:t>
            </a:r>
            <a:r>
              <a:rPr lang="pt-BR" dirty="0">
                <a:latin typeface="Arial" pitchFamily="34" charset="0"/>
                <a:cs typeface="Arial" pitchFamily="34" charset="0"/>
              </a:rPr>
              <a:t>Um Ano-Luz corresponde a quantas Unidades Astronômicas?</a:t>
            </a:r>
          </a:p>
        </p:txBody>
      </p:sp>
      <p:sp>
        <p:nvSpPr>
          <p:cNvPr id="4" name="Retângulo 3"/>
          <p:cNvSpPr/>
          <p:nvPr/>
        </p:nvSpPr>
        <p:spPr>
          <a:xfrm>
            <a:off x="118889" y="961751"/>
            <a:ext cx="1710725"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3b):</a:t>
            </a:r>
            <a:endParaRPr lang="pt-BR" dirty="0">
              <a:latin typeface="Arial" pitchFamily="34" charset="0"/>
              <a:cs typeface="Arial" pitchFamily="34" charset="0"/>
            </a:endParaRPr>
          </a:p>
        </p:txBody>
      </p:sp>
      <p:sp>
        <p:nvSpPr>
          <p:cNvPr id="5" name="Retângulo 4"/>
          <p:cNvSpPr/>
          <p:nvPr/>
        </p:nvSpPr>
        <p:spPr>
          <a:xfrm>
            <a:off x="114041" y="887589"/>
            <a:ext cx="7925728" cy="1254318"/>
          </a:xfrm>
          <a:prstGeom prst="rect">
            <a:avLst/>
          </a:prstGeom>
        </p:spPr>
        <p:txBody>
          <a:bodyPr wrap="square">
            <a:spAutoFit/>
          </a:bodyPr>
          <a:lstStyle/>
          <a:p>
            <a:pPr algn="just">
              <a:lnSpc>
                <a:spcPct val="150000"/>
              </a:lnSpc>
            </a:pPr>
            <a:r>
              <a:rPr lang="pt-BR" sz="1750" dirty="0" smtClean="0">
                <a:solidFill>
                  <a:srgbClr val="FF0000"/>
                </a:solidFill>
                <a:latin typeface="Arial" pitchFamily="34" charset="0"/>
                <a:cs typeface="Arial" pitchFamily="34" charset="0"/>
              </a:rPr>
              <a:t>                         Um </a:t>
            </a:r>
            <a:r>
              <a:rPr lang="pt-BR" sz="1750" dirty="0">
                <a:solidFill>
                  <a:srgbClr val="FF0000"/>
                </a:solidFill>
                <a:latin typeface="Arial" pitchFamily="34" charset="0"/>
                <a:cs typeface="Arial" pitchFamily="34" charset="0"/>
              </a:rPr>
              <a:t>Ano-Luz corresponde a aproximadamente 63.000 Unidades Astronômicas, ou seja, divide-se o valor do Ano-Luz em km pelo valor da Unidade Astronômica em km:</a:t>
            </a:r>
          </a:p>
        </p:txBody>
      </p:sp>
      <p:sp>
        <p:nvSpPr>
          <p:cNvPr id="6" name="Retângulo 5"/>
          <p:cNvSpPr/>
          <p:nvPr/>
        </p:nvSpPr>
        <p:spPr>
          <a:xfrm>
            <a:off x="3899985" y="1772816"/>
            <a:ext cx="3203121" cy="369332"/>
          </a:xfrm>
          <a:prstGeom prst="rect">
            <a:avLst/>
          </a:prstGeom>
        </p:spPr>
        <p:txBody>
          <a:bodyPr wrap="none">
            <a:spAutoFit/>
          </a:bodyPr>
          <a:lstStyle/>
          <a:p>
            <a:r>
              <a:rPr lang="pt-BR" dirty="0">
                <a:solidFill>
                  <a:srgbClr val="FF0000"/>
                </a:solidFill>
                <a:latin typeface="Arial" pitchFamily="34" charset="0"/>
                <a:cs typeface="Arial" pitchFamily="34" charset="0"/>
              </a:rPr>
              <a:t>9,46 10</a:t>
            </a:r>
            <a:r>
              <a:rPr lang="pt-BR" baseline="30000" dirty="0">
                <a:solidFill>
                  <a:srgbClr val="FF0000"/>
                </a:solidFill>
                <a:latin typeface="Arial" pitchFamily="34" charset="0"/>
                <a:cs typeface="Arial" pitchFamily="34" charset="0"/>
              </a:rPr>
              <a:t>12</a:t>
            </a:r>
            <a:r>
              <a:rPr lang="pt-BR" dirty="0">
                <a:solidFill>
                  <a:srgbClr val="FF0000"/>
                </a:solidFill>
                <a:latin typeface="Arial" pitchFamily="34" charset="0"/>
                <a:cs typeface="Arial" pitchFamily="34" charset="0"/>
              </a:rPr>
              <a:t> km / (1,5 10</a:t>
            </a:r>
            <a:r>
              <a:rPr lang="pt-BR" baseline="30000" dirty="0">
                <a:solidFill>
                  <a:srgbClr val="FF0000"/>
                </a:solidFill>
                <a:latin typeface="Arial" pitchFamily="34" charset="0"/>
                <a:cs typeface="Arial" pitchFamily="34" charset="0"/>
              </a:rPr>
              <a:t>8</a:t>
            </a:r>
            <a:r>
              <a:rPr lang="pt-BR" dirty="0">
                <a:solidFill>
                  <a:srgbClr val="FF0000"/>
                </a:solidFill>
                <a:latin typeface="Arial" pitchFamily="34" charset="0"/>
                <a:cs typeface="Arial" pitchFamily="34" charset="0"/>
              </a:rPr>
              <a:t> km) = </a:t>
            </a:r>
          </a:p>
        </p:txBody>
      </p:sp>
      <p:sp>
        <p:nvSpPr>
          <p:cNvPr id="7" name="Retângulo 6"/>
          <p:cNvSpPr/>
          <p:nvPr/>
        </p:nvSpPr>
        <p:spPr>
          <a:xfrm>
            <a:off x="6924321" y="1772816"/>
            <a:ext cx="1338828" cy="369332"/>
          </a:xfrm>
          <a:prstGeom prst="rect">
            <a:avLst/>
          </a:prstGeom>
        </p:spPr>
        <p:txBody>
          <a:bodyPr wrap="none">
            <a:spAutoFit/>
          </a:bodyPr>
          <a:lstStyle/>
          <a:p>
            <a:r>
              <a:rPr lang="pt-BR" dirty="0">
                <a:solidFill>
                  <a:srgbClr val="FF0000"/>
                </a:solidFill>
                <a:latin typeface="Arial" pitchFamily="34" charset="0"/>
                <a:cs typeface="Arial" pitchFamily="34" charset="0"/>
              </a:rPr>
              <a:t>63.000 UA.</a:t>
            </a:r>
          </a:p>
        </p:txBody>
      </p:sp>
      <p:sp>
        <p:nvSpPr>
          <p:cNvPr id="8" name="Retângulo 7"/>
          <p:cNvSpPr/>
          <p:nvPr/>
        </p:nvSpPr>
        <p:spPr>
          <a:xfrm>
            <a:off x="190897" y="2348880"/>
            <a:ext cx="11449272" cy="2446824"/>
          </a:xfrm>
          <a:prstGeom prst="rect">
            <a:avLst/>
          </a:prstGeom>
        </p:spPr>
        <p:txBody>
          <a:bodyPr wrap="square">
            <a:spAutoFit/>
          </a:bodyPr>
          <a:lstStyle/>
          <a:p>
            <a:pPr algn="just">
              <a:lnSpc>
                <a:spcPct val="150000"/>
              </a:lnSpc>
            </a:pPr>
            <a:r>
              <a:rPr lang="pt-BR" sz="1700" b="1" dirty="0" smtClean="0">
                <a:latin typeface="Arial" pitchFamily="34" charset="0"/>
                <a:cs typeface="Arial" pitchFamily="34" charset="0"/>
              </a:rPr>
              <a:t>Pergunta 3c)</a:t>
            </a:r>
            <a:r>
              <a:rPr lang="pt-BR" sz="1700" b="1" dirty="0">
                <a:latin typeface="Arial" pitchFamily="34" charset="0"/>
                <a:cs typeface="Arial" pitchFamily="34" charset="0"/>
              </a:rPr>
              <a:t> </a:t>
            </a:r>
            <a:r>
              <a:rPr lang="pt-BR" sz="1700" dirty="0">
                <a:latin typeface="Arial" pitchFamily="34" charset="0"/>
                <a:cs typeface="Arial" pitchFamily="34" charset="0"/>
              </a:rPr>
              <a:t>Componentes da Equipe  Brasileira de  Astronomia que representou o Brasil na V Olimpíada Internacional de Astronomia, realizada em outubro de 2000, na Rússia, perguntaram ao Prof. João Batista Garcia </a:t>
            </a:r>
            <a:r>
              <a:rPr lang="pt-BR" sz="1700" dirty="0" err="1">
                <a:latin typeface="Arial" pitchFamily="34" charset="0"/>
                <a:cs typeface="Arial" pitchFamily="34" charset="0"/>
              </a:rPr>
              <a:t>Canalle</a:t>
            </a:r>
            <a:r>
              <a:rPr lang="pt-BR" sz="1700" dirty="0">
                <a:latin typeface="Arial" pitchFamily="34" charset="0"/>
                <a:cs typeface="Arial" pitchFamily="34" charset="0"/>
              </a:rPr>
              <a:t>, um dos Coordenadores da Equipe Brasileira, qual era a sua idade. Curiosamente, o Prof. </a:t>
            </a:r>
            <a:r>
              <a:rPr lang="pt-BR" sz="1700" dirty="0" err="1">
                <a:latin typeface="Arial" pitchFamily="34" charset="0"/>
                <a:cs typeface="Arial" pitchFamily="34" charset="0"/>
              </a:rPr>
              <a:t>Canalle</a:t>
            </a:r>
            <a:r>
              <a:rPr lang="pt-BR" sz="1700" dirty="0">
                <a:latin typeface="Arial" pitchFamily="34" charset="0"/>
                <a:cs typeface="Arial" pitchFamily="34" charset="0"/>
              </a:rPr>
              <a:t> respondeu: “já percorri, tendo o planeta Terra como veículo transportador, aproximadamente 40 bilhões de km”. Quantos anos tem, aproximadamente, o Prof. </a:t>
            </a:r>
            <a:r>
              <a:rPr lang="pt-BR" sz="1700" dirty="0" err="1">
                <a:latin typeface="Arial" pitchFamily="34" charset="0"/>
                <a:cs typeface="Arial" pitchFamily="34" charset="0"/>
              </a:rPr>
              <a:t>Canalle</a:t>
            </a:r>
            <a:r>
              <a:rPr lang="pt-BR" sz="1700" dirty="0">
                <a:latin typeface="Arial" pitchFamily="34" charset="0"/>
                <a:cs typeface="Arial" pitchFamily="34" charset="0"/>
              </a:rPr>
              <a:t>? (Se precisar, considere </a:t>
            </a:r>
            <a:r>
              <a:rPr lang="pt-BR" sz="1700" dirty="0">
                <a:latin typeface="Arial" pitchFamily="34" charset="0"/>
                <a:cs typeface="Arial" pitchFamily="34" charset="0"/>
                <a:sym typeface="Symbol"/>
              </a:rPr>
              <a:t></a:t>
            </a:r>
            <a:r>
              <a:rPr lang="pt-BR" sz="1700" dirty="0">
                <a:latin typeface="Arial" pitchFamily="34" charset="0"/>
                <a:cs typeface="Arial" pitchFamily="34" charset="0"/>
              </a:rPr>
              <a:t> = 3,1 e a distância Terra-Sol = 150.000.000 km).</a:t>
            </a:r>
          </a:p>
        </p:txBody>
      </p:sp>
      <p:sp>
        <p:nvSpPr>
          <p:cNvPr id="9" name="Retângulo 8"/>
          <p:cNvSpPr/>
          <p:nvPr/>
        </p:nvSpPr>
        <p:spPr>
          <a:xfrm>
            <a:off x="190897" y="4752852"/>
            <a:ext cx="1529586" cy="338554"/>
          </a:xfrm>
          <a:prstGeom prst="rect">
            <a:avLst/>
          </a:prstGeom>
        </p:spPr>
        <p:txBody>
          <a:bodyPr wrap="none">
            <a:spAutoFit/>
          </a:bodyPr>
          <a:lstStyle/>
          <a:p>
            <a:r>
              <a:rPr lang="pt-BR" sz="1600" b="1" dirty="0">
                <a:latin typeface="Arial" pitchFamily="34" charset="0"/>
                <a:cs typeface="Arial" pitchFamily="34" charset="0"/>
              </a:rPr>
              <a:t>Resposta </a:t>
            </a:r>
            <a:r>
              <a:rPr lang="pt-BR" sz="1600" b="1" dirty="0" smtClean="0">
                <a:latin typeface="Arial" pitchFamily="34" charset="0"/>
                <a:cs typeface="Arial" pitchFamily="34" charset="0"/>
              </a:rPr>
              <a:t>3c):</a:t>
            </a:r>
            <a:endParaRPr lang="pt-BR" sz="1600" dirty="0">
              <a:latin typeface="Arial" pitchFamily="34" charset="0"/>
              <a:cs typeface="Arial" pitchFamily="34" charset="0"/>
            </a:endParaRPr>
          </a:p>
        </p:txBody>
      </p:sp>
      <p:sp>
        <p:nvSpPr>
          <p:cNvPr id="10" name="Retângulo 9"/>
          <p:cNvSpPr/>
          <p:nvPr/>
        </p:nvSpPr>
        <p:spPr>
          <a:xfrm>
            <a:off x="190898" y="4676943"/>
            <a:ext cx="11377264" cy="1200329"/>
          </a:xfrm>
          <a:prstGeom prst="rect">
            <a:avLst/>
          </a:prstGeom>
        </p:spPr>
        <p:txBody>
          <a:bodyPr wrap="square">
            <a:spAutoFit/>
          </a:bodyPr>
          <a:lstStyle/>
          <a:p>
            <a:pPr algn="just" hangingPunct="0">
              <a:lnSpc>
                <a:spcPct val="150000"/>
              </a:lnSpc>
            </a:pPr>
            <a:r>
              <a:rPr lang="pt-BR" sz="1600" dirty="0" smtClean="0">
                <a:solidFill>
                  <a:srgbClr val="FF0000"/>
                </a:solidFill>
                <a:latin typeface="Arial" pitchFamily="34" charset="0"/>
                <a:cs typeface="Arial" pitchFamily="34" charset="0"/>
              </a:rPr>
              <a:t>                         No </a:t>
            </a:r>
            <a:r>
              <a:rPr lang="pt-BR" sz="1600" dirty="0">
                <a:solidFill>
                  <a:srgbClr val="FF0000"/>
                </a:solidFill>
                <a:latin typeface="Arial" pitchFamily="34" charset="0"/>
                <a:cs typeface="Arial" pitchFamily="34" charset="0"/>
              </a:rPr>
              <a:t>momento da Olimpíada Internacional do ano 2000, a idade do Prof. </a:t>
            </a:r>
            <a:r>
              <a:rPr lang="pt-BR" sz="1600" dirty="0" err="1">
                <a:solidFill>
                  <a:srgbClr val="FF0000"/>
                </a:solidFill>
                <a:latin typeface="Arial" pitchFamily="34" charset="0"/>
                <a:cs typeface="Arial" pitchFamily="34" charset="0"/>
              </a:rPr>
              <a:t>Canalle</a:t>
            </a:r>
            <a:r>
              <a:rPr lang="pt-BR" sz="1600" dirty="0">
                <a:solidFill>
                  <a:srgbClr val="FF0000"/>
                </a:solidFill>
                <a:latin typeface="Arial" pitchFamily="34" charset="0"/>
                <a:cs typeface="Arial" pitchFamily="34" charset="0"/>
              </a:rPr>
              <a:t> era de 43 anos, ou seja: </a:t>
            </a:r>
            <a:endParaRPr lang="pt-BR" sz="1600" dirty="0" smtClean="0">
              <a:solidFill>
                <a:srgbClr val="FF0000"/>
              </a:solidFill>
              <a:latin typeface="Arial" pitchFamily="34" charset="0"/>
              <a:cs typeface="Arial" pitchFamily="34" charset="0"/>
            </a:endParaRPr>
          </a:p>
          <a:p>
            <a:pPr algn="just" hangingPunct="0">
              <a:lnSpc>
                <a:spcPct val="150000"/>
              </a:lnSpc>
            </a:pPr>
            <a:r>
              <a:rPr lang="pt-BR" sz="1600" dirty="0" smtClean="0">
                <a:solidFill>
                  <a:srgbClr val="FF0000"/>
                </a:solidFill>
                <a:latin typeface="Arial" pitchFamily="34" charset="0"/>
                <a:cs typeface="Arial" pitchFamily="34" charset="0"/>
              </a:rPr>
              <a:t>Idade </a:t>
            </a:r>
            <a:r>
              <a:rPr lang="pt-BR" sz="1600" dirty="0">
                <a:solidFill>
                  <a:srgbClr val="FF0000"/>
                </a:solidFill>
                <a:latin typeface="Arial" pitchFamily="34" charset="0"/>
                <a:cs typeface="Arial" pitchFamily="34" charset="0"/>
              </a:rPr>
              <a:t>= distância total percorrida pelo Prof. </a:t>
            </a:r>
            <a:r>
              <a:rPr lang="pt-BR" sz="1600" dirty="0" err="1">
                <a:solidFill>
                  <a:srgbClr val="FF0000"/>
                </a:solidFill>
                <a:latin typeface="Arial" pitchFamily="34" charset="0"/>
                <a:cs typeface="Arial" pitchFamily="34" charset="0"/>
              </a:rPr>
              <a:t>Canalle</a:t>
            </a:r>
            <a:r>
              <a:rPr lang="pt-BR" sz="1600" dirty="0">
                <a:solidFill>
                  <a:srgbClr val="FF0000"/>
                </a:solidFill>
                <a:latin typeface="Arial" pitchFamily="34" charset="0"/>
                <a:cs typeface="Arial" pitchFamily="34" charset="0"/>
              </a:rPr>
              <a:t> (40 bilhões de km = 4 10</a:t>
            </a:r>
            <a:r>
              <a:rPr lang="pt-BR" sz="1600" baseline="30000" dirty="0">
                <a:solidFill>
                  <a:srgbClr val="FF0000"/>
                </a:solidFill>
                <a:latin typeface="Arial" pitchFamily="34" charset="0"/>
                <a:cs typeface="Arial" pitchFamily="34" charset="0"/>
              </a:rPr>
              <a:t>10</a:t>
            </a:r>
            <a:r>
              <a:rPr lang="pt-BR" sz="1600" dirty="0">
                <a:solidFill>
                  <a:srgbClr val="FF0000"/>
                </a:solidFill>
                <a:latin typeface="Arial" pitchFamily="34" charset="0"/>
                <a:cs typeface="Arial" pitchFamily="34" charset="0"/>
              </a:rPr>
              <a:t> km), ao longo da sua vida, dividida pela  distância percorrida pela Terra em torno do Sol durante 1 ano, que corresponde a:</a:t>
            </a:r>
            <a:r>
              <a:rPr lang="pt-BR" sz="1600" dirty="0">
                <a:latin typeface="Arial" pitchFamily="34" charset="0"/>
                <a:cs typeface="Arial" pitchFamily="34" charset="0"/>
              </a:rPr>
              <a:t> </a:t>
            </a:r>
          </a:p>
        </p:txBody>
      </p:sp>
      <p:sp>
        <p:nvSpPr>
          <p:cNvPr id="11" name="Retângulo 10"/>
          <p:cNvSpPr/>
          <p:nvPr/>
        </p:nvSpPr>
        <p:spPr>
          <a:xfrm>
            <a:off x="1580763" y="5898758"/>
            <a:ext cx="909223"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2 </a:t>
            </a:r>
            <a:r>
              <a:rPr lang="pt-BR" sz="1600" dirty="0">
                <a:solidFill>
                  <a:srgbClr val="FF0000"/>
                </a:solidFill>
                <a:latin typeface="Arial" pitchFamily="34" charset="0"/>
                <a:cs typeface="Arial" pitchFamily="34" charset="0"/>
                <a:sym typeface="Symbol"/>
              </a:rPr>
              <a:t></a:t>
            </a:r>
            <a:r>
              <a:rPr lang="pt-BR" sz="1600" dirty="0">
                <a:solidFill>
                  <a:srgbClr val="FF0000"/>
                </a:solidFill>
                <a:latin typeface="Arial" pitchFamily="34" charset="0"/>
                <a:cs typeface="Arial" pitchFamily="34" charset="0"/>
              </a:rPr>
              <a:t> R = </a:t>
            </a:r>
          </a:p>
        </p:txBody>
      </p:sp>
      <p:sp>
        <p:nvSpPr>
          <p:cNvPr id="12" name="Retângulo 11"/>
          <p:cNvSpPr/>
          <p:nvPr/>
        </p:nvSpPr>
        <p:spPr>
          <a:xfrm>
            <a:off x="2371268" y="5898758"/>
            <a:ext cx="1901483" cy="338554"/>
          </a:xfrm>
          <a:prstGeom prst="rect">
            <a:avLst/>
          </a:prstGeom>
        </p:spPr>
        <p:txBody>
          <a:bodyPr wrap="none">
            <a:spAutoFit/>
          </a:bodyPr>
          <a:lstStyle/>
          <a:p>
            <a:r>
              <a:rPr lang="pt-BR" sz="1600" dirty="0">
                <a:solidFill>
                  <a:srgbClr val="FF0000"/>
                </a:solidFill>
                <a:latin typeface="Arial" pitchFamily="34" charset="0"/>
                <a:cs typeface="Arial" pitchFamily="34" charset="0"/>
              </a:rPr>
              <a:t>2 x 3,1 x 1,5 10</a:t>
            </a:r>
            <a:r>
              <a:rPr lang="pt-BR" sz="1600" baseline="30000" dirty="0">
                <a:solidFill>
                  <a:srgbClr val="FF0000"/>
                </a:solidFill>
                <a:latin typeface="Arial" pitchFamily="34" charset="0"/>
                <a:cs typeface="Arial" pitchFamily="34" charset="0"/>
              </a:rPr>
              <a:t>8</a:t>
            </a:r>
            <a:r>
              <a:rPr lang="pt-BR" sz="1600" dirty="0">
                <a:solidFill>
                  <a:srgbClr val="FF0000"/>
                </a:solidFill>
                <a:latin typeface="Arial" pitchFamily="34" charset="0"/>
                <a:cs typeface="Arial" pitchFamily="34" charset="0"/>
              </a:rPr>
              <a:t> = </a:t>
            </a:r>
          </a:p>
        </p:txBody>
      </p:sp>
      <p:sp>
        <p:nvSpPr>
          <p:cNvPr id="13" name="Retângulo 12"/>
          <p:cNvSpPr/>
          <p:nvPr/>
        </p:nvSpPr>
        <p:spPr>
          <a:xfrm>
            <a:off x="4158517" y="5898758"/>
            <a:ext cx="1619354" cy="338554"/>
          </a:xfrm>
          <a:prstGeom prst="rect">
            <a:avLst/>
          </a:prstGeom>
        </p:spPr>
        <p:txBody>
          <a:bodyPr wrap="none">
            <a:spAutoFit/>
          </a:bodyPr>
          <a:lstStyle/>
          <a:p>
            <a:r>
              <a:rPr lang="pt-BR" sz="1600" dirty="0">
                <a:solidFill>
                  <a:srgbClr val="FF0000"/>
                </a:solidFill>
                <a:latin typeface="Arial" pitchFamily="34" charset="0"/>
                <a:cs typeface="Arial" pitchFamily="34" charset="0"/>
              </a:rPr>
              <a:t>9,3 10</a:t>
            </a:r>
            <a:r>
              <a:rPr lang="pt-BR" sz="1600" baseline="30000" dirty="0">
                <a:solidFill>
                  <a:srgbClr val="FF0000"/>
                </a:solidFill>
                <a:latin typeface="Arial" pitchFamily="34" charset="0"/>
                <a:cs typeface="Arial" pitchFamily="34" charset="0"/>
              </a:rPr>
              <a:t>8</a:t>
            </a:r>
            <a:r>
              <a:rPr lang="pt-BR" sz="1600" dirty="0">
                <a:solidFill>
                  <a:srgbClr val="FF0000"/>
                </a:solidFill>
                <a:latin typeface="Arial" pitchFamily="34" charset="0"/>
                <a:cs typeface="Arial" pitchFamily="34" charset="0"/>
              </a:rPr>
              <a:t> km/ano.</a:t>
            </a:r>
          </a:p>
        </p:txBody>
      </p:sp>
      <p:sp>
        <p:nvSpPr>
          <p:cNvPr id="14" name="Retângulo 13"/>
          <p:cNvSpPr/>
          <p:nvPr/>
        </p:nvSpPr>
        <p:spPr>
          <a:xfrm>
            <a:off x="1559049" y="6330806"/>
            <a:ext cx="5121915" cy="338554"/>
          </a:xfrm>
          <a:prstGeom prst="rect">
            <a:avLst/>
          </a:prstGeom>
        </p:spPr>
        <p:txBody>
          <a:bodyPr wrap="none">
            <a:spAutoFit/>
          </a:bodyPr>
          <a:lstStyle/>
          <a:p>
            <a:r>
              <a:rPr lang="pt-BR" sz="1600" dirty="0">
                <a:solidFill>
                  <a:srgbClr val="FF0000"/>
                </a:solidFill>
                <a:latin typeface="Arial" pitchFamily="34" charset="0"/>
                <a:cs typeface="Arial" pitchFamily="34" charset="0"/>
              </a:rPr>
              <a:t>Logo, a idade é igual a 4 10</a:t>
            </a:r>
            <a:r>
              <a:rPr lang="pt-BR" sz="1600" baseline="30000" dirty="0">
                <a:solidFill>
                  <a:srgbClr val="FF0000"/>
                </a:solidFill>
                <a:latin typeface="Arial" pitchFamily="34" charset="0"/>
                <a:cs typeface="Arial" pitchFamily="34" charset="0"/>
              </a:rPr>
              <a:t>10</a:t>
            </a:r>
            <a:r>
              <a:rPr lang="pt-BR" sz="1600" dirty="0">
                <a:solidFill>
                  <a:srgbClr val="FF0000"/>
                </a:solidFill>
                <a:latin typeface="Arial" pitchFamily="34" charset="0"/>
                <a:cs typeface="Arial" pitchFamily="34" charset="0"/>
              </a:rPr>
              <a:t> km / (9,3 10</a:t>
            </a:r>
            <a:r>
              <a:rPr lang="pt-BR" sz="1600" baseline="30000" dirty="0">
                <a:solidFill>
                  <a:srgbClr val="FF0000"/>
                </a:solidFill>
                <a:latin typeface="Arial" pitchFamily="34" charset="0"/>
                <a:cs typeface="Arial" pitchFamily="34" charset="0"/>
              </a:rPr>
              <a:t>8</a:t>
            </a:r>
            <a:r>
              <a:rPr lang="pt-BR" sz="1600" dirty="0">
                <a:solidFill>
                  <a:srgbClr val="FF0000"/>
                </a:solidFill>
                <a:latin typeface="Arial" pitchFamily="34" charset="0"/>
                <a:cs typeface="Arial" pitchFamily="34" charset="0"/>
              </a:rPr>
              <a:t> km/ano) = </a:t>
            </a:r>
          </a:p>
        </p:txBody>
      </p:sp>
      <p:sp>
        <p:nvSpPr>
          <p:cNvPr id="15" name="Retângulo 14"/>
          <p:cNvSpPr/>
          <p:nvPr/>
        </p:nvSpPr>
        <p:spPr>
          <a:xfrm>
            <a:off x="6525595" y="6299647"/>
            <a:ext cx="1107996" cy="369332"/>
          </a:xfrm>
          <a:prstGeom prst="rect">
            <a:avLst/>
          </a:prstGeom>
        </p:spPr>
        <p:txBody>
          <a:bodyPr wrap="none">
            <a:spAutoFit/>
          </a:bodyPr>
          <a:lstStyle/>
          <a:p>
            <a:r>
              <a:rPr lang="pt-BR" b="1" dirty="0">
                <a:solidFill>
                  <a:srgbClr val="FF0000"/>
                </a:solidFill>
                <a:latin typeface="Arial" pitchFamily="34" charset="0"/>
                <a:cs typeface="Arial" pitchFamily="34" charset="0"/>
              </a:rPr>
              <a:t>43 anos.</a:t>
            </a:r>
          </a:p>
        </p:txBody>
      </p:sp>
    </p:spTree>
    <p:extLst>
      <p:ext uri="{BB962C8B-B14F-4D97-AF65-F5344CB8AC3E}">
        <p14:creationId xmlns:p14="http://schemas.microsoft.com/office/powerpoint/2010/main" val="11841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up)">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p:cTn id="31" dur="500" fill="hold"/>
                                        <p:tgtEl>
                                          <p:spTgt spid="11"/>
                                        </p:tgtEl>
                                        <p:attrNameLst>
                                          <p:attrName>ppt_w</p:attrName>
                                        </p:attrNameLst>
                                      </p:cBhvr>
                                      <p:tavLst>
                                        <p:tav tm="0">
                                          <p:val>
                                            <p:fltVal val="0"/>
                                          </p:val>
                                        </p:tav>
                                        <p:tav tm="100000">
                                          <p:val>
                                            <p:strVal val="#ppt_w"/>
                                          </p:val>
                                        </p:tav>
                                      </p:tavLst>
                                    </p:anim>
                                    <p:anim calcmode="lin" valueType="num">
                                      <p:cBhvr>
                                        <p:cTn id="32" dur="500" fill="hold"/>
                                        <p:tgtEl>
                                          <p:spTgt spid="11"/>
                                        </p:tgtEl>
                                        <p:attrNameLst>
                                          <p:attrName>ppt_h</p:attrName>
                                        </p:attrNameLst>
                                      </p:cBhvr>
                                      <p:tavLst>
                                        <p:tav tm="0">
                                          <p:val>
                                            <p:fltVal val="0"/>
                                          </p:val>
                                        </p:tav>
                                        <p:tav tm="100000">
                                          <p:val>
                                            <p:strVal val="#ppt_h"/>
                                          </p:val>
                                        </p:tav>
                                      </p:tavLst>
                                    </p:anim>
                                    <p:animEffect transition="in" filter="fade">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p:cTn id="38" dur="500" fill="hold"/>
                                        <p:tgtEl>
                                          <p:spTgt spid="12"/>
                                        </p:tgtEl>
                                        <p:attrNameLst>
                                          <p:attrName>ppt_w</p:attrName>
                                        </p:attrNameLst>
                                      </p:cBhvr>
                                      <p:tavLst>
                                        <p:tav tm="0">
                                          <p:val>
                                            <p:fltVal val="0"/>
                                          </p:val>
                                        </p:tav>
                                        <p:tav tm="100000">
                                          <p:val>
                                            <p:strVal val="#ppt_w"/>
                                          </p:val>
                                        </p:tav>
                                      </p:tavLst>
                                    </p:anim>
                                    <p:anim calcmode="lin" valueType="num">
                                      <p:cBhvr>
                                        <p:cTn id="39" dur="500" fill="hold"/>
                                        <p:tgtEl>
                                          <p:spTgt spid="12"/>
                                        </p:tgtEl>
                                        <p:attrNameLst>
                                          <p:attrName>ppt_h</p:attrName>
                                        </p:attrNameLst>
                                      </p:cBhvr>
                                      <p:tavLst>
                                        <p:tav tm="0">
                                          <p:val>
                                            <p:fltVal val="0"/>
                                          </p:val>
                                        </p:tav>
                                        <p:tav tm="100000">
                                          <p:val>
                                            <p:strVal val="#ppt_h"/>
                                          </p:val>
                                        </p:tav>
                                      </p:tavLst>
                                    </p:anim>
                                    <p:animEffect transition="in" filter="fade">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16"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 fill="hold"/>
                                        <p:tgtEl>
                                          <p:spTgt spid="13"/>
                                        </p:tgtEl>
                                        <p:attrNameLst>
                                          <p:attrName>ppt_w</p:attrName>
                                        </p:attrNameLst>
                                      </p:cBhvr>
                                      <p:tavLst>
                                        <p:tav tm="0">
                                          <p:val>
                                            <p:fltVal val="0"/>
                                          </p:val>
                                        </p:tav>
                                        <p:tav tm="100000">
                                          <p:val>
                                            <p:strVal val="#ppt_w"/>
                                          </p:val>
                                        </p:tav>
                                      </p:tavLst>
                                    </p:anim>
                                    <p:anim calcmode="lin" valueType="num">
                                      <p:cBhvr>
                                        <p:cTn id="46" dur="500" fill="hold"/>
                                        <p:tgtEl>
                                          <p:spTgt spid="13"/>
                                        </p:tgtEl>
                                        <p:attrNameLst>
                                          <p:attrName>ppt_h</p:attrName>
                                        </p:attrNameLst>
                                      </p:cBhvr>
                                      <p:tavLst>
                                        <p:tav tm="0">
                                          <p:val>
                                            <p:fltVal val="0"/>
                                          </p:val>
                                        </p:tav>
                                        <p:tav tm="100000">
                                          <p:val>
                                            <p:strVal val="#ppt_h"/>
                                          </p:val>
                                        </p:tav>
                                      </p:tavLst>
                                    </p:anim>
                                    <p:animEffect transition="in" filter="fade">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wipe(left)">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p:cTn id="57" dur="500" fill="hold"/>
                                        <p:tgtEl>
                                          <p:spTgt spid="15"/>
                                        </p:tgtEl>
                                        <p:attrNameLst>
                                          <p:attrName>ppt_w</p:attrName>
                                        </p:attrNameLst>
                                      </p:cBhvr>
                                      <p:tavLst>
                                        <p:tav tm="0">
                                          <p:val>
                                            <p:fltVal val="0"/>
                                          </p:val>
                                        </p:tav>
                                        <p:tav tm="100000">
                                          <p:val>
                                            <p:strVal val="#ppt_w"/>
                                          </p:val>
                                        </p:tav>
                                      </p:tavLst>
                                    </p:anim>
                                    <p:anim calcmode="lin" valueType="num">
                                      <p:cBhvr>
                                        <p:cTn id="58" dur="500" fill="hold"/>
                                        <p:tgtEl>
                                          <p:spTgt spid="15"/>
                                        </p:tgtEl>
                                        <p:attrNameLst>
                                          <p:attrName>ppt_h</p:attrName>
                                        </p:attrNameLst>
                                      </p:cBhvr>
                                      <p:tavLst>
                                        <p:tav tm="0">
                                          <p:val>
                                            <p:fltVal val="0"/>
                                          </p:val>
                                        </p:tav>
                                        <p:tav tm="100000">
                                          <p:val>
                                            <p:strVal val="#ppt_h"/>
                                          </p:val>
                                        </p:tav>
                                      </p:tavLst>
                                    </p:anim>
                                    <p:animEffect transition="in" filter="fade">
                                      <p:cBhvr>
                                        <p:cTn id="5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P spid="11" grpId="0"/>
      <p:bldP spid="12"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0"/>
            <a:ext cx="7992888" cy="2407839"/>
          </a:xfrm>
          <a:prstGeom prst="rect">
            <a:avLst/>
          </a:prstGeom>
        </p:spPr>
        <p:txBody>
          <a:bodyPr wrap="square">
            <a:spAutoFit/>
          </a:bodyPr>
          <a:lstStyle/>
          <a:p>
            <a:pPr algn="just" hangingPunct="0">
              <a:lnSpc>
                <a:spcPct val="114000"/>
              </a:lnSpc>
            </a:pPr>
            <a:r>
              <a:rPr lang="pt-BR" sz="1650" b="1" dirty="0">
                <a:latin typeface="Arial" pitchFamily="34" charset="0"/>
                <a:cs typeface="Arial" pitchFamily="34" charset="0"/>
              </a:rPr>
              <a:t>Questão 4) A Energia das Estrelas. </a:t>
            </a:r>
            <a:endParaRPr lang="pt-BR" sz="1650" dirty="0">
              <a:latin typeface="Arial" pitchFamily="34" charset="0"/>
              <a:cs typeface="Arial" pitchFamily="34" charset="0"/>
            </a:endParaRPr>
          </a:p>
          <a:p>
            <a:pPr algn="just" hangingPunct="0">
              <a:lnSpc>
                <a:spcPct val="114000"/>
              </a:lnSpc>
            </a:pPr>
            <a:r>
              <a:rPr lang="pt-BR" sz="1650" b="1" dirty="0">
                <a:latin typeface="Arial" pitchFamily="34" charset="0"/>
                <a:cs typeface="Arial" pitchFamily="34" charset="0"/>
              </a:rPr>
              <a:t> </a:t>
            </a:r>
            <a:r>
              <a:rPr lang="pt-BR" sz="1650" dirty="0" smtClean="0">
                <a:latin typeface="Arial" pitchFamily="34" charset="0"/>
                <a:cs typeface="Arial" pitchFamily="34" charset="0"/>
              </a:rPr>
              <a:t>Assim </a:t>
            </a:r>
            <a:r>
              <a:rPr lang="pt-BR" sz="1650" dirty="0">
                <a:latin typeface="Arial" pitchFamily="34" charset="0"/>
                <a:cs typeface="Arial" pitchFamily="34" charset="0"/>
              </a:rPr>
              <a:t>como todas as estrelas, o Sol pode ser considerado uma grande </a:t>
            </a:r>
            <a:r>
              <a:rPr lang="pt-BR" sz="1650" dirty="0" smtClean="0">
                <a:latin typeface="Arial" pitchFamily="34" charset="0"/>
                <a:cs typeface="Arial" pitchFamily="34" charset="0"/>
              </a:rPr>
              <a:t>“</a:t>
            </a:r>
            <a:r>
              <a:rPr lang="pt-BR" sz="1650" dirty="0">
                <a:latin typeface="Arial" pitchFamily="34" charset="0"/>
                <a:cs typeface="Arial" pitchFamily="34" charset="0"/>
              </a:rPr>
              <a:t>usina nuclear”, já que quase toda sua energia resulta de reações nucleares </a:t>
            </a:r>
            <a:r>
              <a:rPr lang="pt-BR" sz="1650" dirty="0" smtClean="0">
                <a:latin typeface="Arial" pitchFamily="34" charset="0"/>
                <a:cs typeface="Arial" pitchFamily="34" charset="0"/>
              </a:rPr>
              <a:t>que </a:t>
            </a:r>
            <a:r>
              <a:rPr lang="pt-BR" sz="1650" dirty="0" smtClean="0">
                <a:latin typeface="Arial" pitchFamily="34" charset="0"/>
                <a:cs typeface="Arial" pitchFamily="34" charset="0"/>
              </a:rPr>
              <a:t>estão </a:t>
            </a:r>
            <a:r>
              <a:rPr lang="pt-BR" sz="1650" dirty="0">
                <a:latin typeface="Arial" pitchFamily="34" charset="0"/>
                <a:cs typeface="Arial" pitchFamily="34" charset="0"/>
              </a:rPr>
              <a:t>se processando no seu núcleo. Em relação ao Sol, </a:t>
            </a:r>
            <a:r>
              <a:rPr lang="pt-BR" sz="1650" dirty="0" smtClean="0">
                <a:latin typeface="Arial" pitchFamily="34" charset="0"/>
                <a:cs typeface="Arial" pitchFamily="34" charset="0"/>
              </a:rPr>
              <a:t>especificamente, sua </a:t>
            </a:r>
            <a:r>
              <a:rPr lang="pt-BR" sz="1650" dirty="0">
                <a:latin typeface="Arial" pitchFamily="34" charset="0"/>
                <a:cs typeface="Arial" pitchFamily="34" charset="0"/>
              </a:rPr>
              <a:t>energia </a:t>
            </a:r>
            <a:r>
              <a:rPr lang="pt-BR" sz="1650" dirty="0" smtClean="0">
                <a:latin typeface="Arial" pitchFamily="34" charset="0"/>
                <a:cs typeface="Arial" pitchFamily="34" charset="0"/>
              </a:rPr>
              <a:t>provem </a:t>
            </a:r>
            <a:r>
              <a:rPr lang="pt-BR" sz="1650" dirty="0">
                <a:latin typeface="Arial" pitchFamily="34" charset="0"/>
                <a:cs typeface="Arial" pitchFamily="34" charset="0"/>
              </a:rPr>
              <a:t>da fusão (ou “queima”) de átomos de hidrogênio em </a:t>
            </a:r>
            <a:r>
              <a:rPr lang="pt-BR" sz="1650" dirty="0" smtClean="0">
                <a:latin typeface="Arial" pitchFamily="34" charset="0"/>
                <a:cs typeface="Arial" pitchFamily="34" charset="0"/>
              </a:rPr>
              <a:t>átomos </a:t>
            </a:r>
            <a:r>
              <a:rPr lang="pt-BR" sz="1650" dirty="0">
                <a:latin typeface="Arial" pitchFamily="34" charset="0"/>
                <a:cs typeface="Arial" pitchFamily="34" charset="0"/>
              </a:rPr>
              <a:t>de hélio. </a:t>
            </a:r>
            <a:endParaRPr lang="pt-BR" sz="1650" dirty="0" smtClean="0">
              <a:latin typeface="Arial" pitchFamily="34" charset="0"/>
              <a:cs typeface="Arial" pitchFamily="34" charset="0"/>
            </a:endParaRPr>
          </a:p>
          <a:p>
            <a:pPr algn="just" hangingPunct="0">
              <a:lnSpc>
                <a:spcPct val="114000"/>
              </a:lnSpc>
            </a:pPr>
            <a:r>
              <a:rPr lang="pt-BR" sz="1650" dirty="0" smtClean="0">
                <a:latin typeface="Arial" pitchFamily="34" charset="0"/>
                <a:cs typeface="Arial" pitchFamily="34" charset="0"/>
              </a:rPr>
              <a:t>Felizmente para nós, no caso do Sol, trata-se de uma “usina nuclear” </a:t>
            </a:r>
            <a:r>
              <a:rPr lang="pt-BR" sz="1650" dirty="0" err="1" smtClean="0">
                <a:latin typeface="Arial" pitchFamily="34" charset="0"/>
                <a:cs typeface="Arial" pitchFamily="34" charset="0"/>
              </a:rPr>
              <a:t>auto-regulável</a:t>
            </a:r>
            <a:r>
              <a:rPr lang="pt-BR" sz="1650" dirty="0" smtClean="0">
                <a:latin typeface="Arial" pitchFamily="34" charset="0"/>
                <a:cs typeface="Arial" pitchFamily="34" charset="0"/>
              </a:rPr>
              <a:t>, ou seja, ela controla por si só as reações nucleares que acontecem no seu interior. </a:t>
            </a:r>
          </a:p>
        </p:txBody>
      </p:sp>
      <p:sp>
        <p:nvSpPr>
          <p:cNvPr id="4" name="Retângulo 3"/>
          <p:cNvSpPr/>
          <p:nvPr/>
        </p:nvSpPr>
        <p:spPr>
          <a:xfrm>
            <a:off x="118889" y="2350760"/>
            <a:ext cx="11665296" cy="4409733"/>
          </a:xfrm>
          <a:prstGeom prst="rect">
            <a:avLst/>
          </a:prstGeom>
        </p:spPr>
        <p:txBody>
          <a:bodyPr wrap="square">
            <a:spAutoFit/>
          </a:bodyPr>
          <a:lstStyle/>
          <a:p>
            <a:pPr algn="just" hangingPunct="0">
              <a:lnSpc>
                <a:spcPct val="114000"/>
              </a:lnSpc>
            </a:pPr>
            <a:r>
              <a:rPr lang="pt-BR" sz="1650" dirty="0">
                <a:latin typeface="Arial" pitchFamily="34" charset="0"/>
                <a:cs typeface="Arial" pitchFamily="34" charset="0"/>
              </a:rPr>
              <a:t>A radiação eletromagnética, seja ela luz, micro-ondas ou outro tipo qualquer, é composta por ‘pacotes concentrados’ de energia chamados de fótons. Albert Einstein (1879-1955), ao propor que a luz e todo tipo de radiação eletromagnética é composta por fótons, postulou também que cada um destes ‘pacotes’ de energia é, na realidade, uma partícula que se propaga no vácuo com uma velocidade constante </a:t>
            </a:r>
            <a:r>
              <a:rPr lang="pt-BR" sz="1650" b="1" dirty="0">
                <a:latin typeface="Arial" pitchFamily="34" charset="0"/>
                <a:cs typeface="Arial" pitchFamily="34" charset="0"/>
              </a:rPr>
              <a:t>c</a:t>
            </a:r>
            <a:r>
              <a:rPr lang="pt-BR" sz="1650" dirty="0">
                <a:latin typeface="Arial" pitchFamily="34" charset="0"/>
                <a:cs typeface="Arial" pitchFamily="34" charset="0"/>
              </a:rPr>
              <a:t>, a velocidade da luz, e tem uma quantidade discreta de energia (</a:t>
            </a:r>
            <a:r>
              <a:rPr lang="pt-BR" sz="1650" b="1" dirty="0">
                <a:latin typeface="Arial" pitchFamily="34" charset="0"/>
                <a:cs typeface="Arial" pitchFamily="34" charset="0"/>
              </a:rPr>
              <a:t>E</a:t>
            </a:r>
            <a:r>
              <a:rPr lang="pt-BR" sz="1650" dirty="0">
                <a:latin typeface="Arial" pitchFamily="34" charset="0"/>
                <a:cs typeface="Arial" pitchFamily="34" charset="0"/>
              </a:rPr>
              <a:t>), chamada também de quantum, dada por </a:t>
            </a:r>
            <a:r>
              <a:rPr lang="pt-BR" sz="1650" b="1" dirty="0">
                <a:latin typeface="Arial" pitchFamily="34" charset="0"/>
                <a:cs typeface="Arial" pitchFamily="34" charset="0"/>
              </a:rPr>
              <a:t>E=</a:t>
            </a:r>
            <a:r>
              <a:rPr lang="pt-BR" sz="1650" b="1" dirty="0" err="1">
                <a:latin typeface="Arial" pitchFamily="34" charset="0"/>
                <a:cs typeface="Arial" pitchFamily="34" charset="0"/>
              </a:rPr>
              <a:t>h</a:t>
            </a:r>
            <a:r>
              <a:rPr lang="pt-BR" sz="1650" b="1" i="1" dirty="0" err="1">
                <a:latin typeface="Arial" pitchFamily="34" charset="0"/>
                <a:cs typeface="Arial" pitchFamily="34" charset="0"/>
              </a:rPr>
              <a:t>v</a:t>
            </a:r>
            <a:r>
              <a:rPr lang="pt-BR" sz="1650" i="1" dirty="0">
                <a:latin typeface="Arial" pitchFamily="34" charset="0"/>
                <a:cs typeface="Arial" pitchFamily="34" charset="0"/>
              </a:rPr>
              <a:t>, </a:t>
            </a:r>
            <a:r>
              <a:rPr lang="pt-BR" sz="1650" dirty="0">
                <a:latin typeface="Arial" pitchFamily="34" charset="0"/>
                <a:cs typeface="Arial" pitchFamily="34" charset="0"/>
              </a:rPr>
              <a:t>onde </a:t>
            </a:r>
            <a:r>
              <a:rPr lang="pt-BR" sz="1650" b="1" dirty="0">
                <a:latin typeface="Arial" pitchFamily="34" charset="0"/>
                <a:cs typeface="Arial" pitchFamily="34" charset="0"/>
              </a:rPr>
              <a:t>h</a:t>
            </a:r>
            <a:r>
              <a:rPr lang="pt-BR" sz="1650" dirty="0">
                <a:latin typeface="Arial" pitchFamily="34" charset="0"/>
                <a:cs typeface="Arial" pitchFamily="34" charset="0"/>
              </a:rPr>
              <a:t> é a constante de Planck e </a:t>
            </a:r>
            <a:r>
              <a:rPr lang="pt-BR" sz="1650" b="1" i="1" dirty="0">
                <a:latin typeface="Arial" pitchFamily="34" charset="0"/>
                <a:cs typeface="Arial" pitchFamily="34" charset="0"/>
              </a:rPr>
              <a:t>v</a:t>
            </a:r>
            <a:r>
              <a:rPr lang="pt-BR" sz="1650" dirty="0">
                <a:latin typeface="Arial" pitchFamily="34" charset="0"/>
                <a:cs typeface="Arial" pitchFamily="34" charset="0"/>
              </a:rPr>
              <a:t> é a </a:t>
            </a:r>
            <a:r>
              <a:rPr lang="pt-BR" sz="1650" dirty="0" err="1">
                <a:latin typeface="Arial" pitchFamily="34" charset="0"/>
                <a:cs typeface="Arial" pitchFamily="34" charset="0"/>
              </a:rPr>
              <a:t>freqüência</a:t>
            </a:r>
            <a:r>
              <a:rPr lang="pt-BR" sz="1650" dirty="0">
                <a:latin typeface="Arial" pitchFamily="34" charset="0"/>
                <a:cs typeface="Arial" pitchFamily="34" charset="0"/>
              </a:rPr>
              <a:t> da radiação eletromagnética em questão.</a:t>
            </a:r>
            <a:r>
              <a:rPr lang="pt-BR" sz="1650" i="1" dirty="0">
                <a:latin typeface="Arial" pitchFamily="34" charset="0"/>
                <a:cs typeface="Arial" pitchFamily="34" charset="0"/>
              </a:rPr>
              <a:t> </a:t>
            </a:r>
            <a:r>
              <a:rPr lang="pt-BR" sz="1650" dirty="0">
                <a:latin typeface="Arial" pitchFamily="34" charset="0"/>
                <a:cs typeface="Arial" pitchFamily="34" charset="0"/>
              </a:rPr>
              <a:t> A energia produzida no núcleo do Sol leva cerca de 170 mil anos para atingir sua superfície, isto porque os fótons interagem com a matéria gasosa que constitui o interior do Sol, sofrendo um elevadíssimo número de desvios em suas trajetórias; em outras palavras, entre o núcleo e a superfície do Sol os fótons são absorvidos pela matéria e ao mesmo tempo reemitidos um número muito grande de vezes. Isto faz com que o caminho de cada fóton no interior do Sol seja um verdadeiro </a:t>
            </a:r>
            <a:r>
              <a:rPr lang="pt-BR" sz="1650" dirty="0" err="1">
                <a:latin typeface="Arial" pitchFamily="34" charset="0"/>
                <a:cs typeface="Arial" pitchFamily="34" charset="0"/>
              </a:rPr>
              <a:t>zig-zag</a:t>
            </a:r>
            <a:r>
              <a:rPr lang="pt-BR" sz="1650" dirty="0">
                <a:latin typeface="Arial" pitchFamily="34" charset="0"/>
                <a:cs typeface="Arial" pitchFamily="34" charset="0"/>
              </a:rPr>
              <a:t> quase infinito. Entretanto, para os neutrinos que são partículas sem massa ou com massa quase nula, mas que possuem a velocidade da luz, também produzidos no núcleo solar durante as reações nucleares, o interior do Sol é transparente, ou seja, os neutrinos não interagem com a matéria gasosa constituinte do interior solar.  </a:t>
            </a:r>
            <a:r>
              <a:rPr lang="pt-BR" sz="1650" dirty="0" smtClean="0">
                <a:latin typeface="Arial" pitchFamily="34" charset="0"/>
                <a:cs typeface="Arial" pitchFamily="34" charset="0"/>
              </a:rPr>
              <a:t>	   </a:t>
            </a:r>
          </a:p>
          <a:p>
            <a:pPr algn="just" hangingPunct="0">
              <a:lnSpc>
                <a:spcPct val="114000"/>
              </a:lnSpc>
            </a:pPr>
            <a:r>
              <a:rPr lang="pt-BR" sz="1650" dirty="0">
                <a:latin typeface="Arial" pitchFamily="34" charset="0"/>
                <a:cs typeface="Arial" pitchFamily="34" charset="0"/>
              </a:rPr>
              <a:t>	 </a:t>
            </a:r>
            <a:r>
              <a:rPr lang="pt-BR" sz="1650" dirty="0" smtClean="0">
                <a:latin typeface="Arial" pitchFamily="34" charset="0"/>
                <a:cs typeface="Arial" pitchFamily="34" charset="0"/>
              </a:rPr>
              <a:t>     Obs</a:t>
            </a:r>
            <a:r>
              <a:rPr lang="pt-BR" sz="1650" dirty="0">
                <a:latin typeface="Arial" pitchFamily="34" charset="0"/>
                <a:cs typeface="Arial" pitchFamily="34" charset="0"/>
              </a:rPr>
              <a:t>.: Considere o raio do Sol aproximadamente 700.000 km, a velocidade da luz igual a </a:t>
            </a:r>
            <a:endParaRPr lang="pt-BR" sz="1650" dirty="0" smtClean="0">
              <a:latin typeface="Arial" pitchFamily="34" charset="0"/>
              <a:cs typeface="Arial" pitchFamily="34" charset="0"/>
            </a:endParaRPr>
          </a:p>
          <a:p>
            <a:pPr algn="just" hangingPunct="0">
              <a:lnSpc>
                <a:spcPct val="114000"/>
              </a:lnSpc>
            </a:pPr>
            <a:r>
              <a:rPr lang="pt-BR" sz="1650" dirty="0">
                <a:latin typeface="Arial" pitchFamily="34" charset="0"/>
                <a:cs typeface="Arial" pitchFamily="34" charset="0"/>
              </a:rPr>
              <a:t>	 </a:t>
            </a:r>
            <a:r>
              <a:rPr lang="pt-BR" sz="1650" dirty="0" smtClean="0">
                <a:latin typeface="Arial" pitchFamily="34" charset="0"/>
                <a:cs typeface="Arial" pitchFamily="34" charset="0"/>
              </a:rPr>
              <a:t>               300.000 </a:t>
            </a:r>
            <a:r>
              <a:rPr lang="pt-BR" sz="1650" dirty="0">
                <a:latin typeface="Arial" pitchFamily="34" charset="0"/>
                <a:cs typeface="Arial" pitchFamily="34" charset="0"/>
              </a:rPr>
              <a:t>km/s e a distância do Sol à Terra 150.000.000 km.</a:t>
            </a:r>
            <a:endParaRPr lang="pt-BR" sz="1650" dirty="0">
              <a:latin typeface="Arial" pitchFamily="34" charset="0"/>
              <a:cs typeface="Arial" pitchFamily="34" charset="0"/>
            </a:endParaRPr>
          </a:p>
        </p:txBody>
      </p:sp>
    </p:spTree>
    <p:extLst>
      <p:ext uri="{BB962C8B-B14F-4D97-AF65-F5344CB8AC3E}">
        <p14:creationId xmlns:p14="http://schemas.microsoft.com/office/powerpoint/2010/main" val="9817182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190897" y="260648"/>
            <a:ext cx="7848872"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4a)</a:t>
            </a:r>
            <a:r>
              <a:rPr lang="pt-BR" b="1" dirty="0">
                <a:latin typeface="Arial" pitchFamily="34" charset="0"/>
                <a:cs typeface="Arial" pitchFamily="34" charset="0"/>
              </a:rPr>
              <a:t> </a:t>
            </a:r>
            <a:r>
              <a:rPr lang="pt-BR" dirty="0">
                <a:latin typeface="Arial" pitchFamily="34" charset="0"/>
                <a:cs typeface="Arial" pitchFamily="34" charset="0"/>
              </a:rPr>
              <a:t>Qual deve ser a trajetória dos neutrinos no interior do Sol, ou seja, entre o núcleo do Sol e a sua superfície? </a:t>
            </a:r>
          </a:p>
        </p:txBody>
      </p:sp>
      <p:sp>
        <p:nvSpPr>
          <p:cNvPr id="5" name="Retângulo 4"/>
          <p:cNvSpPr/>
          <p:nvPr/>
        </p:nvSpPr>
        <p:spPr>
          <a:xfrm>
            <a:off x="190897" y="1335445"/>
            <a:ext cx="169790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4a</a:t>
            </a:r>
            <a:r>
              <a:rPr lang="pt-BR" b="1" dirty="0">
                <a:latin typeface="Arial" pitchFamily="34" charset="0"/>
                <a:cs typeface="Arial" pitchFamily="34" charset="0"/>
              </a:rPr>
              <a:t>):</a:t>
            </a:r>
            <a:endParaRPr lang="pt-BR" dirty="0">
              <a:latin typeface="Arial" pitchFamily="34" charset="0"/>
              <a:cs typeface="Arial" pitchFamily="34" charset="0"/>
            </a:endParaRPr>
          </a:p>
        </p:txBody>
      </p:sp>
      <p:sp>
        <p:nvSpPr>
          <p:cNvPr id="6" name="Retângulo 5"/>
          <p:cNvSpPr/>
          <p:nvPr/>
        </p:nvSpPr>
        <p:spPr>
          <a:xfrm>
            <a:off x="190897" y="1268760"/>
            <a:ext cx="7848872" cy="923330"/>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A </a:t>
            </a:r>
            <a:r>
              <a:rPr lang="pt-BR" dirty="0">
                <a:solidFill>
                  <a:srgbClr val="FF0000"/>
                </a:solidFill>
                <a:latin typeface="Arial" pitchFamily="34" charset="0"/>
                <a:cs typeface="Arial" pitchFamily="34" charset="0"/>
              </a:rPr>
              <a:t>trajetória dos neutrinos no interior do Sol é retilínea, pois eles não interagem com nada que possa desviá-los.</a:t>
            </a:r>
          </a:p>
        </p:txBody>
      </p:sp>
      <p:sp>
        <p:nvSpPr>
          <p:cNvPr id="7" name="Retângulo 6"/>
          <p:cNvSpPr/>
          <p:nvPr/>
        </p:nvSpPr>
        <p:spPr>
          <a:xfrm>
            <a:off x="190896" y="2276872"/>
            <a:ext cx="11449273" cy="923330"/>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4b)</a:t>
            </a:r>
            <a:r>
              <a:rPr lang="pt-BR" b="1" dirty="0">
                <a:latin typeface="Arial" pitchFamily="34" charset="0"/>
                <a:cs typeface="Arial" pitchFamily="34" charset="0"/>
              </a:rPr>
              <a:t> </a:t>
            </a:r>
            <a:r>
              <a:rPr lang="pt-BR" dirty="0">
                <a:latin typeface="Arial" pitchFamily="34" charset="0"/>
                <a:cs typeface="Arial" pitchFamily="34" charset="0"/>
              </a:rPr>
              <a:t>Quanto tempo os neutrinos devem levar para percorrer a distância entre o centro do Sol e sua superfície? </a:t>
            </a:r>
          </a:p>
        </p:txBody>
      </p:sp>
      <p:sp>
        <p:nvSpPr>
          <p:cNvPr id="8" name="Retângulo 7"/>
          <p:cNvSpPr/>
          <p:nvPr/>
        </p:nvSpPr>
        <p:spPr>
          <a:xfrm>
            <a:off x="190897" y="3140968"/>
            <a:ext cx="11449272" cy="1338828"/>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O </a:t>
            </a:r>
            <a:r>
              <a:rPr lang="pt-BR" dirty="0">
                <a:solidFill>
                  <a:srgbClr val="FF0000"/>
                </a:solidFill>
                <a:latin typeface="Arial" pitchFamily="34" charset="0"/>
                <a:cs typeface="Arial" pitchFamily="34" charset="0"/>
              </a:rPr>
              <a:t>tempo que leva um neutrino para percorrer a distância do centro à superfície do Sol é : Tempo = distância percorrida pelo neutrino, que corresponde ao raio do Sol, dividida pela velocidade da luz, que é a própria velocidade dos </a:t>
            </a:r>
            <a:r>
              <a:rPr lang="pt-BR" dirty="0" smtClean="0">
                <a:solidFill>
                  <a:srgbClr val="FF0000"/>
                </a:solidFill>
                <a:latin typeface="Arial" pitchFamily="34" charset="0"/>
                <a:cs typeface="Arial" pitchFamily="34" charset="0"/>
              </a:rPr>
              <a:t>neutrinos.</a:t>
            </a:r>
            <a:endParaRPr lang="pt-BR" dirty="0">
              <a:solidFill>
                <a:srgbClr val="FF0000"/>
              </a:solidFill>
              <a:latin typeface="Arial" pitchFamily="34" charset="0"/>
              <a:cs typeface="Arial" pitchFamily="34" charset="0"/>
            </a:endParaRPr>
          </a:p>
        </p:txBody>
      </p:sp>
      <p:sp>
        <p:nvSpPr>
          <p:cNvPr id="9" name="Retângulo 8"/>
          <p:cNvSpPr/>
          <p:nvPr/>
        </p:nvSpPr>
        <p:spPr>
          <a:xfrm>
            <a:off x="190897" y="3225750"/>
            <a:ext cx="1710725"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4b):</a:t>
            </a:r>
            <a:endParaRPr lang="pt-BR" dirty="0">
              <a:latin typeface="Arial" pitchFamily="34" charset="0"/>
              <a:cs typeface="Arial" pitchFamily="34" charset="0"/>
            </a:endParaRPr>
          </a:p>
        </p:txBody>
      </p:sp>
      <p:sp>
        <p:nvSpPr>
          <p:cNvPr id="10" name="Retângulo 9"/>
          <p:cNvSpPr/>
          <p:nvPr/>
        </p:nvSpPr>
        <p:spPr>
          <a:xfrm>
            <a:off x="4466415" y="4067836"/>
            <a:ext cx="1892569" cy="369332"/>
          </a:xfrm>
          <a:prstGeom prst="rect">
            <a:avLst/>
          </a:prstGeom>
        </p:spPr>
        <p:txBody>
          <a:bodyPr wrap="none">
            <a:spAutoFit/>
          </a:bodyPr>
          <a:lstStyle/>
          <a:p>
            <a:r>
              <a:rPr lang="pt-BR" dirty="0">
                <a:solidFill>
                  <a:srgbClr val="FF0000"/>
                </a:solidFill>
                <a:latin typeface="Arial" pitchFamily="34" charset="0"/>
                <a:cs typeface="Arial" pitchFamily="34" charset="0"/>
              </a:rPr>
              <a:t>Assim, Tempo = </a:t>
            </a:r>
          </a:p>
        </p:txBody>
      </p:sp>
      <p:sp>
        <p:nvSpPr>
          <p:cNvPr id="11" name="Retângulo 10"/>
          <p:cNvSpPr/>
          <p:nvPr/>
        </p:nvSpPr>
        <p:spPr>
          <a:xfrm>
            <a:off x="6194607" y="4067836"/>
            <a:ext cx="3384260" cy="369332"/>
          </a:xfrm>
          <a:prstGeom prst="rect">
            <a:avLst/>
          </a:prstGeom>
        </p:spPr>
        <p:txBody>
          <a:bodyPr wrap="none">
            <a:spAutoFit/>
          </a:bodyPr>
          <a:lstStyle/>
          <a:p>
            <a:r>
              <a:rPr lang="pt-BR" dirty="0">
                <a:solidFill>
                  <a:srgbClr val="FF0000"/>
                </a:solidFill>
                <a:latin typeface="Arial" pitchFamily="34" charset="0"/>
                <a:cs typeface="Arial" pitchFamily="34" charset="0"/>
              </a:rPr>
              <a:t>700.000 km / (300.000 km/s) = </a:t>
            </a:r>
          </a:p>
        </p:txBody>
      </p:sp>
      <p:sp>
        <p:nvSpPr>
          <p:cNvPr id="12" name="Retângulo 11"/>
          <p:cNvSpPr/>
          <p:nvPr/>
        </p:nvSpPr>
        <p:spPr>
          <a:xfrm>
            <a:off x="9340556" y="4067836"/>
            <a:ext cx="1723549" cy="369332"/>
          </a:xfrm>
          <a:prstGeom prst="rect">
            <a:avLst/>
          </a:prstGeom>
        </p:spPr>
        <p:txBody>
          <a:bodyPr wrap="none">
            <a:spAutoFit/>
          </a:bodyPr>
          <a:lstStyle/>
          <a:p>
            <a:r>
              <a:rPr lang="pt-BR" b="1" dirty="0">
                <a:solidFill>
                  <a:srgbClr val="FF0000"/>
                </a:solidFill>
                <a:latin typeface="Arial" pitchFamily="34" charset="0"/>
                <a:cs typeface="Arial" pitchFamily="34" charset="0"/>
              </a:rPr>
              <a:t>2,5 segundos.</a:t>
            </a:r>
          </a:p>
        </p:txBody>
      </p:sp>
      <p:sp>
        <p:nvSpPr>
          <p:cNvPr id="13" name="Retângulo 12"/>
          <p:cNvSpPr/>
          <p:nvPr/>
        </p:nvSpPr>
        <p:spPr>
          <a:xfrm>
            <a:off x="190896" y="4437112"/>
            <a:ext cx="11449273" cy="872034"/>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4c)</a:t>
            </a:r>
            <a:r>
              <a:rPr lang="pt-BR" b="1" dirty="0">
                <a:latin typeface="Arial" pitchFamily="34" charset="0"/>
                <a:cs typeface="Arial" pitchFamily="34" charset="0"/>
              </a:rPr>
              <a:t> </a:t>
            </a:r>
            <a:r>
              <a:rPr lang="pt-BR" dirty="0">
                <a:latin typeface="Arial" pitchFamily="34" charset="0"/>
                <a:cs typeface="Arial" pitchFamily="34" charset="0"/>
              </a:rPr>
              <a:t>Quanto tempo neutrinos e fótons devem levar para percorrer a distância entre o Sol e a Terra? Despreze os raios do Sol e da Terra neste item.</a:t>
            </a:r>
          </a:p>
        </p:txBody>
      </p:sp>
      <p:sp>
        <p:nvSpPr>
          <p:cNvPr id="14" name="Retângulo 13"/>
          <p:cNvSpPr/>
          <p:nvPr/>
        </p:nvSpPr>
        <p:spPr>
          <a:xfrm>
            <a:off x="190896" y="5373216"/>
            <a:ext cx="1697901" cy="369332"/>
          </a:xfrm>
          <a:prstGeom prst="rect">
            <a:avLst/>
          </a:prstGeom>
        </p:spPr>
        <p:txBody>
          <a:bodyPr wrap="none">
            <a:spAutoFit/>
          </a:bodyPr>
          <a:lstStyle/>
          <a:p>
            <a:r>
              <a:rPr lang="pt-BR" b="1" dirty="0">
                <a:latin typeface="Arial" pitchFamily="34" charset="0"/>
                <a:cs typeface="Arial" pitchFamily="34" charset="0"/>
              </a:rPr>
              <a:t>Resposta </a:t>
            </a:r>
            <a:r>
              <a:rPr lang="pt-BR" b="1" dirty="0" smtClean="0">
                <a:latin typeface="Arial" pitchFamily="34" charset="0"/>
                <a:cs typeface="Arial" pitchFamily="34" charset="0"/>
              </a:rPr>
              <a:t>4c):</a:t>
            </a:r>
            <a:endParaRPr lang="pt-BR" dirty="0">
              <a:latin typeface="Arial" pitchFamily="34" charset="0"/>
              <a:cs typeface="Arial" pitchFamily="34" charset="0"/>
            </a:endParaRPr>
          </a:p>
        </p:txBody>
      </p:sp>
      <p:sp>
        <p:nvSpPr>
          <p:cNvPr id="15" name="Retângulo 14"/>
          <p:cNvSpPr/>
          <p:nvPr/>
        </p:nvSpPr>
        <p:spPr>
          <a:xfrm>
            <a:off x="1775073" y="5391688"/>
            <a:ext cx="6083717" cy="369332"/>
          </a:xfrm>
          <a:prstGeom prst="rect">
            <a:avLst/>
          </a:prstGeom>
        </p:spPr>
        <p:txBody>
          <a:bodyPr wrap="none">
            <a:spAutoFit/>
          </a:bodyPr>
          <a:lstStyle/>
          <a:p>
            <a:r>
              <a:rPr lang="pt-BR" dirty="0">
                <a:solidFill>
                  <a:srgbClr val="FF0000"/>
                </a:solidFill>
                <a:latin typeface="Arial" pitchFamily="34" charset="0"/>
                <a:cs typeface="Arial" pitchFamily="34" charset="0"/>
              </a:rPr>
              <a:t>Aproximadamente 500 segundos ou 8,3 minutos, ou seja:</a:t>
            </a:r>
          </a:p>
        </p:txBody>
      </p:sp>
      <p:sp>
        <p:nvSpPr>
          <p:cNvPr id="16" name="Retângulo 15"/>
          <p:cNvSpPr/>
          <p:nvPr/>
        </p:nvSpPr>
        <p:spPr>
          <a:xfrm>
            <a:off x="1764288" y="5826506"/>
            <a:ext cx="2076338" cy="369332"/>
          </a:xfrm>
          <a:prstGeom prst="rect">
            <a:avLst/>
          </a:prstGeom>
        </p:spPr>
        <p:txBody>
          <a:bodyPr wrap="none">
            <a:spAutoFit/>
          </a:bodyPr>
          <a:lstStyle/>
          <a:p>
            <a:r>
              <a:rPr lang="pt-BR" dirty="0">
                <a:solidFill>
                  <a:srgbClr val="FF0000"/>
                </a:solidFill>
                <a:latin typeface="Arial" pitchFamily="34" charset="0"/>
                <a:cs typeface="Arial" pitchFamily="34" charset="0"/>
              </a:rPr>
              <a:t>Tempo </a:t>
            </a:r>
            <a:r>
              <a:rPr lang="pt-BR" dirty="0" err="1">
                <a:solidFill>
                  <a:srgbClr val="FF0000"/>
                </a:solidFill>
                <a:latin typeface="Arial" pitchFamily="34" charset="0"/>
                <a:cs typeface="Arial" pitchFamily="34" charset="0"/>
              </a:rPr>
              <a:t>Sol-Terra</a:t>
            </a:r>
            <a:r>
              <a:rPr lang="pt-BR" dirty="0">
                <a:solidFill>
                  <a:srgbClr val="FF0000"/>
                </a:solidFill>
                <a:latin typeface="Arial" pitchFamily="34" charset="0"/>
                <a:cs typeface="Arial" pitchFamily="34" charset="0"/>
              </a:rPr>
              <a:t> =</a:t>
            </a:r>
          </a:p>
        </p:txBody>
      </p:sp>
      <p:sp>
        <p:nvSpPr>
          <p:cNvPr id="17" name="Retângulo 16"/>
          <p:cNvSpPr/>
          <p:nvPr/>
        </p:nvSpPr>
        <p:spPr>
          <a:xfrm>
            <a:off x="3726162" y="5832916"/>
            <a:ext cx="4961679" cy="369332"/>
          </a:xfrm>
          <a:prstGeom prst="rect">
            <a:avLst/>
          </a:prstGeom>
        </p:spPr>
        <p:txBody>
          <a:bodyPr wrap="none">
            <a:spAutoFit/>
          </a:bodyPr>
          <a:lstStyle/>
          <a:p>
            <a:r>
              <a:rPr lang="pt-BR" dirty="0">
                <a:solidFill>
                  <a:srgbClr val="FF0000"/>
                </a:solidFill>
                <a:latin typeface="Arial" pitchFamily="34" charset="0"/>
                <a:cs typeface="Arial" pitchFamily="34" charset="0"/>
              </a:rPr>
              <a:t>distância média </a:t>
            </a:r>
            <a:r>
              <a:rPr lang="pt-BR" dirty="0" err="1">
                <a:solidFill>
                  <a:srgbClr val="FF0000"/>
                </a:solidFill>
                <a:latin typeface="Arial" pitchFamily="34" charset="0"/>
                <a:cs typeface="Arial" pitchFamily="34" charset="0"/>
              </a:rPr>
              <a:t>Sol-Terra</a:t>
            </a:r>
            <a:r>
              <a:rPr lang="pt-BR" dirty="0">
                <a:solidFill>
                  <a:srgbClr val="FF0000"/>
                </a:solidFill>
                <a:latin typeface="Arial" pitchFamily="34" charset="0"/>
                <a:cs typeface="Arial" pitchFamily="34" charset="0"/>
              </a:rPr>
              <a:t> / velocidade da luz= </a:t>
            </a:r>
          </a:p>
        </p:txBody>
      </p:sp>
      <p:sp>
        <p:nvSpPr>
          <p:cNvPr id="18" name="Retângulo 17"/>
          <p:cNvSpPr/>
          <p:nvPr/>
        </p:nvSpPr>
        <p:spPr>
          <a:xfrm>
            <a:off x="1775073" y="6267432"/>
            <a:ext cx="2848857" cy="369332"/>
          </a:xfrm>
          <a:prstGeom prst="rect">
            <a:avLst/>
          </a:prstGeom>
        </p:spPr>
        <p:txBody>
          <a:bodyPr wrap="none">
            <a:spAutoFit/>
          </a:bodyPr>
          <a:lstStyle/>
          <a:p>
            <a:r>
              <a:rPr lang="pt-BR" dirty="0">
                <a:solidFill>
                  <a:srgbClr val="FF0000"/>
                </a:solidFill>
                <a:latin typeface="Arial" pitchFamily="34" charset="0"/>
                <a:cs typeface="Arial" pitchFamily="34" charset="0"/>
              </a:rPr>
              <a:t>1,5 10</a:t>
            </a:r>
            <a:r>
              <a:rPr lang="pt-BR" baseline="30000" dirty="0">
                <a:solidFill>
                  <a:srgbClr val="FF0000"/>
                </a:solidFill>
                <a:latin typeface="Arial" pitchFamily="34" charset="0"/>
                <a:cs typeface="Arial" pitchFamily="34" charset="0"/>
              </a:rPr>
              <a:t>8</a:t>
            </a:r>
            <a:r>
              <a:rPr lang="pt-BR" dirty="0">
                <a:solidFill>
                  <a:srgbClr val="FF0000"/>
                </a:solidFill>
                <a:latin typeface="Arial" pitchFamily="34" charset="0"/>
                <a:cs typeface="Arial" pitchFamily="34" charset="0"/>
              </a:rPr>
              <a:t> km/(3 10</a:t>
            </a:r>
            <a:r>
              <a:rPr lang="pt-BR" baseline="30000" dirty="0">
                <a:solidFill>
                  <a:srgbClr val="FF0000"/>
                </a:solidFill>
                <a:latin typeface="Arial" pitchFamily="34" charset="0"/>
                <a:cs typeface="Arial" pitchFamily="34" charset="0"/>
              </a:rPr>
              <a:t>5</a:t>
            </a:r>
            <a:r>
              <a:rPr lang="pt-BR" dirty="0">
                <a:solidFill>
                  <a:srgbClr val="FF0000"/>
                </a:solidFill>
                <a:latin typeface="Arial" pitchFamily="34" charset="0"/>
                <a:cs typeface="Arial" pitchFamily="34" charset="0"/>
              </a:rPr>
              <a:t> km/s) = </a:t>
            </a:r>
          </a:p>
        </p:txBody>
      </p:sp>
      <p:sp>
        <p:nvSpPr>
          <p:cNvPr id="19" name="Retângulo 18"/>
          <p:cNvSpPr/>
          <p:nvPr/>
        </p:nvSpPr>
        <p:spPr>
          <a:xfrm>
            <a:off x="4483920" y="6261022"/>
            <a:ext cx="1011815" cy="369332"/>
          </a:xfrm>
          <a:prstGeom prst="rect">
            <a:avLst/>
          </a:prstGeom>
        </p:spPr>
        <p:txBody>
          <a:bodyPr wrap="none">
            <a:spAutoFit/>
          </a:bodyPr>
          <a:lstStyle/>
          <a:p>
            <a:r>
              <a:rPr lang="pt-BR" dirty="0">
                <a:solidFill>
                  <a:srgbClr val="FF0000"/>
                </a:solidFill>
                <a:latin typeface="Arial" pitchFamily="34" charset="0"/>
                <a:cs typeface="Arial" pitchFamily="34" charset="0"/>
              </a:rPr>
              <a:t>500 s = </a:t>
            </a:r>
          </a:p>
        </p:txBody>
      </p:sp>
      <p:sp>
        <p:nvSpPr>
          <p:cNvPr id="20" name="Retângulo 19"/>
          <p:cNvSpPr/>
          <p:nvPr/>
        </p:nvSpPr>
        <p:spPr>
          <a:xfrm>
            <a:off x="5348148" y="6261022"/>
            <a:ext cx="979755" cy="369332"/>
          </a:xfrm>
          <a:prstGeom prst="rect">
            <a:avLst/>
          </a:prstGeom>
        </p:spPr>
        <p:txBody>
          <a:bodyPr wrap="none">
            <a:spAutoFit/>
          </a:bodyPr>
          <a:lstStyle/>
          <a:p>
            <a:r>
              <a:rPr lang="pt-BR" b="1" dirty="0">
                <a:solidFill>
                  <a:srgbClr val="FF0000"/>
                </a:solidFill>
                <a:latin typeface="Arial" pitchFamily="34" charset="0"/>
                <a:cs typeface="Arial" pitchFamily="34" charset="0"/>
              </a:rPr>
              <a:t>8,3 </a:t>
            </a:r>
            <a:r>
              <a:rPr lang="pt-BR" b="1" dirty="0" smtClean="0">
                <a:solidFill>
                  <a:srgbClr val="FF0000"/>
                </a:solidFill>
                <a:latin typeface="Arial" pitchFamily="34" charset="0"/>
                <a:cs typeface="Arial" pitchFamily="34" charset="0"/>
              </a:rPr>
              <a:t>min</a:t>
            </a:r>
            <a:endParaRPr lang="pt-BR"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057330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fltVal val="0"/>
                                          </p:val>
                                        </p:tav>
                                        <p:tav tm="100000">
                                          <p:val>
                                            <p:strVal val="#ppt_h"/>
                                          </p:val>
                                        </p:tav>
                                      </p:tavLst>
                                    </p:anim>
                                    <p:animEffect transition="in" filter="fade">
                                      <p:cBhvr>
                                        <p:cTn id="19" dur="5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p:cTn id="24" dur="500" fill="hold"/>
                                        <p:tgtEl>
                                          <p:spTgt spid="11"/>
                                        </p:tgtEl>
                                        <p:attrNameLst>
                                          <p:attrName>ppt_w</p:attrName>
                                        </p:attrNameLst>
                                      </p:cBhvr>
                                      <p:tavLst>
                                        <p:tav tm="0">
                                          <p:val>
                                            <p:fltVal val="0"/>
                                          </p:val>
                                        </p:tav>
                                        <p:tav tm="100000">
                                          <p:val>
                                            <p:strVal val="#ppt_w"/>
                                          </p:val>
                                        </p:tav>
                                      </p:tavLst>
                                    </p:anim>
                                    <p:anim calcmode="lin" valueType="num">
                                      <p:cBhvr>
                                        <p:cTn id="25" dur="500" fill="hold"/>
                                        <p:tgtEl>
                                          <p:spTgt spid="11"/>
                                        </p:tgtEl>
                                        <p:attrNameLst>
                                          <p:attrName>ppt_h</p:attrName>
                                        </p:attrNameLst>
                                      </p:cBhvr>
                                      <p:tavLst>
                                        <p:tav tm="0">
                                          <p:val>
                                            <p:fltVal val="0"/>
                                          </p:val>
                                        </p:tav>
                                        <p:tav tm="100000">
                                          <p:val>
                                            <p:strVal val="#ppt_h"/>
                                          </p:val>
                                        </p:tav>
                                      </p:tavLst>
                                    </p:anim>
                                    <p:animEffect transition="in" filter="fade">
                                      <p:cBhvr>
                                        <p:cTn id="26" dur="5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fltVal val="0"/>
                                          </p:val>
                                        </p:tav>
                                        <p:tav tm="100000">
                                          <p:val>
                                            <p:strVal val="#ppt_w"/>
                                          </p:val>
                                        </p:tav>
                                      </p:tavLst>
                                    </p:anim>
                                    <p:anim calcmode="lin" valueType="num">
                                      <p:cBhvr>
                                        <p:cTn id="32" dur="500" fill="hold"/>
                                        <p:tgtEl>
                                          <p:spTgt spid="12"/>
                                        </p:tgtEl>
                                        <p:attrNameLst>
                                          <p:attrName>ppt_h</p:attrName>
                                        </p:attrNameLst>
                                      </p:cBhvr>
                                      <p:tavLst>
                                        <p:tav tm="0">
                                          <p:val>
                                            <p:fltVal val="0"/>
                                          </p:val>
                                        </p:tav>
                                        <p:tav tm="100000">
                                          <p:val>
                                            <p:strVal val="#ppt_h"/>
                                          </p:val>
                                        </p:tav>
                                      </p:tavLst>
                                    </p:anim>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left)">
                                      <p:cBhvr>
                                        <p:cTn id="38" dur="500"/>
                                        <p:tgtEl>
                                          <p:spTgt spid="15"/>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p:cTn id="43" dur="500" fill="hold"/>
                                        <p:tgtEl>
                                          <p:spTgt spid="16"/>
                                        </p:tgtEl>
                                        <p:attrNameLst>
                                          <p:attrName>ppt_w</p:attrName>
                                        </p:attrNameLst>
                                      </p:cBhvr>
                                      <p:tavLst>
                                        <p:tav tm="0">
                                          <p:val>
                                            <p:fltVal val="0"/>
                                          </p:val>
                                        </p:tav>
                                        <p:tav tm="100000">
                                          <p:val>
                                            <p:strVal val="#ppt_w"/>
                                          </p:val>
                                        </p:tav>
                                      </p:tavLst>
                                    </p:anim>
                                    <p:anim calcmode="lin" valueType="num">
                                      <p:cBhvr>
                                        <p:cTn id="44" dur="500" fill="hold"/>
                                        <p:tgtEl>
                                          <p:spTgt spid="16"/>
                                        </p:tgtEl>
                                        <p:attrNameLst>
                                          <p:attrName>ppt_h</p:attrName>
                                        </p:attrNameLst>
                                      </p:cBhvr>
                                      <p:tavLst>
                                        <p:tav tm="0">
                                          <p:val>
                                            <p:fltVal val="0"/>
                                          </p:val>
                                        </p:tav>
                                        <p:tav tm="100000">
                                          <p:val>
                                            <p:strVal val="#ppt_h"/>
                                          </p:val>
                                        </p:tav>
                                      </p:tavLst>
                                    </p:anim>
                                    <p:animEffect transition="in" filter="fade">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 calcmode="lin" valueType="num">
                                      <p:cBhvr>
                                        <p:cTn id="50" dur="500" fill="hold"/>
                                        <p:tgtEl>
                                          <p:spTgt spid="17"/>
                                        </p:tgtEl>
                                        <p:attrNameLst>
                                          <p:attrName>ppt_w</p:attrName>
                                        </p:attrNameLst>
                                      </p:cBhvr>
                                      <p:tavLst>
                                        <p:tav tm="0">
                                          <p:val>
                                            <p:fltVal val="0"/>
                                          </p:val>
                                        </p:tav>
                                        <p:tav tm="100000">
                                          <p:val>
                                            <p:strVal val="#ppt_w"/>
                                          </p:val>
                                        </p:tav>
                                      </p:tavLst>
                                    </p:anim>
                                    <p:anim calcmode="lin" valueType="num">
                                      <p:cBhvr>
                                        <p:cTn id="51" dur="500" fill="hold"/>
                                        <p:tgtEl>
                                          <p:spTgt spid="17"/>
                                        </p:tgtEl>
                                        <p:attrNameLst>
                                          <p:attrName>ppt_h</p:attrName>
                                        </p:attrNameLst>
                                      </p:cBhvr>
                                      <p:tavLst>
                                        <p:tav tm="0">
                                          <p:val>
                                            <p:fltVal val="0"/>
                                          </p:val>
                                        </p:tav>
                                        <p:tav tm="100000">
                                          <p:val>
                                            <p:strVal val="#ppt_h"/>
                                          </p:val>
                                        </p:tav>
                                      </p:tavLst>
                                    </p:anim>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p:cTn id="57" dur="500" fill="hold"/>
                                        <p:tgtEl>
                                          <p:spTgt spid="18"/>
                                        </p:tgtEl>
                                        <p:attrNameLst>
                                          <p:attrName>ppt_w</p:attrName>
                                        </p:attrNameLst>
                                      </p:cBhvr>
                                      <p:tavLst>
                                        <p:tav tm="0">
                                          <p:val>
                                            <p:fltVal val="0"/>
                                          </p:val>
                                        </p:tav>
                                        <p:tav tm="100000">
                                          <p:val>
                                            <p:strVal val="#ppt_w"/>
                                          </p:val>
                                        </p:tav>
                                      </p:tavLst>
                                    </p:anim>
                                    <p:anim calcmode="lin" valueType="num">
                                      <p:cBhvr>
                                        <p:cTn id="58" dur="500" fill="hold"/>
                                        <p:tgtEl>
                                          <p:spTgt spid="18"/>
                                        </p:tgtEl>
                                        <p:attrNameLst>
                                          <p:attrName>ppt_h</p:attrName>
                                        </p:attrNameLst>
                                      </p:cBhvr>
                                      <p:tavLst>
                                        <p:tav tm="0">
                                          <p:val>
                                            <p:fltVal val="0"/>
                                          </p:val>
                                        </p:tav>
                                        <p:tav tm="100000">
                                          <p:val>
                                            <p:strVal val="#ppt_h"/>
                                          </p:val>
                                        </p:tav>
                                      </p:tavLst>
                                    </p:anim>
                                    <p:animEffect transition="in" filter="fade">
                                      <p:cBhvr>
                                        <p:cTn id="59" dur="500"/>
                                        <p:tgtEl>
                                          <p:spTgt spid="18"/>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19"/>
                                        </p:tgtEl>
                                        <p:attrNameLst>
                                          <p:attrName>style.visibility</p:attrName>
                                        </p:attrNameLst>
                                      </p:cBhvr>
                                      <p:to>
                                        <p:strVal val="visible"/>
                                      </p:to>
                                    </p:set>
                                    <p:anim calcmode="lin" valueType="num">
                                      <p:cBhvr>
                                        <p:cTn id="64" dur="500" fill="hold"/>
                                        <p:tgtEl>
                                          <p:spTgt spid="19"/>
                                        </p:tgtEl>
                                        <p:attrNameLst>
                                          <p:attrName>ppt_w</p:attrName>
                                        </p:attrNameLst>
                                      </p:cBhvr>
                                      <p:tavLst>
                                        <p:tav tm="0">
                                          <p:val>
                                            <p:fltVal val="0"/>
                                          </p:val>
                                        </p:tav>
                                        <p:tav tm="100000">
                                          <p:val>
                                            <p:strVal val="#ppt_w"/>
                                          </p:val>
                                        </p:tav>
                                      </p:tavLst>
                                    </p:anim>
                                    <p:anim calcmode="lin" valueType="num">
                                      <p:cBhvr>
                                        <p:cTn id="65" dur="500" fill="hold"/>
                                        <p:tgtEl>
                                          <p:spTgt spid="19"/>
                                        </p:tgtEl>
                                        <p:attrNameLst>
                                          <p:attrName>ppt_h</p:attrName>
                                        </p:attrNameLst>
                                      </p:cBhvr>
                                      <p:tavLst>
                                        <p:tav tm="0">
                                          <p:val>
                                            <p:fltVal val="0"/>
                                          </p:val>
                                        </p:tav>
                                        <p:tav tm="100000">
                                          <p:val>
                                            <p:strVal val="#ppt_h"/>
                                          </p:val>
                                        </p:tav>
                                      </p:tavLst>
                                    </p:anim>
                                    <p:animEffect transition="in" filter="fade">
                                      <p:cBhvr>
                                        <p:cTn id="66" dur="500"/>
                                        <p:tgtEl>
                                          <p:spTgt spid="19"/>
                                        </p:tgtEl>
                                      </p:cBhvr>
                                    </p:animEffect>
                                  </p:childTnLst>
                                </p:cTn>
                              </p:par>
                            </p:childTnLst>
                          </p:cTn>
                        </p:par>
                      </p:childTnLst>
                    </p:cTn>
                  </p:par>
                  <p:par>
                    <p:cTn id="67" fill="hold">
                      <p:stCondLst>
                        <p:cond delay="indefinite"/>
                      </p:stCondLst>
                      <p:childTnLst>
                        <p:par>
                          <p:cTn id="68" fill="hold">
                            <p:stCondLst>
                              <p:cond delay="0"/>
                            </p:stCondLst>
                            <p:childTnLst>
                              <p:par>
                                <p:cTn id="69" presetID="53" presetClass="entr" presetSubtype="16"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 calcmode="lin" valueType="num">
                                      <p:cBhvr>
                                        <p:cTn id="71" dur="500" fill="hold"/>
                                        <p:tgtEl>
                                          <p:spTgt spid="20"/>
                                        </p:tgtEl>
                                        <p:attrNameLst>
                                          <p:attrName>ppt_w</p:attrName>
                                        </p:attrNameLst>
                                      </p:cBhvr>
                                      <p:tavLst>
                                        <p:tav tm="0">
                                          <p:val>
                                            <p:fltVal val="0"/>
                                          </p:val>
                                        </p:tav>
                                        <p:tav tm="100000">
                                          <p:val>
                                            <p:strVal val="#ppt_w"/>
                                          </p:val>
                                        </p:tav>
                                      </p:tavLst>
                                    </p:anim>
                                    <p:anim calcmode="lin" valueType="num">
                                      <p:cBhvr>
                                        <p:cTn id="72" dur="500" fill="hold"/>
                                        <p:tgtEl>
                                          <p:spTgt spid="20"/>
                                        </p:tgtEl>
                                        <p:attrNameLst>
                                          <p:attrName>ppt_h</p:attrName>
                                        </p:attrNameLst>
                                      </p:cBhvr>
                                      <p:tavLst>
                                        <p:tav tm="0">
                                          <p:val>
                                            <p:fltVal val="0"/>
                                          </p:val>
                                        </p:tav>
                                        <p:tav tm="100000">
                                          <p:val>
                                            <p:strVal val="#ppt_h"/>
                                          </p:val>
                                        </p:tav>
                                      </p:tavLst>
                                    </p:anim>
                                    <p:animEffect transition="in" filter="fade">
                                      <p:cBhvr>
                                        <p:cTn id="7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0" grpId="0"/>
      <p:bldP spid="11" grpId="0"/>
      <p:bldP spid="12" grpId="0"/>
      <p:bldP spid="15" grpId="0"/>
      <p:bldP spid="16" grpId="0"/>
      <p:bldP spid="17" grpId="0"/>
      <p:bldP spid="18" grpId="0"/>
      <p:bldP spid="19" grpId="0"/>
      <p:bldP spid="20" grpId="0"/>
    </p:bldLst>
  </p:timing>
</p:sld>
</file>

<file path=ppt/theme/theme1.xml><?xml version="1.0" encoding="utf-8"?>
<a:theme xmlns:a="http://schemas.openxmlformats.org/drawingml/2006/main" name="Tema do Office">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436</TotalTime>
  <Words>2633</Words>
  <Application>Microsoft Office PowerPoint</Application>
  <PresentationFormat>Personalizar</PresentationFormat>
  <Paragraphs>191</Paragraphs>
  <Slides>21</Slides>
  <Notes>2</Notes>
  <HiddenSlides>0</HiddenSlides>
  <MMClips>0</MMClips>
  <ScaleCrop>false</ScaleCrop>
  <HeadingPairs>
    <vt:vector size="8" baseType="variant">
      <vt:variant>
        <vt:lpstr>Fontes usadas</vt:lpstr>
      </vt:variant>
      <vt:variant>
        <vt:i4>4</vt:i4>
      </vt:variant>
      <vt:variant>
        <vt:lpstr>Tema</vt:lpstr>
      </vt:variant>
      <vt:variant>
        <vt:i4>1</vt:i4>
      </vt:variant>
      <vt:variant>
        <vt:lpstr>Servidores OLE inseridos</vt:lpstr>
      </vt:variant>
      <vt:variant>
        <vt:i4>1</vt:i4>
      </vt:variant>
      <vt:variant>
        <vt:lpstr>Títulos de slides</vt:lpstr>
      </vt:variant>
      <vt:variant>
        <vt:i4>21</vt:i4>
      </vt:variant>
    </vt:vector>
  </HeadingPairs>
  <TitlesOfParts>
    <vt:vector size="27" baseType="lpstr">
      <vt:lpstr>Arial</vt:lpstr>
      <vt:lpstr>Calibri</vt:lpstr>
      <vt:lpstr>Symbol</vt:lpstr>
      <vt:lpstr>Times New Roman</vt:lpstr>
      <vt:lpstr>Tema do Office</vt:lpstr>
      <vt:lpstr>Equação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OBA</dc:creator>
  <cp:lastModifiedBy>DVM Informatica</cp:lastModifiedBy>
  <cp:revision>35</cp:revision>
  <dcterms:created xsi:type="dcterms:W3CDTF">2020-09-18T02:05:32Z</dcterms:created>
  <dcterms:modified xsi:type="dcterms:W3CDTF">2020-09-20T02:11:58Z</dcterms:modified>
</cp:coreProperties>
</file>