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1" r:id="rId2"/>
    <p:sldId id="258" r:id="rId3"/>
    <p:sldId id="259" r:id="rId4"/>
    <p:sldId id="260" r:id="rId5"/>
    <p:sldId id="261" r:id="rId6"/>
    <p:sldId id="262" r:id="rId7"/>
    <p:sldId id="263" r:id="rId8"/>
    <p:sldId id="264" r:id="rId9"/>
    <p:sldId id="265" r:id="rId10"/>
    <p:sldId id="266" r:id="rId11"/>
    <p:sldId id="267" r:id="rId12"/>
    <p:sldId id="268" r:id="rId13"/>
    <p:sldId id="269" r:id="rId14"/>
    <p:sldId id="272" r:id="rId15"/>
  </p:sldIdLst>
  <p:sldSz cx="1190307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288" y="19"/>
      </p:cViewPr>
      <p:guideLst>
        <p:guide orient="horz" pos="2160"/>
        <p:guide pos="37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D48DC-B399-4D4E-9B28-26C74137C299}" type="datetimeFigureOut">
              <a:rPr lang="pt-BR" smtClean="0"/>
              <a:t>26/08/2020</a:t>
            </a:fld>
            <a:endParaRPr lang="pt-BR"/>
          </a:p>
        </p:txBody>
      </p:sp>
      <p:sp>
        <p:nvSpPr>
          <p:cNvPr id="4" name="Espaço Reservado para Imagem de Slide 3"/>
          <p:cNvSpPr>
            <a:spLocks noGrp="1" noRot="1" noChangeAspect="1"/>
          </p:cNvSpPr>
          <p:nvPr>
            <p:ph type="sldImg" idx="2"/>
          </p:nvPr>
        </p:nvSpPr>
        <p:spPr>
          <a:xfrm>
            <a:off x="750888" y="1143000"/>
            <a:ext cx="5356225"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DE59D-F785-484D-B5A2-9EE37EDC897F}" type="slidenum">
              <a:rPr lang="pt-BR" smtClean="0"/>
              <a:t>‹nº›</a:t>
            </a:fld>
            <a:endParaRPr lang="pt-BR"/>
          </a:p>
        </p:txBody>
      </p:sp>
    </p:spTree>
    <p:extLst>
      <p:ext uri="{BB962C8B-B14F-4D97-AF65-F5344CB8AC3E}">
        <p14:creationId xmlns:p14="http://schemas.microsoft.com/office/powerpoint/2010/main" val="427403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3DDE59D-F785-484D-B5A2-9EE37EDC897F}" type="slidenum">
              <a:rPr lang="pt-BR" smtClean="0"/>
              <a:t>5</a:t>
            </a:fld>
            <a:endParaRPr lang="pt-BR"/>
          </a:p>
        </p:txBody>
      </p:sp>
    </p:spTree>
    <p:extLst>
      <p:ext uri="{BB962C8B-B14F-4D97-AF65-F5344CB8AC3E}">
        <p14:creationId xmlns:p14="http://schemas.microsoft.com/office/powerpoint/2010/main" val="216721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892731" y="2130426"/>
            <a:ext cx="10117614"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785461" y="3886200"/>
            <a:ext cx="833215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F1D4F64-BECF-4540-8B6B-58A2024B2F3A}" type="datetimeFigureOut">
              <a:rPr lang="pt-BR" smtClean="0"/>
              <a:t>26/08/2020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7FAC0F-1A03-44F0-9554-49B2A10B2E52}" type="slidenum">
              <a:rPr lang="pt-BR" smtClean="0"/>
              <a:t>‹nº›</a:t>
            </a:fld>
            <a:endParaRPr lang="pt-BR"/>
          </a:p>
        </p:txBody>
      </p:sp>
    </p:spTree>
    <p:extLst>
      <p:ext uri="{BB962C8B-B14F-4D97-AF65-F5344CB8AC3E}">
        <p14:creationId xmlns:p14="http://schemas.microsoft.com/office/powerpoint/2010/main" val="1758211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F1D4F64-BECF-4540-8B6B-58A2024B2F3A}" type="datetimeFigureOut">
              <a:rPr lang="pt-BR" smtClean="0"/>
              <a:t>26/08/2020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7FAC0F-1A03-44F0-9554-49B2A10B2E52}" type="slidenum">
              <a:rPr lang="pt-BR" smtClean="0"/>
              <a:t>‹nº›</a:t>
            </a:fld>
            <a:endParaRPr lang="pt-BR"/>
          </a:p>
        </p:txBody>
      </p:sp>
    </p:spTree>
    <p:extLst>
      <p:ext uri="{BB962C8B-B14F-4D97-AF65-F5344CB8AC3E}">
        <p14:creationId xmlns:p14="http://schemas.microsoft.com/office/powerpoint/2010/main" val="159413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29729" y="274639"/>
            <a:ext cx="2678192"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595154" y="274639"/>
            <a:ext cx="7836191"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F1D4F64-BECF-4540-8B6B-58A2024B2F3A}" type="datetimeFigureOut">
              <a:rPr lang="pt-BR" smtClean="0"/>
              <a:t>26/08/2020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7FAC0F-1A03-44F0-9554-49B2A10B2E52}" type="slidenum">
              <a:rPr lang="pt-BR" smtClean="0"/>
              <a:t>‹nº›</a:t>
            </a:fld>
            <a:endParaRPr lang="pt-BR"/>
          </a:p>
        </p:txBody>
      </p:sp>
    </p:spTree>
    <p:extLst>
      <p:ext uri="{BB962C8B-B14F-4D97-AF65-F5344CB8AC3E}">
        <p14:creationId xmlns:p14="http://schemas.microsoft.com/office/powerpoint/2010/main" val="181980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F1D4F64-BECF-4540-8B6B-58A2024B2F3A}" type="datetimeFigureOut">
              <a:rPr lang="pt-BR" smtClean="0"/>
              <a:t>26/08/2020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7FAC0F-1A03-44F0-9554-49B2A10B2E52}" type="slidenum">
              <a:rPr lang="pt-BR" smtClean="0"/>
              <a:t>‹nº›</a:t>
            </a:fld>
            <a:endParaRPr lang="pt-BR"/>
          </a:p>
        </p:txBody>
      </p:sp>
    </p:spTree>
    <p:extLst>
      <p:ext uri="{BB962C8B-B14F-4D97-AF65-F5344CB8AC3E}">
        <p14:creationId xmlns:p14="http://schemas.microsoft.com/office/powerpoint/2010/main" val="418807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40261" y="4406901"/>
            <a:ext cx="10117614"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40261" y="2906713"/>
            <a:ext cx="1011761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F1D4F64-BECF-4540-8B6B-58A2024B2F3A}" type="datetimeFigureOut">
              <a:rPr lang="pt-BR" smtClean="0"/>
              <a:t>26/08/2020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7FAC0F-1A03-44F0-9554-49B2A10B2E52}" type="slidenum">
              <a:rPr lang="pt-BR" smtClean="0"/>
              <a:t>‹nº›</a:t>
            </a:fld>
            <a:endParaRPr lang="pt-BR"/>
          </a:p>
        </p:txBody>
      </p:sp>
    </p:spTree>
    <p:extLst>
      <p:ext uri="{BB962C8B-B14F-4D97-AF65-F5344CB8AC3E}">
        <p14:creationId xmlns:p14="http://schemas.microsoft.com/office/powerpoint/2010/main" val="80208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595154"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050730" y="1600201"/>
            <a:ext cx="525719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F1D4F64-BECF-4540-8B6B-58A2024B2F3A}" type="datetimeFigureOut">
              <a:rPr lang="pt-BR" smtClean="0"/>
              <a:t>26/08/2020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07FAC0F-1A03-44F0-9554-49B2A10B2E52}" type="slidenum">
              <a:rPr lang="pt-BR" smtClean="0"/>
              <a:t>‹nº›</a:t>
            </a:fld>
            <a:endParaRPr lang="pt-BR"/>
          </a:p>
        </p:txBody>
      </p:sp>
    </p:spTree>
    <p:extLst>
      <p:ext uri="{BB962C8B-B14F-4D97-AF65-F5344CB8AC3E}">
        <p14:creationId xmlns:p14="http://schemas.microsoft.com/office/powerpoint/2010/main" val="78483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595154" y="1535113"/>
            <a:ext cx="525925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595154" y="2174875"/>
            <a:ext cx="525925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046598" y="1535113"/>
            <a:ext cx="526132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046598" y="2174875"/>
            <a:ext cx="526132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F1D4F64-BECF-4540-8B6B-58A2024B2F3A}" type="datetimeFigureOut">
              <a:rPr lang="pt-BR" smtClean="0"/>
              <a:t>26/08/2020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07FAC0F-1A03-44F0-9554-49B2A10B2E52}" type="slidenum">
              <a:rPr lang="pt-BR" smtClean="0"/>
              <a:t>‹nº›</a:t>
            </a:fld>
            <a:endParaRPr lang="pt-BR"/>
          </a:p>
        </p:txBody>
      </p:sp>
    </p:spTree>
    <p:extLst>
      <p:ext uri="{BB962C8B-B14F-4D97-AF65-F5344CB8AC3E}">
        <p14:creationId xmlns:p14="http://schemas.microsoft.com/office/powerpoint/2010/main" val="236725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F1D4F64-BECF-4540-8B6B-58A2024B2F3A}" type="datetimeFigureOut">
              <a:rPr lang="pt-BR" smtClean="0"/>
              <a:t>26/08/2020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07FAC0F-1A03-44F0-9554-49B2A10B2E52}" type="slidenum">
              <a:rPr lang="pt-BR" smtClean="0"/>
              <a:t>‹nº›</a:t>
            </a:fld>
            <a:endParaRPr lang="pt-BR"/>
          </a:p>
        </p:txBody>
      </p:sp>
    </p:spTree>
    <p:extLst>
      <p:ext uri="{BB962C8B-B14F-4D97-AF65-F5344CB8AC3E}">
        <p14:creationId xmlns:p14="http://schemas.microsoft.com/office/powerpoint/2010/main" val="99761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F1D4F64-BECF-4540-8B6B-58A2024B2F3A}" type="datetimeFigureOut">
              <a:rPr lang="pt-BR" smtClean="0"/>
              <a:t>26/08/2020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07FAC0F-1A03-44F0-9554-49B2A10B2E52}" type="slidenum">
              <a:rPr lang="pt-BR" smtClean="0"/>
              <a:t>‹nº›</a:t>
            </a:fld>
            <a:endParaRPr lang="pt-BR"/>
          </a:p>
        </p:txBody>
      </p:sp>
      <p:pic>
        <p:nvPicPr>
          <p:cNvPr id="1026" name="Picture 2" descr="C:\Users\OBA\Downloads\mobfog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36" y="6080904"/>
            <a:ext cx="1152128" cy="7359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BA\Downloads\LOGOTIPO_OBA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416033" y="5903272"/>
            <a:ext cx="1644219" cy="1091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26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95154" y="273050"/>
            <a:ext cx="3916030"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653771" y="273051"/>
            <a:ext cx="66541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595154" y="1435101"/>
            <a:ext cx="391603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F1D4F64-BECF-4540-8B6B-58A2024B2F3A}" type="datetimeFigureOut">
              <a:rPr lang="pt-BR" smtClean="0"/>
              <a:t>26/08/2020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07FAC0F-1A03-44F0-9554-49B2A10B2E52}" type="slidenum">
              <a:rPr lang="pt-BR" smtClean="0"/>
              <a:t>‹nº›</a:t>
            </a:fld>
            <a:endParaRPr lang="pt-BR"/>
          </a:p>
        </p:txBody>
      </p:sp>
    </p:spTree>
    <p:extLst>
      <p:ext uri="{BB962C8B-B14F-4D97-AF65-F5344CB8AC3E}">
        <p14:creationId xmlns:p14="http://schemas.microsoft.com/office/powerpoint/2010/main" val="164591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33086" y="4800600"/>
            <a:ext cx="7141845"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33086" y="612775"/>
            <a:ext cx="71418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33086" y="5367338"/>
            <a:ext cx="71418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F1D4F64-BECF-4540-8B6B-58A2024B2F3A}" type="datetimeFigureOut">
              <a:rPr lang="pt-BR" smtClean="0"/>
              <a:t>26/08/2020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07FAC0F-1A03-44F0-9554-49B2A10B2E52}" type="slidenum">
              <a:rPr lang="pt-BR" smtClean="0"/>
              <a:t>‹nº›</a:t>
            </a:fld>
            <a:endParaRPr lang="pt-BR"/>
          </a:p>
        </p:txBody>
      </p:sp>
    </p:spTree>
    <p:extLst>
      <p:ext uri="{BB962C8B-B14F-4D97-AF65-F5344CB8AC3E}">
        <p14:creationId xmlns:p14="http://schemas.microsoft.com/office/powerpoint/2010/main" val="3126227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14000">
              <a:schemeClr val="accent4">
                <a:lumMod val="40000"/>
                <a:lumOff val="60000"/>
              </a:schemeClr>
            </a:gs>
            <a:gs pos="100000">
              <a:schemeClr val="accent4">
                <a:lumMod val="40000"/>
                <a:lumOff val="60000"/>
              </a:schemeClr>
            </a:gs>
            <a:gs pos="50000">
              <a:schemeClr val="accent4">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95154" y="274638"/>
            <a:ext cx="10712768"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595154" y="1600201"/>
            <a:ext cx="10712768"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595154" y="6356351"/>
            <a:ext cx="277738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D4F64-BECF-4540-8B6B-58A2024B2F3A}" type="datetimeFigureOut">
              <a:rPr lang="pt-BR" smtClean="0"/>
              <a:t>26/08/2020</a:t>
            </a:fld>
            <a:endParaRPr lang="pt-BR"/>
          </a:p>
        </p:txBody>
      </p:sp>
      <p:sp>
        <p:nvSpPr>
          <p:cNvPr id="5" name="Espaço Reservado para Rodapé 4"/>
          <p:cNvSpPr>
            <a:spLocks noGrp="1"/>
          </p:cNvSpPr>
          <p:nvPr>
            <p:ph type="ftr" sz="quarter" idx="3"/>
          </p:nvPr>
        </p:nvSpPr>
        <p:spPr>
          <a:xfrm>
            <a:off x="4066884" y="6356351"/>
            <a:ext cx="376930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530537" y="6356351"/>
            <a:ext cx="27773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FAC0F-1A03-44F0-9554-49B2A10B2E52}" type="slidenum">
              <a:rPr lang="pt-BR" smtClean="0"/>
              <a:t>‹nº›</a:t>
            </a:fld>
            <a:endParaRPr lang="pt-BR"/>
          </a:p>
        </p:txBody>
      </p:sp>
    </p:spTree>
    <p:extLst>
      <p:ext uri="{BB962C8B-B14F-4D97-AF65-F5344CB8AC3E}">
        <p14:creationId xmlns:p14="http://schemas.microsoft.com/office/powerpoint/2010/main" val="2107114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517" y="2614914"/>
            <a:ext cx="7083880" cy="4701294"/>
          </a:xfrm>
          <a:prstGeom prst="rect">
            <a:avLst/>
          </a:prstGeom>
        </p:spPr>
      </p:pic>
      <p:sp>
        <p:nvSpPr>
          <p:cNvPr id="6" name="CaixaDeTexto 5"/>
          <p:cNvSpPr txBox="1"/>
          <p:nvPr/>
        </p:nvSpPr>
        <p:spPr>
          <a:xfrm>
            <a:off x="2426220" y="213381"/>
            <a:ext cx="5897440" cy="2884636"/>
          </a:xfrm>
          <a:prstGeom prst="rect">
            <a:avLst/>
          </a:prstGeom>
          <a:noFill/>
        </p:spPr>
        <p:txBody>
          <a:bodyPr wrap="square" rtlCol="0">
            <a:spAutoFit/>
          </a:bodyPr>
          <a:lstStyle/>
          <a:p>
            <a:pPr algn="ctr"/>
            <a:r>
              <a:rPr lang="pt-BR" sz="4296" b="1" dirty="0">
                <a:solidFill>
                  <a:srgbClr val="0E4D3C"/>
                </a:solidFill>
                <a:effectLst>
                  <a:outerShdw blurRad="38100" dist="38100" dir="2700000" algn="tl">
                    <a:srgbClr val="000000">
                      <a:alpha val="43137"/>
                    </a:srgbClr>
                  </a:outerShdw>
                </a:effectLst>
              </a:rPr>
              <a:t>GABARITO </a:t>
            </a:r>
            <a:r>
              <a:rPr lang="pt-BR" sz="4296" b="1" dirty="0">
                <a:solidFill>
                  <a:srgbClr val="0E4D3C"/>
                </a:solidFill>
                <a:effectLst>
                  <a:outerShdw blurRad="38100" dist="38100" dir="2700000" algn="tl">
                    <a:srgbClr val="000000">
                      <a:alpha val="43137"/>
                    </a:srgbClr>
                  </a:outerShdw>
                </a:effectLst>
              </a:rPr>
              <a:t>COMENTADO </a:t>
            </a:r>
          </a:p>
          <a:p>
            <a:pPr algn="ctr"/>
            <a:r>
              <a:rPr lang="pt-BR" sz="4296" b="1" dirty="0">
                <a:solidFill>
                  <a:srgbClr val="0E4D3C"/>
                </a:solidFill>
                <a:effectLst>
                  <a:outerShdw blurRad="38100" dist="38100" dir="2700000" algn="tl">
                    <a:srgbClr val="000000">
                      <a:alpha val="43137"/>
                    </a:srgbClr>
                  </a:outerShdw>
                </a:effectLst>
              </a:rPr>
              <a:t>DA PROVA</a:t>
            </a:r>
          </a:p>
          <a:p>
            <a:pPr algn="ctr"/>
            <a:endParaRPr lang="pt-BR" sz="4296" b="1" dirty="0">
              <a:solidFill>
                <a:srgbClr val="0E4D3C"/>
              </a:solidFill>
              <a:effectLst>
                <a:outerShdw blurRad="38100" dist="38100" dir="2700000" algn="tl">
                  <a:srgbClr val="000000">
                    <a:alpha val="43137"/>
                  </a:srgbClr>
                </a:outerShdw>
              </a:effectLst>
            </a:endParaRPr>
          </a:p>
          <a:p>
            <a:pPr algn="ctr"/>
            <a:r>
              <a:rPr lang="pt-BR" sz="5272" b="1" dirty="0">
                <a:solidFill>
                  <a:srgbClr val="0E4D3C"/>
                </a:solidFill>
                <a:effectLst>
                  <a:outerShdw blurRad="38100" dist="38100" dir="2700000" algn="tl">
                    <a:srgbClr val="000000">
                      <a:alpha val="43137"/>
                    </a:srgbClr>
                  </a:outerShdw>
                </a:effectLst>
              </a:rPr>
              <a:t>OBA </a:t>
            </a:r>
            <a:r>
              <a:rPr lang="pt-BR" sz="5272" b="1" dirty="0" smtClean="0">
                <a:solidFill>
                  <a:srgbClr val="0E4D3C"/>
                </a:solidFill>
                <a:effectLst>
                  <a:outerShdw blurRad="38100" dist="38100" dir="2700000" algn="tl">
                    <a:srgbClr val="000000">
                      <a:alpha val="43137"/>
                    </a:srgbClr>
                  </a:outerShdw>
                </a:effectLst>
              </a:rPr>
              <a:t>2009 </a:t>
            </a:r>
            <a:r>
              <a:rPr lang="pt-BR" sz="5272" b="1" dirty="0">
                <a:solidFill>
                  <a:srgbClr val="0E4D3C"/>
                </a:solidFill>
                <a:effectLst>
                  <a:outerShdw blurRad="38100" dist="38100" dir="2700000" algn="tl">
                    <a:srgbClr val="000000">
                      <a:alpha val="43137"/>
                    </a:srgbClr>
                  </a:outerShdw>
                </a:effectLst>
              </a:rPr>
              <a:t>- </a:t>
            </a:r>
            <a:r>
              <a:rPr lang="pt-BR" sz="5272" b="1" dirty="0">
                <a:solidFill>
                  <a:srgbClr val="0E4D3C"/>
                </a:solidFill>
                <a:effectLst>
                  <a:outerShdw blurRad="38100" dist="38100" dir="2700000" algn="tl">
                    <a:srgbClr val="000000">
                      <a:alpha val="43137"/>
                    </a:srgbClr>
                  </a:outerShdw>
                </a:effectLst>
              </a:rPr>
              <a:t>NÍVEL </a:t>
            </a:r>
            <a:r>
              <a:rPr lang="pt-BR" sz="5272" b="1" dirty="0" smtClean="0">
                <a:solidFill>
                  <a:srgbClr val="0E4D3C"/>
                </a:solidFill>
                <a:effectLst>
                  <a:outerShdw blurRad="38100" dist="38100" dir="2700000" algn="tl">
                    <a:srgbClr val="000000">
                      <a:alpha val="43137"/>
                    </a:srgbClr>
                  </a:outerShdw>
                </a:effectLst>
              </a:rPr>
              <a:t>3</a:t>
            </a:r>
            <a:endParaRPr lang="pt-BR" sz="5272" b="1" dirty="0">
              <a:solidFill>
                <a:srgbClr val="0E4D3C"/>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36" y="3720200"/>
            <a:ext cx="3848682" cy="2458411"/>
          </a:xfrm>
          <a:prstGeom prst="rect">
            <a:avLst/>
          </a:prstGeom>
        </p:spPr>
      </p:pic>
    </p:spTree>
    <p:extLst>
      <p:ext uri="{BB962C8B-B14F-4D97-AF65-F5344CB8AC3E}">
        <p14:creationId xmlns:p14="http://schemas.microsoft.com/office/powerpoint/2010/main" val="429272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240996"/>
            <a:ext cx="7920880" cy="2179892"/>
          </a:xfrm>
          <a:prstGeom prst="rect">
            <a:avLst/>
          </a:prstGeom>
        </p:spPr>
        <p:txBody>
          <a:bodyPr wrap="square">
            <a:spAutoFit/>
          </a:bodyPr>
          <a:lstStyle/>
          <a:p>
            <a:pPr algn="just">
              <a:lnSpc>
                <a:spcPct val="114000"/>
              </a:lnSpc>
            </a:pPr>
            <a:r>
              <a:rPr lang="pt-PT" sz="1700" b="1" dirty="0"/>
              <a:t>Questão 7) (1 ponto)</a:t>
            </a:r>
            <a:r>
              <a:rPr lang="pt-PT" sz="1700" dirty="0"/>
              <a:t> Ao chegar à Lua, a espaçonave </a:t>
            </a:r>
            <a:r>
              <a:rPr lang="pt-PT" sz="1700" b="1" dirty="0"/>
              <a:t>Apolo 11</a:t>
            </a:r>
            <a:r>
              <a:rPr lang="pt-PT" sz="1700" dirty="0"/>
              <a:t> separou-se em duas. Uma parte, com dois astronautas, pousou na Lua no dia 20 de julho, onde eles permaneceram por 21 horas. Enquanto isso, o terceiro astronauta permaneceu, na outra parte da nave, em órbita da Lua. Terminada a missão, os três astronautas reuniram-se e voltaram para a Terra em uma única nave, chamada módulo de comando, que pousou com segurança no Oceano Pacífico. Os dois astronautas que desceram na Lua tiraram fotografias, </a:t>
            </a:r>
            <a:r>
              <a:rPr lang="pt-PT" sz="1700" dirty="0"/>
              <a:t>instalaram equipamentos científicos, fincaram </a:t>
            </a:r>
            <a:r>
              <a:rPr lang="pt-PT" sz="1700" dirty="0" smtClean="0"/>
              <a:t>uma bandeira e</a:t>
            </a:r>
            <a:endParaRPr lang="pt-BR" sz="1700" dirty="0"/>
          </a:p>
        </p:txBody>
      </p:sp>
      <p:sp>
        <p:nvSpPr>
          <p:cNvPr id="4" name="Retângulo 3"/>
          <p:cNvSpPr/>
          <p:nvPr/>
        </p:nvSpPr>
        <p:spPr>
          <a:xfrm>
            <a:off x="190897" y="2952792"/>
            <a:ext cx="11581503" cy="1268296"/>
          </a:xfrm>
          <a:prstGeom prst="rect">
            <a:avLst/>
          </a:prstGeom>
        </p:spPr>
        <p:txBody>
          <a:bodyPr wrap="square">
            <a:spAutoFit/>
          </a:bodyPr>
          <a:lstStyle/>
          <a:p>
            <a:pPr algn="just">
              <a:lnSpc>
                <a:spcPct val="114000"/>
              </a:lnSpc>
            </a:pPr>
            <a:r>
              <a:rPr lang="pt-PT" sz="1700" b="1" dirty="0"/>
              <a:t>Pergunta 7a) (0,5 ponto)</a:t>
            </a:r>
            <a:r>
              <a:rPr lang="pt-PT" sz="1700" dirty="0"/>
              <a:t> Para andar na Lua os astronautas tiveram que vestir roupas muito pesadas para se protegerem do calor e do frio excessivos, bem como da inexistência de ar. Para utilizar essas roupas, eles treinaram muito aqui na Terra. Considerando a diferença entre a gravidade da Terra e da Lua, em que momento você acha que eles conseguiam se movimentar com mais facilidade e rapidez: durante os treinos na Terra ou durante a missão na Lua?</a:t>
            </a:r>
            <a:endParaRPr lang="pt-BR" sz="1700" dirty="0"/>
          </a:p>
        </p:txBody>
      </p:sp>
      <p:sp>
        <p:nvSpPr>
          <p:cNvPr id="5" name="Retângulo 4"/>
          <p:cNvSpPr/>
          <p:nvPr/>
        </p:nvSpPr>
        <p:spPr>
          <a:xfrm>
            <a:off x="202281" y="4273625"/>
            <a:ext cx="1475917" cy="369332"/>
          </a:xfrm>
          <a:prstGeom prst="rect">
            <a:avLst/>
          </a:prstGeom>
        </p:spPr>
        <p:txBody>
          <a:bodyPr wrap="none">
            <a:spAutoFit/>
          </a:bodyPr>
          <a:lstStyle/>
          <a:p>
            <a:r>
              <a:rPr lang="pt-PT" b="1" i="1" dirty="0"/>
              <a:t>Resposta 7a</a:t>
            </a:r>
            <a:r>
              <a:rPr lang="pt-PT" b="1" i="1" dirty="0" smtClean="0"/>
              <a:t>):</a:t>
            </a:r>
            <a:endParaRPr lang="pt-BR" dirty="0">
              <a:solidFill>
                <a:srgbClr val="FF0000"/>
              </a:solidFill>
            </a:endParaRPr>
          </a:p>
        </p:txBody>
      </p:sp>
      <p:sp>
        <p:nvSpPr>
          <p:cNvPr id="6" name="Retângulo 5"/>
          <p:cNvSpPr/>
          <p:nvPr/>
        </p:nvSpPr>
        <p:spPr>
          <a:xfrm>
            <a:off x="190896" y="4701365"/>
            <a:ext cx="11592887" cy="671851"/>
          </a:xfrm>
          <a:prstGeom prst="rect">
            <a:avLst/>
          </a:prstGeom>
        </p:spPr>
        <p:txBody>
          <a:bodyPr wrap="square">
            <a:spAutoFit/>
          </a:bodyPr>
          <a:lstStyle/>
          <a:p>
            <a:pPr algn="just">
              <a:lnSpc>
                <a:spcPct val="114000"/>
              </a:lnSpc>
            </a:pPr>
            <a:r>
              <a:rPr lang="pt-PT" sz="1700" b="1" dirty="0"/>
              <a:t>Pergunta 7b) (0,5 ponto)</a:t>
            </a:r>
            <a:r>
              <a:rPr lang="pt-PT" sz="1700" dirty="0"/>
              <a:t> Quando os astronautas chegaram na Lua perceberam que pareciam bem mais leves, pois podiam dar grandes saltos, apesar da pesada roupa que usavam. Como eles não emagreceram durante a viagem, explique o que aconteceu!</a:t>
            </a:r>
            <a:endParaRPr lang="pt-BR" sz="1700" dirty="0"/>
          </a:p>
        </p:txBody>
      </p:sp>
      <p:sp>
        <p:nvSpPr>
          <p:cNvPr id="7" name="Retângulo 6"/>
          <p:cNvSpPr/>
          <p:nvPr/>
        </p:nvSpPr>
        <p:spPr>
          <a:xfrm>
            <a:off x="202281" y="5468590"/>
            <a:ext cx="1330942" cy="338554"/>
          </a:xfrm>
          <a:prstGeom prst="rect">
            <a:avLst/>
          </a:prstGeom>
        </p:spPr>
        <p:txBody>
          <a:bodyPr wrap="square">
            <a:spAutoFit/>
          </a:bodyPr>
          <a:lstStyle/>
          <a:p>
            <a:pPr hangingPunct="0"/>
            <a:r>
              <a:rPr lang="pt-PT" sz="1600" b="1" i="1" dirty="0"/>
              <a:t>Resposta 7b</a:t>
            </a:r>
            <a:r>
              <a:rPr lang="pt-PT" sz="1600" b="1" i="1" dirty="0" smtClean="0"/>
              <a:t>):</a:t>
            </a:r>
            <a:endParaRPr lang="pt-BR" sz="1600" dirty="0">
              <a:solidFill>
                <a:srgbClr val="FF0000"/>
              </a:solidFill>
            </a:endParaRPr>
          </a:p>
        </p:txBody>
      </p:sp>
      <p:sp>
        <p:nvSpPr>
          <p:cNvPr id="8" name="Retângulo 7"/>
          <p:cNvSpPr/>
          <p:nvPr/>
        </p:nvSpPr>
        <p:spPr>
          <a:xfrm>
            <a:off x="1506666" y="4283804"/>
            <a:ext cx="2554545" cy="369332"/>
          </a:xfrm>
          <a:prstGeom prst="rect">
            <a:avLst/>
          </a:prstGeom>
        </p:spPr>
        <p:txBody>
          <a:bodyPr wrap="none">
            <a:spAutoFit/>
          </a:bodyPr>
          <a:lstStyle/>
          <a:p>
            <a:r>
              <a:rPr lang="pt-PT" b="1" i="1" dirty="0">
                <a:solidFill>
                  <a:srgbClr val="FF0000"/>
                </a:solidFill>
              </a:rPr>
              <a:t>Durante a missão na Lua</a:t>
            </a:r>
            <a:endParaRPr lang="pt-BR" b="1" dirty="0">
              <a:solidFill>
                <a:srgbClr val="FF0000"/>
              </a:solidFill>
            </a:endParaRPr>
          </a:p>
        </p:txBody>
      </p:sp>
      <p:sp>
        <p:nvSpPr>
          <p:cNvPr id="9" name="Retângulo 8"/>
          <p:cNvSpPr/>
          <p:nvPr/>
        </p:nvSpPr>
        <p:spPr>
          <a:xfrm>
            <a:off x="1405070" y="5468590"/>
            <a:ext cx="10178954" cy="1021690"/>
          </a:xfrm>
          <a:prstGeom prst="rect">
            <a:avLst/>
          </a:prstGeom>
        </p:spPr>
        <p:txBody>
          <a:bodyPr wrap="square">
            <a:spAutoFit/>
          </a:bodyPr>
          <a:lstStyle/>
          <a:p>
            <a:pPr algn="just" hangingPunct="0">
              <a:lnSpc>
                <a:spcPct val="114000"/>
              </a:lnSpc>
            </a:pPr>
            <a:r>
              <a:rPr lang="pt-PT" b="1" i="1" dirty="0">
                <a:solidFill>
                  <a:srgbClr val="FF0000"/>
                </a:solidFill>
              </a:rPr>
              <a:t>Isto se explica pela menor força gravitacional da Lua sobre eles, ou de outra forma</a:t>
            </a:r>
            <a:r>
              <a:rPr lang="pt-BR" b="1" dirty="0">
                <a:solidFill>
                  <a:srgbClr val="FF0000"/>
                </a:solidFill>
              </a:rPr>
              <a:t> </a:t>
            </a:r>
            <a:r>
              <a:rPr lang="pt-PT" b="1" i="1" dirty="0">
                <a:solidFill>
                  <a:srgbClr val="FF0000"/>
                </a:solidFill>
              </a:rPr>
              <a:t>porque a Lua é menor do que a Terra, ou ainda por que o peso deles diminuiu, ou qualquer outra redação, mas que de certa forma seja sinônima destas</a:t>
            </a:r>
            <a:endParaRPr lang="pt-BR" b="1" dirty="0">
              <a:solidFill>
                <a:srgbClr val="FF0000"/>
              </a:solidFill>
            </a:endParaRPr>
          </a:p>
        </p:txBody>
      </p:sp>
      <p:sp>
        <p:nvSpPr>
          <p:cNvPr id="10" name="Retângulo 9"/>
          <p:cNvSpPr/>
          <p:nvPr/>
        </p:nvSpPr>
        <p:spPr>
          <a:xfrm>
            <a:off x="190897" y="2276872"/>
            <a:ext cx="11593288" cy="688778"/>
          </a:xfrm>
          <a:prstGeom prst="rect">
            <a:avLst/>
          </a:prstGeom>
        </p:spPr>
        <p:txBody>
          <a:bodyPr wrap="square">
            <a:spAutoFit/>
          </a:bodyPr>
          <a:lstStyle/>
          <a:p>
            <a:pPr algn="just">
              <a:lnSpc>
                <a:spcPct val="114000"/>
              </a:lnSpc>
            </a:pPr>
            <a:r>
              <a:rPr lang="pt-PT" sz="1700" dirty="0" smtClean="0"/>
              <a:t>recolheram </a:t>
            </a:r>
            <a:r>
              <a:rPr lang="pt-PT" sz="1700" dirty="0"/>
              <a:t>amostras de rochas da superfície lunar. A força da gravidade na Lua é seis vezes menor que a da Terra. Isto significa que os corpos serão atraídos pela superfície lunar com uma força seis vezes menor.</a:t>
            </a:r>
            <a:endParaRPr lang="pt-BR" sz="1700" dirty="0"/>
          </a:p>
        </p:txBody>
      </p:sp>
    </p:spTree>
    <p:extLst>
      <p:ext uri="{BB962C8B-B14F-4D97-AF65-F5344CB8AC3E}">
        <p14:creationId xmlns:p14="http://schemas.microsoft.com/office/powerpoint/2010/main" val="419887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18889" y="110417"/>
            <a:ext cx="7920880" cy="2759410"/>
          </a:xfrm>
          <a:prstGeom prst="rect">
            <a:avLst/>
          </a:prstGeom>
        </p:spPr>
        <p:txBody>
          <a:bodyPr wrap="square">
            <a:spAutoFit/>
          </a:bodyPr>
          <a:lstStyle/>
          <a:p>
            <a:pPr algn="just">
              <a:lnSpc>
                <a:spcPct val="110000"/>
              </a:lnSpc>
            </a:pPr>
            <a:r>
              <a:rPr lang="pt-PT" sz="1700" b="1" dirty="0"/>
              <a:t>Questão 8) (1 ponto) </a:t>
            </a:r>
            <a:r>
              <a:rPr lang="pt-PT" sz="1700" dirty="0"/>
              <a:t>Escala é a proporção entre o tamanho representado de um objeto e o tamanho real do mesmo. Conhecendo a escala é possível medir distâncias e calcular áreas como, por exemplo, áreas desmatadas. Desde 1989 o Instituto Nacional de Pesquisas Espaciais (INPE), por meio do projeto de monitoramento da floresta amazônica brasileira por satélite, calcula as áreas desmatadas anualmente na Amazônia Legal. Para isto são analisadas imagens dos satélites Landsat (americano) e CBERS (desenvolvido em conjunto pelo Brasil e China). As áreas desmatadas são identificadas nas imagens de satélites por suas cores e formas. Grande parte dessas áreas têm formas geométricas bem definidas.</a:t>
            </a:r>
            <a:endParaRPr lang="pt-BR" sz="1700" dirty="0"/>
          </a:p>
        </p:txBody>
      </p:sp>
      <p:sp>
        <p:nvSpPr>
          <p:cNvPr id="4" name="Retângulo 3"/>
          <p:cNvSpPr/>
          <p:nvPr/>
        </p:nvSpPr>
        <p:spPr>
          <a:xfrm>
            <a:off x="123556" y="2664620"/>
            <a:ext cx="11664896" cy="1229054"/>
          </a:xfrm>
          <a:prstGeom prst="rect">
            <a:avLst/>
          </a:prstGeom>
        </p:spPr>
        <p:txBody>
          <a:bodyPr wrap="square">
            <a:spAutoFit/>
          </a:bodyPr>
          <a:lstStyle/>
          <a:p>
            <a:pPr algn="just">
              <a:lnSpc>
                <a:spcPct val="110000"/>
              </a:lnSpc>
            </a:pPr>
            <a:r>
              <a:rPr lang="pt-PT" sz="1700" b="1" dirty="0"/>
              <a:t>Pergunta 8a) (0,5 ponto)</a:t>
            </a:r>
            <a:r>
              <a:rPr lang="pt-PT" sz="1700" dirty="0"/>
              <a:t> Calcule a área real (no terreno) de um desmatamento, representado por um quadrado com 5 cm de lado em uma imagem, cuja escala é de 1:100.000. Dica: Utilizando a fórmula para calcular a área do quadrado (área = lado x lado) obtenha a área da imagem: 5 cm x 5 cm = 25 cm</a:t>
            </a:r>
            <a:r>
              <a:rPr lang="pt-PT" sz="1700" baseline="30000" dirty="0"/>
              <a:t>2</a:t>
            </a:r>
            <a:r>
              <a:rPr lang="pt-PT" sz="1700" dirty="0"/>
              <a:t>. Para obtenção da área real desmatada, lembre-se que cada centímetro da imagem nessa escala corresponde a 100.000 cm (ou a 1.000 m, ou a 1 km) de tamanho real.  A resposta deve ser dada em km</a:t>
            </a:r>
            <a:r>
              <a:rPr lang="pt-PT" sz="1700" baseline="30000" dirty="0"/>
              <a:t>2</a:t>
            </a:r>
            <a:r>
              <a:rPr lang="pt-PT" sz="1700" dirty="0" smtClean="0"/>
              <a:t>.</a:t>
            </a:r>
            <a:endParaRPr lang="pt-BR" sz="1700" dirty="0"/>
          </a:p>
        </p:txBody>
      </p:sp>
      <p:sp>
        <p:nvSpPr>
          <p:cNvPr id="5" name="Retângulo 4"/>
          <p:cNvSpPr/>
          <p:nvPr/>
        </p:nvSpPr>
        <p:spPr>
          <a:xfrm>
            <a:off x="118889" y="3761332"/>
            <a:ext cx="1006109" cy="373051"/>
          </a:xfrm>
          <a:prstGeom prst="rect">
            <a:avLst/>
          </a:prstGeom>
        </p:spPr>
        <p:txBody>
          <a:bodyPr wrap="square">
            <a:spAutoFit/>
          </a:bodyPr>
          <a:lstStyle/>
          <a:p>
            <a:pPr algn="just">
              <a:lnSpc>
                <a:spcPct val="114000"/>
              </a:lnSpc>
            </a:pPr>
            <a:r>
              <a:rPr lang="pt-PT" sz="1600" dirty="0"/>
              <a:t>Cálculos</a:t>
            </a:r>
            <a:r>
              <a:rPr lang="pt-PT" sz="1600" dirty="0" smtClean="0"/>
              <a:t>:</a:t>
            </a:r>
            <a:endParaRPr lang="pt-BR" sz="1600" dirty="0">
              <a:solidFill>
                <a:srgbClr val="FF0000"/>
              </a:solidFill>
            </a:endParaRPr>
          </a:p>
        </p:txBody>
      </p:sp>
      <p:sp>
        <p:nvSpPr>
          <p:cNvPr id="6" name="Retângulo 5"/>
          <p:cNvSpPr/>
          <p:nvPr/>
        </p:nvSpPr>
        <p:spPr>
          <a:xfrm>
            <a:off x="136992" y="4281388"/>
            <a:ext cx="1589731" cy="408125"/>
          </a:xfrm>
          <a:prstGeom prst="rect">
            <a:avLst/>
          </a:prstGeom>
        </p:spPr>
        <p:txBody>
          <a:bodyPr wrap="none">
            <a:spAutoFit/>
          </a:bodyPr>
          <a:lstStyle/>
          <a:p>
            <a:pPr algn="just">
              <a:lnSpc>
                <a:spcPct val="114000"/>
              </a:lnSpc>
            </a:pPr>
            <a:r>
              <a:rPr lang="pt-PT" b="1" i="1" dirty="0"/>
              <a:t>Resposta 8a):. </a:t>
            </a:r>
            <a:endParaRPr lang="pt-BR" dirty="0">
              <a:solidFill>
                <a:srgbClr val="FF0000"/>
              </a:solidFill>
            </a:endParaRPr>
          </a:p>
        </p:txBody>
      </p:sp>
      <p:sp>
        <p:nvSpPr>
          <p:cNvPr id="7" name="Retângulo 6"/>
          <p:cNvSpPr/>
          <p:nvPr/>
        </p:nvSpPr>
        <p:spPr>
          <a:xfrm>
            <a:off x="136992" y="4565630"/>
            <a:ext cx="11646793" cy="970074"/>
          </a:xfrm>
          <a:prstGeom prst="rect">
            <a:avLst/>
          </a:prstGeom>
        </p:spPr>
        <p:txBody>
          <a:bodyPr wrap="square">
            <a:spAutoFit/>
          </a:bodyPr>
          <a:lstStyle/>
          <a:p>
            <a:pPr algn="just">
              <a:lnSpc>
                <a:spcPct val="110000"/>
              </a:lnSpc>
            </a:pPr>
            <a:r>
              <a:rPr lang="pt-PT" sz="1700" b="1" dirty="0"/>
              <a:t>Pergunta 8b) (0,5 ponto)</a:t>
            </a:r>
            <a:r>
              <a:rPr lang="pt-PT" sz="1700" dirty="0"/>
              <a:t> Nem todo foguete é grande como o </a:t>
            </a:r>
            <a:r>
              <a:rPr lang="pt-PT" sz="1700" b="1" dirty="0"/>
              <a:t>Saturno 5</a:t>
            </a:r>
            <a:r>
              <a:rPr lang="pt-PT" sz="1700" dirty="0"/>
              <a:t>. Alguns são bem pequenos e não levam astronautas. Eles sobem e descem rapidamente, exatamente como faz o foguetinho feito de canudinho de refrigerante ou o de garrafa PET. Pinte, de qualquer cor, as “carinhas” debaixo da figura que melhor representa o caminho que o  foguetinho faz quando lançado.</a:t>
            </a:r>
            <a:endParaRPr lang="pt-BR" sz="1700" dirty="0"/>
          </a:p>
        </p:txBody>
      </p:sp>
      <p:sp>
        <p:nvSpPr>
          <p:cNvPr id="8" name="Freeform 2"/>
          <p:cNvSpPr>
            <a:spLocks/>
          </p:cNvSpPr>
          <p:nvPr/>
        </p:nvSpPr>
        <p:spPr bwMode="auto">
          <a:xfrm>
            <a:off x="1271017" y="5508623"/>
            <a:ext cx="1497434" cy="792088"/>
          </a:xfrm>
          <a:custGeom>
            <a:avLst/>
            <a:gdLst>
              <a:gd name="T0" fmla="*/ 0 w 1560"/>
              <a:gd name="T1" fmla="*/ 760 h 760"/>
              <a:gd name="T2" fmla="*/ 600 w 1560"/>
              <a:gd name="T3" fmla="*/ 520 h 760"/>
              <a:gd name="T4" fmla="*/ 840 w 1560"/>
              <a:gd name="T5" fmla="*/ 160 h 760"/>
              <a:gd name="T6" fmla="*/ 960 w 1560"/>
              <a:gd name="T7" fmla="*/ 40 h 760"/>
              <a:gd name="T8" fmla="*/ 1200 w 1560"/>
              <a:gd name="T9" fmla="*/ 40 h 760"/>
              <a:gd name="T10" fmla="*/ 1440 w 1560"/>
              <a:gd name="T11" fmla="*/ 280 h 760"/>
              <a:gd name="T12" fmla="*/ 1560 w 1560"/>
              <a:gd name="T13" fmla="*/ 760 h 760"/>
            </a:gdLst>
            <a:ahLst/>
            <a:cxnLst>
              <a:cxn ang="0">
                <a:pos x="T0" y="T1"/>
              </a:cxn>
              <a:cxn ang="0">
                <a:pos x="T2" y="T3"/>
              </a:cxn>
              <a:cxn ang="0">
                <a:pos x="T4" y="T5"/>
              </a:cxn>
              <a:cxn ang="0">
                <a:pos x="T6" y="T7"/>
              </a:cxn>
              <a:cxn ang="0">
                <a:pos x="T8" y="T9"/>
              </a:cxn>
              <a:cxn ang="0">
                <a:pos x="T10" y="T11"/>
              </a:cxn>
              <a:cxn ang="0">
                <a:pos x="T12" y="T13"/>
              </a:cxn>
            </a:cxnLst>
            <a:rect l="0" t="0" r="r" b="b"/>
            <a:pathLst>
              <a:path w="1560" h="760">
                <a:moveTo>
                  <a:pt x="0" y="760"/>
                </a:moveTo>
                <a:cubicBezTo>
                  <a:pt x="230" y="690"/>
                  <a:pt x="460" y="620"/>
                  <a:pt x="600" y="520"/>
                </a:cubicBezTo>
                <a:cubicBezTo>
                  <a:pt x="740" y="420"/>
                  <a:pt x="780" y="240"/>
                  <a:pt x="840" y="160"/>
                </a:cubicBezTo>
                <a:cubicBezTo>
                  <a:pt x="900" y="80"/>
                  <a:pt x="900" y="60"/>
                  <a:pt x="960" y="40"/>
                </a:cubicBezTo>
                <a:cubicBezTo>
                  <a:pt x="1020" y="20"/>
                  <a:pt x="1120" y="0"/>
                  <a:pt x="1200" y="40"/>
                </a:cubicBezTo>
                <a:cubicBezTo>
                  <a:pt x="1280" y="80"/>
                  <a:pt x="1380" y="160"/>
                  <a:pt x="1440" y="280"/>
                </a:cubicBezTo>
                <a:cubicBezTo>
                  <a:pt x="1500" y="400"/>
                  <a:pt x="1540" y="680"/>
                  <a:pt x="1560" y="76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grpSp>
        <p:nvGrpSpPr>
          <p:cNvPr id="9" name="Group 3"/>
          <p:cNvGrpSpPr>
            <a:grpSpLocks/>
          </p:cNvGrpSpPr>
          <p:nvPr/>
        </p:nvGrpSpPr>
        <p:grpSpPr bwMode="auto">
          <a:xfrm>
            <a:off x="3576416" y="5518925"/>
            <a:ext cx="1113656" cy="771484"/>
            <a:chOff x="4107" y="14325"/>
            <a:chExt cx="960" cy="720"/>
          </a:xfrm>
        </p:grpSpPr>
        <p:sp>
          <p:nvSpPr>
            <p:cNvPr id="10" name="Line 4"/>
            <p:cNvSpPr>
              <a:spLocks noChangeShapeType="1"/>
            </p:cNvSpPr>
            <p:nvPr/>
          </p:nvSpPr>
          <p:spPr bwMode="auto">
            <a:xfrm flipV="1">
              <a:off x="4107" y="14325"/>
              <a:ext cx="960" cy="7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1" name="Line 5"/>
            <p:cNvSpPr>
              <a:spLocks noChangeShapeType="1"/>
            </p:cNvSpPr>
            <p:nvPr/>
          </p:nvSpPr>
          <p:spPr bwMode="auto">
            <a:xfrm>
              <a:off x="5067" y="14325"/>
              <a:ext cx="0" cy="72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grpSp>
      <p:sp>
        <p:nvSpPr>
          <p:cNvPr id="12" name="Freeform 6"/>
          <p:cNvSpPr>
            <a:spLocks/>
          </p:cNvSpPr>
          <p:nvPr/>
        </p:nvSpPr>
        <p:spPr bwMode="auto">
          <a:xfrm>
            <a:off x="5494411" y="5652639"/>
            <a:ext cx="2160240" cy="637770"/>
          </a:xfrm>
          <a:custGeom>
            <a:avLst/>
            <a:gdLst>
              <a:gd name="T0" fmla="*/ 0 w 1680"/>
              <a:gd name="T1" fmla="*/ 480 h 480"/>
              <a:gd name="T2" fmla="*/ 840 w 1680"/>
              <a:gd name="T3" fmla="*/ 0 h 480"/>
              <a:gd name="T4" fmla="*/ 1680 w 1680"/>
              <a:gd name="T5" fmla="*/ 480 h 480"/>
            </a:gdLst>
            <a:ahLst/>
            <a:cxnLst>
              <a:cxn ang="0">
                <a:pos x="T0" y="T1"/>
              </a:cxn>
              <a:cxn ang="0">
                <a:pos x="T2" y="T3"/>
              </a:cxn>
              <a:cxn ang="0">
                <a:pos x="T4" y="T5"/>
              </a:cxn>
            </a:cxnLst>
            <a:rect l="0" t="0" r="r" b="b"/>
            <a:pathLst>
              <a:path w="1680" h="480">
                <a:moveTo>
                  <a:pt x="0" y="480"/>
                </a:moveTo>
                <a:cubicBezTo>
                  <a:pt x="280" y="240"/>
                  <a:pt x="560" y="0"/>
                  <a:pt x="840" y="0"/>
                </a:cubicBezTo>
                <a:cubicBezTo>
                  <a:pt x="1120" y="0"/>
                  <a:pt x="1540" y="400"/>
                  <a:pt x="1680" y="48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Freeform 7"/>
          <p:cNvSpPr>
            <a:spLocks/>
          </p:cNvSpPr>
          <p:nvPr/>
        </p:nvSpPr>
        <p:spPr bwMode="auto">
          <a:xfrm>
            <a:off x="8140185" y="5585782"/>
            <a:ext cx="2232248" cy="771484"/>
          </a:xfrm>
          <a:custGeom>
            <a:avLst/>
            <a:gdLst>
              <a:gd name="T0" fmla="*/ 0 w 1680"/>
              <a:gd name="T1" fmla="*/ 540 h 660"/>
              <a:gd name="T2" fmla="*/ 240 w 1680"/>
              <a:gd name="T3" fmla="*/ 180 h 660"/>
              <a:gd name="T4" fmla="*/ 600 w 1680"/>
              <a:gd name="T5" fmla="*/ 300 h 660"/>
              <a:gd name="T6" fmla="*/ 1080 w 1680"/>
              <a:gd name="T7" fmla="*/ 60 h 660"/>
              <a:gd name="T8" fmla="*/ 1680 w 1680"/>
              <a:gd name="T9" fmla="*/ 660 h 660"/>
            </a:gdLst>
            <a:ahLst/>
            <a:cxnLst>
              <a:cxn ang="0">
                <a:pos x="T0" y="T1"/>
              </a:cxn>
              <a:cxn ang="0">
                <a:pos x="T2" y="T3"/>
              </a:cxn>
              <a:cxn ang="0">
                <a:pos x="T4" y="T5"/>
              </a:cxn>
              <a:cxn ang="0">
                <a:pos x="T6" y="T7"/>
              </a:cxn>
              <a:cxn ang="0">
                <a:pos x="T8" y="T9"/>
              </a:cxn>
            </a:cxnLst>
            <a:rect l="0" t="0" r="r" b="b"/>
            <a:pathLst>
              <a:path w="1680" h="660">
                <a:moveTo>
                  <a:pt x="0" y="540"/>
                </a:moveTo>
                <a:cubicBezTo>
                  <a:pt x="70" y="380"/>
                  <a:pt x="140" y="220"/>
                  <a:pt x="240" y="180"/>
                </a:cubicBezTo>
                <a:cubicBezTo>
                  <a:pt x="340" y="140"/>
                  <a:pt x="460" y="320"/>
                  <a:pt x="600" y="300"/>
                </a:cubicBezTo>
                <a:cubicBezTo>
                  <a:pt x="740" y="280"/>
                  <a:pt x="900" y="0"/>
                  <a:pt x="1080" y="60"/>
                </a:cubicBezTo>
                <a:cubicBezTo>
                  <a:pt x="1260" y="120"/>
                  <a:pt x="1580" y="560"/>
                  <a:pt x="1680" y="660"/>
                </a:cubicBezTo>
              </a:path>
            </a:pathLst>
          </a:custGeom>
          <a:noFill/>
          <a:ln w="28575"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4" name="Retângulo 13"/>
          <p:cNvSpPr/>
          <p:nvPr/>
        </p:nvSpPr>
        <p:spPr>
          <a:xfrm>
            <a:off x="1271017" y="6474822"/>
            <a:ext cx="9217024" cy="338554"/>
          </a:xfrm>
          <a:prstGeom prst="rect">
            <a:avLst/>
          </a:prstGeom>
        </p:spPr>
        <p:txBody>
          <a:bodyPr wrap="square">
            <a:spAutoFit/>
          </a:bodyPr>
          <a:lstStyle/>
          <a:p>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r>
              <a:rPr lang="pt-PT" sz="1600" dirty="0"/>
              <a:t> </a:t>
            </a:r>
            <a:r>
              <a:rPr lang="pt-PT" sz="1600" dirty="0">
                <a:sym typeface="Wingdings"/>
              </a:rPr>
              <a:t></a:t>
            </a:r>
            <a:endParaRPr lang="pt-BR" sz="1600" dirty="0"/>
          </a:p>
        </p:txBody>
      </p:sp>
      <p:sp>
        <p:nvSpPr>
          <p:cNvPr id="16" name="Retângulo 15"/>
          <p:cNvSpPr/>
          <p:nvPr/>
        </p:nvSpPr>
        <p:spPr>
          <a:xfrm>
            <a:off x="872154" y="3774107"/>
            <a:ext cx="10729192" cy="620426"/>
          </a:xfrm>
          <a:prstGeom prst="rect">
            <a:avLst/>
          </a:prstGeom>
        </p:spPr>
        <p:txBody>
          <a:bodyPr wrap="square">
            <a:spAutoFit/>
          </a:bodyPr>
          <a:lstStyle/>
          <a:p>
            <a:pPr lvl="0" algn="just">
              <a:lnSpc>
                <a:spcPct val="110000"/>
              </a:lnSpc>
            </a:pPr>
            <a:r>
              <a:rPr lang="pt-PT" sz="1600" i="1" dirty="0">
                <a:solidFill>
                  <a:srgbClr val="FF0000"/>
                </a:solidFill>
              </a:rPr>
              <a:t>Como no enunciado é explicado que cada 1 cm na imagem representa 1 km, então, 25 cm</a:t>
            </a:r>
            <a:r>
              <a:rPr lang="pt-PT" sz="1600" i="1" baseline="30000" dirty="0">
                <a:solidFill>
                  <a:srgbClr val="FF0000"/>
                </a:solidFill>
              </a:rPr>
              <a:t>2</a:t>
            </a:r>
            <a:r>
              <a:rPr lang="pt-PT" sz="1600" i="1" dirty="0">
                <a:solidFill>
                  <a:srgbClr val="FF0000"/>
                </a:solidFill>
              </a:rPr>
              <a:t> na imagem representa 25 km</a:t>
            </a:r>
            <a:r>
              <a:rPr lang="pt-PT" sz="1600" i="1" baseline="30000" dirty="0">
                <a:solidFill>
                  <a:srgbClr val="FF0000"/>
                </a:solidFill>
              </a:rPr>
              <a:t>2</a:t>
            </a:r>
            <a:r>
              <a:rPr lang="pt-PT" sz="1600" i="1" dirty="0">
                <a:solidFill>
                  <a:srgbClr val="FF0000"/>
                </a:solidFill>
              </a:rPr>
              <a:t> do desmatamento.</a:t>
            </a:r>
            <a:endParaRPr lang="pt-BR" sz="1600" dirty="0">
              <a:solidFill>
                <a:srgbClr val="FF0000"/>
              </a:solidFill>
            </a:endParaRPr>
          </a:p>
        </p:txBody>
      </p:sp>
      <p:sp>
        <p:nvSpPr>
          <p:cNvPr id="17" name="Retângulo 16"/>
          <p:cNvSpPr/>
          <p:nvPr/>
        </p:nvSpPr>
        <p:spPr>
          <a:xfrm>
            <a:off x="1508135" y="4285740"/>
            <a:ext cx="848309" cy="408125"/>
          </a:xfrm>
          <a:prstGeom prst="rect">
            <a:avLst/>
          </a:prstGeom>
        </p:spPr>
        <p:txBody>
          <a:bodyPr wrap="none">
            <a:spAutoFit/>
          </a:bodyPr>
          <a:lstStyle/>
          <a:p>
            <a:pPr algn="just">
              <a:lnSpc>
                <a:spcPct val="114000"/>
              </a:lnSpc>
            </a:pPr>
            <a:r>
              <a:rPr lang="pt-PT" b="1" dirty="0">
                <a:solidFill>
                  <a:srgbClr val="FF0000"/>
                </a:solidFill>
              </a:rPr>
              <a:t>25 km</a:t>
            </a:r>
            <a:r>
              <a:rPr lang="pt-PT" b="1" baseline="30000" dirty="0">
                <a:solidFill>
                  <a:srgbClr val="FF0000"/>
                </a:solidFill>
              </a:rPr>
              <a:t>2</a:t>
            </a:r>
            <a:endParaRPr lang="pt-BR" b="1" dirty="0">
              <a:solidFill>
                <a:srgbClr val="FF0000"/>
              </a:solidFill>
            </a:endParaRPr>
          </a:p>
        </p:txBody>
      </p:sp>
      <p:sp>
        <p:nvSpPr>
          <p:cNvPr id="18" name="Retângulo 17"/>
          <p:cNvSpPr/>
          <p:nvPr/>
        </p:nvSpPr>
        <p:spPr>
          <a:xfrm>
            <a:off x="5185009" y="6474822"/>
            <a:ext cx="2773516" cy="338554"/>
          </a:xfrm>
          <a:prstGeom prst="rect">
            <a:avLst/>
          </a:prstGeom>
        </p:spPr>
        <p:txBody>
          <a:bodyPr wrap="none">
            <a:spAutoFit/>
          </a:bodyPr>
          <a:lstStyle/>
          <a:p>
            <a:r>
              <a:rPr lang="pt-PT" sz="1600" b="1" u="sng" dirty="0">
                <a:solidFill>
                  <a:srgbClr val="FF0000"/>
                </a:solidFill>
                <a:sym typeface="Wingdings"/>
              </a:rPr>
              <a:t></a:t>
            </a:r>
            <a:r>
              <a:rPr lang="pt-PT" sz="1600" b="1" u="sng" dirty="0">
                <a:solidFill>
                  <a:srgbClr val="FF0000"/>
                </a:solidFill>
              </a:rPr>
              <a:t> </a:t>
            </a:r>
            <a:r>
              <a:rPr lang="pt-PT" sz="1600" b="1" u="sng" dirty="0">
                <a:solidFill>
                  <a:srgbClr val="FF0000"/>
                </a:solidFill>
                <a:sym typeface="Wingdings"/>
              </a:rPr>
              <a:t></a:t>
            </a:r>
            <a:r>
              <a:rPr lang="pt-PT" sz="1600" b="1" u="sng" dirty="0">
                <a:solidFill>
                  <a:srgbClr val="FF0000"/>
                </a:solidFill>
              </a:rPr>
              <a:t> </a:t>
            </a:r>
            <a:r>
              <a:rPr lang="pt-PT" sz="1600" b="1" u="sng" dirty="0">
                <a:solidFill>
                  <a:srgbClr val="FF0000"/>
                </a:solidFill>
                <a:sym typeface="Wingdings"/>
              </a:rPr>
              <a:t></a:t>
            </a:r>
            <a:r>
              <a:rPr lang="pt-PT" sz="1600" b="1" u="sng" dirty="0">
                <a:solidFill>
                  <a:srgbClr val="FF0000"/>
                </a:solidFill>
              </a:rPr>
              <a:t> </a:t>
            </a:r>
            <a:r>
              <a:rPr lang="pt-PT" sz="1600" b="1" u="sng" dirty="0">
                <a:solidFill>
                  <a:srgbClr val="FF0000"/>
                </a:solidFill>
                <a:sym typeface="Wingdings"/>
              </a:rPr>
              <a:t></a:t>
            </a:r>
            <a:r>
              <a:rPr lang="pt-PT" sz="1600" b="1" u="sng" dirty="0">
                <a:solidFill>
                  <a:srgbClr val="FF0000"/>
                </a:solidFill>
              </a:rPr>
              <a:t> </a:t>
            </a:r>
            <a:r>
              <a:rPr lang="pt-PT" sz="1600" b="1" u="sng" dirty="0">
                <a:solidFill>
                  <a:srgbClr val="FF0000"/>
                </a:solidFill>
                <a:sym typeface="Wingdings"/>
              </a:rPr>
              <a:t></a:t>
            </a:r>
            <a:r>
              <a:rPr lang="pt-PT" sz="1600" b="1" u="sng" dirty="0">
                <a:solidFill>
                  <a:srgbClr val="FF0000"/>
                </a:solidFill>
              </a:rPr>
              <a:t> </a:t>
            </a:r>
            <a:r>
              <a:rPr lang="pt-PT" sz="1600" b="1" u="sng" dirty="0">
                <a:solidFill>
                  <a:srgbClr val="FF0000"/>
                </a:solidFill>
                <a:sym typeface="Wingdings"/>
              </a:rPr>
              <a:t></a:t>
            </a:r>
            <a:r>
              <a:rPr lang="pt-PT" sz="1600" b="1" u="sng" dirty="0">
                <a:solidFill>
                  <a:srgbClr val="FF0000"/>
                </a:solidFill>
              </a:rPr>
              <a:t> </a:t>
            </a:r>
            <a:r>
              <a:rPr lang="pt-PT" sz="1600" b="1" u="sng" dirty="0">
                <a:solidFill>
                  <a:srgbClr val="FF0000"/>
                </a:solidFill>
                <a:sym typeface="Wingdings"/>
              </a:rPr>
              <a:t></a:t>
            </a:r>
            <a:r>
              <a:rPr lang="pt-PT" sz="1600" b="1" u="sng" dirty="0">
                <a:solidFill>
                  <a:srgbClr val="FF0000"/>
                </a:solidFill>
              </a:rPr>
              <a:t> </a:t>
            </a:r>
            <a:r>
              <a:rPr lang="pt-PT" sz="1600" b="1" u="sng" dirty="0">
                <a:solidFill>
                  <a:srgbClr val="FF0000"/>
                </a:solidFill>
                <a:sym typeface="Wingdings"/>
              </a:rPr>
              <a:t></a:t>
            </a:r>
            <a:r>
              <a:rPr lang="pt-PT" sz="1600" b="1" u="sng" dirty="0">
                <a:solidFill>
                  <a:srgbClr val="FF0000"/>
                </a:solidFill>
              </a:rPr>
              <a:t> </a:t>
            </a:r>
            <a:r>
              <a:rPr lang="pt-PT" sz="1600" b="1" u="sng" dirty="0">
                <a:solidFill>
                  <a:srgbClr val="FF0000"/>
                </a:solidFill>
                <a:sym typeface="Wingdings"/>
              </a:rPr>
              <a:t></a:t>
            </a:r>
            <a:r>
              <a:rPr lang="pt-PT" sz="1600" b="1" u="sng" dirty="0">
                <a:solidFill>
                  <a:srgbClr val="FF0000"/>
                </a:solidFill>
              </a:rPr>
              <a:t> </a:t>
            </a:r>
            <a:r>
              <a:rPr lang="pt-PT" sz="1600" b="1" u="sng" dirty="0">
                <a:solidFill>
                  <a:srgbClr val="FF0000"/>
                </a:solidFill>
                <a:sym typeface="Wingdings"/>
              </a:rPr>
              <a:t></a:t>
            </a:r>
            <a:r>
              <a:rPr lang="pt-PT" sz="1600" b="1" u="sng" dirty="0">
                <a:solidFill>
                  <a:srgbClr val="FF0000"/>
                </a:solidFill>
              </a:rPr>
              <a:t> </a:t>
            </a:r>
            <a:r>
              <a:rPr lang="pt-PT" sz="1600" b="1" u="sng" dirty="0">
                <a:solidFill>
                  <a:srgbClr val="FF0000"/>
                </a:solidFill>
                <a:sym typeface="Wingdings"/>
              </a:rPr>
              <a:t></a:t>
            </a:r>
            <a:r>
              <a:rPr lang="pt-PT" sz="1600" b="1" u="sng" dirty="0">
                <a:solidFill>
                  <a:srgbClr val="FF0000"/>
                </a:solidFill>
              </a:rPr>
              <a:t> </a:t>
            </a:r>
            <a:r>
              <a:rPr lang="pt-PT" sz="1600" b="1" u="sng" dirty="0">
                <a:solidFill>
                  <a:srgbClr val="FF0000"/>
                </a:solidFill>
                <a:sym typeface="Wingdings"/>
              </a:rPr>
              <a:t></a:t>
            </a:r>
            <a:endParaRPr lang="pt-BR" sz="1600" dirty="0"/>
          </a:p>
        </p:txBody>
      </p:sp>
    </p:spTree>
    <p:extLst>
      <p:ext uri="{BB962C8B-B14F-4D97-AF65-F5344CB8AC3E}">
        <p14:creationId xmlns:p14="http://schemas.microsoft.com/office/powerpoint/2010/main" val="296382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30882" y="260648"/>
            <a:ext cx="7736879" cy="2613023"/>
          </a:xfrm>
          <a:prstGeom prst="rect">
            <a:avLst/>
          </a:prstGeom>
        </p:spPr>
        <p:txBody>
          <a:bodyPr wrap="square">
            <a:spAutoFit/>
          </a:bodyPr>
          <a:lstStyle/>
          <a:p>
            <a:pPr algn="just">
              <a:lnSpc>
                <a:spcPct val="130000"/>
              </a:lnSpc>
            </a:pPr>
            <a:r>
              <a:rPr lang="pt-PT" b="1" dirty="0"/>
              <a:t>Questão 9)</a:t>
            </a:r>
            <a:r>
              <a:rPr lang="pt-PT" dirty="0"/>
              <a:t> </a:t>
            </a:r>
            <a:r>
              <a:rPr lang="pt-PT" b="1" dirty="0"/>
              <a:t>(1 ponto)</a:t>
            </a:r>
            <a:r>
              <a:rPr lang="pt-PT" dirty="0"/>
              <a:t> Quando não chove por muito tempo diminui a água dos reservatórios das usinas hidrelétricas e isso pode ocasionar falta de energia elétrica. Ou seja, quando temos muita água nos reservatórios quer dizer que temos como gerar muita energia elétrica. A energia elétrica é produzida no momento em que precisamos dela, ou seja, se acendo uma lâmpada em casa a usina deve produzir a energia para acender a lâmpada naquele momento e enquanto ela estiver acesa.</a:t>
            </a:r>
            <a:endParaRPr lang="pt-BR" dirty="0"/>
          </a:p>
        </p:txBody>
      </p:sp>
      <p:sp>
        <p:nvSpPr>
          <p:cNvPr id="4" name="Retângulo 3"/>
          <p:cNvSpPr/>
          <p:nvPr/>
        </p:nvSpPr>
        <p:spPr>
          <a:xfrm>
            <a:off x="262905" y="3048518"/>
            <a:ext cx="11449272" cy="812530"/>
          </a:xfrm>
          <a:prstGeom prst="rect">
            <a:avLst/>
          </a:prstGeom>
        </p:spPr>
        <p:txBody>
          <a:bodyPr wrap="square">
            <a:spAutoFit/>
          </a:bodyPr>
          <a:lstStyle/>
          <a:p>
            <a:pPr algn="just">
              <a:lnSpc>
                <a:spcPct val="130000"/>
              </a:lnSpc>
            </a:pPr>
            <a:r>
              <a:rPr lang="pt-PT" b="1" dirty="0"/>
              <a:t>Pergunta 9) (1 ponto)</a:t>
            </a:r>
            <a:r>
              <a:rPr lang="pt-PT" dirty="0"/>
              <a:t> Quando você liga o ventilador ou qualquer outro aparelho eletrodoméstico em sua casa, onde estava armazenada a energia elétrica que o aparelho está usando? </a:t>
            </a:r>
            <a:r>
              <a:rPr lang="pt-PT" b="1" dirty="0"/>
              <a:t>Coloque um X na frente da única alternativa correta)</a:t>
            </a:r>
            <a:endParaRPr lang="pt-BR" dirty="0"/>
          </a:p>
        </p:txBody>
      </p:sp>
      <p:sp>
        <p:nvSpPr>
          <p:cNvPr id="5" name="Retângulo 4"/>
          <p:cNvSpPr/>
          <p:nvPr/>
        </p:nvSpPr>
        <p:spPr>
          <a:xfrm>
            <a:off x="262905" y="4085623"/>
            <a:ext cx="9433048" cy="1503617"/>
          </a:xfrm>
          <a:prstGeom prst="rect">
            <a:avLst/>
          </a:prstGeom>
        </p:spPr>
        <p:txBody>
          <a:bodyPr wrap="square">
            <a:spAutoFit/>
          </a:bodyPr>
          <a:lstStyle/>
          <a:p>
            <a:pPr algn="just" hangingPunct="0">
              <a:lnSpc>
                <a:spcPct val="130000"/>
              </a:lnSpc>
            </a:pPr>
            <a:r>
              <a:rPr lang="pt-PT" i="1" dirty="0"/>
              <a:t>( </a:t>
            </a:r>
            <a:r>
              <a:rPr lang="pt-PT" i="1" dirty="0" smtClean="0"/>
              <a:t> </a:t>
            </a:r>
            <a:r>
              <a:rPr lang="pt-PT" i="1" dirty="0"/>
              <a:t> ) Ela estava armazenada na tomada e nas instalações elétricas de toda a casa.</a:t>
            </a:r>
            <a:endParaRPr lang="pt-BR" i="1" dirty="0"/>
          </a:p>
          <a:p>
            <a:pPr algn="just" hangingPunct="0">
              <a:lnSpc>
                <a:spcPct val="130000"/>
              </a:lnSpc>
            </a:pPr>
            <a:r>
              <a:rPr lang="pt-PT" i="1" dirty="0"/>
              <a:t>(  </a:t>
            </a:r>
            <a:r>
              <a:rPr lang="pt-PT" i="1" dirty="0" smtClean="0"/>
              <a:t> )</a:t>
            </a:r>
            <a:r>
              <a:rPr lang="pt-PT" i="1" dirty="0"/>
              <a:t> Ela estava armazenada no medidor de energia e na rede elétrica da rua.</a:t>
            </a:r>
            <a:endParaRPr lang="pt-BR" i="1" dirty="0"/>
          </a:p>
          <a:p>
            <a:pPr algn="just" hangingPunct="0">
              <a:lnSpc>
                <a:spcPct val="130000"/>
              </a:lnSpc>
            </a:pPr>
            <a:r>
              <a:rPr lang="pt-PT" i="1" dirty="0"/>
              <a:t>( </a:t>
            </a:r>
            <a:r>
              <a:rPr lang="pt-PT" i="1" dirty="0" smtClean="0"/>
              <a:t>  )</a:t>
            </a:r>
            <a:r>
              <a:rPr lang="pt-PT" i="1" dirty="0"/>
              <a:t> Ela foi gerada no momento em que o ventilador foi ligado, logo não estava armazenada</a:t>
            </a:r>
            <a:r>
              <a:rPr lang="pt-PT" i="1" dirty="0" smtClean="0"/>
              <a:t>.</a:t>
            </a:r>
          </a:p>
          <a:p>
            <a:pPr algn="just" hangingPunct="0">
              <a:lnSpc>
                <a:spcPct val="130000"/>
              </a:lnSpc>
            </a:pPr>
            <a:r>
              <a:rPr lang="pt-PT" i="1" dirty="0"/>
              <a:t>( </a:t>
            </a:r>
            <a:r>
              <a:rPr lang="pt-PT" i="1" dirty="0" smtClean="0"/>
              <a:t> </a:t>
            </a:r>
            <a:r>
              <a:rPr lang="pt-PT" i="1" dirty="0"/>
              <a:t> ) </a:t>
            </a:r>
            <a:r>
              <a:rPr lang="pt-PT" dirty="0"/>
              <a:t>Ela estava armazenada na tomada.</a:t>
            </a:r>
            <a:endParaRPr lang="pt-BR" i="1" dirty="0"/>
          </a:p>
        </p:txBody>
      </p:sp>
      <p:sp>
        <p:nvSpPr>
          <p:cNvPr id="6" name="CaixaDeTexto 5"/>
          <p:cNvSpPr txBox="1"/>
          <p:nvPr/>
        </p:nvSpPr>
        <p:spPr>
          <a:xfrm>
            <a:off x="337097" y="4848929"/>
            <a:ext cx="360040" cy="400110"/>
          </a:xfrm>
          <a:prstGeom prst="rect">
            <a:avLst/>
          </a:prstGeom>
          <a:noFill/>
        </p:spPr>
        <p:txBody>
          <a:bodyPr wrap="square" rtlCol="0">
            <a:spAutoFit/>
          </a:bodyPr>
          <a:lstStyle/>
          <a:p>
            <a:r>
              <a:rPr lang="pt-BR" sz="2000" b="1" i="1" dirty="0" smtClean="0">
                <a:solidFill>
                  <a:srgbClr val="FF0000"/>
                </a:solidFill>
              </a:rPr>
              <a:t>X</a:t>
            </a:r>
            <a:endParaRPr lang="pt-BR" sz="2000" b="1" i="1" dirty="0">
              <a:solidFill>
                <a:srgbClr val="FF0000"/>
              </a:solidFill>
            </a:endParaRPr>
          </a:p>
        </p:txBody>
      </p:sp>
    </p:spTree>
    <p:extLst>
      <p:ext uri="{BB962C8B-B14F-4D97-AF65-F5344CB8AC3E}">
        <p14:creationId xmlns:p14="http://schemas.microsoft.com/office/powerpoint/2010/main" val="191668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548680"/>
            <a:ext cx="7776864" cy="1172629"/>
          </a:xfrm>
          <a:prstGeom prst="rect">
            <a:avLst/>
          </a:prstGeom>
        </p:spPr>
        <p:txBody>
          <a:bodyPr wrap="square">
            <a:spAutoFit/>
          </a:bodyPr>
          <a:lstStyle/>
          <a:p>
            <a:pPr algn="just">
              <a:lnSpc>
                <a:spcPct val="130000"/>
              </a:lnSpc>
            </a:pPr>
            <a:r>
              <a:rPr lang="pt-PT" b="1" dirty="0"/>
              <a:t>Questão 10)</a:t>
            </a:r>
            <a:r>
              <a:rPr lang="pt-PT" dirty="0"/>
              <a:t> </a:t>
            </a:r>
            <a:r>
              <a:rPr lang="pt-PT" b="1" dirty="0"/>
              <a:t>(1 ponto) (0,20 cada item) </a:t>
            </a:r>
            <a:r>
              <a:rPr lang="pt-PT" dirty="0"/>
              <a:t>Cada um de nós deve evitar o desperdício de energia e de água, claro!  Escreva “</a:t>
            </a:r>
            <a:r>
              <a:rPr lang="pt-PT" b="1" dirty="0"/>
              <a:t>Está certo</a:t>
            </a:r>
            <a:r>
              <a:rPr lang="pt-PT" dirty="0"/>
              <a:t>” ou “</a:t>
            </a:r>
            <a:r>
              <a:rPr lang="pt-PT" b="1" dirty="0"/>
              <a:t>Está errado</a:t>
            </a:r>
            <a:r>
              <a:rPr lang="pt-PT" dirty="0"/>
              <a:t>” na frente de cada frase:</a:t>
            </a:r>
            <a:endParaRPr lang="pt-BR" dirty="0"/>
          </a:p>
        </p:txBody>
      </p:sp>
      <p:sp>
        <p:nvSpPr>
          <p:cNvPr id="4" name="Retângulo 3"/>
          <p:cNvSpPr/>
          <p:nvPr/>
        </p:nvSpPr>
        <p:spPr>
          <a:xfrm>
            <a:off x="406921" y="2492896"/>
            <a:ext cx="8280920" cy="3333220"/>
          </a:xfrm>
          <a:prstGeom prst="rect">
            <a:avLst/>
          </a:prstGeom>
        </p:spPr>
        <p:txBody>
          <a:bodyPr wrap="square">
            <a:spAutoFit/>
          </a:bodyPr>
          <a:lstStyle/>
          <a:p>
            <a:pPr algn="just" hangingPunct="0">
              <a:lnSpc>
                <a:spcPct val="130000"/>
              </a:lnSpc>
            </a:pPr>
            <a:r>
              <a:rPr lang="pt-PT" i="1" dirty="0" smtClean="0"/>
              <a:t>_ _ _ _ _ _ _ _abrir </a:t>
            </a:r>
            <a:r>
              <a:rPr lang="pt-PT" i="1" dirty="0"/>
              <a:t>a janela ou cortina para aproveitar a luz solar e apagar a lâmpada</a:t>
            </a:r>
            <a:r>
              <a:rPr lang="pt-PT" i="1" dirty="0" smtClean="0"/>
              <a:t>.</a:t>
            </a:r>
          </a:p>
          <a:p>
            <a:pPr algn="just" hangingPunct="0">
              <a:lnSpc>
                <a:spcPct val="130000"/>
              </a:lnSpc>
            </a:pPr>
            <a:endParaRPr lang="pt-BR" i="1" dirty="0"/>
          </a:p>
          <a:p>
            <a:pPr algn="just" hangingPunct="0">
              <a:lnSpc>
                <a:spcPct val="130000"/>
              </a:lnSpc>
            </a:pPr>
            <a:r>
              <a:rPr lang="pt-PT" i="1" dirty="0"/>
              <a:t>_ _ _ _ _ _ _ _ deixar </a:t>
            </a:r>
            <a:r>
              <a:rPr lang="pt-PT" i="1" dirty="0"/>
              <a:t>a televisão ligada quando não tem ninguém assistindo</a:t>
            </a:r>
            <a:r>
              <a:rPr lang="pt-PT" i="1" dirty="0" smtClean="0"/>
              <a:t>.</a:t>
            </a:r>
          </a:p>
          <a:p>
            <a:pPr algn="just" hangingPunct="0">
              <a:lnSpc>
                <a:spcPct val="130000"/>
              </a:lnSpc>
            </a:pPr>
            <a:endParaRPr lang="pt-BR" i="1" dirty="0"/>
          </a:p>
          <a:p>
            <a:pPr algn="just" hangingPunct="0">
              <a:lnSpc>
                <a:spcPct val="130000"/>
              </a:lnSpc>
            </a:pPr>
            <a:r>
              <a:rPr lang="pt-PT" i="1" dirty="0"/>
              <a:t>_ _ _ _ _ _ _ _ apagar </a:t>
            </a:r>
            <a:r>
              <a:rPr lang="pt-PT" i="1" dirty="0"/>
              <a:t>a lâmpada quando não tem ninguém no ambiente</a:t>
            </a:r>
            <a:r>
              <a:rPr lang="pt-PT" i="1" dirty="0" smtClean="0"/>
              <a:t>.</a:t>
            </a:r>
          </a:p>
          <a:p>
            <a:pPr algn="just" hangingPunct="0">
              <a:lnSpc>
                <a:spcPct val="130000"/>
              </a:lnSpc>
            </a:pPr>
            <a:endParaRPr lang="pt-BR" i="1" dirty="0"/>
          </a:p>
          <a:p>
            <a:pPr algn="just">
              <a:lnSpc>
                <a:spcPct val="130000"/>
              </a:lnSpc>
            </a:pPr>
            <a:r>
              <a:rPr lang="pt-PT" i="1" dirty="0"/>
              <a:t>_ _ _ _ _ _ _ _ </a:t>
            </a:r>
            <a:r>
              <a:rPr lang="pt-PT" dirty="0" smtClean="0"/>
              <a:t>colocar </a:t>
            </a:r>
            <a:r>
              <a:rPr lang="pt-PT" dirty="0"/>
              <a:t>alimentos quentes dentro da geladeira</a:t>
            </a:r>
            <a:r>
              <a:rPr lang="pt-PT" dirty="0" smtClean="0"/>
              <a:t>.</a:t>
            </a:r>
          </a:p>
          <a:p>
            <a:pPr algn="just">
              <a:lnSpc>
                <a:spcPct val="130000"/>
              </a:lnSpc>
            </a:pPr>
            <a:endParaRPr lang="pt-PT" dirty="0" smtClean="0"/>
          </a:p>
          <a:p>
            <a:pPr algn="just">
              <a:lnSpc>
                <a:spcPct val="130000"/>
              </a:lnSpc>
            </a:pPr>
            <a:r>
              <a:rPr lang="pt-PT" i="1" dirty="0"/>
              <a:t>_ _ _ _ _ _ _ _ demorar </a:t>
            </a:r>
            <a:r>
              <a:rPr lang="pt-PT" i="1" dirty="0"/>
              <a:t>no banho.</a:t>
            </a:r>
            <a:endParaRPr lang="pt-BR" dirty="0"/>
          </a:p>
        </p:txBody>
      </p:sp>
      <p:sp>
        <p:nvSpPr>
          <p:cNvPr id="5" name="Retângulo 4"/>
          <p:cNvSpPr/>
          <p:nvPr/>
        </p:nvSpPr>
        <p:spPr>
          <a:xfrm>
            <a:off x="513854" y="2455952"/>
            <a:ext cx="1225592" cy="492443"/>
          </a:xfrm>
          <a:prstGeom prst="rect">
            <a:avLst/>
          </a:prstGeom>
        </p:spPr>
        <p:txBody>
          <a:bodyPr wrap="none">
            <a:spAutoFit/>
          </a:bodyPr>
          <a:lstStyle/>
          <a:p>
            <a:pPr algn="just">
              <a:lnSpc>
                <a:spcPct val="130000"/>
              </a:lnSpc>
            </a:pPr>
            <a:r>
              <a:rPr lang="pt-PT" sz="2000" b="1" i="1" dirty="0">
                <a:solidFill>
                  <a:srgbClr val="FF0000"/>
                </a:solidFill>
              </a:rPr>
              <a:t>Está certo</a:t>
            </a:r>
            <a:endParaRPr lang="pt-BR" sz="2000" b="1" dirty="0"/>
          </a:p>
        </p:txBody>
      </p:sp>
      <p:sp>
        <p:nvSpPr>
          <p:cNvPr id="6" name="Retângulo 5"/>
          <p:cNvSpPr/>
          <p:nvPr/>
        </p:nvSpPr>
        <p:spPr>
          <a:xfrm>
            <a:off x="453010" y="3168676"/>
            <a:ext cx="1395318" cy="492443"/>
          </a:xfrm>
          <a:prstGeom prst="rect">
            <a:avLst/>
          </a:prstGeom>
        </p:spPr>
        <p:txBody>
          <a:bodyPr wrap="none">
            <a:spAutoFit/>
          </a:bodyPr>
          <a:lstStyle/>
          <a:p>
            <a:pPr algn="just">
              <a:lnSpc>
                <a:spcPct val="130000"/>
              </a:lnSpc>
            </a:pPr>
            <a:r>
              <a:rPr lang="pt-PT" sz="2000" b="1" i="1" dirty="0">
                <a:solidFill>
                  <a:srgbClr val="FF0000"/>
                </a:solidFill>
              </a:rPr>
              <a:t>Está errado</a:t>
            </a:r>
            <a:endParaRPr lang="pt-BR" sz="2000" b="1" dirty="0"/>
          </a:p>
        </p:txBody>
      </p:sp>
      <p:sp>
        <p:nvSpPr>
          <p:cNvPr id="7" name="Retângulo 6"/>
          <p:cNvSpPr/>
          <p:nvPr/>
        </p:nvSpPr>
        <p:spPr>
          <a:xfrm>
            <a:off x="526638" y="3861215"/>
            <a:ext cx="1283300" cy="492443"/>
          </a:xfrm>
          <a:prstGeom prst="rect">
            <a:avLst/>
          </a:prstGeom>
        </p:spPr>
        <p:txBody>
          <a:bodyPr wrap="none">
            <a:spAutoFit/>
          </a:bodyPr>
          <a:lstStyle/>
          <a:p>
            <a:pPr algn="just">
              <a:lnSpc>
                <a:spcPct val="130000"/>
              </a:lnSpc>
            </a:pPr>
            <a:r>
              <a:rPr lang="pt-PT" sz="2000" b="1" i="1" dirty="0">
                <a:solidFill>
                  <a:srgbClr val="FF0000"/>
                </a:solidFill>
              </a:rPr>
              <a:t>Está certo </a:t>
            </a:r>
            <a:endParaRPr lang="pt-BR" sz="2000" b="1" dirty="0"/>
          </a:p>
        </p:txBody>
      </p:sp>
      <p:sp>
        <p:nvSpPr>
          <p:cNvPr id="8" name="Retângulo 7"/>
          <p:cNvSpPr/>
          <p:nvPr/>
        </p:nvSpPr>
        <p:spPr>
          <a:xfrm>
            <a:off x="447591" y="4590526"/>
            <a:ext cx="1453026" cy="492443"/>
          </a:xfrm>
          <a:prstGeom prst="rect">
            <a:avLst/>
          </a:prstGeom>
        </p:spPr>
        <p:txBody>
          <a:bodyPr wrap="none">
            <a:spAutoFit/>
          </a:bodyPr>
          <a:lstStyle/>
          <a:p>
            <a:pPr algn="just">
              <a:lnSpc>
                <a:spcPct val="130000"/>
              </a:lnSpc>
            </a:pPr>
            <a:r>
              <a:rPr lang="pt-PT" sz="2000" b="1" i="1" dirty="0">
                <a:solidFill>
                  <a:srgbClr val="FF0000"/>
                </a:solidFill>
              </a:rPr>
              <a:t>Está errado</a:t>
            </a:r>
            <a:r>
              <a:rPr lang="pt-PT" sz="2000" b="1" i="1" dirty="0"/>
              <a:t> </a:t>
            </a:r>
            <a:endParaRPr lang="pt-BR" sz="2000" b="1" i="1" dirty="0"/>
          </a:p>
        </p:txBody>
      </p:sp>
      <p:sp>
        <p:nvSpPr>
          <p:cNvPr id="9" name="Retângulo 8"/>
          <p:cNvSpPr/>
          <p:nvPr/>
        </p:nvSpPr>
        <p:spPr>
          <a:xfrm>
            <a:off x="456024" y="5294349"/>
            <a:ext cx="1395318" cy="492443"/>
          </a:xfrm>
          <a:prstGeom prst="rect">
            <a:avLst/>
          </a:prstGeom>
        </p:spPr>
        <p:txBody>
          <a:bodyPr wrap="none">
            <a:spAutoFit/>
          </a:bodyPr>
          <a:lstStyle/>
          <a:p>
            <a:pPr algn="just">
              <a:lnSpc>
                <a:spcPct val="130000"/>
              </a:lnSpc>
            </a:pPr>
            <a:r>
              <a:rPr lang="pt-PT" sz="2000" b="1" i="1" dirty="0">
                <a:solidFill>
                  <a:srgbClr val="FF0000"/>
                </a:solidFill>
              </a:rPr>
              <a:t>Está errado</a:t>
            </a:r>
            <a:endParaRPr lang="pt-BR" sz="2000" b="1" i="1" dirty="0"/>
          </a:p>
        </p:txBody>
      </p:sp>
    </p:spTree>
    <p:extLst>
      <p:ext uri="{BB962C8B-B14F-4D97-AF65-F5344CB8AC3E}">
        <p14:creationId xmlns:p14="http://schemas.microsoft.com/office/powerpoint/2010/main" val="281187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val="1196055288"/>
              </p:ext>
            </p:extLst>
          </p:nvPr>
        </p:nvGraphicFramePr>
        <p:xfrm>
          <a:off x="3858579" y="748162"/>
          <a:ext cx="4167068" cy="5442318"/>
        </p:xfrm>
        <a:graphic>
          <a:graphicData uri="http://schemas.openxmlformats.org/drawingml/2006/table">
            <a:tbl>
              <a:tblPr firstRow="1" bandRow="1">
                <a:tableStyleId>{5C22544A-7EE6-4342-B048-85BDC9FD1C3A}</a:tableStyleId>
              </a:tblPr>
              <a:tblGrid>
                <a:gridCol w="685419">
                  <a:extLst>
                    <a:ext uri="{9D8B030D-6E8A-4147-A177-3AD203B41FA5}">
                      <a16:colId xmlns:a16="http://schemas.microsoft.com/office/drawing/2014/main" val="77620037"/>
                    </a:ext>
                  </a:extLst>
                </a:gridCol>
                <a:gridCol w="3481649">
                  <a:extLst>
                    <a:ext uri="{9D8B030D-6E8A-4147-A177-3AD203B41FA5}">
                      <a16:colId xmlns:a16="http://schemas.microsoft.com/office/drawing/2014/main" val="3578718802"/>
                    </a:ext>
                  </a:extLst>
                </a:gridCol>
              </a:tblGrid>
              <a:tr h="386817">
                <a:tc gridSpan="2">
                  <a:txBody>
                    <a:bodyPr/>
                    <a:lstStyle/>
                    <a:p>
                      <a:pPr algn="ctr"/>
                      <a:r>
                        <a:rPr lang="pt-BR" sz="1800" dirty="0" smtClean="0">
                          <a:solidFill>
                            <a:schemeClr val="tx1"/>
                          </a:solidFill>
                        </a:rPr>
                        <a:t>Contatos:</a:t>
                      </a:r>
                      <a:endParaRPr lang="pt-BR" sz="1800" dirty="0">
                        <a:solidFill>
                          <a:schemeClr val="tx1"/>
                        </a:solidFill>
                      </a:endParaRPr>
                    </a:p>
                  </a:txBody>
                  <a:tcPr marL="89273" marR="89273" marT="44637" marB="44637">
                    <a:solidFill>
                      <a:schemeClr val="accent1">
                        <a:lumMod val="60000"/>
                        <a:lumOff val="40000"/>
                      </a:schemeClr>
                    </a:solidFill>
                  </a:tcPr>
                </a:tc>
                <a:tc hMerge="1">
                  <a:txBody>
                    <a:bodyPr/>
                    <a:lstStyle/>
                    <a:p>
                      <a:endParaRPr lang="pt-BR" dirty="0"/>
                    </a:p>
                  </a:txBody>
                  <a:tcPr/>
                </a:tc>
                <a:extLst>
                  <a:ext uri="{0D108BD9-81ED-4DB2-BD59-A6C34878D82A}">
                    <a16:rowId xmlns:a16="http://schemas.microsoft.com/office/drawing/2014/main" val="1427671705"/>
                  </a:ext>
                </a:extLst>
              </a:tr>
              <a:tr h="624615">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obabr</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640790837"/>
                  </a:ext>
                </a:extLst>
              </a:tr>
              <a:tr h="607057">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a:t>
                      </a:r>
                      <a:r>
                        <a:rPr lang="pt-BR" sz="1800" dirty="0" err="1" smtClean="0">
                          <a:latin typeface="Arial" panose="020B0604020202020204" pitchFamily="34" charset="0"/>
                          <a:cs typeface="Arial" panose="020B0604020202020204" pitchFamily="34" charset="0"/>
                        </a:rPr>
                        <a:t>oba_olimpiada</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203746611"/>
                  </a:ext>
                </a:extLst>
              </a:tr>
              <a:tr h="56242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obaoficial</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3635729194"/>
                  </a:ext>
                </a:extLst>
              </a:tr>
              <a:tr h="62491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latin typeface="Arial" panose="020B0604020202020204" pitchFamily="34" charset="0"/>
                          <a:cs typeface="Arial" panose="020B0604020202020204" pitchFamily="34" charset="0"/>
                        </a:rPr>
                        <a:t>canal_oba_mobfog</a:t>
                      </a:r>
                      <a:endParaRPr lang="pt-BR" sz="1800" dirty="0" smtClean="0">
                        <a:latin typeface="Arial" panose="020B0604020202020204" pitchFamily="34" charset="0"/>
                        <a:cs typeface="Arial" panose="020B0604020202020204" pitchFamily="34" charset="0"/>
                      </a:endParaRP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10419485"/>
                  </a:ext>
                </a:extLst>
              </a:tr>
              <a:tr h="553200">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oba.secretaria@gmail.com</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2571587587"/>
                  </a:ext>
                </a:extLst>
              </a:tr>
              <a:tr h="601451">
                <a:tc>
                  <a:txBody>
                    <a:bodyPr/>
                    <a:lstStyle/>
                    <a:p>
                      <a:endParaRPr lang="pt-BR" sz="1800"/>
                    </a:p>
                  </a:txBody>
                  <a:tcPr marL="89273" marR="89273" marT="44637" marB="4463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(21) 98272-3810</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529904417"/>
                  </a:ext>
                </a:extLst>
              </a:tr>
              <a:tr h="1095030">
                <a:tc>
                  <a:txBody>
                    <a:bodyPr/>
                    <a:lstStyle/>
                    <a:p>
                      <a:endParaRPr lang="pt-BR" sz="1800" dirty="0"/>
                    </a:p>
                  </a:txBody>
                  <a:tcPr marL="89273" marR="89273" marT="44637" marB="44637">
                    <a:solidFill>
                      <a:schemeClr val="bg1"/>
                    </a:solidFill>
                  </a:tcPr>
                </a:tc>
                <a:tc>
                  <a:txBody>
                    <a:bodyPr/>
                    <a:lstStyle/>
                    <a:p>
                      <a:r>
                        <a:rPr lang="pt-BR" sz="1800" dirty="0" smtClean="0">
                          <a:latin typeface="Arial" panose="020B0604020202020204" pitchFamily="34" charset="0"/>
                          <a:cs typeface="Arial" panose="020B0604020202020204" pitchFamily="34" charset="0"/>
                        </a:rPr>
                        <a:t>(21) 2334-0082</a:t>
                      </a:r>
                    </a:p>
                    <a:p>
                      <a:r>
                        <a:rPr lang="pt-BR" sz="1800" dirty="0" smtClean="0">
                          <a:latin typeface="Arial" panose="020B0604020202020204" pitchFamily="34" charset="0"/>
                          <a:cs typeface="Arial" panose="020B0604020202020204" pitchFamily="34" charset="0"/>
                        </a:rPr>
                        <a:t>(21) 4104-4047</a:t>
                      </a:r>
                    </a:p>
                    <a:p>
                      <a:r>
                        <a:rPr lang="pt-BR" sz="1800" dirty="0" smtClean="0">
                          <a:latin typeface="Arial" panose="020B0604020202020204" pitchFamily="34" charset="0"/>
                          <a:cs typeface="Arial" panose="020B0604020202020204" pitchFamily="34" charset="0"/>
                        </a:rPr>
                        <a:t>(21) 2254-1139</a:t>
                      </a:r>
                    </a:p>
                  </a:txBody>
                  <a:tcPr marL="89273" marR="89273" marT="44637" marB="44637" anchor="ctr">
                    <a:solidFill>
                      <a:schemeClr val="accent1">
                        <a:lumMod val="20000"/>
                        <a:lumOff val="80000"/>
                      </a:schemeClr>
                    </a:solidFill>
                  </a:tcPr>
                </a:tc>
                <a:extLst>
                  <a:ext uri="{0D108BD9-81ED-4DB2-BD59-A6C34878D82A}">
                    <a16:rowId xmlns:a16="http://schemas.microsoft.com/office/drawing/2014/main" val="1146621586"/>
                  </a:ext>
                </a:extLst>
              </a:tr>
              <a:tr h="38681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dirty="0" smtClean="0">
                          <a:latin typeface="Arial" panose="020B0604020202020204" pitchFamily="34" charset="0"/>
                          <a:cs typeface="Arial" panose="020B0604020202020204" pitchFamily="34" charset="0"/>
                        </a:rPr>
                        <a:t>www.oba.org.br</a:t>
                      </a:r>
                    </a:p>
                  </a:txBody>
                  <a:tcPr marL="89273" marR="89273" marT="44637" marB="44637">
                    <a:solidFill>
                      <a:schemeClr val="accent1">
                        <a:lumMod val="60000"/>
                        <a:lumOff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t-BR" sz="1800" dirty="0" smtClean="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288160636"/>
                  </a:ext>
                </a:extLst>
              </a:tr>
            </a:tbl>
          </a:graphicData>
        </a:graphic>
      </p:graphicFrame>
      <p:grpSp>
        <p:nvGrpSpPr>
          <p:cNvPr id="2" name="Agrupar 1"/>
          <p:cNvGrpSpPr/>
          <p:nvPr/>
        </p:nvGrpSpPr>
        <p:grpSpPr>
          <a:xfrm>
            <a:off x="3892430" y="1221538"/>
            <a:ext cx="651692" cy="4341089"/>
            <a:chOff x="3960784" y="1167955"/>
            <a:chExt cx="667511" cy="4446461"/>
          </a:xfrm>
        </p:grpSpPr>
        <p:pic>
          <p:nvPicPr>
            <p:cNvPr id="7" name="Imagem 6"/>
            <p:cNvPicPr>
              <a:picLocks noChangeAspect="1"/>
            </p:cNvPicPr>
            <p:nvPr/>
          </p:nvPicPr>
          <p:blipFill>
            <a:blip r:embed="rId2"/>
            <a:stretch>
              <a:fillRect/>
            </a:stretch>
          </p:blipFill>
          <p:spPr>
            <a:xfrm>
              <a:off x="4009233" y="4171188"/>
              <a:ext cx="530717" cy="528828"/>
            </a:xfrm>
            <a:prstGeom prst="rect">
              <a:avLst/>
            </a:prstGeom>
          </p:spPr>
        </p:pic>
        <p:pic>
          <p:nvPicPr>
            <p:cNvPr id="8" name="Imagem 7"/>
            <p:cNvPicPr>
              <a:picLocks noChangeAspect="1"/>
            </p:cNvPicPr>
            <p:nvPr/>
          </p:nvPicPr>
          <p:blipFill>
            <a:blip r:embed="rId3"/>
            <a:stretch>
              <a:fillRect/>
            </a:stretch>
          </p:blipFill>
          <p:spPr>
            <a:xfrm>
              <a:off x="4041810" y="2391918"/>
              <a:ext cx="477018" cy="470154"/>
            </a:xfrm>
            <a:prstGeom prst="rect">
              <a:avLst/>
            </a:prstGeom>
          </p:spPr>
        </p:pic>
        <p:pic>
          <p:nvPicPr>
            <p:cNvPr id="9" name="Imagem 8"/>
            <p:cNvPicPr>
              <a:picLocks noChangeAspect="1"/>
            </p:cNvPicPr>
            <p:nvPr/>
          </p:nvPicPr>
          <p:blipFill>
            <a:blip r:embed="rId4"/>
            <a:stretch>
              <a:fillRect/>
            </a:stretch>
          </p:blipFill>
          <p:spPr>
            <a:xfrm>
              <a:off x="4035524" y="1773936"/>
              <a:ext cx="508521" cy="512064"/>
            </a:xfrm>
            <a:prstGeom prst="rect">
              <a:avLst/>
            </a:prstGeom>
          </p:spPr>
        </p:pic>
        <p:pic>
          <p:nvPicPr>
            <p:cNvPr id="10" name="Imagem 9"/>
            <p:cNvPicPr>
              <a:picLocks noChangeAspect="1"/>
            </p:cNvPicPr>
            <p:nvPr/>
          </p:nvPicPr>
          <p:blipFill>
            <a:blip r:embed="rId5"/>
            <a:stretch>
              <a:fillRect/>
            </a:stretch>
          </p:blipFill>
          <p:spPr>
            <a:xfrm>
              <a:off x="3988470" y="2969133"/>
              <a:ext cx="580515" cy="551307"/>
            </a:xfrm>
            <a:prstGeom prst="rect">
              <a:avLst/>
            </a:prstGeom>
          </p:spPr>
        </p:pic>
        <p:pic>
          <p:nvPicPr>
            <p:cNvPr id="11" name="Imagem 10"/>
            <p:cNvPicPr>
              <a:picLocks noChangeAspect="1"/>
            </p:cNvPicPr>
            <p:nvPr/>
          </p:nvPicPr>
          <p:blipFill>
            <a:blip r:embed="rId6"/>
            <a:stretch>
              <a:fillRect/>
            </a:stretch>
          </p:blipFill>
          <p:spPr>
            <a:xfrm>
              <a:off x="3997422" y="3632454"/>
              <a:ext cx="564933" cy="436626"/>
            </a:xfrm>
            <a:prstGeom prst="rect">
              <a:avLst/>
            </a:prstGeom>
          </p:spPr>
        </p:pic>
        <p:pic>
          <p:nvPicPr>
            <p:cNvPr id="1026" name="Picture 2" descr="Telefone, redondo, ícone - Baixar PNG/SVG Transparent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0784" y="4946905"/>
              <a:ext cx="667511" cy="667511"/>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m 23"/>
            <p:cNvPicPr>
              <a:picLocks noChangeAspect="1"/>
            </p:cNvPicPr>
            <p:nvPr/>
          </p:nvPicPr>
          <p:blipFill>
            <a:blip r:embed="rId8"/>
            <a:stretch>
              <a:fillRect/>
            </a:stretch>
          </p:blipFill>
          <p:spPr>
            <a:xfrm>
              <a:off x="4050954" y="1167955"/>
              <a:ext cx="470514" cy="468821"/>
            </a:xfrm>
            <a:prstGeom prst="rect">
              <a:avLst/>
            </a:prstGeom>
          </p:spPr>
        </p:pic>
      </p:grpSp>
      <p:pic>
        <p:nvPicPr>
          <p:cNvPr id="26" name="Imagem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239" y="2164725"/>
            <a:ext cx="4022027" cy="2669263"/>
          </a:xfrm>
          <a:prstGeom prst="rect">
            <a:avLst/>
          </a:prstGeom>
        </p:spPr>
      </p:pic>
      <p:pic>
        <p:nvPicPr>
          <p:cNvPr id="27" name="Imagem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84485" y="2593994"/>
            <a:ext cx="2734749" cy="1746866"/>
          </a:xfrm>
          <a:prstGeom prst="rect">
            <a:avLst/>
          </a:prstGeom>
        </p:spPr>
      </p:pic>
    </p:spTree>
    <p:extLst>
      <p:ext uri="{BB962C8B-B14F-4D97-AF65-F5344CB8AC3E}">
        <p14:creationId xmlns:p14="http://schemas.microsoft.com/office/powerpoint/2010/main" val="339727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anim calcmode="lin" valueType="num">
                                      <p:cBhvr>
                                        <p:cTn id="8" dur="2000" fill="hold"/>
                                        <p:tgtEl>
                                          <p:spTgt spid="26"/>
                                        </p:tgtEl>
                                        <p:attrNameLst>
                                          <p:attrName>ppt_w</p:attrName>
                                        </p:attrNameLst>
                                      </p:cBhvr>
                                      <p:tavLst>
                                        <p:tav tm="0" fmla="#ppt_w*sin(2.5*pi*$)">
                                          <p:val>
                                            <p:fltVal val="0"/>
                                          </p:val>
                                        </p:tav>
                                        <p:tav tm="100000">
                                          <p:val>
                                            <p:fltVal val="1"/>
                                          </p:val>
                                        </p:tav>
                                      </p:tavLst>
                                    </p:anim>
                                    <p:anim calcmode="lin" valueType="num">
                                      <p:cBhvr>
                                        <p:cTn id="9" dur="2000" fill="hold"/>
                                        <p:tgtEl>
                                          <p:spTgt spid="2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anim calcmode="lin" valueType="num">
                                      <p:cBhvr>
                                        <p:cTn id="13" dur="2000" fill="hold"/>
                                        <p:tgtEl>
                                          <p:spTgt spid="27"/>
                                        </p:tgtEl>
                                        <p:attrNameLst>
                                          <p:attrName>ppt_w</p:attrName>
                                        </p:attrNameLst>
                                      </p:cBhvr>
                                      <p:tavLst>
                                        <p:tav tm="0" fmla="#ppt_w*sin(2.5*pi*$)">
                                          <p:val>
                                            <p:fltVal val="0"/>
                                          </p:val>
                                        </p:tav>
                                        <p:tav tm="100000">
                                          <p:val>
                                            <p:fltVal val="1"/>
                                          </p:val>
                                        </p:tav>
                                      </p:tavLst>
                                    </p:anim>
                                    <p:anim calcmode="lin" valueType="num">
                                      <p:cBhvr>
                                        <p:cTn id="14" dur="2000" fill="hold"/>
                                        <p:tgtEl>
                                          <p:spTgt spid="27"/>
                                        </p:tgtEl>
                                        <p:attrNameLst>
                                          <p:attrName>ppt_h</p:attrName>
                                        </p:attrNameLst>
                                      </p:cBhvr>
                                      <p:tavLst>
                                        <p:tav tm="0">
                                          <p:val>
                                            <p:strVal val="#ppt_h"/>
                                          </p:val>
                                        </p:tav>
                                        <p:tav tm="100000">
                                          <p:val>
                                            <p:strVal val="#ppt_h"/>
                                          </p:val>
                                        </p:tav>
                                      </p:tavLst>
                                    </p:anim>
                                  </p:childTnLst>
                                </p:cTn>
                              </p:par>
                              <p:par>
                                <p:cTn id="15" presetID="16" presetClass="entr" presetSubtype="2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175725"/>
            <a:ext cx="5328592" cy="2461187"/>
          </a:xfrm>
          <a:prstGeom prst="rect">
            <a:avLst/>
          </a:prstGeom>
        </p:spPr>
        <p:txBody>
          <a:bodyPr wrap="square">
            <a:spAutoFit/>
          </a:bodyPr>
          <a:lstStyle/>
          <a:p>
            <a:pPr algn="just">
              <a:lnSpc>
                <a:spcPct val="114000"/>
              </a:lnSpc>
            </a:pPr>
            <a:r>
              <a:rPr lang="pt-BR" sz="1700" b="1" dirty="0"/>
              <a:t>Questão 1) (1 ponto) </a:t>
            </a:r>
            <a:r>
              <a:rPr lang="pt-BR" sz="1700" dirty="0"/>
              <a:t>Você viu o lindo desenho do Galileu Galilei no cartaz da OBA deste ano? Esperamos que sim! Há 400 anos Galileu Galilei usou, pela primeira vez, uma luneta para observar o céu. E de lá para cá as descobertas da Astronomia não pararam mais. Por isso mesmo, em 2009 comemoramos o ANO INTERNACIONAL DA ASTRONOMIA. A luneta do Galileu era parecida com esta ao lado, que a OBA vai doar para as escolas em 2009.</a:t>
            </a:r>
          </a:p>
        </p:txBody>
      </p:sp>
      <p:pic>
        <p:nvPicPr>
          <p:cNvPr id="1026" name="Picture 2"/>
          <p:cNvPicPr>
            <a:picLocks noChangeAspect="1" noChangeArrowheads="1"/>
          </p:cNvPicPr>
          <p:nvPr/>
        </p:nvPicPr>
        <p:blipFill>
          <a:blip r:embed="rId2" cstate="print">
            <a:lum bright="30000" contrast="18000"/>
            <a:grayscl/>
            <a:extLst>
              <a:ext uri="{28A0092B-C50C-407E-A947-70E740481C1C}">
                <a14:useLocalDpi xmlns:a14="http://schemas.microsoft.com/office/drawing/2010/main" val="0"/>
              </a:ext>
            </a:extLst>
          </a:blip>
          <a:srcRect l="2003" t="2455" r="8047"/>
          <a:stretch>
            <a:fillRect/>
          </a:stretch>
        </p:blipFill>
        <p:spPr bwMode="auto">
          <a:xfrm>
            <a:off x="5663505" y="175725"/>
            <a:ext cx="2359389" cy="191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260588" y="2671976"/>
            <a:ext cx="9507373" cy="1566519"/>
          </a:xfrm>
          <a:prstGeom prst="rect">
            <a:avLst/>
          </a:prstGeom>
        </p:spPr>
        <p:txBody>
          <a:bodyPr wrap="square">
            <a:spAutoFit/>
          </a:bodyPr>
          <a:lstStyle/>
          <a:p>
            <a:pPr algn="just">
              <a:lnSpc>
                <a:spcPct val="114000"/>
              </a:lnSpc>
            </a:pPr>
            <a:r>
              <a:rPr lang="pt-BR" sz="1700" b="1" i="1" dirty="0"/>
              <a:t>Pergunta 1a) (0,25 ponto cada acerto) </a:t>
            </a:r>
            <a:r>
              <a:rPr lang="pt-BR" sz="1700" i="1" dirty="0"/>
              <a:t>Claro que o primeiro astro</a:t>
            </a:r>
            <a:r>
              <a:rPr lang="pt-PT" sz="1700" i="1" dirty="0"/>
              <a:t> que Galileu observou com sua luneta foi a Lua! E já de cara descobriu coisas fantásticas sobre ela. Afinal, com sua luneta ele podia ver a Lua mais perto e, assim, ver </a:t>
            </a:r>
            <a:r>
              <a:rPr lang="pt-PT" sz="1700" i="1" u="sng" dirty="0"/>
              <a:t>detalhes</a:t>
            </a:r>
            <a:r>
              <a:rPr lang="pt-PT" sz="1700" i="1" dirty="0"/>
              <a:t> da sua superfície. </a:t>
            </a:r>
            <a:r>
              <a:rPr lang="pt-PT" sz="1700" b="1" i="1" dirty="0"/>
              <a:t>Escreva dois detalhes da superfície da Lua que Galileu observou.</a:t>
            </a:r>
            <a:r>
              <a:rPr lang="pt-PT" sz="1700" i="1" dirty="0"/>
              <a:t> Para ajudar você um pouquinho, colocamos, nesta questão, a imagem da Lua que o próprio Galileu desenhou!</a:t>
            </a:r>
            <a:endParaRPr lang="pt-BR" sz="17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0278" y="2420889"/>
            <a:ext cx="2013507"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a:xfrm>
            <a:off x="249581" y="4227185"/>
            <a:ext cx="1395190" cy="353943"/>
          </a:xfrm>
          <a:prstGeom prst="rect">
            <a:avLst/>
          </a:prstGeom>
        </p:spPr>
        <p:txBody>
          <a:bodyPr wrap="none">
            <a:spAutoFit/>
          </a:bodyPr>
          <a:lstStyle/>
          <a:p>
            <a:r>
              <a:rPr lang="pt-BR" sz="1700" b="1" dirty="0"/>
              <a:t>Resposta 1a</a:t>
            </a:r>
            <a:r>
              <a:rPr lang="pt-BR" sz="1700" b="1" dirty="0" smtClean="0"/>
              <a:t>):</a:t>
            </a:r>
            <a:endParaRPr lang="pt-BR" sz="1700" dirty="0"/>
          </a:p>
        </p:txBody>
      </p:sp>
      <p:sp>
        <p:nvSpPr>
          <p:cNvPr id="6" name="Retângulo 5"/>
          <p:cNvSpPr/>
          <p:nvPr/>
        </p:nvSpPr>
        <p:spPr>
          <a:xfrm>
            <a:off x="254252" y="4590060"/>
            <a:ext cx="9585718" cy="1268296"/>
          </a:xfrm>
          <a:prstGeom prst="rect">
            <a:avLst/>
          </a:prstGeom>
        </p:spPr>
        <p:txBody>
          <a:bodyPr wrap="square">
            <a:spAutoFit/>
          </a:bodyPr>
          <a:lstStyle/>
          <a:p>
            <a:pPr algn="just">
              <a:lnSpc>
                <a:spcPct val="114000"/>
              </a:lnSpc>
            </a:pPr>
            <a:r>
              <a:rPr lang="pt-PT" sz="1700" b="1" dirty="0"/>
              <a:t>Pergunta 1b) (0,5 ponto)</a:t>
            </a:r>
            <a:r>
              <a:rPr lang="pt-PT" sz="1700" dirty="0"/>
              <a:t> Naquele tempo </a:t>
            </a:r>
            <a:r>
              <a:rPr lang="pt-BR" sz="1700" dirty="0" smtClean="0"/>
              <a:t>muita </a:t>
            </a:r>
            <a:r>
              <a:rPr lang="pt-BR" sz="1700" dirty="0"/>
              <a:t>gente não acreditava que a Lua tivesse crateras e montanhas. Achavam que a luneta do italiano Galileu Galilei estava quebrada! Além disso, ele olhou para o Sol e quase ficou cego, claro! </a:t>
            </a:r>
            <a:r>
              <a:rPr lang="pt-PT" sz="1700" b="1" dirty="0"/>
              <a:t>O que viu Galileu quando olhou para o Sol? (Dica: veja a foto ao lado). Pinte, de qualquer cor, as “carinhas” debaixo da única resposta certa.</a:t>
            </a:r>
            <a:endParaRPr lang="pt-BR" sz="1700" dirty="0"/>
          </a:p>
        </p:txBody>
      </p:sp>
      <p:pic>
        <p:nvPicPr>
          <p:cNvPr id="1028" name="Picture 4"/>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l="8032" r="11456"/>
          <a:stretch>
            <a:fillRect/>
          </a:stretch>
        </p:blipFill>
        <p:spPr bwMode="auto">
          <a:xfrm>
            <a:off x="9901610" y="4312810"/>
            <a:ext cx="1801331" cy="167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2866749" y="5912026"/>
            <a:ext cx="5301131" cy="353943"/>
          </a:xfrm>
          <a:prstGeom prst="rect">
            <a:avLst/>
          </a:prstGeom>
        </p:spPr>
        <p:txBody>
          <a:bodyPr wrap="none">
            <a:spAutoFit/>
          </a:bodyPr>
          <a:lstStyle/>
          <a:p>
            <a:r>
              <a:rPr lang="pt-PT" sz="1700" dirty="0"/>
              <a:t>Crateras</a:t>
            </a:r>
            <a:r>
              <a:rPr lang="pt-BR" sz="1700" dirty="0"/>
              <a:t>              Fumaça branca                Manchas escuras </a:t>
            </a:r>
          </a:p>
        </p:txBody>
      </p:sp>
      <p:sp>
        <p:nvSpPr>
          <p:cNvPr id="8" name="Retângulo 7"/>
          <p:cNvSpPr/>
          <p:nvPr/>
        </p:nvSpPr>
        <p:spPr>
          <a:xfrm>
            <a:off x="2104006" y="6372036"/>
            <a:ext cx="6655843" cy="353943"/>
          </a:xfrm>
          <a:prstGeom prst="rect">
            <a:avLst/>
          </a:prstGeom>
        </p:spPr>
        <p:txBody>
          <a:bodyPr wrap="square">
            <a:spAutoFit/>
          </a:bodyPr>
          <a:lstStyle/>
          <a:p>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r>
              <a:rPr lang="pt-PT" sz="1700" dirty="0">
                <a:sym typeface="Wingdings"/>
              </a:rPr>
              <a:t></a:t>
            </a:r>
            <a:r>
              <a:rPr lang="pt-PT" sz="1700" dirty="0"/>
              <a:t> </a:t>
            </a:r>
            <a:endParaRPr lang="pt-BR" sz="1700" dirty="0"/>
          </a:p>
        </p:txBody>
      </p:sp>
      <p:sp>
        <p:nvSpPr>
          <p:cNvPr id="9" name="Retângulo 8"/>
          <p:cNvSpPr/>
          <p:nvPr/>
        </p:nvSpPr>
        <p:spPr>
          <a:xfrm>
            <a:off x="6270370" y="6371335"/>
            <a:ext cx="1822935" cy="353943"/>
          </a:xfrm>
          <a:prstGeom prst="rect">
            <a:avLst/>
          </a:prstGeom>
        </p:spPr>
        <p:txBody>
          <a:bodyPr wrap="none">
            <a:spAutoFit/>
          </a:bodyPr>
          <a:lstStyle/>
          <a:p>
            <a:r>
              <a:rPr lang="pt-PT" sz="1700" b="1" u="sng" dirty="0">
                <a:solidFill>
                  <a:srgbClr val="FF0000"/>
                </a:solidFill>
                <a:sym typeface="Wingdings"/>
              </a:rPr>
              <a:t></a:t>
            </a:r>
            <a:r>
              <a:rPr lang="pt-PT" sz="1700" b="1" u="sng" dirty="0">
                <a:solidFill>
                  <a:srgbClr val="FF0000"/>
                </a:solidFill>
              </a:rPr>
              <a:t> </a:t>
            </a:r>
            <a:r>
              <a:rPr lang="pt-PT" sz="1700" b="1" u="sng" dirty="0">
                <a:solidFill>
                  <a:srgbClr val="FF0000"/>
                </a:solidFill>
                <a:sym typeface="Wingdings"/>
              </a:rPr>
              <a:t></a:t>
            </a:r>
            <a:r>
              <a:rPr lang="pt-PT" sz="1700" b="1" u="sng" dirty="0">
                <a:solidFill>
                  <a:srgbClr val="FF0000"/>
                </a:solidFill>
              </a:rPr>
              <a:t> </a:t>
            </a:r>
            <a:r>
              <a:rPr lang="pt-PT" sz="1700" b="1" u="sng" dirty="0">
                <a:solidFill>
                  <a:srgbClr val="FF0000"/>
                </a:solidFill>
                <a:sym typeface="Wingdings"/>
              </a:rPr>
              <a:t></a:t>
            </a:r>
            <a:r>
              <a:rPr lang="pt-PT" sz="1700" b="1" u="sng" dirty="0">
                <a:solidFill>
                  <a:srgbClr val="FF0000"/>
                </a:solidFill>
              </a:rPr>
              <a:t> </a:t>
            </a:r>
            <a:r>
              <a:rPr lang="pt-PT" sz="1700" b="1" u="sng" dirty="0">
                <a:solidFill>
                  <a:srgbClr val="FF0000"/>
                </a:solidFill>
                <a:sym typeface="Wingdings"/>
              </a:rPr>
              <a:t></a:t>
            </a:r>
            <a:r>
              <a:rPr lang="pt-PT" sz="1700" b="1" u="sng" dirty="0">
                <a:solidFill>
                  <a:srgbClr val="FF0000"/>
                </a:solidFill>
              </a:rPr>
              <a:t> </a:t>
            </a:r>
            <a:r>
              <a:rPr lang="pt-PT" sz="1700" b="1" u="sng" dirty="0">
                <a:solidFill>
                  <a:srgbClr val="FF0000"/>
                </a:solidFill>
                <a:sym typeface="Wingdings"/>
              </a:rPr>
              <a:t></a:t>
            </a:r>
            <a:r>
              <a:rPr lang="pt-PT" sz="1700" b="1" u="sng" dirty="0">
                <a:solidFill>
                  <a:srgbClr val="FF0000"/>
                </a:solidFill>
              </a:rPr>
              <a:t> </a:t>
            </a:r>
            <a:r>
              <a:rPr lang="pt-PT" sz="1700" b="1" u="sng" dirty="0">
                <a:solidFill>
                  <a:srgbClr val="FF0000"/>
                </a:solidFill>
                <a:sym typeface="Wingdings"/>
              </a:rPr>
              <a:t></a:t>
            </a:r>
            <a:r>
              <a:rPr lang="pt-PT" sz="1700" b="1" u="sng" dirty="0">
                <a:solidFill>
                  <a:srgbClr val="FF0000"/>
                </a:solidFill>
              </a:rPr>
              <a:t> </a:t>
            </a:r>
            <a:r>
              <a:rPr lang="pt-PT" sz="1700" b="1" u="sng" dirty="0">
                <a:solidFill>
                  <a:srgbClr val="FF0000"/>
                </a:solidFill>
                <a:sym typeface="Wingdings"/>
              </a:rPr>
              <a:t></a:t>
            </a:r>
            <a:r>
              <a:rPr lang="pt-PT" sz="1700" b="1" u="sng" dirty="0">
                <a:solidFill>
                  <a:srgbClr val="FF0000"/>
                </a:solidFill>
              </a:rPr>
              <a:t> </a:t>
            </a:r>
            <a:endParaRPr lang="pt-BR" sz="1700" b="1" dirty="0"/>
          </a:p>
        </p:txBody>
      </p:sp>
      <p:sp>
        <p:nvSpPr>
          <p:cNvPr id="10" name="Retângulo 9"/>
          <p:cNvSpPr/>
          <p:nvPr/>
        </p:nvSpPr>
        <p:spPr>
          <a:xfrm>
            <a:off x="1528517" y="4211796"/>
            <a:ext cx="3781613" cy="369332"/>
          </a:xfrm>
          <a:prstGeom prst="rect">
            <a:avLst/>
          </a:prstGeom>
        </p:spPr>
        <p:txBody>
          <a:bodyPr wrap="none">
            <a:spAutoFit/>
          </a:bodyPr>
          <a:lstStyle/>
          <a:p>
            <a:r>
              <a:rPr lang="pt-BR" b="1" dirty="0">
                <a:solidFill>
                  <a:srgbClr val="FF0000"/>
                </a:solidFill>
              </a:rPr>
              <a:t>Montanhas e crateras (ou </a:t>
            </a:r>
            <a:r>
              <a:rPr lang="pt-BR" b="1" dirty="0" smtClean="0">
                <a:solidFill>
                  <a:srgbClr val="FF0000"/>
                </a:solidFill>
              </a:rPr>
              <a:t>sinônimos) </a:t>
            </a:r>
            <a:endParaRPr lang="pt-BR" b="1" dirty="0">
              <a:solidFill>
                <a:srgbClr val="FF0000"/>
              </a:solidFill>
            </a:endParaRPr>
          </a:p>
        </p:txBody>
      </p:sp>
    </p:spTree>
    <p:extLst>
      <p:ext uri="{BB962C8B-B14F-4D97-AF65-F5344CB8AC3E}">
        <p14:creationId xmlns:p14="http://schemas.microsoft.com/office/powerpoint/2010/main" val="203231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73533"/>
            <a:ext cx="5688632" cy="1671291"/>
          </a:xfrm>
          <a:prstGeom prst="rect">
            <a:avLst/>
          </a:prstGeom>
        </p:spPr>
        <p:txBody>
          <a:bodyPr wrap="square">
            <a:spAutoFit/>
          </a:bodyPr>
          <a:lstStyle/>
          <a:p>
            <a:pPr algn="just">
              <a:lnSpc>
                <a:spcPct val="114000"/>
              </a:lnSpc>
            </a:pPr>
            <a:r>
              <a:rPr lang="pt-BR" b="1" dirty="0"/>
              <a:t>Questão 2) (1 ponto)</a:t>
            </a:r>
            <a:r>
              <a:rPr lang="pt-BR" dirty="0"/>
              <a:t> Com as suas descobertas, Galileu ficou mais feliz do que você quando ganha medalha na OBA! Em 1609 ele começou a usar a luneta e em 1610 já publicou suas descobertas num livro chamado </a:t>
            </a:r>
            <a:r>
              <a:rPr lang="pt-BR" b="1" dirty="0" err="1"/>
              <a:t>Sidereus</a:t>
            </a:r>
            <a:r>
              <a:rPr lang="pt-BR" b="1" dirty="0"/>
              <a:t> </a:t>
            </a:r>
            <a:r>
              <a:rPr lang="pt-BR" b="1" dirty="0" err="1"/>
              <a:t>Nuncius</a:t>
            </a:r>
            <a:r>
              <a:rPr lang="pt-BR" dirty="0"/>
              <a:t>. Veja a capa do livro na figura ao lado.</a:t>
            </a:r>
          </a:p>
        </p:txBody>
      </p:sp>
      <p:pic>
        <p:nvPicPr>
          <p:cNvPr id="2050" name="Picture 2"/>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6024725" y="110418"/>
            <a:ext cx="1971163" cy="2915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ângulo 3"/>
          <p:cNvSpPr/>
          <p:nvPr/>
        </p:nvSpPr>
        <p:spPr>
          <a:xfrm>
            <a:off x="190897" y="1957244"/>
            <a:ext cx="5760640" cy="1039708"/>
          </a:xfrm>
          <a:prstGeom prst="rect">
            <a:avLst/>
          </a:prstGeom>
        </p:spPr>
        <p:txBody>
          <a:bodyPr wrap="square">
            <a:spAutoFit/>
          </a:bodyPr>
          <a:lstStyle/>
          <a:p>
            <a:pPr algn="just">
              <a:lnSpc>
                <a:spcPct val="114000"/>
              </a:lnSpc>
            </a:pPr>
            <a:r>
              <a:rPr lang="pt-PT" b="1" dirty="0"/>
              <a:t>Pergunta 2a) (0,25 ponto cada resposta)</a:t>
            </a:r>
            <a:r>
              <a:rPr lang="pt-PT" dirty="0"/>
              <a:t> Em que país viveu Galileu Galilei? Quantos anos tinha Galileu (1564-1642) quando publicou o livro Sidereus Nuncius?</a:t>
            </a:r>
            <a:endParaRPr lang="pt-BR" dirty="0"/>
          </a:p>
        </p:txBody>
      </p:sp>
      <p:sp>
        <p:nvSpPr>
          <p:cNvPr id="5" name="Retângulo 4"/>
          <p:cNvSpPr/>
          <p:nvPr/>
        </p:nvSpPr>
        <p:spPr>
          <a:xfrm>
            <a:off x="190897" y="3059668"/>
            <a:ext cx="2100062" cy="369332"/>
          </a:xfrm>
          <a:prstGeom prst="rect">
            <a:avLst/>
          </a:prstGeom>
        </p:spPr>
        <p:txBody>
          <a:bodyPr wrap="none">
            <a:spAutoFit/>
          </a:bodyPr>
          <a:lstStyle/>
          <a:p>
            <a:r>
              <a:rPr lang="pt-BR" b="1" dirty="0"/>
              <a:t>Resposta </a:t>
            </a:r>
            <a:r>
              <a:rPr lang="pt-PT" b="1" dirty="0"/>
              <a:t>2a</a:t>
            </a:r>
            <a:r>
              <a:rPr lang="pt-BR" b="1" dirty="0"/>
              <a:t>) </a:t>
            </a:r>
            <a:r>
              <a:rPr lang="pt-BR" b="1" dirty="0" smtClean="0"/>
              <a:t>:           </a:t>
            </a:r>
            <a:endParaRPr lang="pt-BR" dirty="0">
              <a:solidFill>
                <a:srgbClr val="FF0000"/>
              </a:solidFill>
            </a:endParaRPr>
          </a:p>
        </p:txBody>
      </p:sp>
      <p:sp>
        <p:nvSpPr>
          <p:cNvPr id="6" name="Retângulo 5"/>
          <p:cNvSpPr/>
          <p:nvPr/>
        </p:nvSpPr>
        <p:spPr>
          <a:xfrm>
            <a:off x="190897" y="3508364"/>
            <a:ext cx="6624736" cy="2618666"/>
          </a:xfrm>
          <a:prstGeom prst="rect">
            <a:avLst/>
          </a:prstGeom>
        </p:spPr>
        <p:txBody>
          <a:bodyPr wrap="square">
            <a:spAutoFit/>
          </a:bodyPr>
          <a:lstStyle/>
          <a:p>
            <a:pPr algn="just">
              <a:lnSpc>
                <a:spcPct val="114000"/>
              </a:lnSpc>
            </a:pPr>
            <a:r>
              <a:rPr lang="pt-BR" b="1" i="1" dirty="0"/>
              <a:t>Pergunta 2b) (0,5 ponto)</a:t>
            </a:r>
            <a:r>
              <a:rPr lang="pt-PT" i="1" dirty="0"/>
              <a:t> Na época de Galileu estava em discussão se o Sol ou a Terra era o centro do universo. Ele observou as fases de Vênus durante um ano todo e colocou no livro </a:t>
            </a:r>
            <a:r>
              <a:rPr lang="pt-BR" i="1" dirty="0" err="1"/>
              <a:t>Sidereus</a:t>
            </a:r>
            <a:r>
              <a:rPr lang="pt-BR" i="1" dirty="0"/>
              <a:t> </a:t>
            </a:r>
            <a:r>
              <a:rPr lang="pt-BR" i="1" dirty="0" err="1"/>
              <a:t>Nuncius</a:t>
            </a:r>
            <a:r>
              <a:rPr lang="pt-BR" i="1" dirty="0"/>
              <a:t> o desenho ao lado no qual argumentava que, pelas observações que fez, as fases de Vênus só seriam explicadas se o Sol estivesse no centro do universo. </a:t>
            </a:r>
            <a:r>
              <a:rPr lang="pt-BR" b="1" i="1" dirty="0"/>
              <a:t>Pinte o SOL no desenho que representa o </a:t>
            </a:r>
            <a:r>
              <a:rPr lang="pt-BR" b="1" i="1" dirty="0" err="1"/>
              <a:t>Heliocentrismo</a:t>
            </a:r>
            <a:r>
              <a:rPr lang="pt-BR" i="1" dirty="0"/>
              <a:t> (= Sol no centro). </a:t>
            </a:r>
            <a:endParaRPr lang="pt-BR" i="1" dirty="0" smtClean="0"/>
          </a:p>
          <a:p>
            <a:pPr algn="just">
              <a:lnSpc>
                <a:spcPct val="114000"/>
              </a:lnSpc>
            </a:pPr>
            <a:r>
              <a:rPr lang="pt-BR" i="1" dirty="0" smtClean="0"/>
              <a:t>Observação</a:t>
            </a:r>
            <a:r>
              <a:rPr lang="pt-BR" i="1" dirty="0"/>
              <a:t>: Sun = Sol </a:t>
            </a:r>
            <a:r>
              <a:rPr lang="pt-BR" i="1" dirty="0" smtClean="0"/>
              <a:t>e </a:t>
            </a:r>
            <a:r>
              <a:rPr lang="pt-BR" i="1" dirty="0"/>
              <a:t>Earth = Terra.</a:t>
            </a:r>
            <a:endParaRPr lang="pt-B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642" y="3053071"/>
            <a:ext cx="4885464" cy="289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199009" y="6309320"/>
            <a:ext cx="4417556" cy="369332"/>
          </a:xfrm>
          <a:prstGeom prst="rect">
            <a:avLst/>
          </a:prstGeom>
        </p:spPr>
        <p:txBody>
          <a:bodyPr wrap="none">
            <a:spAutoFit/>
          </a:bodyPr>
          <a:lstStyle/>
          <a:p>
            <a:r>
              <a:rPr lang="pt-BR" i="1" dirty="0">
                <a:solidFill>
                  <a:srgbClr val="FF0000"/>
                </a:solidFill>
              </a:rPr>
              <a:t>Resposta: Pintamos o Sol da figura da direita.</a:t>
            </a:r>
            <a:endParaRPr lang="pt-BR" dirty="0">
              <a:solidFill>
                <a:srgbClr val="FF0000"/>
              </a:solidFill>
            </a:endParaRPr>
          </a:p>
        </p:txBody>
      </p:sp>
      <p:sp>
        <p:nvSpPr>
          <p:cNvPr id="8" name="Retângulo 7"/>
          <p:cNvSpPr/>
          <p:nvPr/>
        </p:nvSpPr>
        <p:spPr>
          <a:xfrm>
            <a:off x="1559049" y="3049651"/>
            <a:ext cx="722634" cy="369332"/>
          </a:xfrm>
          <a:prstGeom prst="rect">
            <a:avLst/>
          </a:prstGeom>
        </p:spPr>
        <p:txBody>
          <a:bodyPr wrap="none">
            <a:spAutoFit/>
          </a:bodyPr>
          <a:lstStyle/>
          <a:p>
            <a:r>
              <a:rPr lang="pt-BR" b="1" dirty="0" smtClean="0">
                <a:solidFill>
                  <a:srgbClr val="FF0000"/>
                </a:solidFill>
              </a:rPr>
              <a:t>Itália,</a:t>
            </a:r>
            <a:endParaRPr lang="pt-BR" b="1" dirty="0"/>
          </a:p>
        </p:txBody>
      </p:sp>
      <p:sp>
        <p:nvSpPr>
          <p:cNvPr id="9" name="Retângulo 8"/>
          <p:cNvSpPr/>
          <p:nvPr/>
        </p:nvSpPr>
        <p:spPr>
          <a:xfrm>
            <a:off x="3647456" y="3049651"/>
            <a:ext cx="915635" cy="369332"/>
          </a:xfrm>
          <a:prstGeom prst="rect">
            <a:avLst/>
          </a:prstGeom>
        </p:spPr>
        <p:txBody>
          <a:bodyPr wrap="none">
            <a:spAutoFit/>
          </a:bodyPr>
          <a:lstStyle/>
          <a:p>
            <a:r>
              <a:rPr lang="pt-BR" b="1" dirty="0">
                <a:solidFill>
                  <a:srgbClr val="FF0000"/>
                </a:solidFill>
              </a:rPr>
              <a:t>46 anos</a:t>
            </a:r>
          </a:p>
        </p:txBody>
      </p:sp>
      <p:sp>
        <p:nvSpPr>
          <p:cNvPr id="10" name="Retângulo 9"/>
          <p:cNvSpPr/>
          <p:nvPr/>
        </p:nvSpPr>
        <p:spPr>
          <a:xfrm>
            <a:off x="2216144" y="3049651"/>
            <a:ext cx="1510350" cy="369332"/>
          </a:xfrm>
          <a:prstGeom prst="rect">
            <a:avLst/>
          </a:prstGeom>
        </p:spPr>
        <p:txBody>
          <a:bodyPr wrap="none">
            <a:spAutoFit/>
          </a:bodyPr>
          <a:lstStyle/>
          <a:p>
            <a:r>
              <a:rPr lang="pt-BR" dirty="0">
                <a:solidFill>
                  <a:srgbClr val="FF0000"/>
                </a:solidFill>
              </a:rPr>
              <a:t>1610 – 1564 =</a:t>
            </a:r>
          </a:p>
        </p:txBody>
      </p:sp>
      <p:sp>
        <p:nvSpPr>
          <p:cNvPr id="12" name="Oval 2"/>
          <p:cNvSpPr>
            <a:spLocks noChangeArrowheads="1"/>
          </p:cNvSpPr>
          <p:nvPr/>
        </p:nvSpPr>
        <p:spPr bwMode="auto">
          <a:xfrm>
            <a:off x="10522827" y="4535627"/>
            <a:ext cx="152400" cy="152400"/>
          </a:xfrm>
          <a:prstGeom prst="ellipse">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1" name="Retângulo 10"/>
          <p:cNvSpPr/>
          <p:nvPr/>
        </p:nvSpPr>
        <p:spPr>
          <a:xfrm>
            <a:off x="6023545" y="116632"/>
            <a:ext cx="2016224" cy="28803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1792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par>
                          <p:cTn id="25" fill="hold">
                            <p:stCondLst>
                              <p:cond delay="200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62905" y="157044"/>
            <a:ext cx="7776864" cy="1039708"/>
          </a:xfrm>
          <a:prstGeom prst="rect">
            <a:avLst/>
          </a:prstGeom>
        </p:spPr>
        <p:txBody>
          <a:bodyPr wrap="square">
            <a:spAutoFit/>
          </a:bodyPr>
          <a:lstStyle/>
          <a:p>
            <a:pPr algn="just">
              <a:lnSpc>
                <a:spcPct val="114000"/>
              </a:lnSpc>
            </a:pPr>
            <a:r>
              <a:rPr lang="pt-BR" b="1" dirty="0"/>
              <a:t>Questão 3) (1 ponto) </a:t>
            </a:r>
            <a:r>
              <a:rPr lang="pt-BR" dirty="0"/>
              <a:t>Hoje, todos sabemos que nem o Sol é o centro do Universo. Ele é apenas o centro do sistema solar. Mas, até por volta de 1610, quase todo mundo acreditava que a Terra estava parada e que tudo girava ao seu redor.</a:t>
            </a:r>
          </a:p>
        </p:txBody>
      </p:sp>
      <p:sp>
        <p:nvSpPr>
          <p:cNvPr id="4" name="Retângulo 3"/>
          <p:cNvSpPr/>
          <p:nvPr/>
        </p:nvSpPr>
        <p:spPr>
          <a:xfrm>
            <a:off x="262905" y="1190417"/>
            <a:ext cx="7776864" cy="1039708"/>
          </a:xfrm>
          <a:prstGeom prst="rect">
            <a:avLst/>
          </a:prstGeom>
        </p:spPr>
        <p:txBody>
          <a:bodyPr wrap="square">
            <a:spAutoFit/>
          </a:bodyPr>
          <a:lstStyle/>
          <a:p>
            <a:pPr algn="just">
              <a:lnSpc>
                <a:spcPct val="114000"/>
              </a:lnSpc>
            </a:pPr>
            <a:r>
              <a:rPr lang="pt-PT" b="1" dirty="0"/>
              <a:t>Pergunta 3a) (0,5 ponto) </a:t>
            </a:r>
            <a:r>
              <a:rPr lang="pt-PT" dirty="0"/>
              <a:t>Se vivesse naquela época, talvez até você acreditasse que a Terra estava parada. </a:t>
            </a:r>
            <a:r>
              <a:rPr lang="pt-PT" b="1" dirty="0"/>
              <a:t>Escreva uma evidência que nos faz pensar que a Terra está parada.</a:t>
            </a:r>
            <a:endParaRPr lang="pt-BR" dirty="0"/>
          </a:p>
        </p:txBody>
      </p:sp>
      <p:sp>
        <p:nvSpPr>
          <p:cNvPr id="5" name="Retângulo 4"/>
          <p:cNvSpPr/>
          <p:nvPr/>
        </p:nvSpPr>
        <p:spPr>
          <a:xfrm>
            <a:off x="269015" y="2348880"/>
            <a:ext cx="1512168" cy="369332"/>
          </a:xfrm>
          <a:prstGeom prst="rect">
            <a:avLst/>
          </a:prstGeom>
        </p:spPr>
        <p:txBody>
          <a:bodyPr wrap="square">
            <a:spAutoFit/>
          </a:bodyPr>
          <a:lstStyle/>
          <a:p>
            <a:r>
              <a:rPr lang="pt-BR" b="1" dirty="0"/>
              <a:t>Resposta </a:t>
            </a:r>
            <a:r>
              <a:rPr lang="pt-PT" b="1" dirty="0"/>
              <a:t>3a</a:t>
            </a:r>
            <a:r>
              <a:rPr lang="pt-BR" b="1" dirty="0"/>
              <a:t>) </a:t>
            </a:r>
            <a:r>
              <a:rPr lang="pt-BR" b="1" dirty="0" smtClean="0"/>
              <a:t>:</a:t>
            </a:r>
            <a:endParaRPr lang="pt-BR" dirty="0">
              <a:solidFill>
                <a:srgbClr val="FF0000"/>
              </a:solidFill>
            </a:endParaRPr>
          </a:p>
        </p:txBody>
      </p:sp>
      <p:sp>
        <p:nvSpPr>
          <p:cNvPr id="6" name="Retângulo 5"/>
          <p:cNvSpPr/>
          <p:nvPr/>
        </p:nvSpPr>
        <p:spPr>
          <a:xfrm>
            <a:off x="262905" y="2843047"/>
            <a:ext cx="5832648" cy="3250249"/>
          </a:xfrm>
          <a:prstGeom prst="rect">
            <a:avLst/>
          </a:prstGeom>
        </p:spPr>
        <p:txBody>
          <a:bodyPr wrap="square">
            <a:spAutoFit/>
          </a:bodyPr>
          <a:lstStyle/>
          <a:p>
            <a:pPr algn="just">
              <a:lnSpc>
                <a:spcPct val="114000"/>
              </a:lnSpc>
            </a:pPr>
            <a:r>
              <a:rPr lang="pt-PT" b="1" dirty="0"/>
              <a:t>Pergunta 3b) (0,5 ponto)</a:t>
            </a:r>
            <a:r>
              <a:rPr lang="pt-PT" dirty="0"/>
              <a:t> Depois de ver as fases de Vênus, as manchas solares, as crateras e montanhas lunares, Galileu apontou sua luneta para Júpiter, e para seu espanto, viu quatro luas girando ao seu redor. A conclusão dele foi que, se as luas de Júpiter podiam girar ao redor de Júpiter, então a Terra também poderia girar ao redor do Sol. Ao lado temos um desenho de Galileu, no qual se mostra a posição de três luas (os asteriscos) de Júpiter (disco) em três diferentes datas (1, 2, 3). </a:t>
            </a:r>
            <a:r>
              <a:rPr lang="pt-PT" b="1" dirty="0"/>
              <a:t>Na terceira data (linha 3) ele só viu duas luas. Onde estava a terceira lua para que ela não fosse vista?</a:t>
            </a:r>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725" y="2780928"/>
            <a:ext cx="5746505"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271017" y="6272320"/>
            <a:ext cx="1584176" cy="369332"/>
          </a:xfrm>
          <a:prstGeom prst="rect">
            <a:avLst/>
          </a:prstGeom>
        </p:spPr>
        <p:txBody>
          <a:bodyPr wrap="square">
            <a:spAutoFit/>
          </a:bodyPr>
          <a:lstStyle/>
          <a:p>
            <a:r>
              <a:rPr lang="pt-BR" b="1" dirty="0"/>
              <a:t>Resposta </a:t>
            </a:r>
            <a:r>
              <a:rPr lang="pt-PT" b="1" dirty="0"/>
              <a:t>3b</a:t>
            </a:r>
            <a:r>
              <a:rPr lang="pt-BR" b="1" dirty="0"/>
              <a:t>) </a:t>
            </a:r>
            <a:r>
              <a:rPr lang="pt-BR" b="1" dirty="0" smtClean="0"/>
              <a:t>:</a:t>
            </a:r>
            <a:endParaRPr lang="pt-BR" dirty="0">
              <a:solidFill>
                <a:srgbClr val="FF0000"/>
              </a:solidFill>
            </a:endParaRPr>
          </a:p>
        </p:txBody>
      </p:sp>
      <p:sp>
        <p:nvSpPr>
          <p:cNvPr id="8" name="Retângulo 7"/>
          <p:cNvSpPr/>
          <p:nvPr/>
        </p:nvSpPr>
        <p:spPr>
          <a:xfrm>
            <a:off x="1747912" y="2348880"/>
            <a:ext cx="6291857" cy="369332"/>
          </a:xfrm>
          <a:prstGeom prst="rect">
            <a:avLst/>
          </a:prstGeom>
        </p:spPr>
        <p:txBody>
          <a:bodyPr wrap="square">
            <a:spAutoFit/>
          </a:bodyPr>
          <a:lstStyle/>
          <a:p>
            <a:r>
              <a:rPr lang="pt-BR" b="1" dirty="0">
                <a:solidFill>
                  <a:srgbClr val="FF0000"/>
                </a:solidFill>
              </a:rPr>
              <a:t>Não sentimos a Terra girar. Vemos tudo girar ao nosso redor, </a:t>
            </a:r>
            <a:r>
              <a:rPr lang="pt-BR" b="1" dirty="0" err="1">
                <a:solidFill>
                  <a:srgbClr val="FF0000"/>
                </a:solidFill>
              </a:rPr>
              <a:t>etc</a:t>
            </a:r>
            <a:endParaRPr lang="pt-BR" b="1" dirty="0">
              <a:solidFill>
                <a:srgbClr val="FF0000"/>
              </a:solidFill>
            </a:endParaRPr>
          </a:p>
        </p:txBody>
      </p:sp>
      <p:sp>
        <p:nvSpPr>
          <p:cNvPr id="9" name="Retângulo 8"/>
          <p:cNvSpPr/>
          <p:nvPr/>
        </p:nvSpPr>
        <p:spPr>
          <a:xfrm>
            <a:off x="2711177" y="6272320"/>
            <a:ext cx="5878404" cy="369332"/>
          </a:xfrm>
          <a:prstGeom prst="rect">
            <a:avLst/>
          </a:prstGeom>
        </p:spPr>
        <p:txBody>
          <a:bodyPr wrap="none">
            <a:spAutoFit/>
          </a:bodyPr>
          <a:lstStyle/>
          <a:p>
            <a:r>
              <a:rPr lang="pt-BR" b="1" dirty="0">
                <a:solidFill>
                  <a:srgbClr val="FF0000"/>
                </a:solidFill>
              </a:rPr>
              <a:t>Atrás ou na frente de Júpiter. Aceita-se qualquer uma delas.</a:t>
            </a:r>
          </a:p>
        </p:txBody>
      </p:sp>
    </p:spTree>
    <p:extLst>
      <p:ext uri="{BB962C8B-B14F-4D97-AF65-F5344CB8AC3E}">
        <p14:creationId xmlns:p14="http://schemas.microsoft.com/office/powerpoint/2010/main" val="10017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10417"/>
            <a:ext cx="7920880" cy="1987082"/>
          </a:xfrm>
          <a:prstGeom prst="rect">
            <a:avLst/>
          </a:prstGeom>
        </p:spPr>
        <p:txBody>
          <a:bodyPr wrap="square">
            <a:spAutoFit/>
          </a:bodyPr>
          <a:lstStyle/>
          <a:p>
            <a:pPr algn="just">
              <a:lnSpc>
                <a:spcPct val="114000"/>
              </a:lnSpc>
            </a:pPr>
            <a:r>
              <a:rPr lang="pt-PT" b="1" dirty="0"/>
              <a:t>Questão 4) (1 ponto) </a:t>
            </a:r>
            <a:r>
              <a:rPr lang="pt-PT" dirty="0"/>
              <a:t>Enviamos para a sua escola um “Relógio Estelar”. Talvez seu professor o tenha mostrado para você. Ele funciona usando a constelação do Cruzeiro do Sul. Esta constelação é formada por cinco estrelas principais: Estrela de Magalhães (</a:t>
            </a:r>
            <a:r>
              <a:rPr lang="pt-PT" b="1" dirty="0">
                <a:sym typeface="Symbol"/>
              </a:rPr>
              <a:t></a:t>
            </a:r>
            <a:r>
              <a:rPr lang="pt-PT" b="1" dirty="0"/>
              <a:t>)</a:t>
            </a:r>
            <a:r>
              <a:rPr lang="pt-PT" dirty="0"/>
              <a:t>, Mimosa (</a:t>
            </a:r>
            <a:r>
              <a:rPr lang="pt-PT" b="1" dirty="0">
                <a:sym typeface="Symbol"/>
              </a:rPr>
              <a:t></a:t>
            </a:r>
            <a:r>
              <a:rPr lang="pt-PT" dirty="0"/>
              <a:t>), Rubídia (</a:t>
            </a:r>
            <a:r>
              <a:rPr lang="pt-PT" b="1" dirty="0">
                <a:sym typeface="Symbol"/>
              </a:rPr>
              <a:t></a:t>
            </a:r>
            <a:r>
              <a:rPr lang="pt-PT" dirty="0"/>
              <a:t>), Pálida (</a:t>
            </a:r>
            <a:r>
              <a:rPr lang="pt-PT" b="1" dirty="0">
                <a:sym typeface="Symbol"/>
              </a:rPr>
              <a:t></a:t>
            </a:r>
            <a:r>
              <a:rPr lang="pt-PT" dirty="0"/>
              <a:t>) e a Intrometida (</a:t>
            </a:r>
            <a:r>
              <a:rPr lang="pt-PT" b="1" dirty="0">
                <a:sym typeface="Symbol"/>
              </a:rPr>
              <a:t></a:t>
            </a:r>
            <a:r>
              <a:rPr lang="pt-PT" dirty="0"/>
              <a:t>). Veja a figura ao lado. Observação: Pólo celeste é o ponto onde o eixo de rotação da Terra “fura” a esfera celeste.</a:t>
            </a:r>
            <a:endParaRPr lang="pt-BR" dirty="0"/>
          </a:p>
        </p:txBody>
      </p:sp>
      <p:pic>
        <p:nvPicPr>
          <p:cNvPr id="4100" name="Picture 4" descr="imagem Q1 final"/>
          <p:cNvPicPr>
            <a:picLocks noChangeAspect="1" noChangeArrowheads="1"/>
          </p:cNvPicPr>
          <p:nvPr/>
        </p:nvPicPr>
        <p:blipFill>
          <a:blip r:embed="rId3">
            <a:extLst>
              <a:ext uri="{28A0092B-C50C-407E-A947-70E740481C1C}">
                <a14:useLocalDpi xmlns:a14="http://schemas.microsoft.com/office/drawing/2010/main" val="0"/>
              </a:ext>
            </a:extLst>
          </a:blip>
          <a:srcRect l="2422" t="6433" r="3825" b="5739"/>
          <a:stretch>
            <a:fillRect/>
          </a:stretch>
        </p:blipFill>
        <p:spPr bwMode="auto">
          <a:xfrm>
            <a:off x="190898" y="2082700"/>
            <a:ext cx="5616624" cy="399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727264" y="5057476"/>
            <a:ext cx="510119" cy="46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rgbClr val="FF0000"/>
                </a:solidFill>
                <a:effectLst/>
                <a:latin typeface="Arial" pitchFamily="34" charset="0"/>
                <a:cs typeface="Arial" pitchFamily="34" charset="0"/>
              </a:rPr>
              <a:t>X</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7"/>
          <p:cNvSpPr txBox="1">
            <a:spLocks noChangeArrowheads="1"/>
          </p:cNvSpPr>
          <p:nvPr/>
        </p:nvSpPr>
        <p:spPr bwMode="auto">
          <a:xfrm>
            <a:off x="723253" y="5583186"/>
            <a:ext cx="510119" cy="46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dirty="0" smtClean="0">
                <a:ln>
                  <a:noFill/>
                </a:ln>
                <a:solidFill>
                  <a:srgbClr val="FF0000"/>
                </a:solidFill>
                <a:effectLst/>
                <a:latin typeface="Arial" pitchFamily="34" charset="0"/>
                <a:cs typeface="Arial" pitchFamily="34" charset="0"/>
              </a:rPr>
              <a:t>Y</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tângulo 8"/>
          <p:cNvSpPr/>
          <p:nvPr/>
        </p:nvSpPr>
        <p:spPr>
          <a:xfrm>
            <a:off x="6167561" y="2636912"/>
            <a:ext cx="5477808" cy="1969065"/>
          </a:xfrm>
          <a:prstGeom prst="rect">
            <a:avLst/>
          </a:prstGeom>
        </p:spPr>
        <p:txBody>
          <a:bodyPr wrap="square">
            <a:spAutoFit/>
          </a:bodyPr>
          <a:lstStyle/>
          <a:p>
            <a:pPr algn="just">
              <a:lnSpc>
                <a:spcPct val="114000"/>
              </a:lnSpc>
            </a:pPr>
            <a:r>
              <a:rPr lang="pt-PT" b="1" i="1" dirty="0"/>
              <a:t>Pergunta 4a) (0,5 ponto)</a:t>
            </a:r>
            <a:r>
              <a:rPr lang="pt-PT" i="1" dirty="0"/>
              <a:t> Utilizando a figura ao lado, </a:t>
            </a:r>
            <a:r>
              <a:rPr lang="pt-PT" b="1" i="1" dirty="0"/>
              <a:t>encontre o PÓLO CELESTE SUL</a:t>
            </a:r>
            <a:r>
              <a:rPr lang="pt-PT" i="1" dirty="0"/>
              <a:t>. Para tanto, basta fazer um prolongamento de 4,5 vezes do comprimento imaginário do “braço maior” da cruz, no sentido da estrela Rubídea (</a:t>
            </a:r>
            <a:r>
              <a:rPr lang="pt-PT" b="1" i="1" dirty="0">
                <a:sym typeface="Symbol"/>
              </a:rPr>
              <a:t></a:t>
            </a:r>
            <a:r>
              <a:rPr lang="pt-PT" i="1" dirty="0"/>
              <a:t>) para a Estrela de Magalhães (</a:t>
            </a:r>
            <a:r>
              <a:rPr lang="pt-PT" b="1" i="1" dirty="0">
                <a:sym typeface="Symbol"/>
              </a:rPr>
              <a:t></a:t>
            </a:r>
            <a:r>
              <a:rPr lang="pt-PT" i="1" dirty="0"/>
              <a:t>). Faça um </a:t>
            </a:r>
            <a:r>
              <a:rPr lang="pt-PT" b="1" i="1" dirty="0"/>
              <a:t>X</a:t>
            </a:r>
            <a:r>
              <a:rPr lang="pt-PT" i="1" dirty="0"/>
              <a:t> no local encontrado.</a:t>
            </a:r>
            <a:endParaRPr lang="pt-BR" dirty="0"/>
          </a:p>
        </p:txBody>
      </p:sp>
      <p:sp>
        <p:nvSpPr>
          <p:cNvPr id="10" name="Retângulo 9"/>
          <p:cNvSpPr/>
          <p:nvPr/>
        </p:nvSpPr>
        <p:spPr>
          <a:xfrm>
            <a:off x="6167561" y="4781251"/>
            <a:ext cx="5487530" cy="1355499"/>
          </a:xfrm>
          <a:prstGeom prst="rect">
            <a:avLst/>
          </a:prstGeom>
        </p:spPr>
        <p:txBody>
          <a:bodyPr wrap="square">
            <a:spAutoFit/>
          </a:bodyPr>
          <a:lstStyle/>
          <a:p>
            <a:pPr algn="just">
              <a:lnSpc>
                <a:spcPct val="114000"/>
              </a:lnSpc>
            </a:pPr>
            <a:r>
              <a:rPr lang="pt-PT" b="1" i="1" dirty="0"/>
              <a:t>Pergunta 4b)(0,5 ponto)</a:t>
            </a:r>
            <a:r>
              <a:rPr lang="pt-PT" i="1" dirty="0"/>
              <a:t> </a:t>
            </a:r>
            <a:r>
              <a:rPr lang="pt-PT" b="1" i="1" dirty="0"/>
              <a:t>Encontre também o PONTO CARDEAL SUL</a:t>
            </a:r>
            <a:r>
              <a:rPr lang="pt-PT" i="1" dirty="0"/>
              <a:t>. Para tanto basta traçar um segmento de reta perpendicular ao horizonte, unindo o Pólo Celeste Sul à linha do horizonte. Coloque um </a:t>
            </a:r>
            <a:r>
              <a:rPr lang="pt-PT" b="1" i="1" dirty="0"/>
              <a:t>Y</a:t>
            </a:r>
            <a:r>
              <a:rPr lang="pt-PT" i="1" dirty="0"/>
              <a:t> no local.</a:t>
            </a:r>
            <a:endParaRPr lang="pt-BR" dirty="0"/>
          </a:p>
        </p:txBody>
      </p:sp>
      <p:cxnSp>
        <p:nvCxnSpPr>
          <p:cNvPr id="16" name="Conector de seta reta 15"/>
          <p:cNvCxnSpPr/>
          <p:nvPr/>
        </p:nvCxnSpPr>
        <p:spPr>
          <a:xfrm flipH="1">
            <a:off x="1054993" y="2909455"/>
            <a:ext cx="2417880" cy="21757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a:off x="974575" y="5302849"/>
            <a:ext cx="8410" cy="2863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65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1271017" y="5301208"/>
            <a:ext cx="9289032" cy="1440160"/>
          </a:xfrm>
          <a:prstGeom prst="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p:cNvSpPr/>
          <p:nvPr/>
        </p:nvSpPr>
        <p:spPr>
          <a:xfrm>
            <a:off x="190897" y="121442"/>
            <a:ext cx="7761612" cy="2461187"/>
          </a:xfrm>
          <a:prstGeom prst="rect">
            <a:avLst/>
          </a:prstGeom>
        </p:spPr>
        <p:txBody>
          <a:bodyPr wrap="square">
            <a:spAutoFit/>
          </a:bodyPr>
          <a:lstStyle/>
          <a:p>
            <a:pPr algn="just">
              <a:lnSpc>
                <a:spcPct val="114000"/>
              </a:lnSpc>
            </a:pPr>
            <a:r>
              <a:rPr lang="pt-PT" sz="1700" b="1" dirty="0"/>
              <a:t>Questão 5) (1 ponto) </a:t>
            </a:r>
            <a:r>
              <a:rPr lang="pt-PT" sz="1700" dirty="0"/>
              <a:t>Numa das atividades que propusemos este ano para seu professor fazer com você, pedíamos para determinar quantas vezes a Terra tem mais massa do que a Lua. Esta experiência consistia em pendurar um limão (ou qualquer outra coisa) na ponta de um fio de 1 metro de comprimento, prender a outra ponta num ponto fixo e colocar o limão para balançar. Depois era só medir o tempo de 10 balançadas completas, colocar numa equação matemática que demos, fazer as contas e com isso você descobriria quantas vezes a Terra tem mais massa do que a Lua. Era um grande desafio, mas não era difícil.</a:t>
            </a:r>
            <a:endParaRPr lang="pt-BR" sz="1700" dirty="0"/>
          </a:p>
        </p:txBody>
      </p:sp>
      <p:sp>
        <p:nvSpPr>
          <p:cNvPr id="4" name="Retângulo 3"/>
          <p:cNvSpPr/>
          <p:nvPr/>
        </p:nvSpPr>
        <p:spPr>
          <a:xfrm>
            <a:off x="190897" y="2592752"/>
            <a:ext cx="7200800" cy="1583447"/>
          </a:xfrm>
          <a:prstGeom prst="rect">
            <a:avLst/>
          </a:prstGeom>
        </p:spPr>
        <p:txBody>
          <a:bodyPr wrap="square">
            <a:spAutoFit/>
          </a:bodyPr>
          <a:lstStyle/>
          <a:p>
            <a:pPr algn="just">
              <a:lnSpc>
                <a:spcPct val="114000"/>
              </a:lnSpc>
            </a:pPr>
            <a:r>
              <a:rPr lang="pt-PT" sz="1700" b="1" dirty="0"/>
              <a:t>Pergunta 5a) (0,5 ponto) </a:t>
            </a:r>
            <a:r>
              <a:rPr lang="pt-PT" sz="1700" dirty="0"/>
              <a:t>Suponha que você tenha feito a atividade prática acima mencionada e determinou que o tempo para 10 balançadas completas do limão foi de </a:t>
            </a:r>
            <a:r>
              <a:rPr lang="pt-PT" sz="1700" b="1" dirty="0"/>
              <a:t>t </a:t>
            </a:r>
            <a:r>
              <a:rPr lang="pt-PT" sz="1700" b="1" dirty="0" smtClean="0"/>
              <a:t>= 20 </a:t>
            </a:r>
            <a:r>
              <a:rPr lang="pt-PT" sz="1700" b="1" dirty="0"/>
              <a:t>segundos</a:t>
            </a:r>
            <a:r>
              <a:rPr lang="pt-PT" sz="1700" dirty="0"/>
              <a:t>. Coloque este dado na equação abaixo e encontre quantas vezes a Terra tem mais massa do que a Lua, ou seja, calcule o valor de N. (N</a:t>
            </a:r>
            <a:r>
              <a:rPr lang="pt-PT" sz="1700" b="1" dirty="0"/>
              <a:t> </a:t>
            </a:r>
            <a:r>
              <a:rPr lang="pt-PT" sz="1700" dirty="0"/>
              <a:t>não tem unidade.) </a:t>
            </a:r>
            <a:r>
              <a:rPr lang="pt-PT" sz="1700" b="1" dirty="0" smtClean="0"/>
              <a:t> </a:t>
            </a:r>
            <a:endParaRPr lang="pt-BR" sz="1700" dirty="0"/>
          </a:p>
        </p:txBody>
      </p:sp>
      <p:sp>
        <p:nvSpPr>
          <p:cNvPr id="6" name="Retângulo 5"/>
          <p:cNvSpPr/>
          <p:nvPr/>
        </p:nvSpPr>
        <p:spPr>
          <a:xfrm>
            <a:off x="183490" y="4149080"/>
            <a:ext cx="2023631" cy="369332"/>
          </a:xfrm>
          <a:prstGeom prst="rect">
            <a:avLst/>
          </a:prstGeom>
        </p:spPr>
        <p:txBody>
          <a:bodyPr wrap="square">
            <a:spAutoFit/>
          </a:bodyPr>
          <a:lstStyle/>
          <a:p>
            <a:pPr hangingPunct="0"/>
            <a:r>
              <a:rPr lang="pt-PT" b="1" i="1" dirty="0"/>
              <a:t>N =  32.700 / (t*t) </a:t>
            </a:r>
            <a:r>
              <a:rPr lang="pt-PT" i="1" dirty="0" smtClean="0">
                <a:solidFill>
                  <a:srgbClr val="FF0000"/>
                </a:solidFill>
              </a:rPr>
              <a:t>.</a:t>
            </a:r>
            <a:endParaRPr lang="pt-BR" dirty="0">
              <a:solidFill>
                <a:srgbClr val="FF0000"/>
              </a:solidFill>
            </a:endParaRPr>
          </a:p>
        </p:txBody>
      </p:sp>
      <p:sp>
        <p:nvSpPr>
          <p:cNvPr id="7" name="Retângulo 6"/>
          <p:cNvSpPr/>
          <p:nvPr/>
        </p:nvSpPr>
        <p:spPr>
          <a:xfrm>
            <a:off x="183490" y="4795411"/>
            <a:ext cx="1519575" cy="369332"/>
          </a:xfrm>
          <a:prstGeom prst="rect">
            <a:avLst/>
          </a:prstGeom>
        </p:spPr>
        <p:txBody>
          <a:bodyPr wrap="square">
            <a:spAutoFit/>
          </a:bodyPr>
          <a:lstStyle/>
          <a:p>
            <a:r>
              <a:rPr lang="pt-BR" b="1" dirty="0"/>
              <a:t>Resposta </a:t>
            </a:r>
            <a:r>
              <a:rPr lang="pt-PT" b="1" dirty="0"/>
              <a:t>5a</a:t>
            </a:r>
            <a:r>
              <a:rPr lang="pt-BR" b="1" dirty="0" smtClean="0"/>
              <a:t>):</a:t>
            </a:r>
            <a:endParaRPr lang="pt-BR" dirty="0">
              <a:solidFill>
                <a:srgbClr val="FF0000"/>
              </a:solidFill>
            </a:endParaRPr>
          </a:p>
        </p:txBody>
      </p:sp>
      <p:sp>
        <p:nvSpPr>
          <p:cNvPr id="13" name="Retângulo 12"/>
          <p:cNvSpPr/>
          <p:nvPr/>
        </p:nvSpPr>
        <p:spPr>
          <a:xfrm>
            <a:off x="1209029" y="5219149"/>
            <a:ext cx="9361040" cy="1583447"/>
          </a:xfrm>
          <a:prstGeom prst="rect">
            <a:avLst/>
          </a:prstGeom>
        </p:spPr>
        <p:txBody>
          <a:bodyPr wrap="square">
            <a:spAutoFit/>
          </a:bodyPr>
          <a:lstStyle/>
          <a:p>
            <a:pPr algn="just">
              <a:lnSpc>
                <a:spcPct val="114000"/>
              </a:lnSpc>
            </a:pPr>
            <a:r>
              <a:rPr lang="pt-PT" sz="1700" dirty="0"/>
              <a:t>Observação referente à equação 5a): </a:t>
            </a:r>
            <a:r>
              <a:rPr lang="pt-PT" sz="1700" dirty="0">
                <a:solidFill>
                  <a:srgbClr val="FF0000"/>
                </a:solidFill>
              </a:rPr>
              <a:t>Obs. A fórmula usada pode ser obtida combinando a equação do período (T</a:t>
            </a:r>
            <a:r>
              <a:rPr lang="pt-PT" sz="1700" dirty="0" smtClean="0">
                <a:solidFill>
                  <a:srgbClr val="FF0000"/>
                </a:solidFill>
              </a:rPr>
              <a:t>) </a:t>
            </a:r>
            <a:r>
              <a:rPr lang="pt-PT" sz="1700" dirty="0">
                <a:solidFill>
                  <a:srgbClr val="FF0000"/>
                </a:solidFill>
              </a:rPr>
              <a:t>de um pêndulo simples</a:t>
            </a:r>
            <a:r>
              <a:rPr lang="pt-PT" sz="1700" dirty="0"/>
              <a:t> </a:t>
            </a:r>
            <a:r>
              <a:rPr lang="pt-PT" sz="1700" dirty="0" smtClean="0"/>
              <a:t>                      </a:t>
            </a:r>
            <a:r>
              <a:rPr lang="pt-PT" sz="1700" dirty="0" smtClean="0">
                <a:solidFill>
                  <a:srgbClr val="FF0000"/>
                </a:solidFill>
              </a:rPr>
              <a:t>,</a:t>
            </a:r>
            <a:r>
              <a:rPr lang="pt-PT" sz="1700" dirty="0"/>
              <a:t> </a:t>
            </a:r>
            <a:r>
              <a:rPr lang="pt-PT" sz="1700" dirty="0" smtClean="0"/>
              <a:t>                                 </a:t>
            </a:r>
            <a:r>
              <a:rPr lang="pt-PT" sz="1700" dirty="0" smtClean="0">
                <a:solidFill>
                  <a:srgbClr val="FF0000"/>
                </a:solidFill>
              </a:rPr>
              <a:t>e </a:t>
            </a:r>
            <a:r>
              <a:rPr lang="pt-PT" sz="1700" dirty="0">
                <a:solidFill>
                  <a:srgbClr val="FF0000"/>
                </a:solidFill>
              </a:rPr>
              <a:t>trocando T por t / 10. Depois é só dividir tudo pela massa da Lua, a qual foi usada como unidade para que alunos do ensino fundamental não tivessem que usar potências de 10 na resposta final. O tempo t para as dez oscilações é próximo de 20 segundos. A constante tem unidade de s</a:t>
            </a:r>
            <a:r>
              <a:rPr lang="pt-PT" sz="1700" baseline="30000" dirty="0">
                <a:solidFill>
                  <a:srgbClr val="FF0000"/>
                </a:solidFill>
              </a:rPr>
              <a:t>2</a:t>
            </a:r>
            <a:r>
              <a:rPr lang="pt-PT" sz="1700" dirty="0">
                <a:solidFill>
                  <a:srgbClr val="FF0000"/>
                </a:solidFill>
              </a:rPr>
              <a:t>, claro.</a:t>
            </a:r>
            <a:endParaRPr lang="pt-BR" sz="1700" dirty="0">
              <a:solidFill>
                <a:srgbClr val="FF0000"/>
              </a:solidFill>
            </a:endParaRPr>
          </a:p>
        </p:txBody>
      </p:sp>
      <p:pic>
        <p:nvPicPr>
          <p:cNvPr id="51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369" y="5537066"/>
            <a:ext cx="1129969" cy="340206"/>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408" y="5537066"/>
            <a:ext cx="1478588" cy="315109"/>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p:cNvSpPr/>
          <p:nvPr/>
        </p:nvSpPr>
        <p:spPr>
          <a:xfrm>
            <a:off x="4230988" y="4472259"/>
            <a:ext cx="2944685" cy="369332"/>
          </a:xfrm>
          <a:prstGeom prst="rect">
            <a:avLst/>
          </a:prstGeom>
        </p:spPr>
        <p:txBody>
          <a:bodyPr wrap="square">
            <a:spAutoFit/>
          </a:bodyPr>
          <a:lstStyle/>
          <a:p>
            <a:pPr hangingPunct="0"/>
            <a:r>
              <a:rPr lang="pt-PT" dirty="0">
                <a:solidFill>
                  <a:srgbClr val="FF0000"/>
                </a:solidFill>
              </a:rPr>
              <a:t> </a:t>
            </a:r>
            <a:r>
              <a:rPr lang="pt-PT" i="1" dirty="0" smtClean="0">
                <a:solidFill>
                  <a:srgbClr val="FF0000"/>
                </a:solidFill>
              </a:rPr>
              <a:t>81</a:t>
            </a:r>
            <a:r>
              <a:rPr lang="pt-PT" i="1" dirty="0">
                <a:solidFill>
                  <a:srgbClr val="FF0000"/>
                </a:solidFill>
              </a:rPr>
              <a:t>. Veja observação </a:t>
            </a:r>
            <a:r>
              <a:rPr lang="pt-PT" i="1" dirty="0" smtClean="0">
                <a:solidFill>
                  <a:srgbClr val="FF0000"/>
                </a:solidFill>
              </a:rPr>
              <a:t>abaixo</a:t>
            </a:r>
            <a:endParaRPr lang="pt-BR" dirty="0"/>
          </a:p>
        </p:txBody>
      </p:sp>
      <p:sp>
        <p:nvSpPr>
          <p:cNvPr id="9" name="Retângulo 8"/>
          <p:cNvSpPr/>
          <p:nvPr/>
        </p:nvSpPr>
        <p:spPr>
          <a:xfrm>
            <a:off x="2021992" y="4151799"/>
            <a:ext cx="2084225" cy="369332"/>
          </a:xfrm>
          <a:prstGeom prst="rect">
            <a:avLst/>
          </a:prstGeom>
        </p:spPr>
        <p:txBody>
          <a:bodyPr wrap="none">
            <a:spAutoFit/>
          </a:bodyPr>
          <a:lstStyle/>
          <a:p>
            <a:r>
              <a:rPr lang="pt-PT" dirty="0">
                <a:solidFill>
                  <a:srgbClr val="FF0000"/>
                </a:solidFill>
              </a:rPr>
              <a:t>= 32.700 / (20*20) =</a:t>
            </a:r>
            <a:endParaRPr lang="pt-BR" dirty="0"/>
          </a:p>
        </p:txBody>
      </p:sp>
      <p:sp>
        <p:nvSpPr>
          <p:cNvPr id="10" name="Retângulo 9"/>
          <p:cNvSpPr/>
          <p:nvPr/>
        </p:nvSpPr>
        <p:spPr>
          <a:xfrm>
            <a:off x="4071703" y="4151799"/>
            <a:ext cx="1542410" cy="369332"/>
          </a:xfrm>
          <a:prstGeom prst="rect">
            <a:avLst/>
          </a:prstGeom>
        </p:spPr>
        <p:txBody>
          <a:bodyPr wrap="none">
            <a:spAutoFit/>
          </a:bodyPr>
          <a:lstStyle/>
          <a:p>
            <a:r>
              <a:rPr lang="pt-PT" dirty="0">
                <a:solidFill>
                  <a:srgbClr val="FF0000"/>
                </a:solidFill>
              </a:rPr>
              <a:t>32.700 / 400 =</a:t>
            </a:r>
            <a:endParaRPr lang="pt-BR" dirty="0"/>
          </a:p>
        </p:txBody>
      </p:sp>
      <p:sp>
        <p:nvSpPr>
          <p:cNvPr id="11" name="Retângulo 10"/>
          <p:cNvSpPr/>
          <p:nvPr/>
        </p:nvSpPr>
        <p:spPr>
          <a:xfrm>
            <a:off x="5518293" y="4151799"/>
            <a:ext cx="742511" cy="369332"/>
          </a:xfrm>
          <a:prstGeom prst="rect">
            <a:avLst/>
          </a:prstGeom>
        </p:spPr>
        <p:txBody>
          <a:bodyPr wrap="none">
            <a:spAutoFit/>
          </a:bodyPr>
          <a:lstStyle/>
          <a:p>
            <a:pPr hangingPunct="0"/>
            <a:r>
              <a:rPr lang="pt-PT" dirty="0">
                <a:solidFill>
                  <a:srgbClr val="FF0000"/>
                </a:solidFill>
              </a:rPr>
              <a:t>327/4</a:t>
            </a:r>
            <a:endParaRPr lang="pt-BR" i="1" dirty="0">
              <a:solidFill>
                <a:srgbClr val="FF0000"/>
              </a:solidFill>
            </a:endParaRPr>
          </a:p>
        </p:txBody>
      </p:sp>
      <p:sp>
        <p:nvSpPr>
          <p:cNvPr id="12" name="Retângulo 11"/>
          <p:cNvSpPr/>
          <p:nvPr/>
        </p:nvSpPr>
        <p:spPr>
          <a:xfrm>
            <a:off x="183490" y="4472259"/>
            <a:ext cx="607859" cy="369332"/>
          </a:xfrm>
          <a:prstGeom prst="rect">
            <a:avLst/>
          </a:prstGeom>
        </p:spPr>
        <p:txBody>
          <a:bodyPr wrap="none">
            <a:spAutoFit/>
          </a:bodyPr>
          <a:lstStyle/>
          <a:p>
            <a:r>
              <a:rPr lang="pt-PT" dirty="0">
                <a:solidFill>
                  <a:srgbClr val="FF0000"/>
                </a:solidFill>
              </a:rPr>
              <a:t> </a:t>
            </a:r>
            <a:r>
              <a:rPr lang="pt-PT" i="1" dirty="0">
                <a:solidFill>
                  <a:srgbClr val="FF0000"/>
                </a:solidFill>
              </a:rPr>
              <a:t>N = </a:t>
            </a:r>
            <a:endParaRPr lang="pt-BR" dirty="0"/>
          </a:p>
        </p:txBody>
      </p:sp>
      <p:sp>
        <p:nvSpPr>
          <p:cNvPr id="14" name="Retângulo 13"/>
          <p:cNvSpPr/>
          <p:nvPr/>
        </p:nvSpPr>
        <p:spPr>
          <a:xfrm>
            <a:off x="588365" y="4472259"/>
            <a:ext cx="3911905" cy="369332"/>
          </a:xfrm>
          <a:prstGeom prst="rect">
            <a:avLst/>
          </a:prstGeom>
        </p:spPr>
        <p:txBody>
          <a:bodyPr wrap="none">
            <a:spAutoFit/>
          </a:bodyPr>
          <a:lstStyle/>
          <a:p>
            <a:r>
              <a:rPr lang="pt-PT" i="1" dirty="0">
                <a:solidFill>
                  <a:srgbClr val="FF0000"/>
                </a:solidFill>
              </a:rPr>
              <a:t>81,7 mas também podemos aceitar N = </a:t>
            </a:r>
            <a:endParaRPr lang="pt-BR" dirty="0"/>
          </a:p>
        </p:txBody>
      </p:sp>
      <p:sp>
        <p:nvSpPr>
          <p:cNvPr id="15" name="Retângulo 14"/>
          <p:cNvSpPr/>
          <p:nvPr/>
        </p:nvSpPr>
        <p:spPr>
          <a:xfrm>
            <a:off x="1606883" y="4802623"/>
            <a:ext cx="6720918" cy="369332"/>
          </a:xfrm>
          <a:prstGeom prst="rect">
            <a:avLst/>
          </a:prstGeom>
        </p:spPr>
        <p:txBody>
          <a:bodyPr wrap="square">
            <a:spAutoFit/>
          </a:bodyPr>
          <a:lstStyle/>
          <a:p>
            <a:r>
              <a:rPr lang="pt-PT" b="1" dirty="0">
                <a:solidFill>
                  <a:srgbClr val="FF0000"/>
                </a:solidFill>
              </a:rPr>
              <a:t>N = 81,7 ou seja, a Terra tem 81,7 vezes mais massa do que a Lua.</a:t>
            </a:r>
            <a:endParaRPr lang="pt-BR" b="1" dirty="0">
              <a:solidFill>
                <a:srgbClr val="FF0000"/>
              </a:solidFill>
            </a:endParaRPr>
          </a:p>
        </p:txBody>
      </p:sp>
      <p:pic>
        <p:nvPicPr>
          <p:cNvPr id="16" name="Imagem 15"/>
          <p:cNvPicPr>
            <a:picLocks noChangeAspect="1"/>
          </p:cNvPicPr>
          <p:nvPr/>
        </p:nvPicPr>
        <p:blipFill>
          <a:blip r:embed="rId4"/>
          <a:stretch>
            <a:fillRect/>
          </a:stretch>
        </p:blipFill>
        <p:spPr>
          <a:xfrm>
            <a:off x="7823745" y="2564904"/>
            <a:ext cx="3829819" cy="1885449"/>
          </a:xfrm>
          <a:prstGeom prst="rect">
            <a:avLst/>
          </a:prstGeom>
        </p:spPr>
      </p:pic>
    </p:spTree>
    <p:extLst>
      <p:ext uri="{BB962C8B-B14F-4D97-AF65-F5344CB8AC3E}">
        <p14:creationId xmlns:p14="http://schemas.microsoft.com/office/powerpoint/2010/main" val="35719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5128"/>
                                        </p:tgtEl>
                                        <p:attrNameLst>
                                          <p:attrName>style.visibility</p:attrName>
                                        </p:attrNameLst>
                                      </p:cBhvr>
                                      <p:to>
                                        <p:strVal val="visible"/>
                                      </p:to>
                                    </p:set>
                                    <p:anim calcmode="lin" valueType="num">
                                      <p:cBhvr additive="base">
                                        <p:cTn id="58" dur="500" fill="hold"/>
                                        <p:tgtEl>
                                          <p:spTgt spid="5128"/>
                                        </p:tgtEl>
                                        <p:attrNameLst>
                                          <p:attrName>ppt_x</p:attrName>
                                        </p:attrNameLst>
                                      </p:cBhvr>
                                      <p:tavLst>
                                        <p:tav tm="0">
                                          <p:val>
                                            <p:strVal val="#ppt_x"/>
                                          </p:val>
                                        </p:tav>
                                        <p:tav tm="100000">
                                          <p:val>
                                            <p:strVal val="#ppt_x"/>
                                          </p:val>
                                        </p:tav>
                                      </p:tavLst>
                                    </p:anim>
                                    <p:anim calcmode="lin" valueType="num">
                                      <p:cBhvr additive="base">
                                        <p:cTn id="59" dur="500" fill="hold"/>
                                        <p:tgtEl>
                                          <p:spTgt spid="5128"/>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5129"/>
                                        </p:tgtEl>
                                        <p:attrNameLst>
                                          <p:attrName>style.visibility</p:attrName>
                                        </p:attrNameLst>
                                      </p:cBhvr>
                                      <p:to>
                                        <p:strVal val="visible"/>
                                      </p:to>
                                    </p:set>
                                    <p:anim calcmode="lin" valueType="num">
                                      <p:cBhvr additive="base">
                                        <p:cTn id="62" dur="500" fill="hold"/>
                                        <p:tgtEl>
                                          <p:spTgt spid="5129"/>
                                        </p:tgtEl>
                                        <p:attrNameLst>
                                          <p:attrName>ppt_x</p:attrName>
                                        </p:attrNameLst>
                                      </p:cBhvr>
                                      <p:tavLst>
                                        <p:tav tm="0">
                                          <p:val>
                                            <p:strVal val="#ppt_x"/>
                                          </p:val>
                                        </p:tav>
                                        <p:tav tm="100000">
                                          <p:val>
                                            <p:strVal val="#ppt_x"/>
                                          </p:val>
                                        </p:tav>
                                      </p:tavLst>
                                    </p:anim>
                                    <p:anim calcmode="lin" valueType="num">
                                      <p:cBhvr additive="base">
                                        <p:cTn id="63" dur="500" fill="hold"/>
                                        <p:tgtEl>
                                          <p:spTgt spid="5129"/>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8" grpId="0"/>
      <p:bldP spid="9" grpId="0"/>
      <p:bldP spid="10" grpId="0"/>
      <p:bldP spid="11" grpId="0"/>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34912" y="200503"/>
            <a:ext cx="5617189" cy="2916439"/>
          </a:xfrm>
          <a:prstGeom prst="rect">
            <a:avLst/>
          </a:prstGeom>
        </p:spPr>
        <p:txBody>
          <a:bodyPr wrap="square">
            <a:spAutoFit/>
          </a:bodyPr>
          <a:lstStyle/>
          <a:p>
            <a:pPr algn="just" hangingPunct="0">
              <a:lnSpc>
                <a:spcPct val="114000"/>
              </a:lnSpc>
            </a:pPr>
            <a:r>
              <a:rPr lang="pt-PT" b="1" i="1" dirty="0"/>
              <a:t>Pergunta 5b) (0,5 ponto)</a:t>
            </a:r>
            <a:r>
              <a:rPr lang="pt-PT" i="1" dirty="0"/>
              <a:t> Para que você não pense que Galileu fez uma revolução sozinho na Astronomia vamos falar também de Kepler. Na imagem ao lado está a capa do livro </a:t>
            </a:r>
            <a:r>
              <a:rPr lang="pt-PT" b="1" i="1" dirty="0"/>
              <a:t>Astronomia Nova</a:t>
            </a:r>
            <a:r>
              <a:rPr lang="pt-PT" i="1" dirty="0"/>
              <a:t> de Johannes Kepler, publicado há 400 anos, ou seja em 1609, um ano antes do livro do Galileu. Neste livro Kepler comprovava que os planetas giram ao redor do Sol em elipses estando o Sol num dos focos. Abaixo tem </a:t>
            </a:r>
            <a:r>
              <a:rPr lang="pt-PT" i="1" u="sng" dirty="0"/>
              <a:t>duas elipses</a:t>
            </a:r>
            <a:r>
              <a:rPr lang="pt-PT" i="1" dirty="0"/>
              <a:t>. Coloque um </a:t>
            </a:r>
            <a:r>
              <a:rPr lang="pt-PT" b="1" i="1" dirty="0"/>
              <a:t>X</a:t>
            </a:r>
            <a:r>
              <a:rPr lang="pt-PT" i="1" dirty="0"/>
              <a:t> sobre aquela que </a:t>
            </a:r>
            <a:r>
              <a:rPr lang="pt-PT" b="1" i="1" dirty="0"/>
              <a:t>não pode</a:t>
            </a:r>
            <a:r>
              <a:rPr lang="pt-PT" i="1" dirty="0"/>
              <a:t> representar a órbita da Terra.</a:t>
            </a:r>
            <a:endParaRPr lang="pt-BR" i="1" dirty="0"/>
          </a:p>
        </p:txBody>
      </p:sp>
      <p:pic>
        <p:nvPicPr>
          <p:cNvPr id="6146" name="Picture 2"/>
          <p:cNvPicPr>
            <a:picLocks noChangeAspect="1" noChangeArrowheads="1"/>
          </p:cNvPicPr>
          <p:nvPr/>
        </p:nvPicPr>
        <p:blipFill>
          <a:blip r:embed="rId2">
            <a:lum bright="-20000" contrast="30000"/>
            <a:grayscl/>
            <a:extLst>
              <a:ext uri="{28A0092B-C50C-407E-A947-70E740481C1C}">
                <a14:useLocalDpi xmlns:a14="http://schemas.microsoft.com/office/drawing/2010/main" val="0"/>
              </a:ext>
            </a:extLst>
          </a:blip>
          <a:srcRect/>
          <a:stretch>
            <a:fillRect/>
          </a:stretch>
        </p:blipFill>
        <p:spPr bwMode="auto">
          <a:xfrm>
            <a:off x="6134225" y="200503"/>
            <a:ext cx="1872035" cy="33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28" y="3845748"/>
            <a:ext cx="2232001" cy="2035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7"/>
          <p:cNvSpPr>
            <a:spLocks noChangeArrowheads="1"/>
          </p:cNvSpPr>
          <p:nvPr/>
        </p:nvSpPr>
        <p:spPr bwMode="auto">
          <a:xfrm>
            <a:off x="5278044" y="3872697"/>
            <a:ext cx="3584399" cy="1838300"/>
          </a:xfrm>
          <a:prstGeom prst="ellipse">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5" name="Retângulo 4"/>
          <p:cNvSpPr/>
          <p:nvPr/>
        </p:nvSpPr>
        <p:spPr>
          <a:xfrm>
            <a:off x="2819064" y="4061772"/>
            <a:ext cx="1152128" cy="1446550"/>
          </a:xfrm>
          <a:prstGeom prst="rect">
            <a:avLst/>
          </a:prstGeom>
        </p:spPr>
        <p:txBody>
          <a:bodyPr wrap="square">
            <a:spAutoFit/>
          </a:bodyPr>
          <a:lstStyle/>
          <a:p>
            <a:pPr hangingPunct="0"/>
            <a:r>
              <a:rPr lang="en-US" b="1" dirty="0" smtClean="0"/>
              <a:t>Sol </a:t>
            </a:r>
            <a:r>
              <a:rPr lang="en-US" sz="8800" b="1" dirty="0" smtClean="0"/>
              <a:t>.</a:t>
            </a:r>
            <a:endParaRPr lang="pt-BR" sz="8800" dirty="0"/>
          </a:p>
        </p:txBody>
      </p:sp>
      <p:sp>
        <p:nvSpPr>
          <p:cNvPr id="6" name="Retângulo 5"/>
          <p:cNvSpPr/>
          <p:nvPr/>
        </p:nvSpPr>
        <p:spPr>
          <a:xfrm>
            <a:off x="5538367" y="3953254"/>
            <a:ext cx="827471" cy="1446550"/>
          </a:xfrm>
          <a:prstGeom prst="rect">
            <a:avLst/>
          </a:prstGeom>
        </p:spPr>
        <p:txBody>
          <a:bodyPr wrap="none">
            <a:spAutoFit/>
          </a:bodyPr>
          <a:lstStyle/>
          <a:p>
            <a:pPr hangingPunct="0"/>
            <a:r>
              <a:rPr lang="en-US" sz="8800" b="1" dirty="0" smtClean="0"/>
              <a:t>.</a:t>
            </a:r>
            <a:r>
              <a:rPr lang="en-US" b="1" dirty="0" smtClean="0"/>
              <a:t> Sol</a:t>
            </a:r>
            <a:endParaRPr lang="pt-BR" dirty="0"/>
          </a:p>
        </p:txBody>
      </p:sp>
      <p:sp>
        <p:nvSpPr>
          <p:cNvPr id="9" name="Retângulo 8"/>
          <p:cNvSpPr/>
          <p:nvPr/>
        </p:nvSpPr>
        <p:spPr>
          <a:xfrm>
            <a:off x="2855193" y="6192019"/>
            <a:ext cx="5472608" cy="646331"/>
          </a:xfrm>
          <a:prstGeom prst="rect">
            <a:avLst/>
          </a:prstGeom>
        </p:spPr>
        <p:txBody>
          <a:bodyPr wrap="square">
            <a:spAutoFit/>
          </a:bodyPr>
          <a:lstStyle/>
          <a:p>
            <a:pPr algn="ctr" hangingPunct="0"/>
            <a:r>
              <a:rPr lang="pt-PT" dirty="0">
                <a:solidFill>
                  <a:srgbClr val="FF0000"/>
                </a:solidFill>
              </a:rPr>
              <a:t>Obs. A órbita da Terra é de baixíssima </a:t>
            </a:r>
            <a:r>
              <a:rPr lang="pt-PT" dirty="0" smtClean="0">
                <a:solidFill>
                  <a:srgbClr val="FF0000"/>
                </a:solidFill>
              </a:rPr>
              <a:t>excentricidade. </a:t>
            </a:r>
            <a:r>
              <a:rPr lang="pt-PT" dirty="0" smtClean="0">
                <a:solidFill>
                  <a:srgbClr val="FF0000"/>
                </a:solidFill>
              </a:rPr>
              <a:t>Veja www.sbfisica.org.br/fne/Vol4/Num2/v4n2a06.pdf</a:t>
            </a:r>
            <a:endParaRPr lang="pt-BR" dirty="0">
              <a:solidFill>
                <a:srgbClr val="FF0000"/>
              </a:solidFill>
            </a:endParaRPr>
          </a:p>
        </p:txBody>
      </p:sp>
      <p:cxnSp>
        <p:nvCxnSpPr>
          <p:cNvPr id="8" name="Conector reto 7"/>
          <p:cNvCxnSpPr/>
          <p:nvPr/>
        </p:nvCxnSpPr>
        <p:spPr>
          <a:xfrm>
            <a:off x="5538367" y="3573016"/>
            <a:ext cx="2645418" cy="24482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H="1">
            <a:off x="5538367" y="3737230"/>
            <a:ext cx="2789434" cy="22840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tângulo 6"/>
          <p:cNvSpPr/>
          <p:nvPr/>
        </p:nvSpPr>
        <p:spPr>
          <a:xfrm>
            <a:off x="6095553" y="188640"/>
            <a:ext cx="1872208" cy="33843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8485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par>
                                <p:cTn id="8" presetID="6"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out)">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121442"/>
            <a:ext cx="6336704" cy="3250249"/>
          </a:xfrm>
          <a:prstGeom prst="rect">
            <a:avLst/>
          </a:prstGeom>
        </p:spPr>
        <p:txBody>
          <a:bodyPr wrap="square">
            <a:spAutoFit/>
          </a:bodyPr>
          <a:lstStyle/>
          <a:p>
            <a:pPr algn="just">
              <a:lnSpc>
                <a:spcPct val="114000"/>
              </a:lnSpc>
            </a:pPr>
            <a:r>
              <a:rPr lang="pt-PT" b="1" dirty="0"/>
              <a:t>Questão 6)</a:t>
            </a:r>
            <a:r>
              <a:rPr lang="pt-PT" dirty="0"/>
              <a:t> </a:t>
            </a:r>
            <a:r>
              <a:rPr lang="pt-PT" b="1" dirty="0"/>
              <a:t>(1 ponto)</a:t>
            </a:r>
            <a:r>
              <a:rPr lang="pt-PT" dirty="0"/>
              <a:t> Em 2009, Ano Internacional da Astronomia, também comemoramos os 40 anos que o homem chegou à Lua. Para chegar lá foi usado um grande foguete chamado </a:t>
            </a:r>
            <a:r>
              <a:rPr lang="pt-PT" b="1" dirty="0"/>
              <a:t>Saturno 5</a:t>
            </a:r>
            <a:r>
              <a:rPr lang="pt-PT" dirty="0"/>
              <a:t>, que em sua ponta, dentro dele, claro, levava uma nave chamada </a:t>
            </a:r>
            <a:r>
              <a:rPr lang="pt-PT" b="1" dirty="0"/>
              <a:t>Apolo 11. </a:t>
            </a:r>
            <a:r>
              <a:rPr lang="pt-PT" dirty="0"/>
              <a:t>Veja a figura ao lado. Na Apolo 11 estavam os três astronautas. Os 384.000 km que separam a Terra da Lua foram percorridos em três dias e meio. Para isso, foram consumidos quase </a:t>
            </a:r>
            <a:r>
              <a:rPr lang="pt-PT" b="1" dirty="0"/>
              <a:t>2.700.000 kg </a:t>
            </a:r>
            <a:r>
              <a:rPr lang="pt-PT" dirty="0"/>
              <a:t>de combustível!  No lançamento, o foguete Saturno 5 possuía 111 metros de altura e </a:t>
            </a:r>
            <a:r>
              <a:rPr lang="pt-PT" b="1" dirty="0"/>
              <a:t>3.000.000 kg</a:t>
            </a:r>
            <a:r>
              <a:rPr lang="pt-PT" dirty="0"/>
              <a:t> de massa, incluindo o combustível, claro.</a:t>
            </a:r>
            <a:endParaRPr lang="pt-B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949" y="134363"/>
            <a:ext cx="1616836" cy="271857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18889" y="3369645"/>
            <a:ext cx="11592888" cy="1355499"/>
          </a:xfrm>
          <a:prstGeom prst="rect">
            <a:avLst/>
          </a:prstGeom>
        </p:spPr>
        <p:txBody>
          <a:bodyPr wrap="square">
            <a:spAutoFit/>
          </a:bodyPr>
          <a:lstStyle/>
          <a:p>
            <a:pPr algn="just">
              <a:lnSpc>
                <a:spcPct val="114000"/>
              </a:lnSpc>
            </a:pPr>
            <a:r>
              <a:rPr lang="pt-PT" b="1" dirty="0"/>
              <a:t>Pergunta 6a) (0,5 ponto)</a:t>
            </a:r>
            <a:r>
              <a:rPr lang="pt-PT" dirty="0"/>
              <a:t> Um carro possui cerca de </a:t>
            </a:r>
            <a:r>
              <a:rPr lang="pt-PT" b="1" dirty="0"/>
              <a:t>800 kg</a:t>
            </a:r>
            <a:r>
              <a:rPr lang="pt-PT" dirty="0"/>
              <a:t> de massa, já incluídos os </a:t>
            </a:r>
            <a:r>
              <a:rPr lang="pt-PT" b="1" dirty="0"/>
              <a:t>40 kg </a:t>
            </a:r>
            <a:r>
              <a:rPr lang="pt-PT" dirty="0"/>
              <a:t>de</a:t>
            </a:r>
            <a:r>
              <a:rPr lang="pt-PT" b="1" dirty="0"/>
              <a:t> </a:t>
            </a:r>
            <a:r>
              <a:rPr lang="pt-PT" dirty="0"/>
              <a:t>combustível. Com facilidade o carro transporta </a:t>
            </a:r>
            <a:r>
              <a:rPr lang="pt-PT" b="1" dirty="0"/>
              <a:t>5</a:t>
            </a:r>
            <a:r>
              <a:rPr lang="pt-PT" dirty="0"/>
              <a:t> passageiros de </a:t>
            </a:r>
            <a:r>
              <a:rPr lang="pt-PT" b="1" dirty="0"/>
              <a:t>80 kg </a:t>
            </a:r>
            <a:r>
              <a:rPr lang="pt-PT" dirty="0"/>
              <a:t>cada</a:t>
            </a:r>
            <a:r>
              <a:rPr lang="pt-PT" b="1" dirty="0"/>
              <a:t>. </a:t>
            </a:r>
            <a:r>
              <a:rPr lang="pt-PT" dirty="0"/>
              <a:t>Considerando-se que </a:t>
            </a:r>
            <a:r>
              <a:rPr lang="pt-PT" b="1" dirty="0"/>
              <a:t>cada um dos 3 astronautas tinha 80 kg</a:t>
            </a:r>
            <a:r>
              <a:rPr lang="pt-PT" dirty="0"/>
              <a:t>, preencha os três espaços em branco da última linha da tabela abaixo (Dica: Releia o enunciado da questão). </a:t>
            </a:r>
            <a:r>
              <a:rPr lang="pt-PT" b="1" dirty="0"/>
              <a:t>(0,1 ponto cada item correto, mas se acertar os três, então ganha 0,5 ponto)</a:t>
            </a:r>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2895767517"/>
              </p:ext>
            </p:extLst>
          </p:nvPr>
        </p:nvGraphicFramePr>
        <p:xfrm>
          <a:off x="171102" y="4859868"/>
          <a:ext cx="11449273" cy="1097280"/>
        </p:xfrm>
        <a:graphic>
          <a:graphicData uri="http://schemas.openxmlformats.org/drawingml/2006/table">
            <a:tbl>
              <a:tblPr firstRow="1" firstCol="1" bandRow="1" bandCol="1"/>
              <a:tblGrid>
                <a:gridCol w="2942030">
                  <a:extLst>
                    <a:ext uri="{9D8B030D-6E8A-4147-A177-3AD203B41FA5}">
                      <a16:colId xmlns:a16="http://schemas.microsoft.com/office/drawing/2014/main" val="20000"/>
                    </a:ext>
                  </a:extLst>
                </a:gridCol>
                <a:gridCol w="3976059">
                  <a:extLst>
                    <a:ext uri="{9D8B030D-6E8A-4147-A177-3AD203B41FA5}">
                      <a16:colId xmlns:a16="http://schemas.microsoft.com/office/drawing/2014/main" val="20001"/>
                    </a:ext>
                  </a:extLst>
                </a:gridCol>
                <a:gridCol w="2158250">
                  <a:extLst>
                    <a:ext uri="{9D8B030D-6E8A-4147-A177-3AD203B41FA5}">
                      <a16:colId xmlns:a16="http://schemas.microsoft.com/office/drawing/2014/main" val="20002"/>
                    </a:ext>
                  </a:extLst>
                </a:gridCol>
                <a:gridCol w="2372934">
                  <a:extLst>
                    <a:ext uri="{9D8B030D-6E8A-4147-A177-3AD203B41FA5}">
                      <a16:colId xmlns:a16="http://schemas.microsoft.com/office/drawing/2014/main" val="20003"/>
                    </a:ext>
                  </a:extLst>
                </a:gridCol>
              </a:tblGrid>
              <a:tr h="0">
                <a:tc>
                  <a:txBody>
                    <a:bodyPr/>
                    <a:lstStyle/>
                    <a:p>
                      <a:pPr algn="just" hangingPunct="0">
                        <a:spcAft>
                          <a:spcPts val="0"/>
                        </a:spcAft>
                      </a:pPr>
                      <a:r>
                        <a:rPr lang="pt-PT" sz="1800" dirty="0">
                          <a:effectLst/>
                          <a:latin typeface="Arial"/>
                          <a:ea typeface="Times New Roman"/>
                        </a:rPr>
                        <a:t>Veículo</a:t>
                      </a: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Arial"/>
                          <a:ea typeface="Times New Roman"/>
                        </a:rPr>
                        <a:t>Massa do</a:t>
                      </a:r>
                      <a:endParaRPr lang="pt-BR" sz="1800">
                        <a:effectLst/>
                        <a:latin typeface="Times New Roman"/>
                        <a:ea typeface="Times New Roman"/>
                      </a:endParaRPr>
                    </a:p>
                    <a:p>
                      <a:pPr algn="ctr" hangingPunct="0">
                        <a:spcAft>
                          <a:spcPts val="0"/>
                        </a:spcAft>
                      </a:pPr>
                      <a:r>
                        <a:rPr lang="pt-PT" sz="1800">
                          <a:effectLst/>
                          <a:latin typeface="Arial"/>
                          <a:ea typeface="Times New Roman"/>
                        </a:rPr>
                        <a:t>veículo com combustível (kg)</a:t>
                      </a:r>
                      <a:endParaRPr lang="pt-B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Arial"/>
                          <a:ea typeface="Times New Roman"/>
                        </a:rPr>
                        <a:t>Massa de</a:t>
                      </a:r>
                      <a:endParaRPr lang="pt-BR" sz="1800">
                        <a:effectLst/>
                        <a:latin typeface="Times New Roman"/>
                        <a:ea typeface="Times New Roman"/>
                      </a:endParaRPr>
                    </a:p>
                    <a:p>
                      <a:pPr algn="ctr" hangingPunct="0">
                        <a:spcAft>
                          <a:spcPts val="0"/>
                        </a:spcAft>
                      </a:pPr>
                      <a:r>
                        <a:rPr lang="pt-PT" sz="1800">
                          <a:effectLst/>
                          <a:latin typeface="Arial"/>
                          <a:ea typeface="Times New Roman"/>
                        </a:rPr>
                        <a:t>combustível (kg)</a:t>
                      </a:r>
                      <a:endParaRPr lang="pt-B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Arial"/>
                          <a:ea typeface="Times New Roman"/>
                        </a:rPr>
                        <a:t>Massa total dos</a:t>
                      </a:r>
                      <a:endParaRPr lang="pt-BR" sz="1800">
                        <a:effectLst/>
                        <a:latin typeface="Times New Roman"/>
                        <a:ea typeface="Times New Roman"/>
                      </a:endParaRPr>
                    </a:p>
                    <a:p>
                      <a:pPr algn="ctr" hangingPunct="0">
                        <a:spcAft>
                          <a:spcPts val="0"/>
                        </a:spcAft>
                      </a:pPr>
                      <a:r>
                        <a:rPr lang="pt-PT" sz="1800">
                          <a:effectLst/>
                          <a:latin typeface="Arial"/>
                          <a:ea typeface="Times New Roman"/>
                        </a:rPr>
                        <a:t>passageiros (kg)</a:t>
                      </a:r>
                      <a:endParaRPr lang="pt-B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hangingPunct="0">
                        <a:spcAft>
                          <a:spcPts val="0"/>
                        </a:spcAft>
                      </a:pPr>
                      <a:r>
                        <a:rPr lang="pt-PT" sz="1800" dirty="0">
                          <a:effectLst/>
                          <a:latin typeface="Arial"/>
                          <a:ea typeface="Times New Roman"/>
                        </a:rPr>
                        <a:t>Carro</a:t>
                      </a: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Arial"/>
                          <a:ea typeface="Times New Roman"/>
                        </a:rPr>
                        <a:t>800</a:t>
                      </a:r>
                      <a:endParaRPr lang="pt-B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Arial"/>
                          <a:ea typeface="Times New Roman"/>
                        </a:rPr>
                        <a:t>40</a:t>
                      </a:r>
                      <a:endParaRPr lang="pt-B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Arial"/>
                          <a:ea typeface="Times New Roman"/>
                        </a:rPr>
                        <a:t>400</a:t>
                      </a:r>
                      <a:endParaRPr lang="pt-B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hangingPunct="0">
                        <a:spcAft>
                          <a:spcPts val="0"/>
                        </a:spcAft>
                      </a:pPr>
                      <a:r>
                        <a:rPr lang="pt-PT" sz="1800" dirty="0">
                          <a:effectLst/>
                          <a:latin typeface="Arial"/>
                          <a:ea typeface="Times New Roman"/>
                        </a:rPr>
                        <a:t>Foguete Saturno 5</a:t>
                      </a: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hangingPunct="0">
                        <a:spcAft>
                          <a:spcPts val="0"/>
                        </a:spcAft>
                      </a:pP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hangingPunct="0">
                        <a:spcAft>
                          <a:spcPts val="0"/>
                        </a:spcAft>
                      </a:pP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bl>
          </a:graphicData>
        </a:graphic>
      </p:graphicFrame>
      <p:sp>
        <p:nvSpPr>
          <p:cNvPr id="6" name="Retângulo 5"/>
          <p:cNvSpPr/>
          <p:nvPr/>
        </p:nvSpPr>
        <p:spPr>
          <a:xfrm>
            <a:off x="4583385" y="5651956"/>
            <a:ext cx="1210588" cy="369332"/>
          </a:xfrm>
          <a:prstGeom prst="rect">
            <a:avLst/>
          </a:prstGeom>
        </p:spPr>
        <p:txBody>
          <a:bodyPr wrap="none">
            <a:spAutoFit/>
          </a:bodyPr>
          <a:lstStyle/>
          <a:p>
            <a:pPr algn="ctr" hangingPunct="0">
              <a:spcAft>
                <a:spcPts val="0"/>
              </a:spcAft>
            </a:pPr>
            <a:r>
              <a:rPr lang="pt-PT" dirty="0">
                <a:solidFill>
                  <a:srgbClr val="FF0000"/>
                </a:solidFill>
                <a:latin typeface="Arial"/>
                <a:ea typeface="Times New Roman"/>
              </a:rPr>
              <a:t>3.000.000</a:t>
            </a:r>
            <a:endParaRPr lang="pt-BR" dirty="0">
              <a:latin typeface="Times New Roman"/>
              <a:ea typeface="Times New Roman"/>
            </a:endParaRPr>
          </a:p>
        </p:txBody>
      </p:sp>
      <p:sp>
        <p:nvSpPr>
          <p:cNvPr id="8" name="Retângulo 7"/>
          <p:cNvSpPr/>
          <p:nvPr/>
        </p:nvSpPr>
        <p:spPr>
          <a:xfrm>
            <a:off x="7578491" y="5651956"/>
            <a:ext cx="1210588" cy="369332"/>
          </a:xfrm>
          <a:prstGeom prst="rect">
            <a:avLst/>
          </a:prstGeom>
        </p:spPr>
        <p:txBody>
          <a:bodyPr wrap="none">
            <a:spAutoFit/>
          </a:bodyPr>
          <a:lstStyle/>
          <a:p>
            <a:pPr algn="ctr" hangingPunct="0">
              <a:spcAft>
                <a:spcPts val="0"/>
              </a:spcAft>
            </a:pPr>
            <a:r>
              <a:rPr lang="pt-PT" dirty="0">
                <a:solidFill>
                  <a:srgbClr val="FF0000"/>
                </a:solidFill>
                <a:latin typeface="Arial"/>
                <a:ea typeface="Times New Roman"/>
              </a:rPr>
              <a:t>2.700.000</a:t>
            </a:r>
            <a:endParaRPr lang="pt-BR" dirty="0">
              <a:latin typeface="Times New Roman"/>
              <a:ea typeface="Times New Roman"/>
            </a:endParaRPr>
          </a:p>
        </p:txBody>
      </p:sp>
      <p:sp>
        <p:nvSpPr>
          <p:cNvPr id="9" name="Retângulo 8"/>
          <p:cNvSpPr/>
          <p:nvPr/>
        </p:nvSpPr>
        <p:spPr>
          <a:xfrm>
            <a:off x="10128001" y="5651956"/>
            <a:ext cx="569387" cy="369332"/>
          </a:xfrm>
          <a:prstGeom prst="rect">
            <a:avLst/>
          </a:prstGeom>
        </p:spPr>
        <p:txBody>
          <a:bodyPr wrap="none">
            <a:spAutoFit/>
          </a:bodyPr>
          <a:lstStyle/>
          <a:p>
            <a:pPr algn="ctr" hangingPunct="0">
              <a:spcAft>
                <a:spcPts val="0"/>
              </a:spcAft>
            </a:pPr>
            <a:r>
              <a:rPr lang="pt-PT" dirty="0">
                <a:solidFill>
                  <a:srgbClr val="FF0000"/>
                </a:solidFill>
                <a:latin typeface="Arial"/>
                <a:ea typeface="Times New Roman"/>
              </a:rPr>
              <a:t>240</a:t>
            </a:r>
            <a:endParaRPr lang="pt-BR" dirty="0">
              <a:latin typeface="Times New Roman"/>
              <a:ea typeface="Times New Roman"/>
            </a:endParaRPr>
          </a:p>
        </p:txBody>
      </p:sp>
    </p:spTree>
    <p:extLst>
      <p:ext uri="{BB962C8B-B14F-4D97-AF65-F5344CB8AC3E}">
        <p14:creationId xmlns:p14="http://schemas.microsoft.com/office/powerpoint/2010/main" val="368173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90897" y="260648"/>
            <a:ext cx="7776864" cy="3232231"/>
          </a:xfrm>
          <a:prstGeom prst="rect">
            <a:avLst/>
          </a:prstGeom>
        </p:spPr>
        <p:txBody>
          <a:bodyPr wrap="square">
            <a:spAutoFit/>
          </a:bodyPr>
          <a:lstStyle/>
          <a:p>
            <a:pPr algn="just">
              <a:lnSpc>
                <a:spcPct val="114000"/>
              </a:lnSpc>
            </a:pPr>
            <a:r>
              <a:rPr lang="pt-PT" b="1" dirty="0"/>
              <a:t>Pergunta 6b) (0,25 ponto cada resposta) </a:t>
            </a:r>
            <a:r>
              <a:rPr lang="pt-PT" dirty="0"/>
              <a:t>Se você dividir a massa do carro pela massa de seu combustível (800/40) vai perceber que o carro tem 20 vezes mais massa do que a massa do combustível. Se dividir a massa do carro pela massa total dos passageiros (800/400) vai perceber que o carro tem o dobro da massa dos passageiros. Estes valores já estão na primeira linha da tabela abaixo. Faça as contas para o foguete, isto é, descubra quantas vezes a massa do foguete, com combustível, é maior do que a massa do seu combustível. Depois descubra quantas vezes a massa do foguete, com combustível, é maior do que a massa total dos astronautas a bordo. Coloque seus resultados na última linha da tabela abaixo. Registre aqui seus cálculos.</a:t>
            </a:r>
            <a:endParaRPr lang="pt-BR" dirty="0"/>
          </a:p>
        </p:txBody>
      </p:sp>
      <p:sp>
        <p:nvSpPr>
          <p:cNvPr id="5" name="Retângulo 4"/>
          <p:cNvSpPr/>
          <p:nvPr/>
        </p:nvSpPr>
        <p:spPr>
          <a:xfrm>
            <a:off x="5848541" y="3707562"/>
            <a:ext cx="895084" cy="369332"/>
          </a:xfrm>
          <a:prstGeom prst="rect">
            <a:avLst/>
          </a:prstGeom>
        </p:spPr>
        <p:txBody>
          <a:bodyPr wrap="square">
            <a:spAutoFit/>
          </a:bodyPr>
          <a:lstStyle/>
          <a:p>
            <a:r>
              <a:rPr lang="pt-PT" dirty="0" smtClean="0">
                <a:solidFill>
                  <a:srgbClr val="FF0000"/>
                </a:solidFill>
              </a:rPr>
              <a:t>12.500</a:t>
            </a:r>
            <a:endParaRPr lang="pt-BR" dirty="0">
              <a:solidFill>
                <a:srgbClr val="FF0000"/>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3948569476"/>
              </p:ext>
            </p:extLst>
          </p:nvPr>
        </p:nvGraphicFramePr>
        <p:xfrm>
          <a:off x="262905" y="4509120"/>
          <a:ext cx="11305256" cy="1097280"/>
        </p:xfrm>
        <a:graphic>
          <a:graphicData uri="http://schemas.openxmlformats.org/drawingml/2006/table">
            <a:tbl>
              <a:tblPr firstRow="1" firstCol="1" bandRow="1" bandCol="1"/>
              <a:tblGrid>
                <a:gridCol w="2042126">
                  <a:extLst>
                    <a:ext uri="{9D8B030D-6E8A-4147-A177-3AD203B41FA5}">
                      <a16:colId xmlns:a16="http://schemas.microsoft.com/office/drawing/2014/main" val="20000"/>
                    </a:ext>
                  </a:extLst>
                </a:gridCol>
                <a:gridCol w="4565723">
                  <a:extLst>
                    <a:ext uri="{9D8B030D-6E8A-4147-A177-3AD203B41FA5}">
                      <a16:colId xmlns:a16="http://schemas.microsoft.com/office/drawing/2014/main" val="20001"/>
                    </a:ext>
                  </a:extLst>
                </a:gridCol>
                <a:gridCol w="4697407">
                  <a:extLst>
                    <a:ext uri="{9D8B030D-6E8A-4147-A177-3AD203B41FA5}">
                      <a16:colId xmlns:a16="http://schemas.microsoft.com/office/drawing/2014/main" val="20002"/>
                    </a:ext>
                  </a:extLst>
                </a:gridCol>
              </a:tblGrid>
              <a:tr h="0">
                <a:tc>
                  <a:txBody>
                    <a:bodyPr/>
                    <a:lstStyle/>
                    <a:p>
                      <a:pPr algn="just" hangingPunct="0">
                        <a:spcAft>
                          <a:spcPts val="0"/>
                        </a:spcAft>
                      </a:pPr>
                      <a:r>
                        <a:rPr lang="pt-PT" sz="1800" dirty="0">
                          <a:effectLst/>
                          <a:latin typeface="Arial"/>
                          <a:ea typeface="Times New Roman"/>
                        </a:rPr>
                        <a:t>Veículo</a:t>
                      </a: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Arial"/>
                          <a:ea typeface="Times New Roman"/>
                        </a:rPr>
                        <a:t>Massa do veículo com </a:t>
                      </a:r>
                      <a:endParaRPr lang="pt-BR" sz="1800">
                        <a:effectLst/>
                        <a:latin typeface="Times New Roman"/>
                        <a:ea typeface="Times New Roman"/>
                      </a:endParaRPr>
                    </a:p>
                    <a:p>
                      <a:pPr algn="ctr" hangingPunct="0">
                        <a:spcAft>
                          <a:spcPts val="0"/>
                        </a:spcAft>
                      </a:pPr>
                      <a:r>
                        <a:rPr lang="pt-PT" sz="1800">
                          <a:effectLst/>
                          <a:latin typeface="Arial"/>
                          <a:ea typeface="Times New Roman"/>
                        </a:rPr>
                        <a:t>combustível </a:t>
                      </a:r>
                      <a:r>
                        <a:rPr lang="pt-PT" sz="1800" b="1">
                          <a:effectLst/>
                          <a:latin typeface="Arial"/>
                          <a:ea typeface="Times New Roman"/>
                        </a:rPr>
                        <a:t>/ </a:t>
                      </a:r>
                      <a:r>
                        <a:rPr lang="pt-PT" sz="1800">
                          <a:effectLst/>
                          <a:latin typeface="Arial"/>
                          <a:ea typeface="Times New Roman"/>
                        </a:rPr>
                        <a:t>(massa do combustível)</a:t>
                      </a:r>
                      <a:endParaRPr lang="pt-B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Arial"/>
                          <a:ea typeface="Times New Roman"/>
                        </a:rPr>
                        <a:t>Massa do veículo com </a:t>
                      </a:r>
                      <a:endParaRPr lang="pt-BR" sz="1800">
                        <a:effectLst/>
                        <a:latin typeface="Times New Roman"/>
                        <a:ea typeface="Times New Roman"/>
                      </a:endParaRPr>
                    </a:p>
                    <a:p>
                      <a:pPr algn="ctr" hangingPunct="0">
                        <a:spcAft>
                          <a:spcPts val="0"/>
                        </a:spcAft>
                      </a:pPr>
                      <a:r>
                        <a:rPr lang="pt-PT" sz="1800">
                          <a:effectLst/>
                          <a:latin typeface="Arial"/>
                          <a:ea typeface="Times New Roman"/>
                        </a:rPr>
                        <a:t>Combustível </a:t>
                      </a:r>
                      <a:r>
                        <a:rPr lang="pt-PT" sz="1800" b="1">
                          <a:effectLst/>
                          <a:latin typeface="Arial"/>
                          <a:ea typeface="Times New Roman"/>
                        </a:rPr>
                        <a:t>/ </a:t>
                      </a:r>
                      <a:r>
                        <a:rPr lang="pt-PT" sz="1800">
                          <a:effectLst/>
                          <a:latin typeface="Arial"/>
                          <a:ea typeface="Times New Roman"/>
                        </a:rPr>
                        <a:t>(massa dos passageiros)</a:t>
                      </a:r>
                      <a:endParaRPr lang="pt-B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hangingPunct="0">
                        <a:spcAft>
                          <a:spcPts val="0"/>
                        </a:spcAft>
                      </a:pPr>
                      <a:r>
                        <a:rPr lang="pt-PT" sz="1800" dirty="0">
                          <a:effectLst/>
                          <a:latin typeface="Arial"/>
                          <a:ea typeface="Times New Roman"/>
                        </a:rPr>
                        <a:t>Carro</a:t>
                      </a: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Arial"/>
                          <a:ea typeface="Times New Roman"/>
                        </a:rPr>
                        <a:t>20</a:t>
                      </a:r>
                      <a:endParaRPr lang="pt-B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r>
                        <a:rPr lang="pt-PT" sz="1800">
                          <a:effectLst/>
                          <a:latin typeface="Arial"/>
                          <a:ea typeface="Times New Roman"/>
                        </a:rPr>
                        <a:t>2</a:t>
                      </a:r>
                      <a:endParaRPr lang="pt-B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hangingPunct="0">
                        <a:spcAft>
                          <a:spcPts val="0"/>
                        </a:spcAft>
                      </a:pPr>
                      <a:r>
                        <a:rPr lang="pt-PT" sz="1800" dirty="0">
                          <a:effectLst/>
                          <a:latin typeface="Arial"/>
                          <a:ea typeface="Times New Roman"/>
                        </a:rPr>
                        <a:t>Foguete Saturno 5</a:t>
                      </a: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pP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hangingPunct="0">
                        <a:spcAft>
                          <a:spcPts val="0"/>
                        </a:spcAft>
                      </a:pPr>
                      <a:endParaRPr lang="pt-B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bl>
          </a:graphicData>
        </a:graphic>
      </p:graphicFrame>
      <p:sp>
        <p:nvSpPr>
          <p:cNvPr id="7" name="Retângulo 6"/>
          <p:cNvSpPr/>
          <p:nvPr/>
        </p:nvSpPr>
        <p:spPr>
          <a:xfrm>
            <a:off x="216597" y="3707740"/>
            <a:ext cx="2359941" cy="369332"/>
          </a:xfrm>
          <a:prstGeom prst="rect">
            <a:avLst/>
          </a:prstGeom>
        </p:spPr>
        <p:txBody>
          <a:bodyPr wrap="none">
            <a:spAutoFit/>
          </a:bodyPr>
          <a:lstStyle/>
          <a:p>
            <a:r>
              <a:rPr lang="pt-PT" dirty="0">
                <a:solidFill>
                  <a:srgbClr val="FF0000"/>
                </a:solidFill>
              </a:rPr>
              <a:t>3000.000 / 2.700.000 =</a:t>
            </a:r>
            <a:endParaRPr lang="pt-BR" dirty="0"/>
          </a:p>
        </p:txBody>
      </p:sp>
      <p:sp>
        <p:nvSpPr>
          <p:cNvPr id="8" name="Retângulo 7"/>
          <p:cNvSpPr/>
          <p:nvPr/>
        </p:nvSpPr>
        <p:spPr>
          <a:xfrm>
            <a:off x="2459908" y="3707740"/>
            <a:ext cx="1016625" cy="369332"/>
          </a:xfrm>
          <a:prstGeom prst="rect">
            <a:avLst/>
          </a:prstGeom>
        </p:spPr>
        <p:txBody>
          <a:bodyPr wrap="none">
            <a:spAutoFit/>
          </a:bodyPr>
          <a:lstStyle/>
          <a:p>
            <a:r>
              <a:rPr lang="pt-PT" dirty="0">
                <a:solidFill>
                  <a:srgbClr val="FF0000"/>
                </a:solidFill>
              </a:rPr>
              <a:t>30 </a:t>
            </a:r>
            <a:r>
              <a:rPr lang="en-US" dirty="0">
                <a:solidFill>
                  <a:srgbClr val="FF0000"/>
                </a:solidFill>
              </a:rPr>
              <a:t>/ 27 =</a:t>
            </a:r>
            <a:endParaRPr lang="pt-BR" dirty="0"/>
          </a:p>
        </p:txBody>
      </p:sp>
      <p:sp>
        <p:nvSpPr>
          <p:cNvPr id="9" name="Retângulo 8"/>
          <p:cNvSpPr/>
          <p:nvPr/>
        </p:nvSpPr>
        <p:spPr>
          <a:xfrm>
            <a:off x="3328261" y="3707562"/>
            <a:ext cx="529312" cy="369332"/>
          </a:xfrm>
          <a:prstGeom prst="rect">
            <a:avLst/>
          </a:prstGeom>
        </p:spPr>
        <p:txBody>
          <a:bodyPr wrap="none">
            <a:spAutoFit/>
          </a:bodyPr>
          <a:lstStyle/>
          <a:p>
            <a:r>
              <a:rPr lang="en-US" dirty="0">
                <a:solidFill>
                  <a:srgbClr val="FF0000"/>
                </a:solidFill>
              </a:rPr>
              <a:t>1,1 </a:t>
            </a:r>
            <a:endParaRPr lang="pt-BR" dirty="0"/>
          </a:p>
        </p:txBody>
      </p:sp>
      <p:sp>
        <p:nvSpPr>
          <p:cNvPr id="10" name="Retângulo 9"/>
          <p:cNvSpPr/>
          <p:nvPr/>
        </p:nvSpPr>
        <p:spPr>
          <a:xfrm>
            <a:off x="3760309" y="3707740"/>
            <a:ext cx="2209259" cy="369332"/>
          </a:xfrm>
          <a:prstGeom prst="rect">
            <a:avLst/>
          </a:prstGeom>
        </p:spPr>
        <p:txBody>
          <a:bodyPr wrap="none">
            <a:spAutoFit/>
          </a:bodyPr>
          <a:lstStyle/>
          <a:p>
            <a:r>
              <a:rPr lang="en-US" dirty="0">
                <a:solidFill>
                  <a:srgbClr val="FF0000"/>
                </a:solidFill>
              </a:rPr>
              <a:t>e      </a:t>
            </a:r>
            <a:r>
              <a:rPr lang="pt-PT" dirty="0">
                <a:solidFill>
                  <a:srgbClr val="FF0000"/>
                </a:solidFill>
              </a:rPr>
              <a:t>3000.000 / 240 =</a:t>
            </a:r>
            <a:endParaRPr lang="pt-BR" dirty="0"/>
          </a:p>
        </p:txBody>
      </p:sp>
      <p:sp>
        <p:nvSpPr>
          <p:cNvPr id="11" name="Retângulo 10"/>
          <p:cNvSpPr/>
          <p:nvPr/>
        </p:nvSpPr>
        <p:spPr>
          <a:xfrm>
            <a:off x="4367361" y="5301208"/>
            <a:ext cx="505267" cy="369332"/>
          </a:xfrm>
          <a:prstGeom prst="rect">
            <a:avLst/>
          </a:prstGeom>
        </p:spPr>
        <p:txBody>
          <a:bodyPr wrap="none">
            <a:spAutoFit/>
          </a:bodyPr>
          <a:lstStyle/>
          <a:p>
            <a:pPr algn="ctr" hangingPunct="0">
              <a:spcAft>
                <a:spcPts val="0"/>
              </a:spcAft>
            </a:pPr>
            <a:r>
              <a:rPr lang="pt-PT" b="1" dirty="0">
                <a:solidFill>
                  <a:srgbClr val="FF0000"/>
                </a:solidFill>
                <a:latin typeface="Arial"/>
                <a:ea typeface="Times New Roman"/>
              </a:rPr>
              <a:t>1,1</a:t>
            </a:r>
            <a:endParaRPr lang="pt-BR" b="1" dirty="0">
              <a:latin typeface="Times New Roman"/>
              <a:ea typeface="Times New Roman"/>
            </a:endParaRPr>
          </a:p>
        </p:txBody>
      </p:sp>
      <p:sp>
        <p:nvSpPr>
          <p:cNvPr id="12" name="Retângulo 11"/>
          <p:cNvSpPr/>
          <p:nvPr/>
        </p:nvSpPr>
        <p:spPr>
          <a:xfrm>
            <a:off x="8769549" y="5301208"/>
            <a:ext cx="889987" cy="369332"/>
          </a:xfrm>
          <a:prstGeom prst="rect">
            <a:avLst/>
          </a:prstGeom>
        </p:spPr>
        <p:txBody>
          <a:bodyPr wrap="none">
            <a:spAutoFit/>
          </a:bodyPr>
          <a:lstStyle/>
          <a:p>
            <a:pPr algn="ctr" hangingPunct="0">
              <a:spcAft>
                <a:spcPts val="0"/>
              </a:spcAft>
            </a:pPr>
            <a:r>
              <a:rPr lang="pt-PT" b="1" dirty="0">
                <a:solidFill>
                  <a:srgbClr val="FF0000"/>
                </a:solidFill>
                <a:latin typeface="Arial"/>
                <a:ea typeface="Times New Roman"/>
              </a:rPr>
              <a:t>12.500</a:t>
            </a:r>
            <a:endParaRPr lang="pt-BR" b="1" dirty="0">
              <a:latin typeface="Times New Roman"/>
              <a:ea typeface="Times New Roman"/>
            </a:endParaRPr>
          </a:p>
        </p:txBody>
      </p:sp>
    </p:spTree>
    <p:extLst>
      <p:ext uri="{BB962C8B-B14F-4D97-AF65-F5344CB8AC3E}">
        <p14:creationId xmlns:p14="http://schemas.microsoft.com/office/powerpoint/2010/main" val="80702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1438</Words>
  <Application>Microsoft Office PowerPoint</Application>
  <PresentationFormat>Personalizar</PresentationFormat>
  <Paragraphs>134</Paragraphs>
  <Slides>14</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14</vt:i4>
      </vt:variant>
    </vt:vector>
  </HeadingPairs>
  <TitlesOfParts>
    <vt:vector size="20" baseType="lpstr">
      <vt:lpstr>Arial</vt:lpstr>
      <vt:lpstr>Calibri</vt:lpstr>
      <vt:lpstr>Symbol</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OBA</dc:creator>
  <cp:lastModifiedBy>DVM Informatica</cp:lastModifiedBy>
  <cp:revision>35</cp:revision>
  <dcterms:created xsi:type="dcterms:W3CDTF">2020-08-14T17:50:32Z</dcterms:created>
  <dcterms:modified xsi:type="dcterms:W3CDTF">2020-08-27T20:50:44Z</dcterms:modified>
</cp:coreProperties>
</file>