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5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6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6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0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LOGOTIPO_OBA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1" y="5733256"/>
            <a:ext cx="19530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mobfo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32" y="5966593"/>
            <a:ext cx="1383912" cy="8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1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3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8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C958-2B1F-40DF-B8E6-F1C731F13F2B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F39C-2AF1-4C84-A297-B7A56D7C4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b="1" dirty="0"/>
              <a:t>Questão 6) (1 ponto) </a:t>
            </a:r>
            <a:endParaRPr lang="pt-BR" b="1" dirty="0" smtClean="0"/>
          </a:p>
          <a:p>
            <a:pPr algn="just" hangingPunct="0">
              <a:lnSpc>
                <a:spcPct val="114000"/>
              </a:lnSpc>
            </a:pPr>
            <a:r>
              <a:rPr lang="pt-BR" b="1" dirty="0" smtClean="0"/>
              <a:t>Pergunta </a:t>
            </a:r>
            <a:r>
              <a:rPr lang="pt-BR" b="1" dirty="0"/>
              <a:t>6a) (0,5 ponto) (Cada item correto vale 0,25 ponto, mas um errado anula um certo!) </a:t>
            </a:r>
            <a:endParaRPr lang="pt-BR" dirty="0"/>
          </a:p>
          <a:p>
            <a:pPr algn="just" hangingPunct="0">
              <a:lnSpc>
                <a:spcPct val="114000"/>
              </a:lnSpc>
            </a:pPr>
            <a:r>
              <a:rPr lang="pt-PT" dirty="0" smtClean="0"/>
              <a:t>Para </a:t>
            </a:r>
            <a:r>
              <a:rPr lang="pt-PT" dirty="0"/>
              <a:t>construir uma usina hidrelétrica é preciso desocupar e desmatar o local onde se formará o futuro reservatório de água. Assim, o ambiente é modificado. A esta alteração do ambiente chamamos impacto ambiental. Marque nos itens abaixo, aqueles que se referem a impactos que uma usina hidrelétrica pode causar no ambiente.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2636912"/>
            <a:ext cx="729545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dirty="0"/>
              <a:t>(   )  Poluição do solo</a:t>
            </a:r>
          </a:p>
          <a:p>
            <a:pPr hangingPunct="0">
              <a:lnSpc>
                <a:spcPct val="150000"/>
              </a:lnSpc>
            </a:pPr>
            <a:r>
              <a:rPr lang="pt-BR" dirty="0" smtClean="0"/>
              <a:t>(   )</a:t>
            </a:r>
            <a:r>
              <a:rPr lang="pt-BR" dirty="0"/>
              <a:t>  Remoção das pessoas e de suas residências, para outros locais.</a:t>
            </a:r>
          </a:p>
          <a:p>
            <a:pPr hangingPunct="0">
              <a:lnSpc>
                <a:spcPct val="150000"/>
              </a:lnSpc>
            </a:pPr>
            <a:r>
              <a:rPr lang="pt-BR" dirty="0"/>
              <a:t>( </a:t>
            </a:r>
            <a:r>
              <a:rPr lang="pt-BR" b="1" dirty="0"/>
              <a:t> </a:t>
            </a:r>
            <a:r>
              <a:rPr lang="pt-BR" dirty="0" smtClean="0"/>
              <a:t> </a:t>
            </a:r>
            <a:r>
              <a:rPr lang="pt-BR" dirty="0"/>
              <a:t>)  Alagamento de áreas.</a:t>
            </a:r>
          </a:p>
          <a:p>
            <a:pPr>
              <a:lnSpc>
                <a:spcPct val="150000"/>
              </a:lnSpc>
            </a:pPr>
            <a:r>
              <a:rPr lang="pt-PT" dirty="0"/>
              <a:t>(   )  Poluição do ar.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7498" y="3025674"/>
            <a:ext cx="34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x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7498" y="3463372"/>
            <a:ext cx="34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x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98" y="4365104"/>
            <a:ext cx="1144927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6b) (0,5 ponto) (0,25 cada item correto)</a:t>
            </a:r>
            <a:r>
              <a:rPr lang="pt-PT" dirty="0"/>
              <a:t> </a:t>
            </a:r>
            <a:r>
              <a:rPr lang="pt-BR" dirty="0"/>
              <a:t>Os recursos naturais podem ser renováveis (a natureza repõe rapidamente) e não-renováveis (</a:t>
            </a:r>
            <a:r>
              <a:rPr lang="pt-PT" dirty="0"/>
              <a:t>a natureza gerou há muitos milhares de anos</a:t>
            </a:r>
            <a:r>
              <a:rPr lang="pt-BR" dirty="0"/>
              <a:t>). Abaixo apresentamos dois grupos de recursos naturais. Escreva na frente deles se é </a:t>
            </a:r>
            <a:r>
              <a:rPr lang="pt-BR" b="1" dirty="0"/>
              <a:t>RENOVÁVEL</a:t>
            </a:r>
            <a:r>
              <a:rPr lang="pt-BR" dirty="0"/>
              <a:t> ou </a:t>
            </a:r>
            <a:r>
              <a:rPr lang="pt-BR" b="1" dirty="0"/>
              <a:t>NÃO RENOVÁVEL.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360373" y="5694144"/>
            <a:ext cx="650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_ _ _ _ _ _ _ _ _ _ _ _ _ _ _ _ _ Madeira</a:t>
            </a:r>
            <a:r>
              <a:rPr lang="pt-PT" dirty="0"/>
              <a:t>, vento, radiação solar e água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360373" y="6156012"/>
            <a:ext cx="5805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_ _ _ _ _ _ _ _ _ _ _ _ _ _ _ _ _ Petróleo</a:t>
            </a:r>
            <a:r>
              <a:rPr lang="pt-PT" dirty="0"/>
              <a:t>, carvão, gás e urânio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060084" y="566124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Lucida Handwriting" pitchFamily="66" charset="0"/>
              </a:rPr>
              <a:t>Renovável</a:t>
            </a:r>
            <a:r>
              <a:rPr lang="pt-PT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endParaRPr lang="pt-BR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12551" y="6156012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Lucida Handwriting" pitchFamily="66" charset="0"/>
              </a:rPr>
              <a:t>Não  Renovável</a:t>
            </a:r>
            <a:r>
              <a:rPr lang="pt-PT" dirty="0">
                <a:solidFill>
                  <a:srgbClr val="FF0000"/>
                </a:solidFill>
                <a:latin typeface="Lucida Handwriting" pitchFamily="66" charset="0"/>
              </a:rPr>
              <a:t>.</a:t>
            </a:r>
            <a:endParaRPr lang="pt-BR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76864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Questão 7) (1 ponto) </a:t>
            </a:r>
            <a:r>
              <a:rPr lang="pt-PT" dirty="0"/>
              <a:t>Nas usinas hidrelétricas, a água dos rios passa com velocidade nos geradores, fazendo com que funcionem e produzam energia elétrica. Em seguida, a energia elétrica tem sua tensão elevada para que possa ser conduzida, sem muitas perdas, até a periferia das cidades. Na periferia das cidades a energia elétrica tem sua tensão abaixada e pode ser distribuída para as indústrias, residências, iluminação pública, etc.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905" y="2060848"/>
            <a:ext cx="7848872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7a) (0,5 ponto) </a:t>
            </a:r>
            <a:r>
              <a:rPr lang="pt-PT" dirty="0"/>
              <a:t>Podemos armazenar energia elétrica no período em </a:t>
            </a:r>
            <a:r>
              <a:rPr lang="pt-PT" dirty="0" smtClean="0"/>
              <a:t>que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47281" y="2851474"/>
            <a:ext cx="384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    ) </a:t>
            </a:r>
            <a:r>
              <a:rPr lang="pt-PT" dirty="0" smtClean="0"/>
              <a:t>SIM                      </a:t>
            </a:r>
            <a:r>
              <a:rPr lang="pt-PT" dirty="0"/>
              <a:t>	</a:t>
            </a:r>
            <a:r>
              <a:rPr lang="pt-PT" dirty="0" smtClean="0"/>
              <a:t>(    ) </a:t>
            </a:r>
            <a:r>
              <a:rPr lang="pt-PT" dirty="0"/>
              <a:t>NÃO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509129" y="2780928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905" y="321297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solidFill>
                  <a:srgbClr val="FF0000"/>
                </a:solidFill>
              </a:rPr>
              <a:t>Obs. Apenas pequenas quantidades de energia podem ser armazenadas em pilhas e baterias.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2905" y="3552772"/>
            <a:ext cx="11520880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b="1" dirty="0"/>
              <a:t>Pergunta 7b) (0,5 ponto) </a:t>
            </a:r>
            <a:r>
              <a:rPr lang="pt-PT" dirty="0"/>
              <a:t>A oferta de energia elétrica e o número de usinas necessárias para alimentar as cidades são calculados em função do horário em que mais consumimos energia. À noite a iluminação pública é acesa e a maior parte das pessoas está em casa, usando eletrodomésticos, como: liquidificador, computador e televisão, etc. Para evitar a construção de novas usinas, qual a melhor atitude a ser tomada no período noturno? </a:t>
            </a:r>
            <a:endParaRPr lang="pt-BR" dirty="0"/>
          </a:p>
          <a:p>
            <a:pPr algn="just">
              <a:lnSpc>
                <a:spcPct val="114000"/>
              </a:lnSpc>
            </a:pPr>
            <a:r>
              <a:rPr lang="pt-PT" b="1" dirty="0"/>
              <a:t>Coloque um x na alternativa mais adequada.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711177" y="5103656"/>
            <a:ext cx="594995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dirty="0"/>
              <a:t>(   )  Apagar todas as luzes e ficar no escuro</a:t>
            </a:r>
            <a:endParaRPr lang="pt-BR" dirty="0"/>
          </a:p>
          <a:p>
            <a:pPr hangingPunct="0">
              <a:lnSpc>
                <a:spcPct val="150000"/>
              </a:lnSpc>
            </a:pPr>
            <a:r>
              <a:rPr lang="pt-PT" dirty="0" smtClean="0"/>
              <a:t>(   )</a:t>
            </a:r>
            <a:r>
              <a:rPr lang="pt-PT" dirty="0"/>
              <a:t>  Evitar o uso do chuveiro elétrico entre 18h e 21h</a:t>
            </a:r>
            <a:endParaRPr lang="pt-BR" dirty="0"/>
          </a:p>
          <a:p>
            <a:pPr hangingPunct="0">
              <a:lnSpc>
                <a:spcPct val="150000"/>
              </a:lnSpc>
            </a:pPr>
            <a:r>
              <a:rPr lang="pt-PT" dirty="0"/>
              <a:t>(   )  Desligar o som	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PT" dirty="0"/>
              <a:t>(   )  Evitar assistir televisão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793891" y="5543060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2905" y="2395060"/>
            <a:ext cx="11305256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/>
              <a:t>estamos dormindo para utilizá-la em outro horário? </a:t>
            </a:r>
            <a:r>
              <a:rPr lang="pt-PT" b="1" dirty="0"/>
              <a:t>Coloque um x na alternativa correta.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0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16632"/>
            <a:ext cx="7992888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/>
              <a:t>Questão 8) (1 ponto) Comentários:</a:t>
            </a:r>
            <a:r>
              <a:rPr lang="pt-PT" sz="1600" dirty="0"/>
              <a:t> Foguetes de sondagem são artefatos desenvolvidos pelo homem com o intuito de realizar experimentos de microgravidade no espaço.  No final de 2008, o foguete VSB-30, desenvolvido pelo Instituto de Aeronáutica e Espaço (IAE), levará ao espaço três experimentos desenvolvidos por estudantes e professores da rede municipal de ensino de São José dos Campos, SP.  A figura abaixo ilustra as fases de vôo de um foguete de sondagem.  O foguete da figura é formado pelo motor-foguete e pela carga-útil, onde são transportados os experimentos.  A queima do combustível do foguete impulsiona-o a uma altitude de 250 km, denominada </a:t>
            </a:r>
            <a:r>
              <a:rPr lang="pt-PT" sz="1600" b="1" dirty="0"/>
              <a:t>apogeu</a:t>
            </a:r>
            <a:r>
              <a:rPr lang="pt-PT" sz="1600" dirty="0"/>
              <a:t>, a partir da qual o foguete inicia o seu retorno. É </a:t>
            </a:r>
            <a:r>
              <a:rPr lang="pt-PT" sz="1600" dirty="0" smtClean="0"/>
              <a:t>algo</a:t>
            </a:r>
            <a:endParaRPr lang="pt-BR" sz="1600" dirty="0"/>
          </a:p>
        </p:txBody>
      </p:sp>
      <p:pic>
        <p:nvPicPr>
          <p:cNvPr id="6148" name="Picture 4" descr="mapa_nivel_20_02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0" b="15683"/>
          <a:stretch>
            <a:fillRect/>
          </a:stretch>
        </p:blipFill>
        <p:spPr bwMode="auto">
          <a:xfrm>
            <a:off x="2351137" y="3444206"/>
            <a:ext cx="7110898" cy="33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889" y="2258400"/>
            <a:ext cx="116652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/>
              <a:t>similar ao arremesso de uma pedra que, jogada para cima, retorna à superfície.  Enquanto voa acima dos 100 km, são criadas as condições de microgravidade. Nessas condições, qualquer objeto solto no seu interior flutua.  Vinte minutos após o lançamento a carga-útil atinge o oceano, sendo recuperada por um helicóptero e trazida de volta ao Centro de Lançamento de Alcântara (CLA), no estado do Maranhão.  A distância entre o ponto de lançamento e o ponto de impacto denomina-se </a:t>
            </a:r>
            <a:r>
              <a:rPr lang="pt-PT" sz="1600" b="1" dirty="0"/>
              <a:t>alcance</a:t>
            </a:r>
            <a:r>
              <a:rPr lang="pt-PT" sz="1600" dirty="0"/>
              <a:t>.</a:t>
            </a:r>
            <a:r>
              <a:rPr lang="pt-PT" sz="1600" b="1" dirty="0"/>
              <a:t>  </a:t>
            </a:r>
            <a:r>
              <a:rPr lang="pt-PT" sz="1600" dirty="0"/>
              <a:t>Para o foguete em questão o alcance é de 150 km.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135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328820"/>
            <a:ext cx="777686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8a) (0,5 ponto)</a:t>
            </a:r>
            <a:r>
              <a:rPr lang="pt-PT" dirty="0"/>
              <a:t> Se o foguete for lançado às 10h30min da manhã, a que horas ocorrerá o seu impacto com o mar?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124744"/>
            <a:ext cx="619268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i="1" dirty="0">
                <a:solidFill>
                  <a:srgbClr val="FF0000"/>
                </a:solidFill>
              </a:rPr>
              <a:t>10h30min (=Hora de lançamento) + 20 min (= tempo de vôo) </a:t>
            </a:r>
            <a:r>
              <a:rPr lang="pt-PT" b="1" i="1" dirty="0" smtClean="0">
                <a:solidFill>
                  <a:srgbClr val="FF0000"/>
                </a:solidFill>
              </a:rPr>
              <a:t>=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59239" y="1628800"/>
            <a:ext cx="130195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 smtClean="0">
                <a:solidFill>
                  <a:srgbClr val="FF0000"/>
                </a:solidFill>
              </a:rPr>
              <a:t>10 </a:t>
            </a:r>
            <a:r>
              <a:rPr lang="pt-PT" b="1" dirty="0">
                <a:solidFill>
                  <a:srgbClr val="FF0000"/>
                </a:solidFill>
              </a:rPr>
              <a:t>h 50 min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67561" y="112474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10h50min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97" y="1647466"/>
            <a:ext cx="1518173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Resposta 8a):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95638" y="2420888"/>
            <a:ext cx="11566174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8b) (0,5 ponto)</a:t>
            </a:r>
            <a:r>
              <a:rPr lang="pt-PT" dirty="0"/>
              <a:t> Considerando-se que, uma vez que atinja o oceano, a carga-útil é capaz de boiar por no máximo 10 minutos, até que horas poderá o helicóptero decolar do ponto de lançamento do foguete, a tempo de recuperar a carga-útil antes que ela afunde no mar?  Nos seus cálculos considere que, na média, o helicóptero se desloca 100 km a cada hora e despreze o tempo de subida e descida do helicóptero, bem como o tempo de fixação da carga-útil ao helicóptero. Considere novamente que o foguete foi lançado às 10h30min.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95638" y="4221088"/>
            <a:ext cx="1474891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Resposta 8b):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592761" y="4241318"/>
            <a:ext cx="10191423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i="1" dirty="0">
                <a:solidFill>
                  <a:srgbClr val="FF0000"/>
                </a:solidFill>
              </a:rPr>
              <a:t>Pelo item (a) o foguete atinge o mar às 10 h 50 min, e flutua por 10 min, logo às 11 h ele afunda. Como ele cai a 150 km do ponto de lançamento, o helicóptero gastará 1h e 30 min para chegar lá, pois viaja a 100 km por hora, logo ele deverá decolar até as 9 h e 30 min.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35113" y="6021288"/>
            <a:ext cx="754862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i="1" dirty="0">
                <a:solidFill>
                  <a:srgbClr val="FF0000"/>
                </a:solidFill>
              </a:rPr>
              <a:t>Obs. Na prática usam-se mais de um helicóptero que partem de pontos próximos ao local de impacto e a carga útil consegue flutuar até 30 minutos.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Questão 9) (1 ponto) Comentários: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Em 1957 os soviéticos iniciaram a Era Espacial com o lançamento do primeiro satélite artificial da Terra, o Sputnik I.  Desde então, milhares de satélites foram colocados em órbita da Terra.  A partir de imagens obtidas de satélites, é possível também acompanhar o desmatamento da região amazônica. Tais satélites são denominados satélites de sensoriamento remoto, do qual o CBERS (Satélite Sino-Brasileiro de Recursos Terrestres), construído pelo Brasil e China, é um exemplo.  Para que possa obter imagens da Terra, o CBERS possui câmaras imageadoras, uma espécie de câmara fotográfica que são constantemente direcionadas à superfície terrestre.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orbita1"/>
          <p:cNvPicPr>
            <a:picLocks noChangeAspect="1" noChangeArrowheads="1"/>
          </p:cNvPicPr>
          <p:nvPr/>
        </p:nvPicPr>
        <p:blipFill>
          <a:blip r:embed="rId2">
            <a:lum bright="-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410262"/>
            <a:ext cx="1943769" cy="42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897" y="2564904"/>
            <a:ext cx="871296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9a) (0,5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Baseado nas informações do enunciado e na figura ao lado em qual face (A, B, C) do CBERS você colocaria as câmaras imageadoras? Observação: o “cubo” representa o CBERS e as letras A, B, C, três de suas faces e a “seta” sua órbita.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Coloque um X na alternativa correta.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13518" y="3726212"/>
            <a:ext cx="4058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    )  Face A      (    )  Face B     (    )  Face C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723143" y="366349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3221" y="4086308"/>
            <a:ext cx="866064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9b) (0,5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 que permaneçam em órbita da Terra, os satélites viajam a 28.000 km/h, ou seja, a cada hora se deslocam 28.000 km! Supondo que a distância percorrida em cada órbita é de 42.000 km, calcule, </a:t>
            </a:r>
            <a:r>
              <a:rPr lang="pt-PT" sz="1600" u="sng" dirty="0">
                <a:latin typeface="Arial" panose="020B0604020202020204" pitchFamily="34" charset="0"/>
                <a:cs typeface="Arial" panose="020B0604020202020204" pitchFamily="34" charset="0"/>
              </a:rPr>
              <a:t>em minutos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o tempo necessário para que o satélite complete uma órbita em torno da Terra.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3220" y="5166428"/>
            <a:ext cx="9092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dada a distância (d) percorrida (42.000 km) e a velocidade (v) do satélite (28.000 km/h).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5961" y="5445224"/>
            <a:ext cx="283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Sabemos que d </a:t>
            </a:r>
            <a:r>
              <a:rPr lang="pt-PT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v.t</a:t>
            </a:r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logo: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27000" y="5719678"/>
            <a:ext cx="980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pt-PT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PT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d/v </a:t>
            </a:r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24516" y="5719678"/>
            <a:ext cx="2587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42.000km/(28.000km/h)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72788" y="5719678"/>
            <a:ext cx="830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h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74091" y="5707428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x 60 minutos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046299" y="5707428"/>
            <a:ext cx="149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90,0 minutos.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15033" y="5995460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cálculos a resposta é anulada.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5033" y="6318700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9b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04065" y="6330806"/>
            <a:ext cx="579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minutos (se respondeu 1,5 horas ganha só 0,25 ponto)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277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Questão 10) (1 ponto):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As imagens obtidas de satélite têm várias aplicações. Uma delas é a identificação e o monitoramento de áreas desmatadas. As imagens abaixo (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são de uma mesma região do estado do Pará. Elas foram obtidas pelo satélite americano Landsat em diferentes épocas (1985, 1998 e 2007, mas não nessa ordem). Ao analisar estas imagens, nas quais a floresta é representada em tons de cinza escuros (quase preto), observamos um aumento crescente das áreas desmatadas da região (representadas em tons de cinza claros, tendendo ao branco). A partir da análise das imagens é possível mapear essas áreas e calcular a taxa de desmatamento para esse período de 22 anos.  Analise as imagens de satélite: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 responda as seguintes questões: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Xingu_b3-98-r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3" y="292494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Xingu_b3-2007-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57" y="292494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Xingu_b3-85-r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45" y="292494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06921" y="292494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43225" y="299695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B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35513" y="292494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C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255794" y="2399665"/>
            <a:ext cx="352799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10a) (0,5 ponto) (0,1 ponto cada item correto, acertando os três ganha 0,5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Considerando que o aumento do desmatamento foi crescente ao longo desses 22 anos, indicar a seqüência cronológica correta das imagens, preenchendo os espaços em branco.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89" y="4941168"/>
            <a:ext cx="115928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 imagem de 1985 é a da letra_____, a imagem de 1998 é a da letra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 a de 2007 é a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letra_____.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89689" y="4913460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C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31761" y="491647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A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08205" y="4925094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B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8889" y="5301208"/>
            <a:ext cx="1174878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10b) (0,5 ponto) (0,25 cada item correto)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Dividir as imagens em quatro quadrantes, como mostrado ao lado.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8889" y="5589240"/>
            <a:ext cx="11295095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Completar os espaços em branco abaixo indicando o quadrante (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) que teve maior área desmatada: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01438"/>
              </p:ext>
            </p:extLst>
          </p:nvPr>
        </p:nvGraphicFramePr>
        <p:xfrm>
          <a:off x="11136113" y="5229200"/>
          <a:ext cx="673348" cy="68480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6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40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02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2280938" y="6100063"/>
            <a:ext cx="689471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Entre 1985 e 1998 a maior área desmatada ocorreu no quadrante: ____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80938" y="6444862"/>
            <a:ext cx="790283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Entre 1998 e 2007 a maior área desmatada ocorreu no quadrante: ____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60396" y="606928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2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64814" y="6400796"/>
            <a:ext cx="250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2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25176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76864" cy="16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/>
              <a:t>Questão 1) (1 ponto)</a:t>
            </a:r>
            <a:r>
              <a:rPr lang="pt-PT" dirty="0"/>
              <a:t> Agora são somente oitos planetas ao redor do Sol, porque o menor deles foi reclassificado como planeta anão. Nas cruzadinhas ao lado estão os nomes dos oito planetas (mais alguns astros). Pode achá-los na vertical e na horizontal. Uma (ou mais) letra pode fazer parte de mais de um nome. Faça um risco sobre os nomes  dos planetas achados.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3171" y="1700808"/>
            <a:ext cx="7776598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/>
              <a:t>Localize os nomes dos 8 </a:t>
            </a:r>
            <a:r>
              <a:rPr lang="pt-PT" b="1" u="sng" dirty="0"/>
              <a:t>planetas</a:t>
            </a:r>
            <a:r>
              <a:rPr lang="pt-PT" b="1" dirty="0"/>
              <a:t>. Cada nome de planeta achado vale 0,1 ponto, mas cada nome marcado errado perde 0,1 ponto.</a:t>
            </a:r>
            <a:r>
              <a:rPr lang="pt-PT" dirty="0"/>
              <a:t> </a:t>
            </a:r>
            <a:r>
              <a:rPr lang="pt-PT" b="1" dirty="0"/>
              <a:t>Se achar os nomes dos 8 planetas e não errar nenhum item, então, ao invés de 0,8 ganha 1,0 ponto!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02804"/>
              </p:ext>
            </p:extLst>
          </p:nvPr>
        </p:nvGraphicFramePr>
        <p:xfrm>
          <a:off x="3143227" y="2792044"/>
          <a:ext cx="4896540" cy="388843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b="1" i="0" kern="0" dirty="0">
                          <a:effectLst/>
                          <a:latin typeface="Times New Roman"/>
                        </a:rPr>
                        <a:t>R</a:t>
                      </a:r>
                      <a:endParaRPr lang="pt-BR" sz="1200" b="1" i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Z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J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Ê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3287241" y="3008070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799409" y="3080078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368656" y="2864054"/>
            <a:ext cx="0" cy="3240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367361" y="3872166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840432" y="3734454"/>
            <a:ext cx="0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791297" y="4736262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799409" y="5600358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305446" y="3734454"/>
            <a:ext cx="0" cy="287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b="1" dirty="0"/>
              <a:t>Questão 2) (1 ponto).</a:t>
            </a:r>
            <a:r>
              <a:rPr lang="pt-BR" dirty="0"/>
              <a:t> </a:t>
            </a:r>
            <a:r>
              <a:rPr lang="pt-BR" b="1" dirty="0"/>
              <a:t>Questões 2a e 2b: </a:t>
            </a:r>
            <a:r>
              <a:rPr lang="pt-BR" dirty="0"/>
              <a:t>Você sabe que a Terra é muito maior (em volume e massa) do que a Lua, mas não estamos considerando isso nestes desenhos.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066582"/>
            <a:ext cx="784887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BR" sz="1600" b="1" dirty="0"/>
              <a:t>Pergunta 2a) (0,25 ponto) </a:t>
            </a:r>
            <a:r>
              <a:rPr lang="pt-BR" sz="1600" dirty="0"/>
              <a:t>Escreva TERRA sobre a figura abaixo que melhor representa a </a:t>
            </a:r>
            <a:r>
              <a:rPr lang="pt-BR" sz="1600" b="1" u="sng" dirty="0"/>
              <a:t>forma da Terra</a:t>
            </a:r>
            <a:r>
              <a:rPr lang="pt-BR" sz="16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pt-BR" sz="1600" b="1" dirty="0"/>
              <a:t>Pergunta 2b) (0,25 ponto) </a:t>
            </a:r>
            <a:r>
              <a:rPr lang="pt-BR" sz="1600" dirty="0"/>
              <a:t>Escreva LUA sobre a figura abaixo que melhor representa a </a:t>
            </a:r>
            <a:r>
              <a:rPr lang="pt-BR" sz="1600" b="1" u="sng" dirty="0"/>
              <a:t>forma da Lua</a:t>
            </a:r>
            <a:r>
              <a:rPr lang="pt-BR" sz="1600" dirty="0"/>
              <a:t>.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54212" y="2153208"/>
            <a:ext cx="6552728" cy="1428104"/>
            <a:chOff x="720" y="6544"/>
            <a:chExt cx="7002" cy="1702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581" y="6654"/>
              <a:ext cx="1701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720" y="6544"/>
              <a:ext cx="1701" cy="17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021" y="6810"/>
              <a:ext cx="1701" cy="1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-10800000">
              <a:off x="4451" y="6547"/>
              <a:ext cx="1440" cy="16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3117037" y="2368992"/>
            <a:ext cx="6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BR" b="1" dirty="0">
                <a:solidFill>
                  <a:srgbClr val="FF0000"/>
                </a:solidFill>
              </a:rPr>
              <a:t>Terra</a:t>
            </a:r>
            <a:endParaRPr lang="pt-BR" b="1" i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92698" y="2958580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Lua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897" y="3523390"/>
            <a:ext cx="115928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b="1" dirty="0"/>
              <a:t>Questões 2c e 2d: </a:t>
            </a:r>
            <a:r>
              <a:rPr lang="pt-BR" dirty="0"/>
              <a:t>O tamanho da órbita da Terra é muito maior do que o da órbita da Lua ao redor da Terra (vamos desprezar a translação da Terra), mas não estamos levando isso em consideração nas questões </a:t>
            </a:r>
            <a:r>
              <a:rPr lang="pt-BR" b="1" dirty="0"/>
              <a:t>2c</a:t>
            </a:r>
            <a:r>
              <a:rPr lang="pt-BR" dirty="0"/>
              <a:t> e </a:t>
            </a:r>
            <a:r>
              <a:rPr lang="pt-BR" b="1" dirty="0"/>
              <a:t>2d.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90897" y="4169721"/>
            <a:ext cx="1159288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BR" sz="1600" b="1" dirty="0"/>
              <a:t>Pergunta 2c) (0,25 ponto) </a:t>
            </a:r>
            <a:r>
              <a:rPr lang="pt-BR" sz="1600" dirty="0"/>
              <a:t>Escreva uma grande letra </a:t>
            </a:r>
            <a:r>
              <a:rPr lang="pt-BR" sz="1600" b="1" dirty="0"/>
              <a:t>T</a:t>
            </a:r>
            <a:r>
              <a:rPr lang="pt-BR" sz="1600" dirty="0"/>
              <a:t> sobre a figura abaixo que mais se aproxime do movimento de </a:t>
            </a:r>
            <a:r>
              <a:rPr lang="pt-BR" sz="1600" u="sng" dirty="0"/>
              <a:t>translação da Terra ao redor do Sol</a:t>
            </a:r>
            <a:r>
              <a:rPr lang="pt-BR" sz="1600" dirty="0"/>
              <a:t>.</a:t>
            </a:r>
            <a:r>
              <a:rPr lang="pt-BR" sz="1600" b="1" dirty="0"/>
              <a:t> </a:t>
            </a:r>
            <a:endParaRPr lang="pt-BR" sz="1600" dirty="0"/>
          </a:p>
          <a:p>
            <a:pPr algn="just">
              <a:lnSpc>
                <a:spcPct val="110000"/>
              </a:lnSpc>
            </a:pPr>
            <a:r>
              <a:rPr lang="pt-BR" sz="1600" b="1" dirty="0"/>
              <a:t>Pergunta 2d) (0,25 ponto) </a:t>
            </a:r>
            <a:r>
              <a:rPr lang="pt-BR" sz="1600" dirty="0"/>
              <a:t>Escreva uma grande letra </a:t>
            </a:r>
            <a:r>
              <a:rPr lang="pt-BR" sz="1600" b="1" dirty="0"/>
              <a:t>L</a:t>
            </a:r>
            <a:r>
              <a:rPr lang="pt-BR" sz="1600" dirty="0"/>
              <a:t> sobre a figura abaixo que mais se aproxime do movimento de </a:t>
            </a:r>
            <a:r>
              <a:rPr lang="pt-BR" sz="1600" u="sng" dirty="0"/>
              <a:t>translação da Lua ao redor da Terra</a:t>
            </a:r>
            <a:r>
              <a:rPr lang="pt-BR" sz="1600" dirty="0"/>
              <a:t> (despreze o movimento de translação da Terra neste caso).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676475" y="5313720"/>
            <a:ext cx="6552728" cy="1428104"/>
            <a:chOff x="720" y="6544"/>
            <a:chExt cx="7002" cy="1702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2581" y="6654"/>
              <a:ext cx="1701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720" y="6544"/>
              <a:ext cx="1701" cy="17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21" y="6810"/>
              <a:ext cx="1701" cy="1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 rot="-10800000">
              <a:off x="4451" y="6547"/>
              <a:ext cx="1440" cy="16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3323164" y="5562253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323164" y="6119092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76864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/>
              <a:t>Questão 3) (1 ponto) Satélites Artificiais. </a:t>
            </a:r>
            <a:r>
              <a:rPr lang="pt-PT" dirty="0"/>
              <a:t>Em 2008 ocorrerão as Olimpíadas em Pequim, e em 2010 a Copa do Mundo de Futebol. Esses eventos poderão ser acompanhados ao vivo, de todas as cidades do mundo! Tudo isso graças às transmissões via satélite. Os satélites de telecomunicação </a:t>
            </a:r>
            <a:r>
              <a:rPr lang="pt-PT" b="1" dirty="0"/>
              <a:t>geoestacionários</a:t>
            </a:r>
            <a:r>
              <a:rPr lang="pt-PT" dirty="0"/>
              <a:t> estão colocados a uma distância de 42.000 km do centro da Terra, acompanhando-a no movimento diário. Isso quer dizer que, se você os observar com um telescópio pequeno, eles sempre aparecem num mesmo lugar, fixo, no céu </a:t>
            </a:r>
            <a:r>
              <a:rPr lang="pt-PT" dirty="0" smtClean="0"/>
              <a:t>quando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905" y="3429000"/>
            <a:ext cx="11233248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b="1" dirty="0"/>
              <a:t>Pergunta 3a) (0,5 ponto) Marque a única opção correta:</a:t>
            </a:r>
            <a:r>
              <a:rPr lang="pt-PT" dirty="0"/>
              <a:t> Em relação a um observador sobre a Terra, os satélites geoestacionários: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03065" y="416642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dirty="0"/>
              <a:t>( 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r>
              <a:rPr lang="pt-BR" dirty="0"/>
              <a:t> </a:t>
            </a:r>
            <a:r>
              <a:rPr lang="pt-BR" dirty="0" smtClean="0"/>
              <a:t> )   </a:t>
            </a:r>
            <a:r>
              <a:rPr lang="pt-PT" dirty="0"/>
              <a:t>Estão aparentemente fixos num ponto do espaço e não se movimentam</a:t>
            </a:r>
            <a:r>
              <a:rPr lang="pt-PT" dirty="0" smtClean="0"/>
              <a:t>.</a:t>
            </a:r>
          </a:p>
          <a:p>
            <a:pPr hangingPunct="0"/>
            <a:endParaRPr lang="pt-BR" dirty="0"/>
          </a:p>
          <a:p>
            <a:pPr hangingPunct="0"/>
            <a:r>
              <a:rPr lang="pt-BR" dirty="0"/>
              <a:t>(     )   </a:t>
            </a:r>
            <a:r>
              <a:rPr lang="pt-PT" dirty="0"/>
              <a:t>Dão uma volta completa ao redor da Terra em 24 horas.</a:t>
            </a:r>
            <a:endParaRPr lang="pt-BR" dirty="0"/>
          </a:p>
          <a:p>
            <a:pPr hangingPunct="0"/>
            <a:endParaRPr lang="pt-BR" dirty="0" smtClean="0"/>
          </a:p>
          <a:p>
            <a:pPr hangingPunct="0"/>
            <a:r>
              <a:rPr lang="pt-BR" dirty="0" smtClean="0"/>
              <a:t>(</a:t>
            </a:r>
            <a:r>
              <a:rPr lang="pt-BR" dirty="0"/>
              <a:t>     )   </a:t>
            </a:r>
            <a:r>
              <a:rPr lang="pt-PT" dirty="0"/>
              <a:t>Dão uma volta completa ao redor da Terra em 365 </a:t>
            </a:r>
            <a:r>
              <a:rPr lang="pt-PT" dirty="0" smtClean="0"/>
              <a:t>dias</a:t>
            </a:r>
            <a:r>
              <a:rPr lang="pt-PT" dirty="0"/>
              <a:t>.</a:t>
            </a:r>
            <a:r>
              <a:rPr lang="pt-PT" b="1" dirty="0" smtClean="0"/>
              <a:t> </a:t>
            </a:r>
          </a:p>
          <a:p>
            <a:pPr hangingPunct="0"/>
            <a:endParaRPr lang="pt-BR" dirty="0" smtClean="0"/>
          </a:p>
          <a:p>
            <a:pPr hangingPunct="0"/>
            <a:r>
              <a:rPr lang="pt-BR" dirty="0" smtClean="0"/>
              <a:t>(</a:t>
            </a:r>
            <a:r>
              <a:rPr lang="pt-BR" dirty="0"/>
              <a:t>     )   </a:t>
            </a:r>
            <a:r>
              <a:rPr lang="pt-PT" dirty="0"/>
              <a:t>Movimentam-se à velocidade da luz.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     )   </a:t>
            </a:r>
            <a:r>
              <a:rPr lang="pt-PT" dirty="0"/>
              <a:t>Dão uma volta completa ao redor da Lua em um mês.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47081" y="4100991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905" y="2258400"/>
            <a:ext cx="1130525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dirty="0"/>
              <a:t>observados de um mesmo ponto da Terra. Dizendo de outra forma, se apontarmos uma vez o telescópio para ele, o telescópio continuará apontado, sem precisarmos de um aparelho de acompanhamento, como o necessário para observação de estrelas. </a:t>
            </a:r>
            <a:r>
              <a:rPr lang="pt-PT" b="1" dirty="0"/>
              <a:t>Dica: </a:t>
            </a:r>
            <a:r>
              <a:rPr lang="pt-PT" dirty="0"/>
              <a:t>Lembre que a Terra gira sobre si mesma, orbita o Sol e a Lua é seu único satélite natural.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80969"/>
            <a:ext cx="7704856" cy="228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b="1" dirty="0"/>
              <a:t>Pergunta 3b) (0,5 ponto) </a:t>
            </a:r>
            <a:r>
              <a:rPr lang="pt-PT" dirty="0"/>
              <a:t>O telescópio espacial Hubble orbita a Terra (= gira ao redor da Terra)  num período que varia de 96 a 97 minutos (pouco mais de uma hora e meia)</a:t>
            </a:r>
            <a:r>
              <a:rPr lang="pt-PT" b="1" dirty="0"/>
              <a:t> Dica: </a:t>
            </a:r>
            <a:r>
              <a:rPr lang="pt-PT" dirty="0"/>
              <a:t>Pense no que você respondeu acima e no tempo que a Lua leva para dar uma volta ao redor da </a:t>
            </a:r>
            <a:r>
              <a:rPr lang="pt-PT" dirty="0" smtClean="0"/>
              <a:t>Terra</a:t>
            </a:r>
          </a:p>
          <a:p>
            <a:pPr algn="just" hangingPunct="0">
              <a:lnSpc>
                <a:spcPct val="114000"/>
              </a:lnSpc>
            </a:pPr>
            <a:endParaRPr lang="pt-BR" dirty="0"/>
          </a:p>
          <a:p>
            <a:pPr algn="just">
              <a:lnSpc>
                <a:spcPct val="114000"/>
              </a:lnSpc>
            </a:pPr>
            <a:r>
              <a:rPr lang="pt-PT" b="1" dirty="0"/>
              <a:t>Marque a única opção correta: </a:t>
            </a:r>
            <a:r>
              <a:rPr lang="pt-PT" dirty="0"/>
              <a:t>Em relação a um observador sobre a Terra, o Telescópio Espacial Hubble: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66961" y="2708920"/>
            <a:ext cx="108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dirty="0"/>
              <a:t>( </a:t>
            </a:r>
            <a:r>
              <a:rPr lang="pt-BR" dirty="0" smtClean="0"/>
              <a:t>   </a:t>
            </a:r>
            <a:r>
              <a:rPr lang="pt-BR" dirty="0"/>
              <a:t> )   </a:t>
            </a:r>
            <a:r>
              <a:rPr lang="pt-PT" dirty="0"/>
              <a:t>Encontra-se numa órbita bem mais próxima da Terra do que a Lua ou um satélite geoestacionário</a:t>
            </a:r>
            <a:r>
              <a:rPr lang="pt-PT" dirty="0" smtClean="0"/>
              <a:t>.</a:t>
            </a:r>
          </a:p>
          <a:p>
            <a:pPr hangingPunct="0"/>
            <a:endParaRPr lang="pt-BR" dirty="0"/>
          </a:p>
          <a:p>
            <a:pPr hangingPunct="0"/>
            <a:r>
              <a:rPr lang="pt-BR" dirty="0"/>
              <a:t>(     )   </a:t>
            </a:r>
            <a:r>
              <a:rPr lang="pt-PT" dirty="0"/>
              <a:t>Movimenta-se à velocidade da luz</a:t>
            </a:r>
            <a:r>
              <a:rPr lang="pt-PT" dirty="0" smtClean="0"/>
              <a:t>.</a:t>
            </a:r>
          </a:p>
          <a:p>
            <a:pPr hangingPunct="0"/>
            <a:endParaRPr lang="pt-BR" dirty="0"/>
          </a:p>
          <a:p>
            <a:pPr hangingPunct="0"/>
            <a:r>
              <a:rPr lang="pt-BR" dirty="0"/>
              <a:t>(     )   </a:t>
            </a:r>
            <a:r>
              <a:rPr lang="pt-PT" dirty="0"/>
              <a:t>É geoestacionário.	</a:t>
            </a:r>
            <a:endParaRPr lang="pt-PT" dirty="0" smtClean="0"/>
          </a:p>
          <a:p>
            <a:pPr hangingPunct="0"/>
            <a:endParaRPr lang="pt-BR" dirty="0"/>
          </a:p>
          <a:p>
            <a:pPr hangingPunct="0"/>
            <a:r>
              <a:rPr lang="pt-BR" dirty="0"/>
              <a:t>(     )   </a:t>
            </a:r>
            <a:r>
              <a:rPr lang="pt-PT" dirty="0"/>
              <a:t>Encontra-se numa órbita entre a de um satélite geoestacionário e a Lua</a:t>
            </a:r>
            <a:r>
              <a:rPr lang="pt-PT" dirty="0" smtClean="0"/>
              <a:t>.</a:t>
            </a:r>
          </a:p>
          <a:p>
            <a:pPr hangingPunct="0"/>
            <a:endParaRPr lang="pt-BR" dirty="0"/>
          </a:p>
          <a:p>
            <a:r>
              <a:rPr lang="pt-BR" dirty="0"/>
              <a:t>(     )   </a:t>
            </a:r>
            <a:r>
              <a:rPr lang="pt-PT" dirty="0"/>
              <a:t>Dá uma volta completa ao redor da Lua num período diferente daquele de um satélite geoestacionário.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10977" y="2646148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x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776864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/>
              <a:t>Questão 4) (1 ponto) Relógios. </a:t>
            </a:r>
            <a:r>
              <a:rPr lang="pt-BR" sz="1600" dirty="0"/>
              <a:t>Marcar o tempo sempre foi um motivo importante pelo qual as pessoas estudaram Astronomia. Nós, da OBA, sabemos disso e sempre temos perguntas ou atividades relacionadas à marcação do tempo. Em anos anteriores já construímos relógios solares. Este ano mandamos, antes da prova, instruções para vocês construírem um relógio astronômico para ser usado à noite! Ele está baseado no movimento aparente do céu. A esfera celeste inteira (onde as estrelas parecem fixadas) parece completar uma volta em torno da Terra em aproximadamente 24 horas. Para o relógio que enviamos, usamos uma constelação bastante fácil de encontrar, e bonita: o </a:t>
            </a:r>
            <a:r>
              <a:rPr lang="pt-BR" sz="1600" i="1" dirty="0"/>
              <a:t>Cruzeiro do Sul.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190897" y="2492896"/>
            <a:ext cx="11304856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600" b="1" dirty="0"/>
              <a:t>Questão 4a) (0,2 ponto) </a:t>
            </a:r>
            <a:r>
              <a:rPr lang="pt-BR" sz="1600" dirty="0"/>
              <a:t>Suponha que um dia você precise se orientar pelo Cruzeiro do Sul, mas deixou em casa o seu relógio astronômico noturno. Você lembra que, quando saiu de casa, às nove da noite, o Cruzeiro estava bem de pé. Agora, você está perdido, num lugar deserto, mas consegue ver o Cruzeiro do Sul, e ele está inclinado em 45 graus em relação à posição anterior.</a:t>
            </a:r>
            <a:r>
              <a:rPr lang="pt-BR" sz="1600" b="1" dirty="0"/>
              <a:t> </a:t>
            </a:r>
            <a:endParaRPr lang="pt-BR" sz="1600" dirty="0"/>
          </a:p>
          <a:p>
            <a:pPr algn="just">
              <a:lnSpc>
                <a:spcPct val="114000"/>
              </a:lnSpc>
            </a:pPr>
            <a:r>
              <a:rPr lang="pt-BR" sz="1600" b="1" dirty="0"/>
              <a:t>Pergunta 4a</a:t>
            </a:r>
            <a:r>
              <a:rPr lang="pt-BR" sz="1600" dirty="0"/>
              <a:t>: Que horas são neste momento? Sugestão: faça uma figura e/ou uma continha.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897" y="3729586"/>
            <a:ext cx="1323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Resposta 4a</a:t>
            </a:r>
            <a:r>
              <a:rPr lang="pt-BR" sz="1600" b="1" dirty="0" smtClean="0"/>
              <a:t>):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1415033" y="3729586"/>
            <a:ext cx="362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Meia noite [= </a:t>
            </a:r>
            <a:r>
              <a:rPr lang="pt-BR" b="1" dirty="0">
                <a:solidFill>
                  <a:srgbClr val="FF0000"/>
                </a:solidFill>
              </a:rPr>
              <a:t>9 h + 3 h ( = 45 graus)]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97" y="4293096"/>
            <a:ext cx="11592888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/>
              <a:t>Questão 4b) (0,2 ponto) </a:t>
            </a:r>
            <a:r>
              <a:rPr lang="pt-BR" sz="1600" dirty="0"/>
              <a:t>Agora já se passou mais algum tempo, mas você ainda não conseguiu chegar de volta à sua casa e o Cruzeiro do Sul já se inclinou 90 graus, ou seja, está deitado. A cidade onde você está perdido fica perto da Linha do Equador, e por isso o Cruzeiro está se pondo neste momento.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1291" y="5250686"/>
            <a:ext cx="3636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Pergunta 4b:</a:t>
            </a:r>
            <a:r>
              <a:rPr lang="pt-BR" sz="1600" dirty="0"/>
              <a:t> Novamente, que horas são?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15033" y="5602008"/>
            <a:ext cx="388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3 </a:t>
            </a:r>
            <a:r>
              <a:rPr lang="pt-BR" b="1" dirty="0">
                <a:solidFill>
                  <a:srgbClr val="FF0000"/>
                </a:solidFill>
              </a:rPr>
              <a:t>h da manhã [= 9 h + 6 h ( = 90 graus)]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1291" y="5610726"/>
            <a:ext cx="1379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Resposta 4b):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43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260648"/>
            <a:ext cx="4392488" cy="196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/>
              <a:t>Questão 4c) (0,2 ponto) </a:t>
            </a:r>
            <a:r>
              <a:rPr lang="pt-BR" dirty="0"/>
              <a:t>Como dissemos, a cidade em que você está perdido fica na região da Linha do Equador. </a:t>
            </a:r>
            <a:r>
              <a:rPr lang="pt-BR" b="1" dirty="0"/>
              <a:t>Marque</a:t>
            </a:r>
            <a:r>
              <a:rPr lang="pt-BR" dirty="0"/>
              <a:t> no mapa do Brasil ao lado, com um </a:t>
            </a:r>
            <a:r>
              <a:rPr lang="pt-BR" b="1" dirty="0"/>
              <a:t>X</a:t>
            </a:r>
            <a:r>
              <a:rPr lang="pt-BR" dirty="0"/>
              <a:t> o lugar que possa ser a cidade em que você está perdido. </a:t>
            </a:r>
          </a:p>
        </p:txBody>
      </p:sp>
      <p:pic>
        <p:nvPicPr>
          <p:cNvPr id="4098" name="Picture 2" descr="brasil_m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17" y="188640"/>
            <a:ext cx="3111621" cy="30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897" y="3212976"/>
            <a:ext cx="1152128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/>
              <a:t>Questão 4d) (0,2 ponto) </a:t>
            </a:r>
            <a:r>
              <a:rPr lang="pt-BR" dirty="0"/>
              <a:t>Nesta mesma noite, suponha que você viu a brilhante estrela Vega, da constelação da Lira, bem alta no céu, no horário em que o Cruzeiro estava inclinado em 90 graus.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59049" y="4014356"/>
            <a:ext cx="516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h da manhã [= 3 h da manhã + 6 h ( = 90 graus)]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9543" y="4005064"/>
            <a:ext cx="152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4d):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0897" y="4365104"/>
            <a:ext cx="11584773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b="1" dirty="0"/>
              <a:t>Questão 4e) (0,2 ponto) </a:t>
            </a:r>
            <a:r>
              <a:rPr lang="pt-BR" dirty="0"/>
              <a:t>Esta será facilmente respondida para quem olhou com atenção para o relógio astronômico noturno.</a:t>
            </a:r>
            <a:r>
              <a:rPr lang="pt-BR" b="1" dirty="0"/>
              <a:t> </a:t>
            </a:r>
            <a:endParaRPr lang="pt-BR" dirty="0"/>
          </a:p>
          <a:p>
            <a:pPr algn="just">
              <a:lnSpc>
                <a:spcPct val="114000"/>
              </a:lnSpc>
            </a:pPr>
            <a:r>
              <a:rPr lang="pt-BR" b="1" dirty="0"/>
              <a:t>Pergunta 4e):</a:t>
            </a:r>
            <a:r>
              <a:rPr lang="pt-BR" dirty="0"/>
              <a:t> Seis meses depois do dia em que você estava perdido, que horas serão quando o Cruzeiro do Sul estiver em pé no céu?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9543" y="5633484"/>
            <a:ext cx="146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4e</a:t>
            </a:r>
            <a:r>
              <a:rPr lang="pt-BR" b="1" dirty="0" smtClean="0"/>
              <a:t>):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559049" y="5652012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9 h da manhã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03465" y="3160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FF0000"/>
                </a:solidFill>
              </a:rPr>
              <a:t>xxxxxxxxxxxx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2678"/>
            <a:ext cx="7920880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/>
              <a:t>Questão 5) (1 ponto) </a:t>
            </a:r>
            <a:endParaRPr lang="pt-BR" b="1" dirty="0" smtClean="0"/>
          </a:p>
          <a:p>
            <a:pPr algn="just">
              <a:lnSpc>
                <a:spcPct val="114000"/>
              </a:lnSpc>
            </a:pPr>
            <a:r>
              <a:rPr lang="pt-BR" b="1" dirty="0" smtClean="0"/>
              <a:t>Pergunta </a:t>
            </a:r>
            <a:r>
              <a:rPr lang="pt-BR" b="1" dirty="0"/>
              <a:t>5a) (0,5 ponto) </a:t>
            </a:r>
            <a:r>
              <a:rPr lang="pt-BR" dirty="0"/>
              <a:t>Enquanto a Terra dá uma volta ao redor Sol a Lua dá cerca de 13 voltas ao redor da Terra. Na figura abaixo, a linha circular representa a órbita da Terra ao redor do Sol e a outra linha representa a órbita da Lua, ao redor da Terra, mas enquanto esta gira ao redor do Sol, vista por um Astronauta que estivesse sobre o Sol, mas bem longe deste, claro, sobre seu eixo de rotação. Escreva </a:t>
            </a:r>
            <a:r>
              <a:rPr lang="pt-BR" b="1" dirty="0"/>
              <a:t>CERTO</a:t>
            </a:r>
            <a:r>
              <a:rPr lang="pt-BR" dirty="0"/>
              <a:t> sobre a figura que melhor representa a órbita da Lua vista </a:t>
            </a:r>
            <a:r>
              <a:rPr lang="pt-BR" dirty="0" smtClean="0"/>
              <a:t>pelo</a:t>
            </a:r>
            <a:endParaRPr lang="pt-BR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2252373" y="3307610"/>
            <a:ext cx="6867516" cy="3433758"/>
            <a:chOff x="1800" y="1980"/>
            <a:chExt cx="8640" cy="43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1980"/>
              <a:ext cx="432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" y="1980"/>
              <a:ext cx="432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2687025" y="4451741"/>
            <a:ext cx="2614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t-PT" b="1" dirty="0">
                <a:solidFill>
                  <a:srgbClr val="FF0000"/>
                </a:solidFill>
              </a:rPr>
              <a:t>CERTO</a:t>
            </a:r>
            <a:r>
              <a:rPr lang="pt-PT" dirty="0"/>
              <a:t>, pois nesta a Lua deu 13 voltas ao redor da Terra. A Lua nunca cruza a própria órbita!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227218" y="4404885"/>
            <a:ext cx="2351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t-PT" b="1" dirty="0">
                <a:solidFill>
                  <a:srgbClr val="FF0000"/>
                </a:solidFill>
              </a:rPr>
              <a:t>ERRADA</a:t>
            </a:r>
            <a:r>
              <a:rPr lang="pt-PT" dirty="0"/>
              <a:t>, pois nesta a Lua deu 19 voltas ao redor da Terra. A Lua  cruzou a própria órbita!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0897" y="2304580"/>
            <a:ext cx="11593288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dirty="0"/>
              <a:t>Astronauta e escreva </a:t>
            </a:r>
            <a:r>
              <a:rPr lang="pt-BR" b="1" dirty="0"/>
              <a:t>ERRADO</a:t>
            </a:r>
            <a:r>
              <a:rPr lang="pt-BR" dirty="0"/>
              <a:t> sobre aquela que estiver errada. Talvez você fique em dúvida sobre qual é a certa, mas você pode ter certeza sobre qual é a errada a partir da informação dada e do seu raciocínio. Observação: as figuras são esquemáticas, ou seja, não obedecem a escalas de distâncias.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4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260648"/>
            <a:ext cx="784887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Perguntas 5b a 5d) (0,5 ponto)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Caminhando pela Terra.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No colégio você já deve ter se familiarizado com os quatro pontos cardeais: norte, sul, leste, oeste. Pense, em termos do planeta Terra, por que eles foram estabelecidos. Imagine agora que você esteja em um lugar qualquer da Terra, e saia caminhando em uma dada direção. Suponha que não haja montanhas ou oceanos no seu caminho, de forma que você sempre pode continuar andando na direção que escolheu.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89" y="2007312"/>
            <a:ext cx="784887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5b) (0,2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Se você seguisse andando sempre na direção sul,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889" y="2960008"/>
            <a:ext cx="1540806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5b):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79685" y="2974060"/>
            <a:ext cx="1023249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Chegaria ao </a:t>
            </a:r>
            <a:r>
              <a:rPr lang="pt-BR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pólo</a:t>
            </a: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 geográfico e a partir de lá não poderia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caminhar </a:t>
            </a: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direção, pois qualquer passo mais e estaria indo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 </a:t>
            </a: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direção Norte!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890" y="3645024"/>
            <a:ext cx="1159328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5c) (0,1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Se você seguisse andando sempre na direção oeste, você poderia continuar andando indefinidamente ou ia acabar chegando num ponto a partir do qual não mais poderia caminhar nesta direção? Que ponto final seria este? Justifique sua resposta. Faça um desenho para ajudá-lo a achar a resposta.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89" y="4545268"/>
            <a:ext cx="1529586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5c):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77805" y="4550284"/>
            <a:ext cx="806489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Poderia caminhar indefinidamente nesta direção! (Nunca chegaria no oeste!)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889" y="4941168"/>
            <a:ext cx="115932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5d) (0,2 ponto)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Essa é um pouco mais difícil. Imagine que você deseja construir uma casa simples, quadrada, com quatro paredes e uma janela em cada parede. Em que lugar da Terra você poderia construir essa casa para que 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todas as suas janelas fiquem voltadas para o norte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? Justifique sua resposta. Faça um desenho para ajudá-lo a achar a resposta.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43025" y="5877272"/>
            <a:ext cx="1540806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5d):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737005" y="5888390"/>
            <a:ext cx="662473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 casa deveria ser construída sobre o </a:t>
            </a:r>
            <a:r>
              <a:rPr lang="pt-BR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pólo</a:t>
            </a: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geográfico sul, pois de lá, </a:t>
            </a:r>
            <a:r>
              <a:rPr lang="pt-B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PT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quer que se olhe estaremos olhando para o norte!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8889" y="2286108"/>
            <a:ext cx="1159328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poderia continuar andando indefinidamente ou ia acabar chegando num ponto a partir do qual não mais poderia caminhar nesta direção? Que ponto final seria este? Justifique sua resposta. Faça um desenho para ajudá-lo a achar a resposta.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2917</Words>
  <Application>Microsoft Office PowerPoint</Application>
  <PresentationFormat>Personalizar</PresentationFormat>
  <Paragraphs>250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Handwriting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GABARITO COMENTADO  DA PROVA  OBA 2008 - NÍVEL 1</dc:title>
  <dc:creator>OBA</dc:creator>
  <cp:lastModifiedBy>DVM Informatica</cp:lastModifiedBy>
  <cp:revision>29</cp:revision>
  <dcterms:created xsi:type="dcterms:W3CDTF">2020-08-24T16:34:50Z</dcterms:created>
  <dcterms:modified xsi:type="dcterms:W3CDTF">2020-09-01T13:54:29Z</dcterms:modified>
</cp:coreProperties>
</file>