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2" r:id="rId2"/>
    <p:sldId id="258" r:id="rId3"/>
    <p:sldId id="259" r:id="rId4"/>
    <p:sldId id="260" r:id="rId5"/>
    <p:sldId id="261" r:id="rId6"/>
    <p:sldId id="262" r:id="rId7"/>
    <p:sldId id="263" r:id="rId8"/>
    <p:sldId id="264" r:id="rId9"/>
    <p:sldId id="265" r:id="rId10"/>
    <p:sldId id="266" r:id="rId11"/>
    <p:sldId id="267" r:id="rId12"/>
    <p:sldId id="269" r:id="rId13"/>
    <p:sldId id="270" r:id="rId14"/>
    <p:sldId id="271" r:id="rId15"/>
    <p:sldId id="273" r:id="rId16"/>
  </p:sldIdLst>
  <p:sldSz cx="11903075"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74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734" y="48"/>
      </p:cViewPr>
      <p:guideLst>
        <p:guide orient="horz" pos="2160"/>
        <p:guide pos="374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892731" y="2130426"/>
            <a:ext cx="10117614" cy="1470025"/>
          </a:xfrm>
        </p:spPr>
        <p:txBody>
          <a:bodyPr/>
          <a:lstStyle/>
          <a:p>
            <a:r>
              <a:rPr lang="pt-BR" smtClean="0"/>
              <a:t>Clique para editar o título mestre</a:t>
            </a:r>
            <a:endParaRPr lang="pt-BR"/>
          </a:p>
        </p:txBody>
      </p:sp>
      <p:sp>
        <p:nvSpPr>
          <p:cNvPr id="3" name="Subtítulo 2"/>
          <p:cNvSpPr>
            <a:spLocks noGrp="1"/>
          </p:cNvSpPr>
          <p:nvPr>
            <p:ph type="subTitle" idx="1"/>
          </p:nvPr>
        </p:nvSpPr>
        <p:spPr>
          <a:xfrm>
            <a:off x="1785461" y="3886200"/>
            <a:ext cx="8332153"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E05FABB0-2A1F-43C0-AB54-629AF50D916F}" type="datetimeFigureOut">
              <a:rPr lang="pt-BR" smtClean="0"/>
              <a:t>19/09/2020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9FDC8077-0B42-4943-B52F-2C9A6B5A4167}" type="slidenum">
              <a:rPr lang="pt-BR" smtClean="0"/>
              <a:t>‹nº›</a:t>
            </a:fld>
            <a:endParaRPr lang="pt-BR"/>
          </a:p>
        </p:txBody>
      </p:sp>
    </p:spTree>
    <p:extLst>
      <p:ext uri="{BB962C8B-B14F-4D97-AF65-F5344CB8AC3E}">
        <p14:creationId xmlns:p14="http://schemas.microsoft.com/office/powerpoint/2010/main" val="8737927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E05FABB0-2A1F-43C0-AB54-629AF50D916F}" type="datetimeFigureOut">
              <a:rPr lang="pt-BR" smtClean="0"/>
              <a:t>19/09/2020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9FDC8077-0B42-4943-B52F-2C9A6B5A4167}" type="slidenum">
              <a:rPr lang="pt-BR" smtClean="0"/>
              <a:t>‹nº›</a:t>
            </a:fld>
            <a:endParaRPr lang="pt-BR"/>
          </a:p>
        </p:txBody>
      </p:sp>
    </p:spTree>
    <p:extLst>
      <p:ext uri="{BB962C8B-B14F-4D97-AF65-F5344CB8AC3E}">
        <p14:creationId xmlns:p14="http://schemas.microsoft.com/office/powerpoint/2010/main" val="5933943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11233528" y="274639"/>
            <a:ext cx="3486196" cy="5851525"/>
          </a:xfr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774941" y="274639"/>
            <a:ext cx="10260202" cy="5851525"/>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E05FABB0-2A1F-43C0-AB54-629AF50D916F}" type="datetimeFigureOut">
              <a:rPr lang="pt-BR" smtClean="0"/>
              <a:t>19/09/2020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9FDC8077-0B42-4943-B52F-2C9A6B5A4167}" type="slidenum">
              <a:rPr lang="pt-BR" smtClean="0"/>
              <a:t>‹nº›</a:t>
            </a:fld>
            <a:endParaRPr lang="pt-BR"/>
          </a:p>
        </p:txBody>
      </p:sp>
    </p:spTree>
    <p:extLst>
      <p:ext uri="{BB962C8B-B14F-4D97-AF65-F5344CB8AC3E}">
        <p14:creationId xmlns:p14="http://schemas.microsoft.com/office/powerpoint/2010/main" val="199056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E05FABB0-2A1F-43C0-AB54-629AF50D916F}" type="datetimeFigureOut">
              <a:rPr lang="pt-BR" smtClean="0"/>
              <a:t>19/09/2020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9FDC8077-0B42-4943-B52F-2C9A6B5A4167}" type="slidenum">
              <a:rPr lang="pt-BR" smtClean="0"/>
              <a:t>‹nº›</a:t>
            </a:fld>
            <a:endParaRPr lang="pt-BR"/>
          </a:p>
        </p:txBody>
      </p:sp>
    </p:spTree>
    <p:extLst>
      <p:ext uri="{BB962C8B-B14F-4D97-AF65-F5344CB8AC3E}">
        <p14:creationId xmlns:p14="http://schemas.microsoft.com/office/powerpoint/2010/main" val="41016035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940261" y="4406901"/>
            <a:ext cx="10117614" cy="1362075"/>
          </a:xfrm>
        </p:spPr>
        <p:txBody>
          <a:bodyPr anchor="t"/>
          <a:lstStyle>
            <a:lvl1pPr algn="l">
              <a:defRPr sz="4000" b="1" cap="all"/>
            </a:lvl1pPr>
          </a:lstStyle>
          <a:p>
            <a:r>
              <a:rPr lang="pt-BR" smtClean="0"/>
              <a:t>Clique para editar o título mestre</a:t>
            </a:r>
            <a:endParaRPr lang="pt-BR"/>
          </a:p>
        </p:txBody>
      </p:sp>
      <p:sp>
        <p:nvSpPr>
          <p:cNvPr id="3" name="Espaço Reservado para Texto 2"/>
          <p:cNvSpPr>
            <a:spLocks noGrp="1"/>
          </p:cNvSpPr>
          <p:nvPr>
            <p:ph type="body" idx="1"/>
          </p:nvPr>
        </p:nvSpPr>
        <p:spPr>
          <a:xfrm>
            <a:off x="940261" y="2906713"/>
            <a:ext cx="10117614"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Espaço Reservado para Data 3"/>
          <p:cNvSpPr>
            <a:spLocks noGrp="1"/>
          </p:cNvSpPr>
          <p:nvPr>
            <p:ph type="dt" sz="half" idx="10"/>
          </p:nvPr>
        </p:nvSpPr>
        <p:spPr/>
        <p:txBody>
          <a:bodyPr/>
          <a:lstStyle/>
          <a:p>
            <a:fld id="{E05FABB0-2A1F-43C0-AB54-629AF50D916F}" type="datetimeFigureOut">
              <a:rPr lang="pt-BR" smtClean="0"/>
              <a:t>19/09/2020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9FDC8077-0B42-4943-B52F-2C9A6B5A4167}" type="slidenum">
              <a:rPr lang="pt-BR" smtClean="0"/>
              <a:t>‹nº›</a:t>
            </a:fld>
            <a:endParaRPr lang="pt-BR"/>
          </a:p>
        </p:txBody>
      </p:sp>
    </p:spTree>
    <p:extLst>
      <p:ext uri="{BB962C8B-B14F-4D97-AF65-F5344CB8AC3E}">
        <p14:creationId xmlns:p14="http://schemas.microsoft.com/office/powerpoint/2010/main" val="31852273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774941" y="1600201"/>
            <a:ext cx="687319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7846525" y="1600201"/>
            <a:ext cx="687319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E05FABB0-2A1F-43C0-AB54-629AF50D916F}" type="datetimeFigureOut">
              <a:rPr lang="pt-BR" smtClean="0"/>
              <a:t>19/09/2020</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9FDC8077-0B42-4943-B52F-2C9A6B5A4167}" type="slidenum">
              <a:rPr lang="pt-BR" smtClean="0"/>
              <a:t>‹nº›</a:t>
            </a:fld>
            <a:endParaRPr lang="pt-BR"/>
          </a:p>
        </p:txBody>
      </p:sp>
    </p:spTree>
    <p:extLst>
      <p:ext uri="{BB962C8B-B14F-4D97-AF65-F5344CB8AC3E}">
        <p14:creationId xmlns:p14="http://schemas.microsoft.com/office/powerpoint/2010/main" val="2534356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595154" y="274638"/>
            <a:ext cx="10712768" cy="1143000"/>
          </a:xfrm>
        </p:spPr>
        <p:txBody>
          <a:bodyPr/>
          <a:lstStyle>
            <a:lvl1pPr>
              <a:defRPr/>
            </a:lvl1pPr>
          </a:lstStyle>
          <a:p>
            <a:r>
              <a:rPr lang="pt-BR" smtClean="0"/>
              <a:t>Clique para editar o título mestre</a:t>
            </a:r>
            <a:endParaRPr lang="pt-BR"/>
          </a:p>
        </p:txBody>
      </p:sp>
      <p:sp>
        <p:nvSpPr>
          <p:cNvPr id="3" name="Espaço Reservado para Texto 2"/>
          <p:cNvSpPr>
            <a:spLocks noGrp="1"/>
          </p:cNvSpPr>
          <p:nvPr>
            <p:ph type="body" idx="1"/>
          </p:nvPr>
        </p:nvSpPr>
        <p:spPr>
          <a:xfrm>
            <a:off x="595154" y="1535113"/>
            <a:ext cx="5259259"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595154" y="2174875"/>
            <a:ext cx="5259259"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6046598" y="1535113"/>
            <a:ext cx="526132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6046598" y="2174875"/>
            <a:ext cx="526132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E05FABB0-2A1F-43C0-AB54-629AF50D916F}" type="datetimeFigureOut">
              <a:rPr lang="pt-BR" smtClean="0"/>
              <a:t>19/09/2020</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9FDC8077-0B42-4943-B52F-2C9A6B5A4167}" type="slidenum">
              <a:rPr lang="pt-BR" smtClean="0"/>
              <a:t>‹nº›</a:t>
            </a:fld>
            <a:endParaRPr lang="pt-BR"/>
          </a:p>
        </p:txBody>
      </p:sp>
    </p:spTree>
    <p:extLst>
      <p:ext uri="{BB962C8B-B14F-4D97-AF65-F5344CB8AC3E}">
        <p14:creationId xmlns:p14="http://schemas.microsoft.com/office/powerpoint/2010/main" val="598856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Data 2"/>
          <p:cNvSpPr>
            <a:spLocks noGrp="1"/>
          </p:cNvSpPr>
          <p:nvPr>
            <p:ph type="dt" sz="half" idx="10"/>
          </p:nvPr>
        </p:nvSpPr>
        <p:spPr/>
        <p:txBody>
          <a:bodyPr/>
          <a:lstStyle/>
          <a:p>
            <a:fld id="{E05FABB0-2A1F-43C0-AB54-629AF50D916F}" type="datetimeFigureOut">
              <a:rPr lang="pt-BR" smtClean="0"/>
              <a:t>19/09/2020</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9FDC8077-0B42-4943-B52F-2C9A6B5A4167}" type="slidenum">
              <a:rPr lang="pt-BR" smtClean="0"/>
              <a:t>‹nº›</a:t>
            </a:fld>
            <a:endParaRPr lang="pt-BR"/>
          </a:p>
        </p:txBody>
      </p:sp>
    </p:spTree>
    <p:extLst>
      <p:ext uri="{BB962C8B-B14F-4D97-AF65-F5344CB8AC3E}">
        <p14:creationId xmlns:p14="http://schemas.microsoft.com/office/powerpoint/2010/main" val="35247618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E05FABB0-2A1F-43C0-AB54-629AF50D916F}" type="datetimeFigureOut">
              <a:rPr lang="pt-BR" smtClean="0"/>
              <a:t>19/09/2020</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9FDC8077-0B42-4943-B52F-2C9A6B5A4167}" type="slidenum">
              <a:rPr lang="pt-BR" smtClean="0"/>
              <a:t>‹nº›</a:t>
            </a:fld>
            <a:endParaRPr lang="pt-BR"/>
          </a:p>
        </p:txBody>
      </p:sp>
      <p:pic>
        <p:nvPicPr>
          <p:cNvPr id="5" name="Picture 3" descr="C:\Users\OBA\Downloads\mobfog logo.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544" y="5936872"/>
            <a:ext cx="1383912" cy="883997"/>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C:\Users\OBA\Downloads\LOGOTIPO_OBA_png.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128001" y="5730800"/>
            <a:ext cx="1953022" cy="12961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626884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595154" y="273050"/>
            <a:ext cx="3916030" cy="1162050"/>
          </a:xfrm>
        </p:spPr>
        <p:txBody>
          <a:bodyPr anchor="b"/>
          <a:lstStyle>
            <a:lvl1pPr algn="l">
              <a:defRPr sz="2000" b="1"/>
            </a:lvl1pPr>
          </a:lstStyle>
          <a:p>
            <a:r>
              <a:rPr lang="pt-BR" smtClean="0"/>
              <a:t>Clique para editar o título mestre</a:t>
            </a:r>
            <a:endParaRPr lang="pt-BR"/>
          </a:p>
        </p:txBody>
      </p:sp>
      <p:sp>
        <p:nvSpPr>
          <p:cNvPr id="3" name="Espaço Reservado para Conteúdo 2"/>
          <p:cNvSpPr>
            <a:spLocks noGrp="1"/>
          </p:cNvSpPr>
          <p:nvPr>
            <p:ph idx="1"/>
          </p:nvPr>
        </p:nvSpPr>
        <p:spPr>
          <a:xfrm>
            <a:off x="4653771" y="273051"/>
            <a:ext cx="66541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595154" y="1435101"/>
            <a:ext cx="391603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E05FABB0-2A1F-43C0-AB54-629AF50D916F}" type="datetimeFigureOut">
              <a:rPr lang="pt-BR" smtClean="0"/>
              <a:t>19/09/2020</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9FDC8077-0B42-4943-B52F-2C9A6B5A4167}" type="slidenum">
              <a:rPr lang="pt-BR" smtClean="0"/>
              <a:t>‹nº›</a:t>
            </a:fld>
            <a:endParaRPr lang="pt-BR"/>
          </a:p>
        </p:txBody>
      </p:sp>
    </p:spTree>
    <p:extLst>
      <p:ext uri="{BB962C8B-B14F-4D97-AF65-F5344CB8AC3E}">
        <p14:creationId xmlns:p14="http://schemas.microsoft.com/office/powerpoint/2010/main" val="2180428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2333086" y="4800600"/>
            <a:ext cx="7141845" cy="566738"/>
          </a:xfrm>
        </p:spPr>
        <p:txBody>
          <a:bodyPr anchor="b"/>
          <a:lstStyle>
            <a:lvl1pPr algn="l">
              <a:defRPr sz="2000" b="1"/>
            </a:lvl1pPr>
          </a:lstStyle>
          <a:p>
            <a:r>
              <a:rPr lang="pt-BR" smtClean="0"/>
              <a:t>Clique para editar o título mestre</a:t>
            </a:r>
            <a:endParaRPr lang="pt-BR"/>
          </a:p>
        </p:txBody>
      </p:sp>
      <p:sp>
        <p:nvSpPr>
          <p:cNvPr id="3" name="Espaço Reservado para Imagem 2"/>
          <p:cNvSpPr>
            <a:spLocks noGrp="1"/>
          </p:cNvSpPr>
          <p:nvPr>
            <p:ph type="pic" idx="1"/>
          </p:nvPr>
        </p:nvSpPr>
        <p:spPr>
          <a:xfrm>
            <a:off x="2333086" y="612775"/>
            <a:ext cx="7141845"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2333086" y="5367338"/>
            <a:ext cx="7141845"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E05FABB0-2A1F-43C0-AB54-629AF50D916F}" type="datetimeFigureOut">
              <a:rPr lang="pt-BR" smtClean="0"/>
              <a:t>19/09/2020</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9FDC8077-0B42-4943-B52F-2C9A6B5A4167}" type="slidenum">
              <a:rPr lang="pt-BR" smtClean="0"/>
              <a:t>‹nº›</a:t>
            </a:fld>
            <a:endParaRPr lang="pt-BR"/>
          </a:p>
        </p:txBody>
      </p:sp>
    </p:spTree>
    <p:extLst>
      <p:ext uri="{BB962C8B-B14F-4D97-AF65-F5344CB8AC3E}">
        <p14:creationId xmlns:p14="http://schemas.microsoft.com/office/powerpoint/2010/main" val="5558799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C3D69B"/>
            </a:gs>
            <a:gs pos="50000">
              <a:srgbClr val="EBF1DE"/>
            </a:gs>
            <a:gs pos="100000">
              <a:srgbClr val="D7E4BD"/>
            </a:gs>
          </a:gsLst>
          <a:lin ang="5400000" scaled="1"/>
          <a:tileRect/>
        </a:gradFill>
        <a:effectLst/>
      </p:bgPr>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595154" y="274638"/>
            <a:ext cx="10712768" cy="1143000"/>
          </a:xfrm>
          <a:prstGeom prst="rect">
            <a:avLst/>
          </a:prstGeom>
        </p:spPr>
        <p:txBody>
          <a:bodyPr vert="horz" lIns="91440" tIns="45720" rIns="91440" bIns="45720" rtlCol="0" anchor="ctr">
            <a:normAutofit/>
          </a:bodyPr>
          <a:lstStyle/>
          <a:p>
            <a:r>
              <a:rPr lang="pt-BR" smtClean="0"/>
              <a:t>Clique para editar o título mestre</a:t>
            </a:r>
            <a:endParaRPr lang="pt-BR"/>
          </a:p>
        </p:txBody>
      </p:sp>
      <p:sp>
        <p:nvSpPr>
          <p:cNvPr id="3" name="Espaço Reservado para Texto 2"/>
          <p:cNvSpPr>
            <a:spLocks noGrp="1"/>
          </p:cNvSpPr>
          <p:nvPr>
            <p:ph type="body" idx="1"/>
          </p:nvPr>
        </p:nvSpPr>
        <p:spPr>
          <a:xfrm>
            <a:off x="595154" y="1600201"/>
            <a:ext cx="10712768" cy="4525963"/>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595154" y="6356351"/>
            <a:ext cx="2777384"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5FABB0-2A1F-43C0-AB54-629AF50D916F}" type="datetimeFigureOut">
              <a:rPr lang="pt-BR" smtClean="0"/>
              <a:t>19/09/2020</a:t>
            </a:fld>
            <a:endParaRPr lang="pt-BR"/>
          </a:p>
        </p:txBody>
      </p:sp>
      <p:sp>
        <p:nvSpPr>
          <p:cNvPr id="5" name="Espaço Reservado para Rodapé 4"/>
          <p:cNvSpPr>
            <a:spLocks noGrp="1"/>
          </p:cNvSpPr>
          <p:nvPr>
            <p:ph type="ftr" sz="quarter" idx="3"/>
          </p:nvPr>
        </p:nvSpPr>
        <p:spPr>
          <a:xfrm>
            <a:off x="4066884" y="6356351"/>
            <a:ext cx="376930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8530537" y="6356351"/>
            <a:ext cx="2777384"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DC8077-0B42-4943-B52F-2C9A6B5A4167}" type="slidenum">
              <a:rPr lang="pt-BR" smtClean="0"/>
              <a:t>‹nº›</a:t>
            </a:fld>
            <a:endParaRPr lang="pt-BR"/>
          </a:p>
        </p:txBody>
      </p:sp>
    </p:spTree>
    <p:extLst>
      <p:ext uri="{BB962C8B-B14F-4D97-AF65-F5344CB8AC3E}">
        <p14:creationId xmlns:p14="http://schemas.microsoft.com/office/powerpoint/2010/main" val="34964646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image" Target="../media/image8.png"/><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10" Type="http://schemas.openxmlformats.org/officeDocument/2006/relationships/image" Target="../media/image1.png"/><Relationship Id="rId4" Type="http://schemas.openxmlformats.org/officeDocument/2006/relationships/image" Target="../media/image10.png"/><Relationship Id="rId9" Type="http://schemas.openxmlformats.org/officeDocument/2006/relationships/image" Target="../media/image1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4.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m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517" y="2614914"/>
            <a:ext cx="7083880" cy="4701294"/>
          </a:xfrm>
          <a:prstGeom prst="rect">
            <a:avLst/>
          </a:prstGeom>
        </p:spPr>
      </p:pic>
      <p:sp>
        <p:nvSpPr>
          <p:cNvPr id="6" name="CaixaDeTexto 5"/>
          <p:cNvSpPr txBox="1"/>
          <p:nvPr/>
        </p:nvSpPr>
        <p:spPr>
          <a:xfrm>
            <a:off x="2426220" y="213381"/>
            <a:ext cx="5897440" cy="2884636"/>
          </a:xfrm>
          <a:prstGeom prst="rect">
            <a:avLst/>
          </a:prstGeom>
          <a:noFill/>
        </p:spPr>
        <p:txBody>
          <a:bodyPr wrap="square" rtlCol="0">
            <a:spAutoFit/>
          </a:bodyPr>
          <a:lstStyle/>
          <a:p>
            <a:pPr algn="ctr"/>
            <a:r>
              <a:rPr lang="pt-BR" sz="4296" b="1" dirty="0">
                <a:solidFill>
                  <a:srgbClr val="0E4D3C"/>
                </a:solidFill>
                <a:effectLst>
                  <a:outerShdw blurRad="38100" dist="38100" dir="2700000" algn="tl">
                    <a:srgbClr val="000000">
                      <a:alpha val="43137"/>
                    </a:srgbClr>
                  </a:outerShdw>
                </a:effectLst>
              </a:rPr>
              <a:t>GABARITO </a:t>
            </a:r>
            <a:r>
              <a:rPr lang="pt-BR" sz="4296" b="1" dirty="0">
                <a:solidFill>
                  <a:srgbClr val="0E4D3C"/>
                </a:solidFill>
                <a:effectLst>
                  <a:outerShdw blurRad="38100" dist="38100" dir="2700000" algn="tl">
                    <a:srgbClr val="000000">
                      <a:alpha val="43137"/>
                    </a:srgbClr>
                  </a:outerShdw>
                </a:effectLst>
              </a:rPr>
              <a:t>COMENTADO </a:t>
            </a:r>
          </a:p>
          <a:p>
            <a:pPr algn="ctr"/>
            <a:r>
              <a:rPr lang="pt-BR" sz="4296" b="1" dirty="0">
                <a:solidFill>
                  <a:srgbClr val="0E4D3C"/>
                </a:solidFill>
                <a:effectLst>
                  <a:outerShdw blurRad="38100" dist="38100" dir="2700000" algn="tl">
                    <a:srgbClr val="000000">
                      <a:alpha val="43137"/>
                    </a:srgbClr>
                  </a:outerShdw>
                </a:effectLst>
              </a:rPr>
              <a:t>DA PROVA</a:t>
            </a:r>
          </a:p>
          <a:p>
            <a:pPr algn="ctr"/>
            <a:endParaRPr lang="pt-BR" sz="4296" b="1" dirty="0">
              <a:solidFill>
                <a:srgbClr val="0E4D3C"/>
              </a:solidFill>
              <a:effectLst>
                <a:outerShdw blurRad="38100" dist="38100" dir="2700000" algn="tl">
                  <a:srgbClr val="000000">
                    <a:alpha val="43137"/>
                  </a:srgbClr>
                </a:outerShdw>
              </a:effectLst>
            </a:endParaRPr>
          </a:p>
          <a:p>
            <a:pPr algn="ctr"/>
            <a:r>
              <a:rPr lang="pt-BR" sz="5272" b="1" dirty="0">
                <a:solidFill>
                  <a:srgbClr val="0E4D3C"/>
                </a:solidFill>
                <a:effectLst>
                  <a:outerShdw blurRad="38100" dist="38100" dir="2700000" algn="tl">
                    <a:srgbClr val="000000">
                      <a:alpha val="43137"/>
                    </a:srgbClr>
                  </a:outerShdw>
                </a:effectLst>
              </a:rPr>
              <a:t>OBA </a:t>
            </a:r>
            <a:r>
              <a:rPr lang="pt-BR" sz="5272" b="1" dirty="0" smtClean="0">
                <a:solidFill>
                  <a:srgbClr val="0E4D3C"/>
                </a:solidFill>
                <a:effectLst>
                  <a:outerShdw blurRad="38100" dist="38100" dir="2700000" algn="tl">
                    <a:srgbClr val="000000">
                      <a:alpha val="43137"/>
                    </a:srgbClr>
                  </a:outerShdw>
                </a:effectLst>
              </a:rPr>
              <a:t>2004 </a:t>
            </a:r>
            <a:r>
              <a:rPr lang="pt-BR" sz="5272" b="1" dirty="0">
                <a:solidFill>
                  <a:srgbClr val="0E4D3C"/>
                </a:solidFill>
                <a:effectLst>
                  <a:outerShdw blurRad="38100" dist="38100" dir="2700000" algn="tl">
                    <a:srgbClr val="000000">
                      <a:alpha val="43137"/>
                    </a:srgbClr>
                  </a:outerShdw>
                </a:effectLst>
              </a:rPr>
              <a:t>- </a:t>
            </a:r>
            <a:r>
              <a:rPr lang="pt-BR" sz="5272" b="1" dirty="0">
                <a:solidFill>
                  <a:srgbClr val="0E4D3C"/>
                </a:solidFill>
                <a:effectLst>
                  <a:outerShdw blurRad="38100" dist="38100" dir="2700000" algn="tl">
                    <a:srgbClr val="000000">
                      <a:alpha val="43137"/>
                    </a:srgbClr>
                  </a:outerShdw>
                </a:effectLst>
              </a:rPr>
              <a:t>NÍVEL </a:t>
            </a:r>
            <a:r>
              <a:rPr lang="pt-BR" sz="5272" b="1" dirty="0" smtClean="0">
                <a:solidFill>
                  <a:srgbClr val="0E4D3C"/>
                </a:solidFill>
                <a:effectLst>
                  <a:outerShdw blurRad="38100" dist="38100" dir="2700000" algn="tl">
                    <a:srgbClr val="000000">
                      <a:alpha val="43137"/>
                    </a:srgbClr>
                  </a:outerShdw>
                </a:effectLst>
              </a:rPr>
              <a:t>3</a:t>
            </a:r>
            <a:endParaRPr lang="pt-BR" sz="5272" b="1" dirty="0">
              <a:solidFill>
                <a:srgbClr val="0E4D3C"/>
              </a:solidFill>
              <a:effectLst>
                <a:outerShdw blurRad="38100" dist="38100" dir="2700000" algn="tl">
                  <a:srgbClr val="000000">
                    <a:alpha val="43137"/>
                  </a:srgbClr>
                </a:outerShdw>
              </a:effectLst>
            </a:endParaRPr>
          </a:p>
        </p:txBody>
      </p:sp>
      <p:pic>
        <p:nvPicPr>
          <p:cNvPr id="7" name="Imagem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06136" y="3720200"/>
            <a:ext cx="3848682" cy="2458411"/>
          </a:xfrm>
          <a:prstGeom prst="rect">
            <a:avLst/>
          </a:prstGeom>
        </p:spPr>
      </p:pic>
    </p:spTree>
    <p:extLst>
      <p:ext uri="{BB962C8B-B14F-4D97-AF65-F5344CB8AC3E}">
        <p14:creationId xmlns:p14="http://schemas.microsoft.com/office/powerpoint/2010/main" val="27379697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528"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anim calcmode="lin" valueType="num">
                                      <p:cBhvr>
                                        <p:cTn id="10" dur="500" fill="hold"/>
                                        <p:tgtEl>
                                          <p:spTgt spid="5"/>
                                        </p:tgtEl>
                                        <p:attrNameLst>
                                          <p:attrName>ppt_x</p:attrName>
                                        </p:attrNameLst>
                                      </p:cBhvr>
                                      <p:tavLst>
                                        <p:tav tm="0">
                                          <p:val>
                                            <p:fltVal val="0.5"/>
                                          </p:val>
                                        </p:tav>
                                        <p:tav tm="100000">
                                          <p:val>
                                            <p:strVal val="#ppt_x"/>
                                          </p:val>
                                        </p:tav>
                                      </p:tavLst>
                                    </p:anim>
                                    <p:anim calcmode="lin" valueType="num">
                                      <p:cBhvr>
                                        <p:cTn id="11" dur="500" fill="hold"/>
                                        <p:tgtEl>
                                          <p:spTgt spid="5"/>
                                        </p:tgtEl>
                                        <p:attrNameLst>
                                          <p:attrName>ppt_y</p:attrName>
                                        </p:attrNameLst>
                                      </p:cBhvr>
                                      <p:tavLst>
                                        <p:tav tm="0">
                                          <p:val>
                                            <p:fltVal val="0.5"/>
                                          </p:val>
                                        </p:tav>
                                        <p:tav tm="100000">
                                          <p:val>
                                            <p:strVal val="#ppt_y"/>
                                          </p:val>
                                        </p:tav>
                                      </p:tavLst>
                                    </p:anim>
                                  </p:childTnLst>
                                </p:cTn>
                              </p:par>
                              <p:par>
                                <p:cTn id="12" presetID="16" presetClass="entr" presetSubtype="37" fill="hold" grpId="0" nodeType="with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barn(outVertical)">
                                      <p:cBhvr>
                                        <p:cTn id="14" dur="500"/>
                                        <p:tgtEl>
                                          <p:spTgt spid="6"/>
                                        </p:tgtEl>
                                      </p:cBhvr>
                                    </p:animEffect>
                                  </p:childTnLst>
                                </p:cTn>
                              </p:par>
                              <p:par>
                                <p:cTn id="15" presetID="53" presetClass="entr" presetSubtype="16" fill="hold" nodeType="with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p:cTn id="17" dur="500" fill="hold"/>
                                        <p:tgtEl>
                                          <p:spTgt spid="7"/>
                                        </p:tgtEl>
                                        <p:attrNameLst>
                                          <p:attrName>ppt_w</p:attrName>
                                        </p:attrNameLst>
                                      </p:cBhvr>
                                      <p:tavLst>
                                        <p:tav tm="0">
                                          <p:val>
                                            <p:fltVal val="0"/>
                                          </p:val>
                                        </p:tav>
                                        <p:tav tm="100000">
                                          <p:val>
                                            <p:strVal val="#ppt_w"/>
                                          </p:val>
                                        </p:tav>
                                      </p:tavLst>
                                    </p:anim>
                                    <p:anim calcmode="lin" valueType="num">
                                      <p:cBhvr>
                                        <p:cTn id="18" dur="500" fill="hold"/>
                                        <p:tgtEl>
                                          <p:spTgt spid="7"/>
                                        </p:tgtEl>
                                        <p:attrNameLst>
                                          <p:attrName>ppt_h</p:attrName>
                                        </p:attrNameLst>
                                      </p:cBhvr>
                                      <p:tavLst>
                                        <p:tav tm="0">
                                          <p:val>
                                            <p:fltVal val="0"/>
                                          </p:val>
                                        </p:tav>
                                        <p:tav tm="100000">
                                          <p:val>
                                            <p:strVal val="#ppt_h"/>
                                          </p:val>
                                        </p:tav>
                                      </p:tavLst>
                                    </p:anim>
                                    <p:animEffect transition="in" filter="fade">
                                      <p:cBhvr>
                                        <p:cTn id="1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18889" y="66417"/>
            <a:ext cx="7920880" cy="3156762"/>
          </a:xfrm>
          <a:prstGeom prst="rect">
            <a:avLst/>
          </a:prstGeom>
        </p:spPr>
        <p:txBody>
          <a:bodyPr wrap="square">
            <a:spAutoFit/>
          </a:bodyPr>
          <a:lstStyle/>
          <a:p>
            <a:pPr algn="just">
              <a:lnSpc>
                <a:spcPct val="114000"/>
              </a:lnSpc>
            </a:pPr>
            <a:r>
              <a:rPr lang="pt-BR" sz="1600" b="1" dirty="0">
                <a:latin typeface="Arial" pitchFamily="34" charset="0"/>
                <a:cs typeface="Arial" pitchFamily="34" charset="0"/>
              </a:rPr>
              <a:t>Questão 6) (1 ponto)</a:t>
            </a:r>
            <a:r>
              <a:rPr lang="pt-BR" sz="1600" dirty="0">
                <a:latin typeface="Arial" pitchFamily="34" charset="0"/>
                <a:cs typeface="Arial" pitchFamily="34" charset="0"/>
              </a:rPr>
              <a:t> Esta é uma pergunta difícil. Em 1º de Setembro de 1999 os alunos da equipe brasileira estavam no Observatório Astrofísico da Criméia, Ucrânia, para participarem da IV Olimpíada Internacional de Astronomia. Durante a noite estávamos todos observando o céu, pois afinal aquele céu era diferente do nosso aqui do Brasil. A Ucrânia fica no hemisfério Norte e de lá, portanto, estávamos observando o </a:t>
            </a:r>
            <a:r>
              <a:rPr lang="pt-BR" sz="1600" dirty="0" err="1">
                <a:latin typeface="Arial" pitchFamily="34" charset="0"/>
                <a:cs typeface="Arial" pitchFamily="34" charset="0"/>
              </a:rPr>
              <a:t>pólo</a:t>
            </a:r>
            <a:r>
              <a:rPr lang="pt-BR" sz="1600" dirty="0">
                <a:latin typeface="Arial" pitchFamily="34" charset="0"/>
                <a:cs typeface="Arial" pitchFamily="34" charset="0"/>
              </a:rPr>
              <a:t> celeste Norte. De repente o estudante Paulo Júlio </a:t>
            </a:r>
            <a:r>
              <a:rPr lang="pt-BR" sz="1600" dirty="0" err="1">
                <a:latin typeface="Arial" pitchFamily="34" charset="0"/>
                <a:cs typeface="Arial" pitchFamily="34" charset="0"/>
              </a:rPr>
              <a:t>O'Rely</a:t>
            </a:r>
            <a:r>
              <a:rPr lang="pt-BR" sz="1600" dirty="0">
                <a:latin typeface="Arial" pitchFamily="34" charset="0"/>
                <a:cs typeface="Arial" pitchFamily="34" charset="0"/>
              </a:rPr>
              <a:t> de Souza Pedrosa exclamou: - </a:t>
            </a:r>
            <a:r>
              <a:rPr lang="pt-BR" sz="1600" dirty="0" err="1">
                <a:latin typeface="Arial" pitchFamily="34" charset="0"/>
                <a:cs typeface="Arial" pitchFamily="34" charset="0"/>
              </a:rPr>
              <a:t>Canalle</a:t>
            </a:r>
            <a:r>
              <a:rPr lang="pt-BR" sz="1600" dirty="0">
                <a:latin typeface="Arial" pitchFamily="34" charset="0"/>
                <a:cs typeface="Arial" pitchFamily="34" charset="0"/>
              </a:rPr>
              <a:t>! Veja! As estrelas aqui estão girando pro lado errado! O Paulo tinha observado que lá as estrelas estavam girando ao redor do </a:t>
            </a:r>
            <a:r>
              <a:rPr lang="pt-BR" sz="1600" dirty="0" err="1">
                <a:latin typeface="Arial" pitchFamily="34" charset="0"/>
                <a:cs typeface="Arial" pitchFamily="34" charset="0"/>
              </a:rPr>
              <a:t>pólo</a:t>
            </a:r>
            <a:r>
              <a:rPr lang="pt-BR" sz="1600" dirty="0">
                <a:latin typeface="Arial" pitchFamily="34" charset="0"/>
                <a:cs typeface="Arial" pitchFamily="34" charset="0"/>
              </a:rPr>
              <a:t> celeste Norte mas no </a:t>
            </a:r>
            <a:r>
              <a:rPr lang="pt-BR" sz="1600" u="sng" dirty="0">
                <a:latin typeface="Arial" pitchFamily="34" charset="0"/>
                <a:cs typeface="Arial" pitchFamily="34" charset="0"/>
              </a:rPr>
              <a:t>sentido anti-horário</a:t>
            </a:r>
            <a:r>
              <a:rPr lang="pt-BR" sz="1600" dirty="0">
                <a:latin typeface="Arial" pitchFamily="34" charset="0"/>
                <a:cs typeface="Arial" pitchFamily="34" charset="0"/>
              </a:rPr>
              <a:t>, enquanto que do Brasil, quando olhamos para o Cruzeiro do Sul, as estrelas giram ao redor do </a:t>
            </a:r>
            <a:r>
              <a:rPr lang="pt-BR" sz="1600" dirty="0" err="1">
                <a:latin typeface="Arial" pitchFamily="34" charset="0"/>
                <a:cs typeface="Arial" pitchFamily="34" charset="0"/>
              </a:rPr>
              <a:t>pólo</a:t>
            </a:r>
            <a:r>
              <a:rPr lang="pt-BR" sz="1600" dirty="0">
                <a:latin typeface="Arial" pitchFamily="34" charset="0"/>
                <a:cs typeface="Arial" pitchFamily="34" charset="0"/>
              </a:rPr>
              <a:t> celeste Sul no sentido horário!</a:t>
            </a:r>
          </a:p>
        </p:txBody>
      </p:sp>
      <p:sp>
        <p:nvSpPr>
          <p:cNvPr id="4" name="Retângulo 3"/>
          <p:cNvSpPr/>
          <p:nvPr/>
        </p:nvSpPr>
        <p:spPr>
          <a:xfrm>
            <a:off x="118888" y="3189126"/>
            <a:ext cx="11449273" cy="934487"/>
          </a:xfrm>
          <a:prstGeom prst="rect">
            <a:avLst/>
          </a:prstGeom>
        </p:spPr>
        <p:txBody>
          <a:bodyPr wrap="square">
            <a:spAutoFit/>
          </a:bodyPr>
          <a:lstStyle/>
          <a:p>
            <a:pPr algn="just">
              <a:lnSpc>
                <a:spcPct val="114000"/>
              </a:lnSpc>
            </a:pPr>
            <a:r>
              <a:rPr lang="pt-PT" sz="1600" b="1" dirty="0">
                <a:latin typeface="Arial" pitchFamily="34" charset="0"/>
                <a:cs typeface="Arial" pitchFamily="34" charset="0"/>
              </a:rPr>
              <a:t>Pergunta 6) (1 ponto</a:t>
            </a:r>
            <a:r>
              <a:rPr lang="pt-PT" sz="1600" b="1" dirty="0" smtClean="0">
                <a:latin typeface="Arial" pitchFamily="34" charset="0"/>
                <a:cs typeface="Arial" pitchFamily="34" charset="0"/>
              </a:rPr>
              <a:t>) </a:t>
            </a:r>
            <a:r>
              <a:rPr lang="pt-PT" sz="1600" dirty="0">
                <a:latin typeface="Arial" pitchFamily="34" charset="0"/>
                <a:cs typeface="Arial" pitchFamily="34" charset="0"/>
              </a:rPr>
              <a:t>Qual explicação o professor Canalle deu para o Paulo Júlio? Ou seja, por que no hemisfério Norte as estrelas estavam girando no sentido contrário ao que observamos aqui no hemisfério Sul? (Na verdade não é muito difícil, mas tem que pensar um pouquinho!)</a:t>
            </a:r>
            <a:endParaRPr lang="pt-BR" sz="1600" dirty="0">
              <a:latin typeface="Arial" pitchFamily="34" charset="0"/>
              <a:cs typeface="Arial" pitchFamily="34" charset="0"/>
            </a:endParaRPr>
          </a:p>
        </p:txBody>
      </p:sp>
      <p:sp>
        <p:nvSpPr>
          <p:cNvPr id="5" name="Retângulo 4"/>
          <p:cNvSpPr/>
          <p:nvPr/>
        </p:nvSpPr>
        <p:spPr>
          <a:xfrm>
            <a:off x="118889" y="4162108"/>
            <a:ext cx="11449272" cy="1815882"/>
          </a:xfrm>
          <a:prstGeom prst="rect">
            <a:avLst/>
          </a:prstGeom>
        </p:spPr>
        <p:txBody>
          <a:bodyPr wrap="square">
            <a:spAutoFit/>
          </a:bodyPr>
          <a:lstStyle/>
          <a:p>
            <a:pPr algn="just"/>
            <a:r>
              <a:rPr lang="pt-PT" sz="1600" dirty="0" smtClean="0">
                <a:solidFill>
                  <a:srgbClr val="FF0000"/>
                </a:solidFill>
                <a:latin typeface="Arial" pitchFamily="34" charset="0"/>
                <a:cs typeface="Arial" pitchFamily="34" charset="0"/>
              </a:rPr>
              <a:t>	       Todas </a:t>
            </a:r>
            <a:r>
              <a:rPr lang="pt-PT" sz="1600" dirty="0">
                <a:solidFill>
                  <a:srgbClr val="FF0000"/>
                </a:solidFill>
                <a:latin typeface="Arial" pitchFamily="34" charset="0"/>
                <a:cs typeface="Arial" pitchFamily="34" charset="0"/>
              </a:rPr>
              <a:t>as estrelas giram aparentemente do Leste para o Oeste, em conseqüência do movimento de rotação da Terra de Oeste para Leste. Acontece que a orientação horária e anti-horária depende do observador! Se estamos de frente para o pólo celeste Sul vendo as estrelas  girarem ao seu redor no sentido horário, para olharmos para o pólo celeste norte precisamos girar em 180 graus sobre nós mesmos! Imagine que duas garotas estejam girando uma corda para outra pular corda. Se uma das garotas gira a corda no sentido horário, a outra que está de frente para ela vai jurar que ela mesma está girando a corda no sentido anti-horário. A corda, neste caso, descreve, de certa forma, o movimento aparente das estrelas.</a:t>
            </a:r>
            <a:endParaRPr lang="pt-BR" sz="1600" dirty="0">
              <a:solidFill>
                <a:srgbClr val="FF0000"/>
              </a:solidFill>
              <a:latin typeface="Arial" pitchFamily="34" charset="0"/>
              <a:cs typeface="Arial" pitchFamily="34" charset="0"/>
            </a:endParaRPr>
          </a:p>
        </p:txBody>
      </p:sp>
      <p:sp>
        <p:nvSpPr>
          <p:cNvPr id="6" name="Retângulo 5"/>
          <p:cNvSpPr/>
          <p:nvPr/>
        </p:nvSpPr>
        <p:spPr>
          <a:xfrm>
            <a:off x="118889" y="4162108"/>
            <a:ext cx="1473480" cy="338554"/>
          </a:xfrm>
          <a:prstGeom prst="rect">
            <a:avLst/>
          </a:prstGeom>
        </p:spPr>
        <p:txBody>
          <a:bodyPr wrap="none">
            <a:spAutoFit/>
          </a:bodyPr>
          <a:lstStyle/>
          <a:p>
            <a:r>
              <a:rPr lang="pt-PT" sz="1600" b="1" dirty="0" smtClean="0">
                <a:latin typeface="Arial" pitchFamily="34" charset="0"/>
                <a:cs typeface="Arial" pitchFamily="34" charset="0"/>
              </a:rPr>
              <a:t>Resposta </a:t>
            </a:r>
            <a:r>
              <a:rPr lang="pt-PT" sz="1600" b="1" dirty="0">
                <a:latin typeface="Arial" pitchFamily="34" charset="0"/>
                <a:cs typeface="Arial" pitchFamily="34" charset="0"/>
              </a:rPr>
              <a:t>6):</a:t>
            </a:r>
            <a:r>
              <a:rPr lang="pt-PT" sz="1600" dirty="0">
                <a:latin typeface="Arial" pitchFamily="34" charset="0"/>
                <a:cs typeface="Arial" pitchFamily="34" charset="0"/>
              </a:rPr>
              <a:t> </a:t>
            </a:r>
            <a:endParaRPr lang="pt-BR" sz="1600" dirty="0"/>
          </a:p>
        </p:txBody>
      </p:sp>
    </p:spTree>
    <p:extLst>
      <p:ext uri="{BB962C8B-B14F-4D97-AF65-F5344CB8AC3E}">
        <p14:creationId xmlns:p14="http://schemas.microsoft.com/office/powerpoint/2010/main" val="21369690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up)">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90897" y="77764"/>
            <a:ext cx="8007249" cy="923330"/>
          </a:xfrm>
          <a:prstGeom prst="rect">
            <a:avLst/>
          </a:prstGeom>
        </p:spPr>
        <p:txBody>
          <a:bodyPr wrap="square">
            <a:spAutoFit/>
          </a:bodyPr>
          <a:lstStyle/>
          <a:p>
            <a:pPr algn="just">
              <a:lnSpc>
                <a:spcPct val="150000"/>
              </a:lnSpc>
            </a:pPr>
            <a:r>
              <a:rPr lang="pt-BR" b="1" dirty="0">
                <a:latin typeface="Arial" pitchFamily="34" charset="0"/>
                <a:cs typeface="Arial" pitchFamily="34" charset="0"/>
              </a:rPr>
              <a:t>Questão 7) (1 ponto)</a:t>
            </a:r>
            <a:r>
              <a:rPr lang="pt-PT" dirty="0">
                <a:latin typeface="Arial" pitchFamily="34" charset="0"/>
                <a:cs typeface="Arial" pitchFamily="34" charset="0"/>
              </a:rPr>
              <a:t> Coloque </a:t>
            </a:r>
            <a:r>
              <a:rPr lang="pt-PT" b="1" dirty="0">
                <a:latin typeface="Arial" pitchFamily="34" charset="0"/>
                <a:cs typeface="Arial" pitchFamily="34" charset="0"/>
              </a:rPr>
              <a:t>F</a:t>
            </a:r>
            <a:r>
              <a:rPr lang="pt-PT" dirty="0">
                <a:latin typeface="Arial" pitchFamily="34" charset="0"/>
                <a:cs typeface="Arial" pitchFamily="34" charset="0"/>
              </a:rPr>
              <a:t> se falsa ou </a:t>
            </a:r>
            <a:r>
              <a:rPr lang="pt-PT" b="1" dirty="0">
                <a:latin typeface="Arial" pitchFamily="34" charset="0"/>
                <a:cs typeface="Arial" pitchFamily="34" charset="0"/>
              </a:rPr>
              <a:t>V</a:t>
            </a:r>
            <a:r>
              <a:rPr lang="pt-PT" dirty="0">
                <a:latin typeface="Arial" pitchFamily="34" charset="0"/>
                <a:cs typeface="Arial" pitchFamily="34" charset="0"/>
              </a:rPr>
              <a:t> se verdadeira for a afirmação de cada linha.</a:t>
            </a:r>
            <a:endParaRPr lang="pt-BR" dirty="0">
              <a:latin typeface="Arial" pitchFamily="34" charset="0"/>
              <a:cs typeface="Arial" pitchFamily="34" charset="0"/>
            </a:endParaRPr>
          </a:p>
        </p:txBody>
      </p:sp>
      <p:graphicFrame>
        <p:nvGraphicFramePr>
          <p:cNvPr id="4" name="Tabela 3"/>
          <p:cNvGraphicFramePr>
            <a:graphicFrameLocks noGrp="1"/>
          </p:cNvGraphicFramePr>
          <p:nvPr>
            <p:extLst>
              <p:ext uri="{D42A27DB-BD31-4B8C-83A1-F6EECF244321}">
                <p14:modId xmlns:p14="http://schemas.microsoft.com/office/powerpoint/2010/main" val="2492197644"/>
              </p:ext>
            </p:extLst>
          </p:nvPr>
        </p:nvGraphicFramePr>
        <p:xfrm>
          <a:off x="193185" y="2502132"/>
          <a:ext cx="11607249" cy="3291840"/>
        </p:xfrm>
        <a:graphic>
          <a:graphicData uri="http://schemas.openxmlformats.org/drawingml/2006/table">
            <a:tbl>
              <a:tblPr/>
              <a:tblGrid>
                <a:gridCol w="10779755">
                  <a:extLst>
                    <a:ext uri="{9D8B030D-6E8A-4147-A177-3AD203B41FA5}">
                      <a16:colId xmlns:a16="http://schemas.microsoft.com/office/drawing/2014/main" val="20000"/>
                    </a:ext>
                  </a:extLst>
                </a:gridCol>
                <a:gridCol w="827494">
                  <a:extLst>
                    <a:ext uri="{9D8B030D-6E8A-4147-A177-3AD203B41FA5}">
                      <a16:colId xmlns:a16="http://schemas.microsoft.com/office/drawing/2014/main" val="20001"/>
                    </a:ext>
                  </a:extLst>
                </a:gridCol>
              </a:tblGrid>
              <a:tr h="0">
                <a:tc>
                  <a:txBody>
                    <a:bodyPr/>
                    <a:lstStyle/>
                    <a:p>
                      <a:pPr algn="just" hangingPunct="0">
                        <a:lnSpc>
                          <a:spcPct val="150000"/>
                        </a:lnSpc>
                        <a:spcAft>
                          <a:spcPts val="0"/>
                        </a:spcAft>
                      </a:pPr>
                      <a:r>
                        <a:rPr lang="pt-PT" sz="1800" dirty="0">
                          <a:effectLst/>
                          <a:latin typeface="Arial" pitchFamily="34" charset="0"/>
                          <a:ea typeface="Times New Roman"/>
                          <a:cs typeface="Arial" pitchFamily="34" charset="0"/>
                        </a:rPr>
                        <a:t>(4) Os astrônomos usam telescópios para observarem os planetas, estrelas, luas, etc.</a:t>
                      </a:r>
                      <a:endParaRPr lang="pt-BR" sz="16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lnSpc>
                          <a:spcPct val="150000"/>
                        </a:lnSpc>
                        <a:spcAft>
                          <a:spcPts val="0"/>
                        </a:spcAft>
                      </a:pPr>
                      <a:r>
                        <a:rPr lang="pt-PT" sz="1800" dirty="0" smtClean="0">
                          <a:effectLst/>
                          <a:latin typeface="Arial" pitchFamily="34" charset="0"/>
                          <a:ea typeface="Times New Roman"/>
                          <a:cs typeface="Arial" pitchFamily="34" charset="0"/>
                        </a:rPr>
                        <a:t>(  )</a:t>
                      </a:r>
                      <a:endParaRPr lang="pt-BR" sz="16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0">
                <a:tc>
                  <a:txBody>
                    <a:bodyPr/>
                    <a:lstStyle/>
                    <a:p>
                      <a:pPr algn="just" hangingPunct="0">
                        <a:lnSpc>
                          <a:spcPct val="150000"/>
                        </a:lnSpc>
                        <a:spcAft>
                          <a:spcPts val="0"/>
                        </a:spcAft>
                      </a:pPr>
                      <a:r>
                        <a:rPr lang="pt-PT" sz="1800" dirty="0">
                          <a:effectLst/>
                          <a:latin typeface="Arial" pitchFamily="34" charset="0"/>
                          <a:ea typeface="Times New Roman"/>
                          <a:cs typeface="Arial" pitchFamily="34" charset="0"/>
                        </a:rPr>
                        <a:t>(5) Se a Terra não tivesse movimento de rotação não haveria dia e noite. Pense bem!</a:t>
                      </a:r>
                      <a:endParaRPr lang="pt-BR" sz="16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lnSpc>
                          <a:spcPct val="150000"/>
                        </a:lnSpc>
                        <a:spcAft>
                          <a:spcPts val="0"/>
                        </a:spcAft>
                      </a:pPr>
                      <a:r>
                        <a:rPr lang="pt-PT" sz="1800" dirty="0" smtClean="0">
                          <a:effectLst/>
                          <a:latin typeface="Arial" pitchFamily="34" charset="0"/>
                          <a:ea typeface="Times New Roman"/>
                          <a:cs typeface="Arial" pitchFamily="34" charset="0"/>
                        </a:rPr>
                        <a:t>(  )</a:t>
                      </a:r>
                      <a:endParaRPr lang="pt-BR" sz="16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0">
                <a:tc>
                  <a:txBody>
                    <a:bodyPr/>
                    <a:lstStyle/>
                    <a:p>
                      <a:pPr algn="just" hangingPunct="0">
                        <a:lnSpc>
                          <a:spcPct val="150000"/>
                        </a:lnSpc>
                        <a:spcAft>
                          <a:spcPts val="0"/>
                        </a:spcAft>
                      </a:pPr>
                      <a:r>
                        <a:rPr lang="pt-PT" sz="1800" dirty="0">
                          <a:effectLst/>
                          <a:latin typeface="Arial" pitchFamily="34" charset="0"/>
                          <a:ea typeface="Times New Roman"/>
                          <a:cs typeface="Arial" pitchFamily="34" charset="0"/>
                        </a:rPr>
                        <a:t>(6) No verão a Terra está muito mais perto do Sol.</a:t>
                      </a:r>
                      <a:endParaRPr lang="pt-BR" sz="16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lnSpc>
                          <a:spcPct val="150000"/>
                        </a:lnSpc>
                        <a:spcAft>
                          <a:spcPts val="0"/>
                        </a:spcAft>
                      </a:pPr>
                      <a:r>
                        <a:rPr lang="pt-PT" sz="1800" dirty="0" smtClean="0">
                          <a:effectLst/>
                          <a:latin typeface="Arial" pitchFamily="34" charset="0"/>
                          <a:ea typeface="Times New Roman"/>
                          <a:cs typeface="Arial" pitchFamily="34" charset="0"/>
                        </a:rPr>
                        <a:t>(  )</a:t>
                      </a:r>
                      <a:endParaRPr lang="pt-BR" sz="16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0">
                <a:tc>
                  <a:txBody>
                    <a:bodyPr/>
                    <a:lstStyle/>
                    <a:p>
                      <a:pPr algn="just" hangingPunct="0">
                        <a:lnSpc>
                          <a:spcPct val="150000"/>
                        </a:lnSpc>
                        <a:spcAft>
                          <a:spcPts val="0"/>
                        </a:spcAft>
                      </a:pPr>
                      <a:r>
                        <a:rPr lang="pt-PT" sz="1800" dirty="0">
                          <a:effectLst/>
                          <a:latin typeface="Arial" pitchFamily="34" charset="0"/>
                          <a:ea typeface="Times New Roman"/>
                          <a:cs typeface="Arial" pitchFamily="34" charset="0"/>
                        </a:rPr>
                        <a:t>(7) O Sol e a Lua brilham, logo ambos têm luz própria.</a:t>
                      </a:r>
                      <a:endParaRPr lang="pt-BR" sz="16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lnSpc>
                          <a:spcPct val="150000"/>
                        </a:lnSpc>
                        <a:spcAft>
                          <a:spcPts val="0"/>
                        </a:spcAft>
                      </a:pPr>
                      <a:r>
                        <a:rPr lang="pt-PT" sz="1800" dirty="0" smtClean="0">
                          <a:effectLst/>
                          <a:latin typeface="Arial" pitchFamily="34" charset="0"/>
                          <a:ea typeface="Times New Roman"/>
                          <a:cs typeface="Arial" pitchFamily="34" charset="0"/>
                        </a:rPr>
                        <a:t>(  )</a:t>
                      </a:r>
                      <a:endParaRPr lang="pt-BR" sz="16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0">
                <a:tc>
                  <a:txBody>
                    <a:bodyPr/>
                    <a:lstStyle/>
                    <a:p>
                      <a:pPr algn="just" hangingPunct="0">
                        <a:lnSpc>
                          <a:spcPct val="150000"/>
                        </a:lnSpc>
                        <a:spcAft>
                          <a:spcPts val="0"/>
                        </a:spcAft>
                      </a:pPr>
                      <a:r>
                        <a:rPr lang="pt-PT" sz="1800" dirty="0">
                          <a:effectLst/>
                          <a:latin typeface="Arial" pitchFamily="34" charset="0"/>
                          <a:ea typeface="Times New Roman"/>
                          <a:cs typeface="Arial" pitchFamily="34" charset="0"/>
                        </a:rPr>
                        <a:t>(8) O Sol e a Lua têm quase o mesmo tamanho quando visto no céu, logo eles  estão quase à mesma distância da Terra.</a:t>
                      </a:r>
                      <a:endParaRPr lang="pt-BR" sz="16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lnSpc>
                          <a:spcPct val="150000"/>
                        </a:lnSpc>
                        <a:spcAft>
                          <a:spcPts val="0"/>
                        </a:spcAft>
                      </a:pPr>
                      <a:r>
                        <a:rPr lang="pt-PT" sz="1800" dirty="0" smtClean="0">
                          <a:effectLst/>
                          <a:latin typeface="Arial" pitchFamily="34" charset="0"/>
                          <a:ea typeface="Times New Roman"/>
                          <a:cs typeface="Arial" pitchFamily="34" charset="0"/>
                        </a:rPr>
                        <a:t>(  )</a:t>
                      </a:r>
                      <a:endParaRPr lang="pt-BR" sz="16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0">
                <a:tc>
                  <a:txBody>
                    <a:bodyPr/>
                    <a:lstStyle/>
                    <a:p>
                      <a:pPr algn="just" hangingPunct="0">
                        <a:lnSpc>
                          <a:spcPct val="150000"/>
                        </a:lnSpc>
                        <a:spcAft>
                          <a:spcPts val="0"/>
                        </a:spcAft>
                      </a:pPr>
                      <a:r>
                        <a:rPr lang="pt-PT" sz="1800" dirty="0">
                          <a:effectLst/>
                          <a:latin typeface="Arial" pitchFamily="34" charset="0"/>
                          <a:ea typeface="Times New Roman"/>
                          <a:cs typeface="Arial" pitchFamily="34" charset="0"/>
                        </a:rPr>
                        <a:t>(9) Do Brasil sempre vemos a mesma face da Lua, mas do Japão sempre se vê a outra face da Lua.</a:t>
                      </a:r>
                      <a:endParaRPr lang="pt-BR" sz="16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lnSpc>
                          <a:spcPct val="150000"/>
                        </a:lnSpc>
                        <a:spcAft>
                          <a:spcPts val="0"/>
                        </a:spcAft>
                      </a:pPr>
                      <a:r>
                        <a:rPr lang="pt-PT" sz="1800" dirty="0" smtClean="0">
                          <a:effectLst/>
                          <a:latin typeface="Arial" pitchFamily="34" charset="0"/>
                          <a:ea typeface="Times New Roman"/>
                          <a:cs typeface="Arial" pitchFamily="34" charset="0"/>
                        </a:rPr>
                        <a:t>(  )</a:t>
                      </a:r>
                      <a:endParaRPr lang="pt-BR" sz="16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0">
                <a:tc>
                  <a:txBody>
                    <a:bodyPr/>
                    <a:lstStyle/>
                    <a:p>
                      <a:pPr algn="just" hangingPunct="0">
                        <a:lnSpc>
                          <a:spcPct val="150000"/>
                        </a:lnSpc>
                        <a:spcAft>
                          <a:spcPts val="0"/>
                        </a:spcAft>
                      </a:pPr>
                      <a:r>
                        <a:rPr lang="pt-PT" sz="1800" dirty="0">
                          <a:effectLst/>
                          <a:latin typeface="Arial" pitchFamily="34" charset="0"/>
                          <a:ea typeface="Times New Roman"/>
                          <a:cs typeface="Arial" pitchFamily="34" charset="0"/>
                        </a:rPr>
                        <a:t>(10) Todas as estrelas possuem o mesmo brilho.</a:t>
                      </a:r>
                      <a:endParaRPr lang="pt-BR" sz="16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lnSpc>
                          <a:spcPct val="150000"/>
                        </a:lnSpc>
                        <a:spcAft>
                          <a:spcPts val="0"/>
                        </a:spcAft>
                      </a:pPr>
                      <a:r>
                        <a:rPr lang="pt-PT" sz="1800" dirty="0" smtClean="0">
                          <a:effectLst/>
                          <a:latin typeface="Arial" pitchFamily="34" charset="0"/>
                          <a:ea typeface="Times New Roman"/>
                          <a:cs typeface="Arial" pitchFamily="34" charset="0"/>
                        </a:rPr>
                        <a:t>(  )</a:t>
                      </a:r>
                      <a:endParaRPr lang="pt-BR" sz="16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graphicFrame>
        <p:nvGraphicFramePr>
          <p:cNvPr id="5" name="Tabela 4"/>
          <p:cNvGraphicFramePr>
            <a:graphicFrameLocks noGrp="1"/>
          </p:cNvGraphicFramePr>
          <p:nvPr>
            <p:extLst>
              <p:ext uri="{D42A27DB-BD31-4B8C-83A1-F6EECF244321}">
                <p14:modId xmlns:p14="http://schemas.microsoft.com/office/powerpoint/2010/main" val="4166917280"/>
              </p:ext>
            </p:extLst>
          </p:nvPr>
        </p:nvGraphicFramePr>
        <p:xfrm>
          <a:off x="193504" y="1268760"/>
          <a:ext cx="7783493" cy="1234440"/>
        </p:xfrm>
        <a:graphic>
          <a:graphicData uri="http://schemas.openxmlformats.org/drawingml/2006/table">
            <a:tbl>
              <a:tblPr/>
              <a:tblGrid>
                <a:gridCol w="7228598">
                  <a:extLst>
                    <a:ext uri="{9D8B030D-6E8A-4147-A177-3AD203B41FA5}">
                      <a16:colId xmlns:a16="http://schemas.microsoft.com/office/drawing/2014/main" val="20000"/>
                    </a:ext>
                  </a:extLst>
                </a:gridCol>
                <a:gridCol w="554895">
                  <a:extLst>
                    <a:ext uri="{9D8B030D-6E8A-4147-A177-3AD203B41FA5}">
                      <a16:colId xmlns:a16="http://schemas.microsoft.com/office/drawing/2014/main" val="20001"/>
                    </a:ext>
                  </a:extLst>
                </a:gridCol>
              </a:tblGrid>
              <a:tr h="0">
                <a:tc>
                  <a:txBody>
                    <a:bodyPr/>
                    <a:lstStyle/>
                    <a:p>
                      <a:pPr algn="just" hangingPunct="0">
                        <a:lnSpc>
                          <a:spcPct val="150000"/>
                        </a:lnSpc>
                        <a:spcAft>
                          <a:spcPts val="0"/>
                        </a:spcAft>
                      </a:pPr>
                      <a:r>
                        <a:rPr lang="pt-PT" sz="1800" dirty="0">
                          <a:effectLst/>
                          <a:latin typeface="Arial" pitchFamily="34" charset="0"/>
                          <a:ea typeface="Times New Roman"/>
                          <a:cs typeface="Arial" pitchFamily="34" charset="0"/>
                        </a:rPr>
                        <a:t>(1) A duração do dia terrestre é de 24 horas.</a:t>
                      </a:r>
                      <a:endParaRPr lang="pt-BR" sz="16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lnSpc>
                          <a:spcPct val="150000"/>
                        </a:lnSpc>
                        <a:spcAft>
                          <a:spcPts val="0"/>
                        </a:spcAft>
                      </a:pPr>
                      <a:r>
                        <a:rPr lang="pt-PT" sz="1800" dirty="0" smtClean="0">
                          <a:effectLst/>
                          <a:latin typeface="Arial" pitchFamily="34" charset="0"/>
                          <a:ea typeface="Times New Roman"/>
                          <a:cs typeface="Arial" pitchFamily="34" charset="0"/>
                        </a:rPr>
                        <a:t>(  )</a:t>
                      </a:r>
                      <a:endParaRPr lang="pt-BR" sz="16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0">
                <a:tc>
                  <a:txBody>
                    <a:bodyPr/>
                    <a:lstStyle/>
                    <a:p>
                      <a:pPr algn="just" hangingPunct="0">
                        <a:lnSpc>
                          <a:spcPct val="150000"/>
                        </a:lnSpc>
                        <a:spcAft>
                          <a:spcPts val="0"/>
                        </a:spcAft>
                      </a:pPr>
                      <a:r>
                        <a:rPr lang="pt-PT" sz="1800" dirty="0">
                          <a:effectLst/>
                          <a:latin typeface="Arial" pitchFamily="34" charset="0"/>
                          <a:ea typeface="Times New Roman"/>
                          <a:cs typeface="Arial" pitchFamily="34" charset="0"/>
                        </a:rPr>
                        <a:t>(2) A duração aproximada do ano terrestre é de 365 dias.</a:t>
                      </a:r>
                      <a:endParaRPr lang="pt-BR" sz="16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lnSpc>
                          <a:spcPct val="150000"/>
                        </a:lnSpc>
                        <a:spcAft>
                          <a:spcPts val="0"/>
                        </a:spcAft>
                      </a:pPr>
                      <a:r>
                        <a:rPr lang="pt-PT" sz="1800" dirty="0" smtClean="0">
                          <a:effectLst/>
                          <a:latin typeface="Arial" pitchFamily="34" charset="0"/>
                          <a:ea typeface="Times New Roman"/>
                          <a:cs typeface="Arial" pitchFamily="34" charset="0"/>
                        </a:rPr>
                        <a:t>(  )</a:t>
                      </a:r>
                      <a:endParaRPr lang="pt-BR" sz="16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0">
                <a:tc>
                  <a:txBody>
                    <a:bodyPr/>
                    <a:lstStyle/>
                    <a:p>
                      <a:pPr algn="just" hangingPunct="0">
                        <a:lnSpc>
                          <a:spcPct val="150000"/>
                        </a:lnSpc>
                        <a:spcAft>
                          <a:spcPts val="0"/>
                        </a:spcAft>
                      </a:pPr>
                      <a:r>
                        <a:rPr lang="pt-PT" sz="1800" dirty="0">
                          <a:effectLst/>
                          <a:latin typeface="Arial" pitchFamily="34" charset="0"/>
                          <a:ea typeface="Times New Roman"/>
                          <a:cs typeface="Arial" pitchFamily="34" charset="0"/>
                        </a:rPr>
                        <a:t>(3) A Astronomia estuda os planetas, estrelas, luas, astros, etc.</a:t>
                      </a:r>
                      <a:endParaRPr lang="pt-BR" sz="16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lnSpc>
                          <a:spcPct val="150000"/>
                        </a:lnSpc>
                        <a:spcAft>
                          <a:spcPts val="0"/>
                        </a:spcAft>
                      </a:pPr>
                      <a:r>
                        <a:rPr lang="pt-PT" sz="1800" dirty="0" smtClean="0">
                          <a:effectLst/>
                          <a:latin typeface="Arial" pitchFamily="34" charset="0"/>
                          <a:ea typeface="Times New Roman"/>
                          <a:cs typeface="Arial" pitchFamily="34" charset="0"/>
                        </a:rPr>
                        <a:t>(  )</a:t>
                      </a:r>
                      <a:endParaRPr lang="pt-BR" sz="16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6" name="Retângulo 5"/>
          <p:cNvSpPr/>
          <p:nvPr/>
        </p:nvSpPr>
        <p:spPr>
          <a:xfrm>
            <a:off x="7532957" y="1351376"/>
            <a:ext cx="338554" cy="369332"/>
          </a:xfrm>
          <a:prstGeom prst="rect">
            <a:avLst/>
          </a:prstGeom>
        </p:spPr>
        <p:txBody>
          <a:bodyPr wrap="none">
            <a:spAutoFit/>
          </a:bodyPr>
          <a:lstStyle/>
          <a:p>
            <a:r>
              <a:rPr lang="pt-PT" b="1" dirty="0">
                <a:solidFill>
                  <a:srgbClr val="FF0000"/>
                </a:solidFill>
                <a:latin typeface="Arial" pitchFamily="34" charset="0"/>
                <a:ea typeface="Times New Roman"/>
                <a:cs typeface="Arial" pitchFamily="34" charset="0"/>
              </a:rPr>
              <a:t>V</a:t>
            </a:r>
            <a:endParaRPr lang="pt-BR" b="1" dirty="0">
              <a:solidFill>
                <a:srgbClr val="FF0000"/>
              </a:solidFill>
            </a:endParaRPr>
          </a:p>
        </p:txBody>
      </p:sp>
      <p:sp>
        <p:nvSpPr>
          <p:cNvPr id="7" name="Retângulo 6"/>
          <p:cNvSpPr/>
          <p:nvPr/>
        </p:nvSpPr>
        <p:spPr>
          <a:xfrm>
            <a:off x="7532957" y="1754288"/>
            <a:ext cx="338554" cy="369332"/>
          </a:xfrm>
          <a:prstGeom prst="rect">
            <a:avLst/>
          </a:prstGeom>
        </p:spPr>
        <p:txBody>
          <a:bodyPr wrap="none">
            <a:spAutoFit/>
          </a:bodyPr>
          <a:lstStyle/>
          <a:p>
            <a:r>
              <a:rPr lang="pt-PT" b="1" dirty="0">
                <a:solidFill>
                  <a:srgbClr val="FF0000"/>
                </a:solidFill>
                <a:latin typeface="Arial" pitchFamily="34" charset="0"/>
                <a:ea typeface="Times New Roman"/>
                <a:cs typeface="Arial" pitchFamily="34" charset="0"/>
              </a:rPr>
              <a:t>V</a:t>
            </a:r>
            <a:endParaRPr lang="pt-BR" b="1" dirty="0">
              <a:solidFill>
                <a:srgbClr val="FF0000"/>
              </a:solidFill>
            </a:endParaRPr>
          </a:p>
        </p:txBody>
      </p:sp>
      <p:sp>
        <p:nvSpPr>
          <p:cNvPr id="8" name="Retângulo 7"/>
          <p:cNvSpPr/>
          <p:nvPr/>
        </p:nvSpPr>
        <p:spPr>
          <a:xfrm>
            <a:off x="7532957" y="2160564"/>
            <a:ext cx="338554" cy="369332"/>
          </a:xfrm>
          <a:prstGeom prst="rect">
            <a:avLst/>
          </a:prstGeom>
        </p:spPr>
        <p:txBody>
          <a:bodyPr wrap="none">
            <a:spAutoFit/>
          </a:bodyPr>
          <a:lstStyle/>
          <a:p>
            <a:r>
              <a:rPr lang="pt-PT" b="1" dirty="0">
                <a:solidFill>
                  <a:srgbClr val="FF0000"/>
                </a:solidFill>
                <a:latin typeface="Arial" pitchFamily="34" charset="0"/>
                <a:ea typeface="Times New Roman"/>
                <a:cs typeface="Arial" pitchFamily="34" charset="0"/>
              </a:rPr>
              <a:t>V</a:t>
            </a:r>
            <a:endParaRPr lang="pt-BR" b="1" dirty="0">
              <a:solidFill>
                <a:srgbClr val="FF0000"/>
              </a:solidFill>
            </a:endParaRPr>
          </a:p>
        </p:txBody>
      </p:sp>
      <p:sp>
        <p:nvSpPr>
          <p:cNvPr id="9" name="Retângulo 8"/>
          <p:cNvSpPr/>
          <p:nvPr/>
        </p:nvSpPr>
        <p:spPr>
          <a:xfrm>
            <a:off x="11217357" y="2574140"/>
            <a:ext cx="338554" cy="369332"/>
          </a:xfrm>
          <a:prstGeom prst="rect">
            <a:avLst/>
          </a:prstGeom>
        </p:spPr>
        <p:txBody>
          <a:bodyPr wrap="none">
            <a:spAutoFit/>
          </a:bodyPr>
          <a:lstStyle/>
          <a:p>
            <a:r>
              <a:rPr lang="pt-PT" b="1" dirty="0">
                <a:solidFill>
                  <a:srgbClr val="FF0000"/>
                </a:solidFill>
                <a:latin typeface="Arial" pitchFamily="34" charset="0"/>
                <a:ea typeface="Times New Roman"/>
                <a:cs typeface="Arial" pitchFamily="34" charset="0"/>
              </a:rPr>
              <a:t>V</a:t>
            </a:r>
            <a:endParaRPr lang="pt-BR" b="1" dirty="0">
              <a:solidFill>
                <a:srgbClr val="FF0000"/>
              </a:solidFill>
            </a:endParaRPr>
          </a:p>
        </p:txBody>
      </p:sp>
      <p:sp>
        <p:nvSpPr>
          <p:cNvPr id="10" name="Retângulo 9"/>
          <p:cNvSpPr/>
          <p:nvPr/>
        </p:nvSpPr>
        <p:spPr>
          <a:xfrm>
            <a:off x="11223761" y="2987716"/>
            <a:ext cx="325730" cy="369332"/>
          </a:xfrm>
          <a:prstGeom prst="rect">
            <a:avLst/>
          </a:prstGeom>
        </p:spPr>
        <p:txBody>
          <a:bodyPr wrap="none">
            <a:spAutoFit/>
          </a:bodyPr>
          <a:lstStyle/>
          <a:p>
            <a:r>
              <a:rPr lang="pt-PT" b="1" dirty="0">
                <a:solidFill>
                  <a:srgbClr val="FF0000"/>
                </a:solidFill>
                <a:latin typeface="Arial" pitchFamily="34" charset="0"/>
                <a:ea typeface="Times New Roman"/>
                <a:cs typeface="Arial" pitchFamily="34" charset="0"/>
              </a:rPr>
              <a:t>F</a:t>
            </a:r>
            <a:endParaRPr lang="pt-BR" b="1" dirty="0">
              <a:solidFill>
                <a:srgbClr val="FF0000"/>
              </a:solidFill>
            </a:endParaRPr>
          </a:p>
        </p:txBody>
      </p:sp>
      <p:sp>
        <p:nvSpPr>
          <p:cNvPr id="11" name="Retângulo 10"/>
          <p:cNvSpPr/>
          <p:nvPr/>
        </p:nvSpPr>
        <p:spPr>
          <a:xfrm>
            <a:off x="11230181" y="3401236"/>
            <a:ext cx="325730" cy="369332"/>
          </a:xfrm>
          <a:prstGeom prst="rect">
            <a:avLst/>
          </a:prstGeom>
        </p:spPr>
        <p:txBody>
          <a:bodyPr wrap="none">
            <a:spAutoFit/>
          </a:bodyPr>
          <a:lstStyle/>
          <a:p>
            <a:r>
              <a:rPr lang="pt-PT" b="1" dirty="0">
                <a:solidFill>
                  <a:srgbClr val="FF0000"/>
                </a:solidFill>
                <a:latin typeface="Arial" pitchFamily="34" charset="0"/>
                <a:ea typeface="Times New Roman"/>
                <a:cs typeface="Arial" pitchFamily="34" charset="0"/>
              </a:rPr>
              <a:t>F</a:t>
            </a:r>
            <a:endParaRPr lang="pt-BR" b="1" dirty="0">
              <a:solidFill>
                <a:srgbClr val="FF0000"/>
              </a:solidFill>
            </a:endParaRPr>
          </a:p>
        </p:txBody>
      </p:sp>
      <p:sp>
        <p:nvSpPr>
          <p:cNvPr id="12" name="Retângulo 11"/>
          <p:cNvSpPr/>
          <p:nvPr/>
        </p:nvSpPr>
        <p:spPr>
          <a:xfrm>
            <a:off x="11226577" y="3816692"/>
            <a:ext cx="325730" cy="369332"/>
          </a:xfrm>
          <a:prstGeom prst="rect">
            <a:avLst/>
          </a:prstGeom>
        </p:spPr>
        <p:txBody>
          <a:bodyPr wrap="none">
            <a:spAutoFit/>
          </a:bodyPr>
          <a:lstStyle/>
          <a:p>
            <a:r>
              <a:rPr lang="pt-PT" b="1" dirty="0">
                <a:solidFill>
                  <a:srgbClr val="FF0000"/>
                </a:solidFill>
                <a:latin typeface="Arial" pitchFamily="34" charset="0"/>
                <a:ea typeface="Times New Roman"/>
                <a:cs typeface="Arial" pitchFamily="34" charset="0"/>
              </a:rPr>
              <a:t>F</a:t>
            </a:r>
            <a:endParaRPr lang="pt-BR" b="1" dirty="0">
              <a:solidFill>
                <a:srgbClr val="FF0000"/>
              </a:solidFill>
            </a:endParaRPr>
          </a:p>
        </p:txBody>
      </p:sp>
      <p:sp>
        <p:nvSpPr>
          <p:cNvPr id="13" name="Retângulo 12"/>
          <p:cNvSpPr/>
          <p:nvPr/>
        </p:nvSpPr>
        <p:spPr>
          <a:xfrm>
            <a:off x="11230181" y="4211796"/>
            <a:ext cx="325730" cy="369332"/>
          </a:xfrm>
          <a:prstGeom prst="rect">
            <a:avLst/>
          </a:prstGeom>
        </p:spPr>
        <p:txBody>
          <a:bodyPr wrap="none">
            <a:spAutoFit/>
          </a:bodyPr>
          <a:lstStyle/>
          <a:p>
            <a:r>
              <a:rPr lang="pt-PT" b="1" dirty="0">
                <a:solidFill>
                  <a:srgbClr val="FF0000"/>
                </a:solidFill>
                <a:latin typeface="Arial" pitchFamily="34" charset="0"/>
                <a:ea typeface="Times New Roman"/>
                <a:cs typeface="Arial" pitchFamily="34" charset="0"/>
              </a:rPr>
              <a:t>F</a:t>
            </a:r>
            <a:endParaRPr lang="pt-BR" b="1" dirty="0">
              <a:solidFill>
                <a:srgbClr val="FF0000"/>
              </a:solidFill>
            </a:endParaRPr>
          </a:p>
        </p:txBody>
      </p:sp>
      <p:sp>
        <p:nvSpPr>
          <p:cNvPr id="14" name="Retângulo 13"/>
          <p:cNvSpPr/>
          <p:nvPr/>
        </p:nvSpPr>
        <p:spPr>
          <a:xfrm>
            <a:off x="11226593" y="5022356"/>
            <a:ext cx="325730" cy="369332"/>
          </a:xfrm>
          <a:prstGeom prst="rect">
            <a:avLst/>
          </a:prstGeom>
        </p:spPr>
        <p:txBody>
          <a:bodyPr wrap="none">
            <a:spAutoFit/>
          </a:bodyPr>
          <a:lstStyle/>
          <a:p>
            <a:r>
              <a:rPr lang="pt-PT" b="1" dirty="0">
                <a:solidFill>
                  <a:srgbClr val="FF0000"/>
                </a:solidFill>
                <a:latin typeface="Arial" pitchFamily="34" charset="0"/>
                <a:ea typeface="Times New Roman"/>
                <a:cs typeface="Arial" pitchFamily="34" charset="0"/>
              </a:rPr>
              <a:t>F</a:t>
            </a:r>
            <a:endParaRPr lang="pt-BR" b="1" dirty="0">
              <a:solidFill>
                <a:srgbClr val="FF0000"/>
              </a:solidFill>
            </a:endParaRPr>
          </a:p>
        </p:txBody>
      </p:sp>
      <p:sp>
        <p:nvSpPr>
          <p:cNvPr id="15" name="Retângulo 14"/>
          <p:cNvSpPr/>
          <p:nvPr/>
        </p:nvSpPr>
        <p:spPr>
          <a:xfrm>
            <a:off x="11232997" y="5463640"/>
            <a:ext cx="325730" cy="369332"/>
          </a:xfrm>
          <a:prstGeom prst="rect">
            <a:avLst/>
          </a:prstGeom>
        </p:spPr>
        <p:txBody>
          <a:bodyPr wrap="none">
            <a:spAutoFit/>
          </a:bodyPr>
          <a:lstStyle/>
          <a:p>
            <a:r>
              <a:rPr lang="pt-PT" b="1" dirty="0">
                <a:solidFill>
                  <a:srgbClr val="FF0000"/>
                </a:solidFill>
                <a:latin typeface="Arial" pitchFamily="34" charset="0"/>
                <a:ea typeface="Times New Roman"/>
                <a:cs typeface="Arial" pitchFamily="34" charset="0"/>
              </a:rPr>
              <a:t>F</a:t>
            </a:r>
            <a:endParaRPr lang="pt-BR" b="1" dirty="0">
              <a:solidFill>
                <a:srgbClr val="FF0000"/>
              </a:solidFill>
            </a:endParaRPr>
          </a:p>
        </p:txBody>
      </p:sp>
    </p:spTree>
    <p:extLst>
      <p:ext uri="{BB962C8B-B14F-4D97-AF65-F5344CB8AC3E}">
        <p14:creationId xmlns:p14="http://schemas.microsoft.com/office/powerpoint/2010/main" val="2992368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500" fill="hold"/>
                                        <p:tgtEl>
                                          <p:spTgt spid="10"/>
                                        </p:tgtEl>
                                        <p:attrNameLst>
                                          <p:attrName>ppt_x</p:attrName>
                                        </p:attrNameLst>
                                      </p:cBhvr>
                                      <p:tavLst>
                                        <p:tav tm="0">
                                          <p:val>
                                            <p:strVal val="#ppt_x"/>
                                          </p:val>
                                        </p:tav>
                                        <p:tav tm="100000">
                                          <p:val>
                                            <p:strVal val="#ppt_x"/>
                                          </p:val>
                                        </p:tav>
                                      </p:tavLst>
                                    </p:anim>
                                    <p:anim calcmode="lin" valueType="num">
                                      <p:cBhvr additive="base">
                                        <p:cTn id="3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 calcmode="lin" valueType="num">
                                      <p:cBhvr additive="base">
                                        <p:cTn id="37" dur="500" fill="hold"/>
                                        <p:tgtEl>
                                          <p:spTgt spid="11"/>
                                        </p:tgtEl>
                                        <p:attrNameLst>
                                          <p:attrName>ppt_x</p:attrName>
                                        </p:attrNameLst>
                                      </p:cBhvr>
                                      <p:tavLst>
                                        <p:tav tm="0">
                                          <p:val>
                                            <p:strVal val="#ppt_x"/>
                                          </p:val>
                                        </p:tav>
                                        <p:tav tm="100000">
                                          <p:val>
                                            <p:strVal val="#ppt_x"/>
                                          </p:val>
                                        </p:tav>
                                      </p:tavLst>
                                    </p:anim>
                                    <p:anim calcmode="lin" valueType="num">
                                      <p:cBhvr additive="base">
                                        <p:cTn id="3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anim calcmode="lin" valueType="num">
                                      <p:cBhvr additive="base">
                                        <p:cTn id="43" dur="500" fill="hold"/>
                                        <p:tgtEl>
                                          <p:spTgt spid="12"/>
                                        </p:tgtEl>
                                        <p:attrNameLst>
                                          <p:attrName>ppt_x</p:attrName>
                                        </p:attrNameLst>
                                      </p:cBhvr>
                                      <p:tavLst>
                                        <p:tav tm="0">
                                          <p:val>
                                            <p:strVal val="#ppt_x"/>
                                          </p:val>
                                        </p:tav>
                                        <p:tav tm="100000">
                                          <p:val>
                                            <p:strVal val="#ppt_x"/>
                                          </p:val>
                                        </p:tav>
                                      </p:tavLst>
                                    </p:anim>
                                    <p:anim calcmode="lin" valueType="num">
                                      <p:cBhvr additive="base">
                                        <p:cTn id="4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3"/>
                                        </p:tgtEl>
                                        <p:attrNameLst>
                                          <p:attrName>style.visibility</p:attrName>
                                        </p:attrNameLst>
                                      </p:cBhvr>
                                      <p:to>
                                        <p:strVal val="visible"/>
                                      </p:to>
                                    </p:set>
                                    <p:anim calcmode="lin" valueType="num">
                                      <p:cBhvr additive="base">
                                        <p:cTn id="49" dur="500" fill="hold"/>
                                        <p:tgtEl>
                                          <p:spTgt spid="13"/>
                                        </p:tgtEl>
                                        <p:attrNameLst>
                                          <p:attrName>ppt_x</p:attrName>
                                        </p:attrNameLst>
                                      </p:cBhvr>
                                      <p:tavLst>
                                        <p:tav tm="0">
                                          <p:val>
                                            <p:strVal val="#ppt_x"/>
                                          </p:val>
                                        </p:tav>
                                        <p:tav tm="100000">
                                          <p:val>
                                            <p:strVal val="#ppt_x"/>
                                          </p:val>
                                        </p:tav>
                                      </p:tavLst>
                                    </p:anim>
                                    <p:anim calcmode="lin" valueType="num">
                                      <p:cBhvr additive="base">
                                        <p:cTn id="5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4"/>
                                        </p:tgtEl>
                                        <p:attrNameLst>
                                          <p:attrName>style.visibility</p:attrName>
                                        </p:attrNameLst>
                                      </p:cBhvr>
                                      <p:to>
                                        <p:strVal val="visible"/>
                                      </p:to>
                                    </p:set>
                                    <p:anim calcmode="lin" valueType="num">
                                      <p:cBhvr additive="base">
                                        <p:cTn id="55" dur="500" fill="hold"/>
                                        <p:tgtEl>
                                          <p:spTgt spid="14"/>
                                        </p:tgtEl>
                                        <p:attrNameLst>
                                          <p:attrName>ppt_x</p:attrName>
                                        </p:attrNameLst>
                                      </p:cBhvr>
                                      <p:tavLst>
                                        <p:tav tm="0">
                                          <p:val>
                                            <p:strVal val="#ppt_x"/>
                                          </p:val>
                                        </p:tav>
                                        <p:tav tm="100000">
                                          <p:val>
                                            <p:strVal val="#ppt_x"/>
                                          </p:val>
                                        </p:tav>
                                      </p:tavLst>
                                    </p:anim>
                                    <p:anim calcmode="lin" valueType="num">
                                      <p:cBhvr additive="base">
                                        <p:cTn id="5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5"/>
                                        </p:tgtEl>
                                        <p:attrNameLst>
                                          <p:attrName>style.visibility</p:attrName>
                                        </p:attrNameLst>
                                      </p:cBhvr>
                                      <p:to>
                                        <p:strVal val="visible"/>
                                      </p:to>
                                    </p:set>
                                    <p:anim calcmode="lin" valueType="num">
                                      <p:cBhvr additive="base">
                                        <p:cTn id="61" dur="500" fill="hold"/>
                                        <p:tgtEl>
                                          <p:spTgt spid="15"/>
                                        </p:tgtEl>
                                        <p:attrNameLst>
                                          <p:attrName>ppt_x</p:attrName>
                                        </p:attrNameLst>
                                      </p:cBhvr>
                                      <p:tavLst>
                                        <p:tav tm="0">
                                          <p:val>
                                            <p:strVal val="#ppt_x"/>
                                          </p:val>
                                        </p:tav>
                                        <p:tav tm="100000">
                                          <p:val>
                                            <p:strVal val="#ppt_x"/>
                                          </p:val>
                                        </p:tav>
                                      </p:tavLst>
                                    </p:anim>
                                    <p:anim calcmode="lin" valueType="num">
                                      <p:cBhvr additive="base">
                                        <p:cTn id="6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P spid="11" grpId="0"/>
      <p:bldP spid="12" grpId="0"/>
      <p:bldP spid="13" grpId="0"/>
      <p:bldP spid="14" grpId="0"/>
      <p:bldP spid="1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90897" y="66417"/>
            <a:ext cx="7920880" cy="2585323"/>
          </a:xfrm>
          <a:prstGeom prst="rect">
            <a:avLst/>
          </a:prstGeom>
        </p:spPr>
        <p:txBody>
          <a:bodyPr wrap="square">
            <a:spAutoFit/>
          </a:bodyPr>
          <a:lstStyle/>
          <a:p>
            <a:pPr algn="just">
              <a:lnSpc>
                <a:spcPct val="150000"/>
              </a:lnSpc>
            </a:pPr>
            <a:r>
              <a:rPr lang="pt-BR" b="1" dirty="0">
                <a:latin typeface="Arial" pitchFamily="34" charset="0"/>
                <a:cs typeface="Arial" pitchFamily="34" charset="0"/>
              </a:rPr>
              <a:t>Questão 8) (1 ponto)</a:t>
            </a:r>
            <a:r>
              <a:rPr lang="pt-BR" dirty="0">
                <a:latin typeface="Arial" pitchFamily="34" charset="0"/>
                <a:cs typeface="Arial" pitchFamily="34" charset="0"/>
              </a:rPr>
              <a:t> Tudo na superfície da Terra tem peso. O peso é a força com que a Terra atrai tudo para o centro dela. A bola ao lado representa o planeta Terra. Sobre ela tem 4 pessoas. Uma está no </a:t>
            </a:r>
            <a:r>
              <a:rPr lang="pt-BR" dirty="0" err="1">
                <a:latin typeface="Arial" pitchFamily="34" charset="0"/>
                <a:cs typeface="Arial" pitchFamily="34" charset="0"/>
              </a:rPr>
              <a:t>pólo</a:t>
            </a:r>
            <a:r>
              <a:rPr lang="pt-BR" dirty="0">
                <a:latin typeface="Arial" pitchFamily="34" charset="0"/>
                <a:cs typeface="Arial" pitchFamily="34" charset="0"/>
              </a:rPr>
              <a:t> norte (ponto A), outra no </a:t>
            </a:r>
            <a:r>
              <a:rPr lang="pt-BR" dirty="0" err="1">
                <a:latin typeface="Arial" pitchFamily="34" charset="0"/>
                <a:cs typeface="Arial" pitchFamily="34" charset="0"/>
              </a:rPr>
              <a:t>pólo</a:t>
            </a:r>
            <a:r>
              <a:rPr lang="pt-BR" dirty="0">
                <a:latin typeface="Arial" pitchFamily="34" charset="0"/>
                <a:cs typeface="Arial" pitchFamily="34" charset="0"/>
              </a:rPr>
              <a:t> Sul (ponto C), uma no Brasil (ponto B) e outra na Nova Guiné (ponto D). Cada pessoa segura uma pedra na mão e todas vão soltá-las no mesmo instante.</a:t>
            </a:r>
          </a:p>
        </p:txBody>
      </p:sp>
      <p:sp>
        <p:nvSpPr>
          <p:cNvPr id="4" name="Retângulo 3"/>
          <p:cNvSpPr/>
          <p:nvPr/>
        </p:nvSpPr>
        <p:spPr>
          <a:xfrm>
            <a:off x="190897" y="2651740"/>
            <a:ext cx="6408712" cy="1754326"/>
          </a:xfrm>
          <a:prstGeom prst="rect">
            <a:avLst/>
          </a:prstGeom>
        </p:spPr>
        <p:txBody>
          <a:bodyPr wrap="square">
            <a:spAutoFit/>
          </a:bodyPr>
          <a:lstStyle/>
          <a:p>
            <a:pPr algn="just">
              <a:lnSpc>
                <a:spcPct val="150000"/>
              </a:lnSpc>
            </a:pPr>
            <a:r>
              <a:rPr lang="pt-BR" b="1" dirty="0" smtClean="0">
                <a:latin typeface="Arial" pitchFamily="34" charset="0"/>
                <a:cs typeface="Arial" pitchFamily="34" charset="0"/>
              </a:rPr>
              <a:t>Pergunta </a:t>
            </a:r>
            <a:r>
              <a:rPr lang="pt-BR" dirty="0">
                <a:latin typeface="Arial" pitchFamily="34" charset="0"/>
                <a:cs typeface="Arial" pitchFamily="34" charset="0"/>
              </a:rPr>
              <a:t>Desenhe o caminho seguido pelas quatro pedras. </a:t>
            </a:r>
            <a:r>
              <a:rPr lang="pt-BR" b="1" dirty="0">
                <a:latin typeface="Arial" pitchFamily="34" charset="0"/>
                <a:cs typeface="Arial" pitchFamily="34" charset="0"/>
              </a:rPr>
              <a:t>(0,25 pontos </a:t>
            </a:r>
            <a:r>
              <a:rPr lang="pt-BR" dirty="0">
                <a:latin typeface="Arial" pitchFamily="34" charset="0"/>
                <a:cs typeface="Arial" pitchFamily="34" charset="0"/>
              </a:rPr>
              <a:t>para cada caminho (trajetória) desenhado corretamente). Os bonecos estão fora de escala em relação ao planeta Terra, claro!</a:t>
            </a:r>
          </a:p>
        </p:txBody>
      </p:sp>
      <p:grpSp>
        <p:nvGrpSpPr>
          <p:cNvPr id="5" name="Group 3"/>
          <p:cNvGrpSpPr>
            <a:grpSpLocks/>
          </p:cNvGrpSpPr>
          <p:nvPr/>
        </p:nvGrpSpPr>
        <p:grpSpPr bwMode="auto">
          <a:xfrm>
            <a:off x="6670586" y="2596470"/>
            <a:ext cx="3922416" cy="3888432"/>
            <a:chOff x="6545" y="568"/>
            <a:chExt cx="4800" cy="4551"/>
          </a:xfrm>
        </p:grpSpPr>
        <p:grpSp>
          <p:nvGrpSpPr>
            <p:cNvPr id="6" name="Group 4"/>
            <p:cNvGrpSpPr>
              <a:grpSpLocks/>
            </p:cNvGrpSpPr>
            <p:nvPr/>
          </p:nvGrpSpPr>
          <p:grpSpPr bwMode="auto">
            <a:xfrm>
              <a:off x="6545" y="568"/>
              <a:ext cx="4800" cy="4551"/>
              <a:chOff x="3741" y="3149"/>
              <a:chExt cx="4800" cy="4551"/>
            </a:xfrm>
          </p:grpSpPr>
          <p:grpSp>
            <p:nvGrpSpPr>
              <p:cNvPr id="7" name="Group 5"/>
              <p:cNvGrpSpPr>
                <a:grpSpLocks/>
              </p:cNvGrpSpPr>
              <p:nvPr/>
            </p:nvGrpSpPr>
            <p:grpSpPr bwMode="auto">
              <a:xfrm>
                <a:off x="3861" y="3149"/>
                <a:ext cx="4671" cy="4551"/>
                <a:chOff x="3861" y="3149"/>
                <a:chExt cx="4671" cy="4551"/>
              </a:xfrm>
            </p:grpSpPr>
            <p:grpSp>
              <p:nvGrpSpPr>
                <p:cNvPr id="9" name="Group 6"/>
                <p:cNvGrpSpPr>
                  <a:grpSpLocks/>
                </p:cNvGrpSpPr>
                <p:nvPr/>
              </p:nvGrpSpPr>
              <p:grpSpPr bwMode="auto">
                <a:xfrm>
                  <a:off x="3861" y="3149"/>
                  <a:ext cx="4671" cy="4551"/>
                  <a:chOff x="3861" y="3149"/>
                  <a:chExt cx="4671" cy="4551"/>
                </a:xfrm>
              </p:grpSpPr>
              <p:sp>
                <p:nvSpPr>
                  <p:cNvPr id="11" name="Oval 7"/>
                  <p:cNvSpPr>
                    <a:spLocks noChangeArrowheads="1"/>
                  </p:cNvSpPr>
                  <p:nvPr/>
                </p:nvSpPr>
                <p:spPr bwMode="auto">
                  <a:xfrm>
                    <a:off x="5061" y="4264"/>
                    <a:ext cx="2268" cy="2268"/>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grpSp>
                <p:nvGrpSpPr>
                  <p:cNvPr id="12" name="Group 8"/>
                  <p:cNvGrpSpPr>
                    <a:grpSpLocks noChangeAspect="1"/>
                  </p:cNvGrpSpPr>
                  <p:nvPr/>
                </p:nvGrpSpPr>
                <p:grpSpPr bwMode="auto">
                  <a:xfrm>
                    <a:off x="5713" y="3149"/>
                    <a:ext cx="737" cy="1191"/>
                    <a:chOff x="5781" y="3737"/>
                    <a:chExt cx="1440" cy="2327"/>
                  </a:xfrm>
                </p:grpSpPr>
                <p:sp>
                  <p:nvSpPr>
                    <p:cNvPr id="34" name="Oval 9"/>
                    <p:cNvSpPr>
                      <a:spLocks noChangeAspect="1" noChangeArrowheads="1"/>
                    </p:cNvSpPr>
                    <p:nvPr/>
                  </p:nvSpPr>
                  <p:spPr bwMode="auto">
                    <a:xfrm>
                      <a:off x="6519" y="3737"/>
                      <a:ext cx="454" cy="454"/>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35" name="Line 10"/>
                    <p:cNvSpPr>
                      <a:spLocks noChangeAspect="1" noChangeShapeType="1"/>
                    </p:cNvSpPr>
                    <p:nvPr/>
                  </p:nvSpPr>
                  <p:spPr bwMode="auto">
                    <a:xfrm flipH="1">
                      <a:off x="6741" y="4178"/>
                      <a:ext cx="0" cy="1046"/>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sp>
                  <p:nvSpPr>
                    <p:cNvPr id="36" name="Line 11"/>
                    <p:cNvSpPr>
                      <a:spLocks noChangeAspect="1" noChangeShapeType="1"/>
                    </p:cNvSpPr>
                    <p:nvPr/>
                  </p:nvSpPr>
                  <p:spPr bwMode="auto">
                    <a:xfrm flipH="1">
                      <a:off x="6141" y="5224"/>
                      <a:ext cx="600" cy="84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sp>
                  <p:nvSpPr>
                    <p:cNvPr id="37" name="Line 12"/>
                    <p:cNvSpPr>
                      <a:spLocks noChangeAspect="1" noChangeShapeType="1"/>
                    </p:cNvSpPr>
                    <p:nvPr/>
                  </p:nvSpPr>
                  <p:spPr bwMode="auto">
                    <a:xfrm>
                      <a:off x="6741" y="5224"/>
                      <a:ext cx="480" cy="84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sp>
                  <p:nvSpPr>
                    <p:cNvPr id="38" name="Line 13"/>
                    <p:cNvSpPr>
                      <a:spLocks noChangeAspect="1" noChangeShapeType="1"/>
                    </p:cNvSpPr>
                    <p:nvPr/>
                  </p:nvSpPr>
                  <p:spPr bwMode="auto">
                    <a:xfrm flipH="1">
                      <a:off x="5901" y="4384"/>
                      <a:ext cx="84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sp>
                  <p:nvSpPr>
                    <p:cNvPr id="39" name="Oval 14"/>
                    <p:cNvSpPr>
                      <a:spLocks noChangeAspect="1" noChangeArrowheads="1"/>
                    </p:cNvSpPr>
                    <p:nvPr/>
                  </p:nvSpPr>
                  <p:spPr bwMode="auto">
                    <a:xfrm>
                      <a:off x="5781" y="4144"/>
                      <a:ext cx="227" cy="227"/>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grpSp>
              <p:grpSp>
                <p:nvGrpSpPr>
                  <p:cNvPr id="13" name="Group 15"/>
                  <p:cNvGrpSpPr>
                    <a:grpSpLocks noChangeAspect="1"/>
                  </p:cNvGrpSpPr>
                  <p:nvPr/>
                </p:nvGrpSpPr>
                <p:grpSpPr bwMode="auto">
                  <a:xfrm rot="-5400000">
                    <a:off x="4088" y="4877"/>
                    <a:ext cx="737" cy="1191"/>
                    <a:chOff x="5781" y="3737"/>
                    <a:chExt cx="1440" cy="2327"/>
                  </a:xfrm>
                </p:grpSpPr>
                <p:sp>
                  <p:nvSpPr>
                    <p:cNvPr id="28" name="Oval 16"/>
                    <p:cNvSpPr>
                      <a:spLocks noChangeAspect="1" noChangeArrowheads="1"/>
                    </p:cNvSpPr>
                    <p:nvPr/>
                  </p:nvSpPr>
                  <p:spPr bwMode="auto">
                    <a:xfrm>
                      <a:off x="6519" y="3737"/>
                      <a:ext cx="454" cy="454"/>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29" name="Line 17"/>
                    <p:cNvSpPr>
                      <a:spLocks noChangeAspect="1" noChangeShapeType="1"/>
                    </p:cNvSpPr>
                    <p:nvPr/>
                  </p:nvSpPr>
                  <p:spPr bwMode="auto">
                    <a:xfrm flipH="1">
                      <a:off x="6741" y="4178"/>
                      <a:ext cx="0" cy="1046"/>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sp>
                  <p:nvSpPr>
                    <p:cNvPr id="30" name="Line 18"/>
                    <p:cNvSpPr>
                      <a:spLocks noChangeAspect="1" noChangeShapeType="1"/>
                    </p:cNvSpPr>
                    <p:nvPr/>
                  </p:nvSpPr>
                  <p:spPr bwMode="auto">
                    <a:xfrm flipH="1">
                      <a:off x="6141" y="5224"/>
                      <a:ext cx="600" cy="84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sp>
                  <p:nvSpPr>
                    <p:cNvPr id="31" name="Line 19"/>
                    <p:cNvSpPr>
                      <a:spLocks noChangeAspect="1" noChangeShapeType="1"/>
                    </p:cNvSpPr>
                    <p:nvPr/>
                  </p:nvSpPr>
                  <p:spPr bwMode="auto">
                    <a:xfrm>
                      <a:off x="6741" y="5224"/>
                      <a:ext cx="480" cy="84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sp>
                  <p:nvSpPr>
                    <p:cNvPr id="32" name="Line 20"/>
                    <p:cNvSpPr>
                      <a:spLocks noChangeAspect="1" noChangeShapeType="1"/>
                    </p:cNvSpPr>
                    <p:nvPr/>
                  </p:nvSpPr>
                  <p:spPr bwMode="auto">
                    <a:xfrm flipH="1">
                      <a:off x="5901" y="4384"/>
                      <a:ext cx="84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sp>
                  <p:nvSpPr>
                    <p:cNvPr id="33" name="Oval 21"/>
                    <p:cNvSpPr>
                      <a:spLocks noChangeAspect="1" noChangeArrowheads="1"/>
                    </p:cNvSpPr>
                    <p:nvPr/>
                  </p:nvSpPr>
                  <p:spPr bwMode="auto">
                    <a:xfrm>
                      <a:off x="5781" y="4144"/>
                      <a:ext cx="227" cy="227"/>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grpSp>
              <p:grpSp>
                <p:nvGrpSpPr>
                  <p:cNvPr id="14" name="Group 22"/>
                  <p:cNvGrpSpPr>
                    <a:grpSpLocks noChangeAspect="1"/>
                  </p:cNvGrpSpPr>
                  <p:nvPr/>
                </p:nvGrpSpPr>
                <p:grpSpPr bwMode="auto">
                  <a:xfrm rot="5400000">
                    <a:off x="7568" y="4637"/>
                    <a:ext cx="737" cy="1191"/>
                    <a:chOff x="5781" y="3737"/>
                    <a:chExt cx="1440" cy="2327"/>
                  </a:xfrm>
                </p:grpSpPr>
                <p:sp>
                  <p:nvSpPr>
                    <p:cNvPr id="22" name="Oval 23"/>
                    <p:cNvSpPr>
                      <a:spLocks noChangeAspect="1" noChangeArrowheads="1"/>
                    </p:cNvSpPr>
                    <p:nvPr/>
                  </p:nvSpPr>
                  <p:spPr bwMode="auto">
                    <a:xfrm>
                      <a:off x="6519" y="3737"/>
                      <a:ext cx="454" cy="454"/>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23" name="Line 24"/>
                    <p:cNvSpPr>
                      <a:spLocks noChangeAspect="1" noChangeShapeType="1"/>
                    </p:cNvSpPr>
                    <p:nvPr/>
                  </p:nvSpPr>
                  <p:spPr bwMode="auto">
                    <a:xfrm flipH="1">
                      <a:off x="6741" y="4178"/>
                      <a:ext cx="0" cy="1046"/>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sp>
                  <p:nvSpPr>
                    <p:cNvPr id="24" name="Line 25"/>
                    <p:cNvSpPr>
                      <a:spLocks noChangeAspect="1" noChangeShapeType="1"/>
                    </p:cNvSpPr>
                    <p:nvPr/>
                  </p:nvSpPr>
                  <p:spPr bwMode="auto">
                    <a:xfrm flipH="1">
                      <a:off x="6141" y="5224"/>
                      <a:ext cx="600" cy="84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sp>
                  <p:nvSpPr>
                    <p:cNvPr id="25" name="Line 26"/>
                    <p:cNvSpPr>
                      <a:spLocks noChangeAspect="1" noChangeShapeType="1"/>
                    </p:cNvSpPr>
                    <p:nvPr/>
                  </p:nvSpPr>
                  <p:spPr bwMode="auto">
                    <a:xfrm>
                      <a:off x="6741" y="5224"/>
                      <a:ext cx="480" cy="84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sp>
                  <p:nvSpPr>
                    <p:cNvPr id="26" name="Line 27"/>
                    <p:cNvSpPr>
                      <a:spLocks noChangeAspect="1" noChangeShapeType="1"/>
                    </p:cNvSpPr>
                    <p:nvPr/>
                  </p:nvSpPr>
                  <p:spPr bwMode="auto">
                    <a:xfrm flipH="1">
                      <a:off x="5901" y="4384"/>
                      <a:ext cx="84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sp>
                  <p:nvSpPr>
                    <p:cNvPr id="27" name="Oval 28"/>
                    <p:cNvSpPr>
                      <a:spLocks noChangeAspect="1" noChangeArrowheads="1"/>
                    </p:cNvSpPr>
                    <p:nvPr/>
                  </p:nvSpPr>
                  <p:spPr bwMode="auto">
                    <a:xfrm>
                      <a:off x="5781" y="4144"/>
                      <a:ext cx="227" cy="227"/>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grpSp>
              <p:grpSp>
                <p:nvGrpSpPr>
                  <p:cNvPr id="15" name="Group 29"/>
                  <p:cNvGrpSpPr>
                    <a:grpSpLocks noChangeAspect="1"/>
                  </p:cNvGrpSpPr>
                  <p:nvPr/>
                </p:nvGrpSpPr>
                <p:grpSpPr bwMode="auto">
                  <a:xfrm flipV="1">
                    <a:off x="5782" y="6509"/>
                    <a:ext cx="737" cy="1191"/>
                    <a:chOff x="5781" y="3737"/>
                    <a:chExt cx="1440" cy="2327"/>
                  </a:xfrm>
                </p:grpSpPr>
                <p:sp>
                  <p:nvSpPr>
                    <p:cNvPr id="16" name="Oval 30"/>
                    <p:cNvSpPr>
                      <a:spLocks noChangeAspect="1" noChangeArrowheads="1"/>
                    </p:cNvSpPr>
                    <p:nvPr/>
                  </p:nvSpPr>
                  <p:spPr bwMode="auto">
                    <a:xfrm>
                      <a:off x="6519" y="3737"/>
                      <a:ext cx="454" cy="454"/>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17" name="Line 31"/>
                    <p:cNvSpPr>
                      <a:spLocks noChangeAspect="1" noChangeShapeType="1"/>
                    </p:cNvSpPr>
                    <p:nvPr/>
                  </p:nvSpPr>
                  <p:spPr bwMode="auto">
                    <a:xfrm flipH="1">
                      <a:off x="6741" y="4178"/>
                      <a:ext cx="0" cy="1046"/>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sp>
                  <p:nvSpPr>
                    <p:cNvPr id="18" name="Line 32"/>
                    <p:cNvSpPr>
                      <a:spLocks noChangeAspect="1" noChangeShapeType="1"/>
                    </p:cNvSpPr>
                    <p:nvPr/>
                  </p:nvSpPr>
                  <p:spPr bwMode="auto">
                    <a:xfrm flipH="1">
                      <a:off x="6141" y="5224"/>
                      <a:ext cx="600" cy="84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sp>
                  <p:nvSpPr>
                    <p:cNvPr id="19" name="Line 33"/>
                    <p:cNvSpPr>
                      <a:spLocks noChangeAspect="1" noChangeShapeType="1"/>
                    </p:cNvSpPr>
                    <p:nvPr/>
                  </p:nvSpPr>
                  <p:spPr bwMode="auto">
                    <a:xfrm>
                      <a:off x="6741" y="5224"/>
                      <a:ext cx="480" cy="84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sp>
                  <p:nvSpPr>
                    <p:cNvPr id="20" name="Line 34"/>
                    <p:cNvSpPr>
                      <a:spLocks noChangeAspect="1" noChangeShapeType="1"/>
                    </p:cNvSpPr>
                    <p:nvPr/>
                  </p:nvSpPr>
                  <p:spPr bwMode="auto">
                    <a:xfrm flipH="1">
                      <a:off x="5901" y="4384"/>
                      <a:ext cx="84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sp>
                  <p:nvSpPr>
                    <p:cNvPr id="21" name="Oval 35"/>
                    <p:cNvSpPr>
                      <a:spLocks noChangeAspect="1" noChangeArrowheads="1"/>
                    </p:cNvSpPr>
                    <p:nvPr/>
                  </p:nvSpPr>
                  <p:spPr bwMode="auto">
                    <a:xfrm>
                      <a:off x="5781" y="4144"/>
                      <a:ext cx="227" cy="227"/>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grpSp>
            </p:grpSp>
            <p:sp>
              <p:nvSpPr>
                <p:cNvPr id="10" name="Oval 36"/>
                <p:cNvSpPr>
                  <a:spLocks noChangeArrowheads="1"/>
                </p:cNvSpPr>
                <p:nvPr/>
              </p:nvSpPr>
              <p:spPr bwMode="auto">
                <a:xfrm>
                  <a:off x="5061" y="4899"/>
                  <a:ext cx="2268" cy="1080"/>
                </a:xfrm>
                <a:prstGeom prst="ellipse">
                  <a:avLst/>
                </a:prstGeom>
                <a:solidFill>
                  <a:srgbClr val="FFFFFF"/>
                </a:solidFill>
                <a:ln w="9525">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pt-BR"/>
                </a:p>
              </p:txBody>
            </p:sp>
          </p:grpSp>
          <p:sp>
            <p:nvSpPr>
              <p:cNvPr id="8" name="Text Box 37"/>
              <p:cNvSpPr txBox="1">
                <a:spLocks noChangeArrowheads="1"/>
              </p:cNvSpPr>
              <p:nvPr/>
            </p:nvSpPr>
            <p:spPr bwMode="auto">
              <a:xfrm>
                <a:off x="5901" y="3424"/>
                <a:ext cx="1200" cy="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pt-BR" sz="2000" b="0" i="0" u="none" strike="noStrike" cap="none" normalizeH="0" baseline="0" smtClean="0">
                    <a:ln>
                      <a:noFill/>
                    </a:ln>
                    <a:solidFill>
                      <a:schemeClr val="tx1"/>
                    </a:solidFill>
                    <a:effectLst/>
                    <a:latin typeface="Calibri" pitchFamily="34" charset="0"/>
                    <a:cs typeface="Arial" pitchFamily="34" charset="0"/>
                  </a:rPr>
                  <a:t>A</a:t>
                </a:r>
                <a:endParaRPr kumimoji="0" lang="pt-BR" sz="1800" b="0" i="0" u="none" strike="noStrike" cap="none" normalizeH="0" baseline="0" smtClean="0">
                  <a:ln>
                    <a:noFill/>
                  </a:ln>
                  <a:solidFill>
                    <a:schemeClr val="tx1"/>
                  </a:solidFill>
                  <a:effectLst/>
                  <a:latin typeface="Arial" pitchFamily="34" charset="0"/>
                  <a:cs typeface="Arial" pitchFamily="34" charset="0"/>
                </a:endParaRPr>
              </a:p>
            </p:txBody>
          </p:sp>
        </p:grpSp>
      </p:grpSp>
      <p:sp>
        <p:nvSpPr>
          <p:cNvPr id="40" name="Retângulo 39"/>
          <p:cNvSpPr/>
          <p:nvPr/>
        </p:nvSpPr>
        <p:spPr>
          <a:xfrm>
            <a:off x="190896" y="4285537"/>
            <a:ext cx="6408713" cy="1754326"/>
          </a:xfrm>
          <a:prstGeom prst="rect">
            <a:avLst/>
          </a:prstGeom>
        </p:spPr>
        <p:txBody>
          <a:bodyPr wrap="square">
            <a:spAutoFit/>
          </a:bodyPr>
          <a:lstStyle/>
          <a:p>
            <a:pPr algn="just">
              <a:lnSpc>
                <a:spcPct val="150000"/>
              </a:lnSpc>
            </a:pPr>
            <a:r>
              <a:rPr lang="pt-BR" dirty="0">
                <a:solidFill>
                  <a:srgbClr val="FF0000"/>
                </a:solidFill>
                <a:latin typeface="Arial" pitchFamily="34" charset="0"/>
                <a:cs typeface="Arial" pitchFamily="34" charset="0"/>
              </a:rPr>
              <a:t>Em qualquer posição sobre o planeta Terra, se você soltar uma pedra ela vai cair verticalmente no seu pé, conforme ilustra as linhas tracejadas entre a pedra e o pé do boneco na figura da direita.</a:t>
            </a:r>
          </a:p>
        </p:txBody>
      </p:sp>
      <p:cxnSp>
        <p:nvCxnSpPr>
          <p:cNvPr id="42" name="Conector reto 41"/>
          <p:cNvCxnSpPr/>
          <p:nvPr/>
        </p:nvCxnSpPr>
        <p:spPr>
          <a:xfrm>
            <a:off x="8326795" y="2879406"/>
            <a:ext cx="6197" cy="734669"/>
          </a:xfrm>
          <a:prstGeom prst="line">
            <a:avLst/>
          </a:prstGeom>
          <a:ln w="28575">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44" name="Conector reto 43"/>
          <p:cNvCxnSpPr/>
          <p:nvPr/>
        </p:nvCxnSpPr>
        <p:spPr>
          <a:xfrm flipH="1">
            <a:off x="9597154" y="4111421"/>
            <a:ext cx="717890" cy="2842"/>
          </a:xfrm>
          <a:prstGeom prst="line">
            <a:avLst/>
          </a:prstGeom>
          <a:ln w="28575">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46" name="Conector reto 45"/>
          <p:cNvCxnSpPr/>
          <p:nvPr/>
        </p:nvCxnSpPr>
        <p:spPr>
          <a:xfrm flipV="1">
            <a:off x="7028375" y="4844073"/>
            <a:ext cx="715437" cy="2843"/>
          </a:xfrm>
          <a:prstGeom prst="line">
            <a:avLst/>
          </a:prstGeom>
          <a:ln w="28575">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48" name="Conector reto 47"/>
          <p:cNvCxnSpPr/>
          <p:nvPr/>
        </p:nvCxnSpPr>
        <p:spPr>
          <a:xfrm flipH="1" flipV="1">
            <a:off x="8380461" y="5467297"/>
            <a:ext cx="2719" cy="734669"/>
          </a:xfrm>
          <a:prstGeom prst="line">
            <a:avLst/>
          </a:prstGeom>
          <a:ln w="28575">
            <a:solidFill>
              <a:srgbClr val="FF0000"/>
            </a:solidFill>
            <a:prstDash val="sys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022175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6"/>
                                        </p:tgtEl>
                                        <p:attrNameLst>
                                          <p:attrName>style.visibility</p:attrName>
                                        </p:attrNameLst>
                                      </p:cBhvr>
                                      <p:to>
                                        <p:strVal val="visible"/>
                                      </p:to>
                                    </p:set>
                                    <p:animEffect transition="in" filter="barn(inVertical)">
                                      <p:cBhvr>
                                        <p:cTn id="7" dur="500"/>
                                        <p:tgtEl>
                                          <p:spTgt spid="46"/>
                                        </p:tgtEl>
                                      </p:cBhvr>
                                    </p:animEffect>
                                  </p:childTnLst>
                                </p:cTn>
                              </p:par>
                              <p:par>
                                <p:cTn id="8" presetID="16" presetClass="entr" presetSubtype="42" fill="hold"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barn(outHorizontal)">
                                      <p:cBhvr>
                                        <p:cTn id="10" dur="500"/>
                                        <p:tgtEl>
                                          <p:spTgt spid="42"/>
                                        </p:tgtEl>
                                      </p:cBhvr>
                                    </p:animEffect>
                                  </p:childTnLst>
                                </p:cTn>
                              </p:par>
                              <p:par>
                                <p:cTn id="11" presetID="16" presetClass="entr" presetSubtype="21" fill="hold" nodeType="withEffect">
                                  <p:stCondLst>
                                    <p:cond delay="0"/>
                                  </p:stCondLst>
                                  <p:childTnLst>
                                    <p:set>
                                      <p:cBhvr>
                                        <p:cTn id="12" dur="1" fill="hold">
                                          <p:stCondLst>
                                            <p:cond delay="0"/>
                                          </p:stCondLst>
                                        </p:cTn>
                                        <p:tgtEl>
                                          <p:spTgt spid="44"/>
                                        </p:tgtEl>
                                        <p:attrNameLst>
                                          <p:attrName>style.visibility</p:attrName>
                                        </p:attrNameLst>
                                      </p:cBhvr>
                                      <p:to>
                                        <p:strVal val="visible"/>
                                      </p:to>
                                    </p:set>
                                    <p:animEffect transition="in" filter="barn(inVertical)">
                                      <p:cBhvr>
                                        <p:cTn id="13" dur="500"/>
                                        <p:tgtEl>
                                          <p:spTgt spid="44"/>
                                        </p:tgtEl>
                                      </p:cBhvr>
                                    </p:animEffect>
                                  </p:childTnLst>
                                </p:cTn>
                              </p:par>
                              <p:par>
                                <p:cTn id="14" presetID="16" presetClass="entr" presetSubtype="42" fill="hold" nodeType="withEffect">
                                  <p:stCondLst>
                                    <p:cond delay="0"/>
                                  </p:stCondLst>
                                  <p:childTnLst>
                                    <p:set>
                                      <p:cBhvr>
                                        <p:cTn id="15" dur="1" fill="hold">
                                          <p:stCondLst>
                                            <p:cond delay="0"/>
                                          </p:stCondLst>
                                        </p:cTn>
                                        <p:tgtEl>
                                          <p:spTgt spid="48"/>
                                        </p:tgtEl>
                                        <p:attrNameLst>
                                          <p:attrName>style.visibility</p:attrName>
                                        </p:attrNameLst>
                                      </p:cBhvr>
                                      <p:to>
                                        <p:strVal val="visible"/>
                                      </p:to>
                                    </p:set>
                                    <p:animEffect transition="in" filter="barn(outHorizontal)">
                                      <p:cBhvr>
                                        <p:cTn id="16" dur="500"/>
                                        <p:tgtEl>
                                          <p:spTgt spid="48"/>
                                        </p:tgtEl>
                                      </p:cBhvr>
                                    </p:animEffect>
                                  </p:childTnLst>
                                </p:cTn>
                              </p:par>
                            </p:childTnLst>
                          </p:cTn>
                        </p:par>
                        <p:par>
                          <p:cTn id="17" fill="hold">
                            <p:stCondLst>
                              <p:cond delay="500"/>
                            </p:stCondLst>
                            <p:childTnLst>
                              <p:par>
                                <p:cTn id="18" presetID="1" presetClass="entr" presetSubtype="0" fill="hold" grpId="0" nodeType="afterEffect">
                                  <p:stCondLst>
                                    <p:cond delay="0"/>
                                  </p:stCondLst>
                                  <p:childTnLst>
                                    <p:set>
                                      <p:cBhvr>
                                        <p:cTn id="19" dur="1" fill="hold">
                                          <p:stCondLst>
                                            <p:cond delay="0"/>
                                          </p:stCondLst>
                                        </p:cTn>
                                        <p:tgtEl>
                                          <p:spTgt spid="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334913" y="502651"/>
            <a:ext cx="7704856" cy="1338828"/>
          </a:xfrm>
          <a:prstGeom prst="rect">
            <a:avLst/>
          </a:prstGeom>
        </p:spPr>
        <p:txBody>
          <a:bodyPr wrap="square">
            <a:spAutoFit/>
          </a:bodyPr>
          <a:lstStyle/>
          <a:p>
            <a:pPr algn="just">
              <a:lnSpc>
                <a:spcPct val="150000"/>
              </a:lnSpc>
            </a:pPr>
            <a:r>
              <a:rPr lang="pt-BR" b="1" dirty="0">
                <a:latin typeface="Arial" pitchFamily="34" charset="0"/>
                <a:cs typeface="Arial" pitchFamily="34" charset="0"/>
              </a:rPr>
              <a:t>Questão 9) (1 ponto)</a:t>
            </a:r>
            <a:r>
              <a:rPr lang="pt-BR" dirty="0">
                <a:latin typeface="Arial" pitchFamily="34" charset="0"/>
                <a:cs typeface="Arial" pitchFamily="34" charset="0"/>
              </a:rPr>
              <a:t> Qual das duas figuras abaixo melhor ilustra o movimento da Terra (translação) ao redor do Sol? A da esquerda ou a da direita? Cuidado!!</a:t>
            </a:r>
          </a:p>
        </p:txBody>
      </p:sp>
      <p:sp>
        <p:nvSpPr>
          <p:cNvPr id="6" name="Retângulo 5"/>
          <p:cNvSpPr/>
          <p:nvPr/>
        </p:nvSpPr>
        <p:spPr>
          <a:xfrm>
            <a:off x="3163510" y="3527719"/>
            <a:ext cx="465192" cy="369332"/>
          </a:xfrm>
          <a:prstGeom prst="rect">
            <a:avLst/>
          </a:prstGeom>
        </p:spPr>
        <p:txBody>
          <a:bodyPr wrap="none">
            <a:spAutoFit/>
          </a:bodyPr>
          <a:lstStyle/>
          <a:p>
            <a:r>
              <a:rPr lang="pt-BR" dirty="0"/>
              <a:t>Sol</a:t>
            </a:r>
          </a:p>
        </p:txBody>
      </p:sp>
      <p:sp>
        <p:nvSpPr>
          <p:cNvPr id="7" name="Retângulo 6"/>
          <p:cNvSpPr/>
          <p:nvPr/>
        </p:nvSpPr>
        <p:spPr>
          <a:xfrm>
            <a:off x="7296330" y="3712385"/>
            <a:ext cx="465192" cy="369332"/>
          </a:xfrm>
          <a:prstGeom prst="rect">
            <a:avLst/>
          </a:prstGeom>
        </p:spPr>
        <p:txBody>
          <a:bodyPr wrap="none">
            <a:spAutoFit/>
          </a:bodyPr>
          <a:lstStyle/>
          <a:p>
            <a:r>
              <a:rPr lang="pt-BR" dirty="0"/>
              <a:t>Sol</a:t>
            </a:r>
          </a:p>
        </p:txBody>
      </p:sp>
      <p:sp>
        <p:nvSpPr>
          <p:cNvPr id="8" name="Retângulo 7"/>
          <p:cNvSpPr/>
          <p:nvPr/>
        </p:nvSpPr>
        <p:spPr>
          <a:xfrm>
            <a:off x="4079329" y="3720866"/>
            <a:ext cx="657937" cy="369332"/>
          </a:xfrm>
          <a:prstGeom prst="rect">
            <a:avLst/>
          </a:prstGeom>
        </p:spPr>
        <p:txBody>
          <a:bodyPr wrap="none">
            <a:spAutoFit/>
          </a:bodyPr>
          <a:lstStyle/>
          <a:p>
            <a:r>
              <a:rPr lang="pt-BR" dirty="0"/>
              <a:t>Terra</a:t>
            </a:r>
          </a:p>
        </p:txBody>
      </p:sp>
      <p:sp>
        <p:nvSpPr>
          <p:cNvPr id="9" name="Retângulo 8"/>
          <p:cNvSpPr/>
          <p:nvPr/>
        </p:nvSpPr>
        <p:spPr>
          <a:xfrm>
            <a:off x="5720943" y="3712385"/>
            <a:ext cx="657937" cy="369332"/>
          </a:xfrm>
          <a:prstGeom prst="rect">
            <a:avLst/>
          </a:prstGeom>
        </p:spPr>
        <p:txBody>
          <a:bodyPr wrap="none">
            <a:spAutoFit/>
          </a:bodyPr>
          <a:lstStyle/>
          <a:p>
            <a:r>
              <a:rPr lang="pt-BR" dirty="0"/>
              <a:t>Terra</a:t>
            </a:r>
          </a:p>
        </p:txBody>
      </p:sp>
      <p:pic>
        <p:nvPicPr>
          <p:cNvPr id="4" name="Picture 40"/>
          <p:cNvPicPr/>
          <p:nvPr/>
        </p:nvPicPr>
        <p:blipFill>
          <a:blip r:embed="rId2">
            <a:extLst/>
          </a:blip>
          <a:srcRect/>
          <a:stretch>
            <a:fillRect/>
          </a:stretch>
        </p:blipFill>
        <p:spPr bwMode="auto">
          <a:xfrm>
            <a:off x="2604871" y="3068959"/>
            <a:ext cx="1582470" cy="1656184"/>
          </a:xfrm>
          <a:prstGeom prst="rect">
            <a:avLst/>
          </a:prstGeom>
          <a:noFill/>
        </p:spPr>
      </p:pic>
      <p:pic>
        <p:nvPicPr>
          <p:cNvPr id="5" name="Picture 39"/>
          <p:cNvPicPr/>
          <p:nvPr/>
        </p:nvPicPr>
        <p:blipFill>
          <a:blip r:embed="rId3">
            <a:extLst/>
          </a:blip>
          <a:srcRect/>
          <a:stretch>
            <a:fillRect/>
          </a:stretch>
        </p:blipFill>
        <p:spPr bwMode="auto">
          <a:xfrm>
            <a:off x="6311577" y="2969421"/>
            <a:ext cx="2899891" cy="1855261"/>
          </a:xfrm>
          <a:prstGeom prst="rect">
            <a:avLst/>
          </a:prstGeom>
          <a:noFill/>
        </p:spPr>
      </p:pic>
      <p:sp>
        <p:nvSpPr>
          <p:cNvPr id="11" name="Retângulo 10"/>
          <p:cNvSpPr/>
          <p:nvPr/>
        </p:nvSpPr>
        <p:spPr>
          <a:xfrm>
            <a:off x="2848456" y="4941168"/>
            <a:ext cx="1095300" cy="369332"/>
          </a:xfrm>
          <a:prstGeom prst="rect">
            <a:avLst/>
          </a:prstGeom>
        </p:spPr>
        <p:txBody>
          <a:bodyPr wrap="none">
            <a:spAutoFit/>
          </a:bodyPr>
          <a:lstStyle/>
          <a:p>
            <a:r>
              <a:rPr lang="en-US" b="1" dirty="0">
                <a:solidFill>
                  <a:srgbClr val="FF0000"/>
                </a:solidFill>
              </a:rPr>
              <a:t>CORRETO</a:t>
            </a:r>
            <a:endParaRPr lang="pt-BR" dirty="0">
              <a:solidFill>
                <a:srgbClr val="FF0000"/>
              </a:solidFill>
            </a:endParaRPr>
          </a:p>
        </p:txBody>
      </p:sp>
      <p:sp>
        <p:nvSpPr>
          <p:cNvPr id="12" name="Retângulo 11"/>
          <p:cNvSpPr/>
          <p:nvPr/>
        </p:nvSpPr>
        <p:spPr>
          <a:xfrm>
            <a:off x="7296330" y="4941168"/>
            <a:ext cx="997389" cy="369332"/>
          </a:xfrm>
          <a:prstGeom prst="rect">
            <a:avLst/>
          </a:prstGeom>
        </p:spPr>
        <p:txBody>
          <a:bodyPr wrap="none">
            <a:spAutoFit/>
          </a:bodyPr>
          <a:lstStyle/>
          <a:p>
            <a:r>
              <a:rPr lang="en-US" b="1" dirty="0">
                <a:solidFill>
                  <a:srgbClr val="FF0000"/>
                </a:solidFill>
              </a:rPr>
              <a:t>ERRADO</a:t>
            </a:r>
            <a:endParaRPr lang="pt-BR" dirty="0">
              <a:solidFill>
                <a:srgbClr val="FF0000"/>
              </a:solidFill>
            </a:endParaRPr>
          </a:p>
        </p:txBody>
      </p:sp>
      <p:cxnSp>
        <p:nvCxnSpPr>
          <p:cNvPr id="14" name="Conector reto 13"/>
          <p:cNvCxnSpPr/>
          <p:nvPr/>
        </p:nvCxnSpPr>
        <p:spPr>
          <a:xfrm flipH="1">
            <a:off x="6378880" y="2708920"/>
            <a:ext cx="2741009" cy="2232248"/>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Conector reto 15"/>
          <p:cNvCxnSpPr/>
          <p:nvPr/>
        </p:nvCxnSpPr>
        <p:spPr>
          <a:xfrm>
            <a:off x="6049911" y="2708920"/>
            <a:ext cx="3161557" cy="2016223"/>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13" name="Retângulo 12"/>
          <p:cNvSpPr/>
          <p:nvPr/>
        </p:nvSpPr>
        <p:spPr>
          <a:xfrm>
            <a:off x="3099223" y="3536200"/>
            <a:ext cx="518091" cy="369332"/>
          </a:xfrm>
          <a:prstGeom prst="rect">
            <a:avLst/>
          </a:prstGeom>
        </p:spPr>
        <p:txBody>
          <a:bodyPr wrap="none">
            <a:spAutoFit/>
          </a:bodyPr>
          <a:lstStyle/>
          <a:p>
            <a:r>
              <a:rPr lang="pt-BR" dirty="0">
                <a:latin typeface="Arial" pitchFamily="34" charset="0"/>
                <a:cs typeface="Arial" pitchFamily="34" charset="0"/>
              </a:rPr>
              <a:t>Sol</a:t>
            </a:r>
            <a:endParaRPr lang="pt-BR" dirty="0"/>
          </a:p>
        </p:txBody>
      </p:sp>
      <p:sp>
        <p:nvSpPr>
          <p:cNvPr id="15" name="Retângulo 14"/>
          <p:cNvSpPr/>
          <p:nvPr/>
        </p:nvSpPr>
        <p:spPr>
          <a:xfrm>
            <a:off x="7243431" y="3717031"/>
            <a:ext cx="518091" cy="369332"/>
          </a:xfrm>
          <a:prstGeom prst="rect">
            <a:avLst/>
          </a:prstGeom>
        </p:spPr>
        <p:txBody>
          <a:bodyPr wrap="none">
            <a:spAutoFit/>
          </a:bodyPr>
          <a:lstStyle/>
          <a:p>
            <a:r>
              <a:rPr lang="pt-BR" dirty="0">
                <a:latin typeface="Arial" pitchFamily="34" charset="0"/>
                <a:cs typeface="Arial" pitchFamily="34" charset="0"/>
              </a:rPr>
              <a:t>Sol</a:t>
            </a:r>
            <a:endParaRPr lang="pt-BR" dirty="0"/>
          </a:p>
        </p:txBody>
      </p:sp>
    </p:spTree>
    <p:extLst>
      <p:ext uri="{BB962C8B-B14F-4D97-AF65-F5344CB8AC3E}">
        <p14:creationId xmlns:p14="http://schemas.microsoft.com/office/powerpoint/2010/main" val="12431872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fltVal val="0"/>
                                          </p:val>
                                        </p:tav>
                                        <p:tav tm="100000">
                                          <p:val>
                                            <p:strVal val="#ppt_h"/>
                                          </p:val>
                                        </p:tav>
                                      </p:tavLst>
                                    </p:anim>
                                    <p:animEffect transition="in" filter="fade">
                                      <p:cBhvr>
                                        <p:cTn id="9" dur="500"/>
                                        <p:tgtEl>
                                          <p:spTgt spid="11"/>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2"/>
                                        </p:tgtEl>
                                        <p:attrNameLst>
                                          <p:attrName>style.visibility</p:attrName>
                                        </p:attrNameLst>
                                      </p:cBhvr>
                                      <p:to>
                                        <p:strVal val="visible"/>
                                      </p:to>
                                    </p:set>
                                    <p:anim calcmode="lin" valueType="num">
                                      <p:cBhvr>
                                        <p:cTn id="14" dur="500" fill="hold"/>
                                        <p:tgtEl>
                                          <p:spTgt spid="12"/>
                                        </p:tgtEl>
                                        <p:attrNameLst>
                                          <p:attrName>ppt_w</p:attrName>
                                        </p:attrNameLst>
                                      </p:cBhvr>
                                      <p:tavLst>
                                        <p:tav tm="0">
                                          <p:val>
                                            <p:fltVal val="0"/>
                                          </p:val>
                                        </p:tav>
                                        <p:tav tm="100000">
                                          <p:val>
                                            <p:strVal val="#ppt_w"/>
                                          </p:val>
                                        </p:tav>
                                      </p:tavLst>
                                    </p:anim>
                                    <p:anim calcmode="lin" valueType="num">
                                      <p:cBhvr>
                                        <p:cTn id="15" dur="500" fill="hold"/>
                                        <p:tgtEl>
                                          <p:spTgt spid="12"/>
                                        </p:tgtEl>
                                        <p:attrNameLst>
                                          <p:attrName>ppt_h</p:attrName>
                                        </p:attrNameLst>
                                      </p:cBhvr>
                                      <p:tavLst>
                                        <p:tav tm="0">
                                          <p:val>
                                            <p:fltVal val="0"/>
                                          </p:val>
                                        </p:tav>
                                        <p:tav tm="100000">
                                          <p:val>
                                            <p:strVal val="#ppt_h"/>
                                          </p:val>
                                        </p:tav>
                                      </p:tavLst>
                                    </p:anim>
                                    <p:animEffect transition="in" filter="fade">
                                      <p:cBhvr>
                                        <p:cTn id="16" dur="500"/>
                                        <p:tgtEl>
                                          <p:spTgt spid="12"/>
                                        </p:tgtEl>
                                      </p:cBhvr>
                                    </p:animEffect>
                                  </p:childTnLst>
                                </p:cTn>
                              </p:par>
                              <p:par>
                                <p:cTn id="17" presetID="16" presetClass="entr" presetSubtype="37" fill="hold" nodeType="withEffect">
                                  <p:stCondLst>
                                    <p:cond delay="0"/>
                                  </p:stCondLst>
                                  <p:childTnLst>
                                    <p:set>
                                      <p:cBhvr>
                                        <p:cTn id="18" dur="1" fill="hold">
                                          <p:stCondLst>
                                            <p:cond delay="0"/>
                                          </p:stCondLst>
                                        </p:cTn>
                                        <p:tgtEl>
                                          <p:spTgt spid="16"/>
                                        </p:tgtEl>
                                        <p:attrNameLst>
                                          <p:attrName>style.visibility</p:attrName>
                                        </p:attrNameLst>
                                      </p:cBhvr>
                                      <p:to>
                                        <p:strVal val="visible"/>
                                      </p:to>
                                    </p:set>
                                    <p:animEffect transition="in" filter="barn(outVertical)">
                                      <p:cBhvr>
                                        <p:cTn id="19" dur="500"/>
                                        <p:tgtEl>
                                          <p:spTgt spid="16"/>
                                        </p:tgtEl>
                                      </p:cBhvr>
                                    </p:animEffect>
                                  </p:childTnLst>
                                </p:cTn>
                              </p:par>
                              <p:par>
                                <p:cTn id="20" presetID="16" presetClass="entr" presetSubtype="37" fill="hold" nodeType="with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barn(outVertical)">
                                      <p:cBhvr>
                                        <p:cTn id="2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90896" y="980728"/>
            <a:ext cx="7632849" cy="923330"/>
          </a:xfrm>
          <a:prstGeom prst="rect">
            <a:avLst/>
          </a:prstGeom>
        </p:spPr>
        <p:txBody>
          <a:bodyPr wrap="square">
            <a:spAutoFit/>
          </a:bodyPr>
          <a:lstStyle/>
          <a:p>
            <a:pPr algn="just">
              <a:lnSpc>
                <a:spcPct val="150000"/>
              </a:lnSpc>
            </a:pPr>
            <a:r>
              <a:rPr lang="pt-BR" b="1" dirty="0">
                <a:latin typeface="Arial" pitchFamily="34" charset="0"/>
                <a:cs typeface="Arial" pitchFamily="34" charset="0"/>
              </a:rPr>
              <a:t>Questão 10) (1 ponto)</a:t>
            </a:r>
            <a:r>
              <a:rPr lang="pt-BR" dirty="0">
                <a:latin typeface="Arial" pitchFamily="34" charset="0"/>
                <a:cs typeface="Arial" pitchFamily="34" charset="0"/>
              </a:rPr>
              <a:t> Escreva CERTO ou ERRADO na </a:t>
            </a:r>
            <a:r>
              <a:rPr lang="pt-BR" u="sng" dirty="0">
                <a:latin typeface="Arial" pitchFamily="34" charset="0"/>
                <a:cs typeface="Arial" pitchFamily="34" charset="0"/>
              </a:rPr>
              <a:t>frente</a:t>
            </a:r>
            <a:r>
              <a:rPr lang="pt-BR" dirty="0">
                <a:latin typeface="Arial" pitchFamily="34" charset="0"/>
                <a:cs typeface="Arial" pitchFamily="34" charset="0"/>
              </a:rPr>
              <a:t> de cada afirmação abaixo. Cada  item correto vale 0,2 pontos.</a:t>
            </a:r>
          </a:p>
        </p:txBody>
      </p:sp>
      <p:graphicFrame>
        <p:nvGraphicFramePr>
          <p:cNvPr id="4" name="Tabela 3"/>
          <p:cNvGraphicFramePr>
            <a:graphicFrameLocks noGrp="1"/>
          </p:cNvGraphicFramePr>
          <p:nvPr>
            <p:extLst>
              <p:ext uri="{D42A27DB-BD31-4B8C-83A1-F6EECF244321}">
                <p14:modId xmlns:p14="http://schemas.microsoft.com/office/powerpoint/2010/main" val="171784145"/>
              </p:ext>
            </p:extLst>
          </p:nvPr>
        </p:nvGraphicFramePr>
        <p:xfrm>
          <a:off x="550937" y="2348880"/>
          <a:ext cx="10671144" cy="3440113"/>
        </p:xfrm>
        <a:graphic>
          <a:graphicData uri="http://schemas.openxmlformats.org/drawingml/2006/table">
            <a:tbl>
              <a:tblPr/>
              <a:tblGrid>
                <a:gridCol w="1870603">
                  <a:extLst>
                    <a:ext uri="{9D8B030D-6E8A-4147-A177-3AD203B41FA5}">
                      <a16:colId xmlns:a16="http://schemas.microsoft.com/office/drawing/2014/main" val="20000"/>
                    </a:ext>
                  </a:extLst>
                </a:gridCol>
                <a:gridCol w="8800541">
                  <a:extLst>
                    <a:ext uri="{9D8B030D-6E8A-4147-A177-3AD203B41FA5}">
                      <a16:colId xmlns:a16="http://schemas.microsoft.com/office/drawing/2014/main" val="20001"/>
                    </a:ext>
                  </a:extLst>
                </a:gridCol>
              </a:tblGrid>
              <a:tr h="0">
                <a:tc>
                  <a:txBody>
                    <a:bodyPr/>
                    <a:lstStyle/>
                    <a:p>
                      <a:pPr algn="ctr" hangingPunct="0">
                        <a:lnSpc>
                          <a:spcPct val="114000"/>
                        </a:lnSpc>
                        <a:spcAft>
                          <a:spcPts val="0"/>
                        </a:spcAft>
                      </a:pPr>
                      <a:r>
                        <a:rPr lang="pt-BR" sz="1800" dirty="0">
                          <a:effectLst/>
                          <a:latin typeface="Arial" pitchFamily="34" charset="0"/>
                          <a:ea typeface="Times New Roman"/>
                          <a:cs typeface="Arial" pitchFamily="34" charset="0"/>
                        </a:rPr>
                        <a:t> </a:t>
                      </a: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hangingPunct="0">
                        <a:lnSpc>
                          <a:spcPct val="114000"/>
                        </a:lnSpc>
                        <a:spcAft>
                          <a:spcPts val="0"/>
                        </a:spcAft>
                        <a:tabLst>
                          <a:tab pos="467995" algn="l"/>
                          <a:tab pos="3376295" algn="r"/>
                        </a:tabLst>
                      </a:pPr>
                      <a:r>
                        <a:rPr lang="pt-BR" sz="1800" b="0" dirty="0">
                          <a:effectLst/>
                          <a:latin typeface="Arial" pitchFamily="34" charset="0"/>
                          <a:cs typeface="Arial" pitchFamily="34" charset="0"/>
                        </a:rPr>
                        <a:t>Se a Terra passasse bem pertinho do Sol e depois bem longe dele conforme mostra a figura da direita da questão 9, então teríamos que ver o tamanho do Sol ora bem GRANDE e ora bem pequeno.</a:t>
                      </a:r>
                      <a:endParaRPr lang="pt-BR" sz="1800" b="1" dirty="0">
                        <a:effectLst/>
                        <a:latin typeface="Arial" pitchFamily="34" charset="0"/>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0">
                <a:tc>
                  <a:txBody>
                    <a:bodyPr/>
                    <a:lstStyle/>
                    <a:p>
                      <a:pPr algn="ctr" hangingPunct="0">
                        <a:lnSpc>
                          <a:spcPct val="114000"/>
                        </a:lnSpc>
                        <a:spcAft>
                          <a:spcPts val="0"/>
                        </a:spcAft>
                      </a:pPr>
                      <a:endParaRPr lang="pt-BR" sz="1800" b="1" dirty="0">
                        <a:effectLst/>
                        <a:latin typeface="Arial" pitchFamily="34" charset="0"/>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hangingPunct="0">
                        <a:lnSpc>
                          <a:spcPct val="114000"/>
                        </a:lnSpc>
                        <a:spcAft>
                          <a:spcPts val="0"/>
                        </a:spcAft>
                        <a:tabLst>
                          <a:tab pos="467995" algn="l"/>
                          <a:tab pos="3376295" algn="r"/>
                        </a:tabLst>
                      </a:pPr>
                      <a:r>
                        <a:rPr lang="pt-BR" sz="1800" b="0" dirty="0">
                          <a:effectLst/>
                          <a:latin typeface="Arial" pitchFamily="34" charset="0"/>
                          <a:cs typeface="Arial" pitchFamily="34" charset="0"/>
                        </a:rPr>
                        <a:t>Se a Terra passasse bem pertinho do Sol conforme mostra a figura da direita da questão 9, então haveria um verão muito quente em toda a Terra na mesma época.</a:t>
                      </a:r>
                      <a:endParaRPr lang="pt-BR" sz="1800" b="1" dirty="0">
                        <a:effectLst/>
                        <a:latin typeface="Arial" pitchFamily="34" charset="0"/>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0">
                <a:tc>
                  <a:txBody>
                    <a:bodyPr/>
                    <a:lstStyle/>
                    <a:p>
                      <a:pPr algn="ctr" hangingPunct="0">
                        <a:lnSpc>
                          <a:spcPct val="114000"/>
                        </a:lnSpc>
                        <a:spcAft>
                          <a:spcPts val="0"/>
                        </a:spcAft>
                      </a:pPr>
                      <a:endParaRPr lang="pt-BR" sz="1800" b="1" dirty="0">
                        <a:effectLst/>
                        <a:latin typeface="Arial" pitchFamily="34" charset="0"/>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hangingPunct="0">
                        <a:lnSpc>
                          <a:spcPct val="114000"/>
                        </a:lnSpc>
                        <a:spcAft>
                          <a:spcPts val="0"/>
                        </a:spcAft>
                        <a:tabLst>
                          <a:tab pos="467995" algn="l"/>
                          <a:tab pos="3376295" algn="r"/>
                        </a:tabLst>
                      </a:pPr>
                      <a:r>
                        <a:rPr lang="pt-BR" sz="1800" b="0" dirty="0">
                          <a:effectLst/>
                          <a:latin typeface="Arial" pitchFamily="34" charset="0"/>
                          <a:cs typeface="Arial" pitchFamily="34" charset="0"/>
                        </a:rPr>
                        <a:t>Se a Terra passasse bem pertinho do Sol conforme mostra a figura da direita da questão 9, então haveria uma ENORME maré devido ao Sol uma vez por ano.</a:t>
                      </a:r>
                      <a:endParaRPr lang="pt-BR" sz="1800" b="1" dirty="0">
                        <a:effectLst/>
                        <a:latin typeface="Arial" pitchFamily="34" charset="0"/>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0">
                <a:tc>
                  <a:txBody>
                    <a:bodyPr/>
                    <a:lstStyle/>
                    <a:p>
                      <a:pPr algn="ctr" hangingPunct="0">
                        <a:lnSpc>
                          <a:spcPct val="114000"/>
                        </a:lnSpc>
                        <a:spcAft>
                          <a:spcPts val="0"/>
                        </a:spcAft>
                      </a:pPr>
                      <a:endParaRPr lang="pt-BR" sz="1800" b="1" dirty="0">
                        <a:effectLst/>
                        <a:latin typeface="Arial" pitchFamily="34" charset="0"/>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hangingPunct="0">
                        <a:lnSpc>
                          <a:spcPct val="114000"/>
                        </a:lnSpc>
                        <a:spcAft>
                          <a:spcPts val="0"/>
                        </a:spcAft>
                        <a:tabLst>
                          <a:tab pos="467995" algn="l"/>
                          <a:tab pos="3376295" algn="r"/>
                        </a:tabLst>
                      </a:pPr>
                      <a:r>
                        <a:rPr lang="pt-BR" sz="1800" b="0" dirty="0">
                          <a:effectLst/>
                          <a:latin typeface="Arial" pitchFamily="34" charset="0"/>
                          <a:cs typeface="Arial" pitchFamily="34" charset="0"/>
                        </a:rPr>
                        <a:t>Se a Terra passasse bem longe do Sol conforme mostra a figura da  direita da questão 9, então haveria um intenso inverno em TODO o planeta Terra.</a:t>
                      </a:r>
                      <a:endParaRPr lang="pt-BR" sz="1800" b="1" dirty="0">
                        <a:effectLst/>
                        <a:latin typeface="Arial" pitchFamily="34" charset="0"/>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0">
                <a:tc>
                  <a:txBody>
                    <a:bodyPr/>
                    <a:lstStyle/>
                    <a:p>
                      <a:pPr algn="ctr" hangingPunct="0">
                        <a:lnSpc>
                          <a:spcPct val="114000"/>
                        </a:lnSpc>
                        <a:spcAft>
                          <a:spcPts val="0"/>
                        </a:spcAft>
                      </a:pPr>
                      <a:endParaRPr lang="pt-BR" sz="18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hangingPunct="0">
                        <a:lnSpc>
                          <a:spcPct val="114000"/>
                        </a:lnSpc>
                        <a:spcAft>
                          <a:spcPts val="0"/>
                        </a:spcAft>
                        <a:tabLst>
                          <a:tab pos="467995" algn="l"/>
                          <a:tab pos="3376295" algn="r"/>
                        </a:tabLst>
                      </a:pPr>
                      <a:r>
                        <a:rPr lang="pt-PT" sz="1800" b="0" dirty="0">
                          <a:effectLst/>
                          <a:latin typeface="Arial" pitchFamily="34" charset="0"/>
                          <a:cs typeface="Arial" pitchFamily="34" charset="0"/>
                        </a:rPr>
                        <a:t>Como a Terra gira </a:t>
                      </a:r>
                      <a:r>
                        <a:rPr lang="pt-BR" sz="1800" b="0" dirty="0">
                          <a:effectLst/>
                          <a:latin typeface="Arial" pitchFamily="34" charset="0"/>
                          <a:cs typeface="Arial" pitchFamily="34" charset="0"/>
                        </a:rPr>
                        <a:t>ao redor do Sol conforme a figura da esquerda, então sempre vemos o Sol do mesmo tamanho e nunca há uma maré gigantesca devido ao Sol.</a:t>
                      </a:r>
                      <a:endParaRPr lang="pt-BR" sz="1800" b="1" dirty="0">
                        <a:effectLst/>
                        <a:latin typeface="Arial" pitchFamily="34" charset="0"/>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5" name="Retângulo 4"/>
          <p:cNvSpPr/>
          <p:nvPr/>
        </p:nvSpPr>
        <p:spPr>
          <a:xfrm>
            <a:off x="982985" y="2636912"/>
            <a:ext cx="988412" cy="381771"/>
          </a:xfrm>
          <a:prstGeom prst="rect">
            <a:avLst/>
          </a:prstGeom>
        </p:spPr>
        <p:txBody>
          <a:bodyPr wrap="none">
            <a:spAutoFit/>
          </a:bodyPr>
          <a:lstStyle/>
          <a:p>
            <a:pPr algn="ctr" hangingPunct="0">
              <a:lnSpc>
                <a:spcPct val="114000"/>
              </a:lnSpc>
              <a:spcAft>
                <a:spcPts val="0"/>
              </a:spcAft>
            </a:pPr>
            <a:r>
              <a:rPr lang="pt-BR" b="1" dirty="0">
                <a:solidFill>
                  <a:srgbClr val="FF0000"/>
                </a:solidFill>
                <a:latin typeface="Arial" pitchFamily="34" charset="0"/>
                <a:cs typeface="Arial" pitchFamily="34" charset="0"/>
              </a:rPr>
              <a:t>CERTO</a:t>
            </a:r>
          </a:p>
        </p:txBody>
      </p:sp>
      <p:sp>
        <p:nvSpPr>
          <p:cNvPr id="6" name="Retângulo 5"/>
          <p:cNvSpPr/>
          <p:nvPr/>
        </p:nvSpPr>
        <p:spPr>
          <a:xfrm>
            <a:off x="982985" y="3327942"/>
            <a:ext cx="988412" cy="408125"/>
          </a:xfrm>
          <a:prstGeom prst="rect">
            <a:avLst/>
          </a:prstGeom>
        </p:spPr>
        <p:txBody>
          <a:bodyPr wrap="none">
            <a:spAutoFit/>
          </a:bodyPr>
          <a:lstStyle/>
          <a:p>
            <a:pPr algn="ctr" hangingPunct="0">
              <a:lnSpc>
                <a:spcPct val="114000"/>
              </a:lnSpc>
              <a:spcAft>
                <a:spcPts val="0"/>
              </a:spcAft>
            </a:pPr>
            <a:r>
              <a:rPr lang="pt-BR" b="1" dirty="0">
                <a:solidFill>
                  <a:srgbClr val="FF0000"/>
                </a:solidFill>
                <a:latin typeface="Arial" pitchFamily="34" charset="0"/>
                <a:cs typeface="Arial" pitchFamily="34" charset="0"/>
              </a:rPr>
              <a:t>CERTO</a:t>
            </a:r>
          </a:p>
        </p:txBody>
      </p:sp>
      <p:sp>
        <p:nvSpPr>
          <p:cNvPr id="7" name="Retângulo 6"/>
          <p:cNvSpPr/>
          <p:nvPr/>
        </p:nvSpPr>
        <p:spPr>
          <a:xfrm>
            <a:off x="982985" y="3933056"/>
            <a:ext cx="988412" cy="408125"/>
          </a:xfrm>
          <a:prstGeom prst="rect">
            <a:avLst/>
          </a:prstGeom>
        </p:spPr>
        <p:txBody>
          <a:bodyPr wrap="none">
            <a:spAutoFit/>
          </a:bodyPr>
          <a:lstStyle/>
          <a:p>
            <a:pPr algn="ctr" hangingPunct="0">
              <a:lnSpc>
                <a:spcPct val="114000"/>
              </a:lnSpc>
              <a:spcAft>
                <a:spcPts val="0"/>
              </a:spcAft>
            </a:pPr>
            <a:r>
              <a:rPr lang="pt-BR" b="1" dirty="0">
                <a:solidFill>
                  <a:srgbClr val="FF0000"/>
                </a:solidFill>
                <a:latin typeface="Arial" pitchFamily="34" charset="0"/>
                <a:cs typeface="Arial" pitchFamily="34" charset="0"/>
              </a:rPr>
              <a:t>CERTO</a:t>
            </a:r>
          </a:p>
        </p:txBody>
      </p:sp>
      <p:sp>
        <p:nvSpPr>
          <p:cNvPr id="8" name="Retângulo 7"/>
          <p:cNvSpPr/>
          <p:nvPr/>
        </p:nvSpPr>
        <p:spPr>
          <a:xfrm>
            <a:off x="982985" y="4509120"/>
            <a:ext cx="988412" cy="408125"/>
          </a:xfrm>
          <a:prstGeom prst="rect">
            <a:avLst/>
          </a:prstGeom>
        </p:spPr>
        <p:txBody>
          <a:bodyPr wrap="none">
            <a:spAutoFit/>
          </a:bodyPr>
          <a:lstStyle/>
          <a:p>
            <a:pPr algn="ctr" hangingPunct="0">
              <a:lnSpc>
                <a:spcPct val="114000"/>
              </a:lnSpc>
              <a:spcAft>
                <a:spcPts val="0"/>
              </a:spcAft>
            </a:pPr>
            <a:r>
              <a:rPr lang="pt-BR" b="1" dirty="0">
                <a:solidFill>
                  <a:srgbClr val="FF0000"/>
                </a:solidFill>
                <a:latin typeface="Arial" pitchFamily="34" charset="0"/>
                <a:cs typeface="Arial" pitchFamily="34" charset="0"/>
              </a:rPr>
              <a:t>CERTO</a:t>
            </a:r>
          </a:p>
        </p:txBody>
      </p:sp>
      <p:sp>
        <p:nvSpPr>
          <p:cNvPr id="9" name="Retângulo 8"/>
          <p:cNvSpPr/>
          <p:nvPr/>
        </p:nvSpPr>
        <p:spPr>
          <a:xfrm>
            <a:off x="982985" y="5157192"/>
            <a:ext cx="988412" cy="408125"/>
          </a:xfrm>
          <a:prstGeom prst="rect">
            <a:avLst/>
          </a:prstGeom>
        </p:spPr>
        <p:txBody>
          <a:bodyPr wrap="none">
            <a:spAutoFit/>
          </a:bodyPr>
          <a:lstStyle/>
          <a:p>
            <a:pPr algn="ctr" hangingPunct="0">
              <a:lnSpc>
                <a:spcPct val="114000"/>
              </a:lnSpc>
              <a:spcAft>
                <a:spcPts val="0"/>
              </a:spcAft>
            </a:pPr>
            <a:r>
              <a:rPr lang="pt-BR" b="1" dirty="0">
                <a:solidFill>
                  <a:srgbClr val="FF0000"/>
                </a:solidFill>
                <a:latin typeface="Arial" pitchFamily="34" charset="0"/>
                <a:cs typeface="Arial" pitchFamily="34" charset="0"/>
              </a:rPr>
              <a:t>CERTO</a:t>
            </a:r>
          </a:p>
        </p:txBody>
      </p:sp>
    </p:spTree>
    <p:extLst>
      <p:ext uri="{BB962C8B-B14F-4D97-AF65-F5344CB8AC3E}">
        <p14:creationId xmlns:p14="http://schemas.microsoft.com/office/powerpoint/2010/main" val="29200242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0-#ppt_w/2"/>
                                          </p:val>
                                        </p:tav>
                                        <p:tav tm="100000">
                                          <p:val>
                                            <p:strVal val="#ppt_x"/>
                                          </p:val>
                                        </p:tav>
                                      </p:tavLst>
                                    </p:anim>
                                    <p:anim calcmode="lin" valueType="num">
                                      <p:cBhvr additive="base">
                                        <p:cTn id="14"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0-#ppt_w/2"/>
                                          </p:val>
                                        </p:tav>
                                        <p:tav tm="100000">
                                          <p:val>
                                            <p:strVal val="#ppt_x"/>
                                          </p:val>
                                        </p:tav>
                                      </p:tavLst>
                                    </p:anim>
                                    <p:anim calcmode="lin" valueType="num">
                                      <p:cBhvr additive="base">
                                        <p:cTn id="20"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0-#ppt_w/2"/>
                                          </p:val>
                                        </p:tav>
                                        <p:tav tm="100000">
                                          <p:val>
                                            <p:strVal val="#ppt_x"/>
                                          </p:val>
                                        </p:tav>
                                      </p:tavLst>
                                    </p:anim>
                                    <p:anim calcmode="lin" valueType="num">
                                      <p:cBhvr additive="base">
                                        <p:cTn id="26"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0-#ppt_w/2"/>
                                          </p:val>
                                        </p:tav>
                                        <p:tav tm="100000">
                                          <p:val>
                                            <p:strVal val="#ppt_x"/>
                                          </p:val>
                                        </p:tav>
                                      </p:tavLst>
                                    </p:anim>
                                    <p:anim calcmode="lin" valueType="num">
                                      <p:cBhvr additive="base">
                                        <p:cTn id="32" dur="500" fill="hold"/>
                                        <p:tgtEl>
                                          <p:spTgt spid="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 name="Tabela 21"/>
          <p:cNvGraphicFramePr>
            <a:graphicFrameLocks noGrp="1"/>
          </p:cNvGraphicFramePr>
          <p:nvPr>
            <p:extLst/>
          </p:nvPr>
        </p:nvGraphicFramePr>
        <p:xfrm>
          <a:off x="3858579" y="748162"/>
          <a:ext cx="4167068" cy="5442318"/>
        </p:xfrm>
        <a:graphic>
          <a:graphicData uri="http://schemas.openxmlformats.org/drawingml/2006/table">
            <a:tbl>
              <a:tblPr firstRow="1" bandRow="1">
                <a:tableStyleId>{5C22544A-7EE6-4342-B048-85BDC9FD1C3A}</a:tableStyleId>
              </a:tblPr>
              <a:tblGrid>
                <a:gridCol w="685419">
                  <a:extLst>
                    <a:ext uri="{9D8B030D-6E8A-4147-A177-3AD203B41FA5}">
                      <a16:colId xmlns:a16="http://schemas.microsoft.com/office/drawing/2014/main" val="77620037"/>
                    </a:ext>
                  </a:extLst>
                </a:gridCol>
                <a:gridCol w="3481649">
                  <a:extLst>
                    <a:ext uri="{9D8B030D-6E8A-4147-A177-3AD203B41FA5}">
                      <a16:colId xmlns:a16="http://schemas.microsoft.com/office/drawing/2014/main" val="3578718802"/>
                    </a:ext>
                  </a:extLst>
                </a:gridCol>
              </a:tblGrid>
              <a:tr h="386817">
                <a:tc gridSpan="2">
                  <a:txBody>
                    <a:bodyPr/>
                    <a:lstStyle/>
                    <a:p>
                      <a:pPr algn="ctr"/>
                      <a:r>
                        <a:rPr lang="pt-BR" sz="1800" dirty="0" smtClean="0">
                          <a:solidFill>
                            <a:schemeClr val="tx1"/>
                          </a:solidFill>
                        </a:rPr>
                        <a:t>Contatos:</a:t>
                      </a:r>
                      <a:endParaRPr lang="pt-BR" sz="1800" dirty="0">
                        <a:solidFill>
                          <a:schemeClr val="tx1"/>
                        </a:solidFill>
                      </a:endParaRPr>
                    </a:p>
                  </a:txBody>
                  <a:tcPr marL="89273" marR="89273" marT="44637" marB="44637">
                    <a:solidFill>
                      <a:schemeClr val="accent5">
                        <a:lumMod val="40000"/>
                        <a:lumOff val="60000"/>
                      </a:schemeClr>
                    </a:solidFill>
                  </a:tcPr>
                </a:tc>
                <a:tc hMerge="1">
                  <a:txBody>
                    <a:bodyPr/>
                    <a:lstStyle/>
                    <a:p>
                      <a:endParaRPr lang="pt-BR" dirty="0"/>
                    </a:p>
                  </a:txBody>
                  <a:tcPr/>
                </a:tc>
                <a:extLst>
                  <a:ext uri="{0D108BD9-81ED-4DB2-BD59-A6C34878D82A}">
                    <a16:rowId xmlns:a16="http://schemas.microsoft.com/office/drawing/2014/main" val="1427671705"/>
                  </a:ext>
                </a:extLst>
              </a:tr>
              <a:tr h="624615">
                <a:tc>
                  <a:txBody>
                    <a:bodyPr/>
                    <a:lstStyle/>
                    <a:p>
                      <a:endParaRPr lang="pt-BR" sz="1800"/>
                    </a:p>
                  </a:txBody>
                  <a:tcPr marL="89273" marR="89273" marT="44637" marB="44637">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800" dirty="0" smtClean="0">
                          <a:latin typeface="Arial" panose="020B0604020202020204" pitchFamily="34" charset="0"/>
                          <a:cs typeface="Arial" panose="020B0604020202020204" pitchFamily="34" charset="0"/>
                        </a:rPr>
                        <a:t>@</a:t>
                      </a:r>
                      <a:r>
                        <a:rPr lang="pt-BR" sz="1800" dirty="0" err="1" smtClean="0">
                          <a:latin typeface="Arial" panose="020B0604020202020204" pitchFamily="34" charset="0"/>
                          <a:cs typeface="Arial" panose="020B0604020202020204" pitchFamily="34" charset="0"/>
                        </a:rPr>
                        <a:t>obabr</a:t>
                      </a:r>
                      <a:endParaRPr lang="pt-BR" sz="1800" dirty="0" smtClean="0">
                        <a:latin typeface="Arial" panose="020B0604020202020204" pitchFamily="34" charset="0"/>
                        <a:cs typeface="Arial" panose="020B0604020202020204" pitchFamily="34" charset="0"/>
                      </a:endParaRPr>
                    </a:p>
                  </a:txBody>
                  <a:tcPr marL="89273" marR="89273" marT="44637" marB="44637" anchor="ctr">
                    <a:solidFill>
                      <a:schemeClr val="accent1">
                        <a:lumMod val="20000"/>
                        <a:lumOff val="80000"/>
                      </a:schemeClr>
                    </a:solidFill>
                  </a:tcPr>
                </a:tc>
                <a:extLst>
                  <a:ext uri="{0D108BD9-81ED-4DB2-BD59-A6C34878D82A}">
                    <a16:rowId xmlns:a16="http://schemas.microsoft.com/office/drawing/2014/main" val="2640790837"/>
                  </a:ext>
                </a:extLst>
              </a:tr>
              <a:tr h="607057">
                <a:tc>
                  <a:txBody>
                    <a:bodyPr/>
                    <a:lstStyle/>
                    <a:p>
                      <a:endParaRPr lang="pt-BR" sz="1800"/>
                    </a:p>
                  </a:txBody>
                  <a:tcPr marL="89273" marR="89273" marT="44637" marB="44637">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800" dirty="0" smtClean="0">
                          <a:latin typeface="Arial" panose="020B0604020202020204" pitchFamily="34" charset="0"/>
                          <a:cs typeface="Arial" panose="020B0604020202020204" pitchFamily="34" charset="0"/>
                        </a:rPr>
                        <a:t>@</a:t>
                      </a:r>
                      <a:r>
                        <a:rPr lang="pt-BR" sz="1800" dirty="0" err="1" smtClean="0">
                          <a:latin typeface="Arial" panose="020B0604020202020204" pitchFamily="34" charset="0"/>
                          <a:cs typeface="Arial" panose="020B0604020202020204" pitchFamily="34" charset="0"/>
                        </a:rPr>
                        <a:t>oba_olimpiada</a:t>
                      </a:r>
                      <a:endParaRPr lang="pt-BR" sz="1800" dirty="0" smtClean="0">
                        <a:latin typeface="Arial" panose="020B0604020202020204" pitchFamily="34" charset="0"/>
                        <a:cs typeface="Arial" panose="020B0604020202020204" pitchFamily="34" charset="0"/>
                      </a:endParaRPr>
                    </a:p>
                  </a:txBody>
                  <a:tcPr marL="89273" marR="89273" marT="44637" marB="44637" anchor="ctr">
                    <a:solidFill>
                      <a:schemeClr val="accent1">
                        <a:lumMod val="20000"/>
                        <a:lumOff val="80000"/>
                      </a:schemeClr>
                    </a:solidFill>
                  </a:tcPr>
                </a:tc>
                <a:extLst>
                  <a:ext uri="{0D108BD9-81ED-4DB2-BD59-A6C34878D82A}">
                    <a16:rowId xmlns:a16="http://schemas.microsoft.com/office/drawing/2014/main" val="1203746611"/>
                  </a:ext>
                </a:extLst>
              </a:tr>
              <a:tr h="562420">
                <a:tc>
                  <a:txBody>
                    <a:bodyPr/>
                    <a:lstStyle/>
                    <a:p>
                      <a:endParaRPr lang="pt-BR" sz="1800"/>
                    </a:p>
                  </a:txBody>
                  <a:tcPr marL="89273" marR="89273" marT="44637" marB="44637">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800" dirty="0" err="1" smtClean="0">
                          <a:latin typeface="Arial" panose="020B0604020202020204" pitchFamily="34" charset="0"/>
                          <a:cs typeface="Arial" panose="020B0604020202020204" pitchFamily="34" charset="0"/>
                        </a:rPr>
                        <a:t>obaoficial</a:t>
                      </a:r>
                      <a:endParaRPr lang="pt-BR" sz="1800" dirty="0" smtClean="0">
                        <a:latin typeface="Arial" panose="020B0604020202020204" pitchFamily="34" charset="0"/>
                        <a:cs typeface="Arial" panose="020B0604020202020204" pitchFamily="34" charset="0"/>
                      </a:endParaRPr>
                    </a:p>
                  </a:txBody>
                  <a:tcPr marL="89273" marR="89273" marT="44637" marB="44637" anchor="ctr">
                    <a:solidFill>
                      <a:schemeClr val="accent1">
                        <a:lumMod val="20000"/>
                        <a:lumOff val="80000"/>
                      </a:schemeClr>
                    </a:solidFill>
                  </a:tcPr>
                </a:tc>
                <a:extLst>
                  <a:ext uri="{0D108BD9-81ED-4DB2-BD59-A6C34878D82A}">
                    <a16:rowId xmlns:a16="http://schemas.microsoft.com/office/drawing/2014/main" val="3635729194"/>
                  </a:ext>
                </a:extLst>
              </a:tr>
              <a:tr h="624911">
                <a:tc>
                  <a:txBody>
                    <a:bodyPr/>
                    <a:lstStyle/>
                    <a:p>
                      <a:endParaRPr lang="pt-BR" sz="1800"/>
                    </a:p>
                  </a:txBody>
                  <a:tcPr marL="89273" marR="89273" marT="44637" marB="44637">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800" dirty="0" err="1" smtClean="0">
                          <a:latin typeface="Arial" panose="020B0604020202020204" pitchFamily="34" charset="0"/>
                          <a:cs typeface="Arial" panose="020B0604020202020204" pitchFamily="34" charset="0"/>
                        </a:rPr>
                        <a:t>canal_oba_mobfog</a:t>
                      </a:r>
                      <a:endParaRPr lang="pt-BR" sz="1800" dirty="0" smtClean="0">
                        <a:latin typeface="Arial" panose="020B0604020202020204" pitchFamily="34" charset="0"/>
                        <a:cs typeface="Arial" panose="020B0604020202020204" pitchFamily="34" charset="0"/>
                      </a:endParaRPr>
                    </a:p>
                  </a:txBody>
                  <a:tcPr marL="89273" marR="89273" marT="44637" marB="44637" anchor="ctr">
                    <a:solidFill>
                      <a:schemeClr val="accent1">
                        <a:lumMod val="20000"/>
                        <a:lumOff val="80000"/>
                      </a:schemeClr>
                    </a:solidFill>
                  </a:tcPr>
                </a:tc>
                <a:extLst>
                  <a:ext uri="{0D108BD9-81ED-4DB2-BD59-A6C34878D82A}">
                    <a16:rowId xmlns:a16="http://schemas.microsoft.com/office/drawing/2014/main" val="2510419485"/>
                  </a:ext>
                </a:extLst>
              </a:tr>
              <a:tr h="553200">
                <a:tc>
                  <a:txBody>
                    <a:bodyPr/>
                    <a:lstStyle/>
                    <a:p>
                      <a:endParaRPr lang="pt-BR" sz="1800"/>
                    </a:p>
                  </a:txBody>
                  <a:tcPr marL="89273" marR="89273" marT="44637" marB="44637">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800" dirty="0" smtClean="0">
                          <a:latin typeface="Arial" panose="020B0604020202020204" pitchFamily="34" charset="0"/>
                          <a:cs typeface="Arial" panose="020B0604020202020204" pitchFamily="34" charset="0"/>
                        </a:rPr>
                        <a:t>oba.secretaria@gmail.com</a:t>
                      </a:r>
                    </a:p>
                  </a:txBody>
                  <a:tcPr marL="89273" marR="89273" marT="44637" marB="44637" anchor="ctr">
                    <a:solidFill>
                      <a:schemeClr val="accent1">
                        <a:lumMod val="20000"/>
                        <a:lumOff val="80000"/>
                      </a:schemeClr>
                    </a:solidFill>
                  </a:tcPr>
                </a:tc>
                <a:extLst>
                  <a:ext uri="{0D108BD9-81ED-4DB2-BD59-A6C34878D82A}">
                    <a16:rowId xmlns:a16="http://schemas.microsoft.com/office/drawing/2014/main" val="2571587587"/>
                  </a:ext>
                </a:extLst>
              </a:tr>
              <a:tr h="601451">
                <a:tc>
                  <a:txBody>
                    <a:bodyPr/>
                    <a:lstStyle/>
                    <a:p>
                      <a:endParaRPr lang="pt-BR" sz="1800"/>
                    </a:p>
                  </a:txBody>
                  <a:tcPr marL="89273" marR="89273" marT="44637" marB="44637">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800" dirty="0" smtClean="0">
                          <a:latin typeface="Arial" panose="020B0604020202020204" pitchFamily="34" charset="0"/>
                          <a:cs typeface="Arial" panose="020B0604020202020204" pitchFamily="34" charset="0"/>
                        </a:rPr>
                        <a:t>(21) 98272-3810</a:t>
                      </a:r>
                    </a:p>
                  </a:txBody>
                  <a:tcPr marL="89273" marR="89273" marT="44637" marB="44637" anchor="ctr">
                    <a:solidFill>
                      <a:schemeClr val="accent1">
                        <a:lumMod val="20000"/>
                        <a:lumOff val="80000"/>
                      </a:schemeClr>
                    </a:solidFill>
                  </a:tcPr>
                </a:tc>
                <a:extLst>
                  <a:ext uri="{0D108BD9-81ED-4DB2-BD59-A6C34878D82A}">
                    <a16:rowId xmlns:a16="http://schemas.microsoft.com/office/drawing/2014/main" val="1529904417"/>
                  </a:ext>
                </a:extLst>
              </a:tr>
              <a:tr h="1095030">
                <a:tc>
                  <a:txBody>
                    <a:bodyPr/>
                    <a:lstStyle/>
                    <a:p>
                      <a:endParaRPr lang="pt-BR" sz="1800" dirty="0"/>
                    </a:p>
                  </a:txBody>
                  <a:tcPr marL="89273" marR="89273" marT="44637" marB="44637">
                    <a:solidFill>
                      <a:schemeClr val="bg1"/>
                    </a:solidFill>
                  </a:tcPr>
                </a:tc>
                <a:tc>
                  <a:txBody>
                    <a:bodyPr/>
                    <a:lstStyle/>
                    <a:p>
                      <a:r>
                        <a:rPr lang="pt-BR" sz="1800" dirty="0" smtClean="0">
                          <a:latin typeface="Arial" panose="020B0604020202020204" pitchFamily="34" charset="0"/>
                          <a:cs typeface="Arial" panose="020B0604020202020204" pitchFamily="34" charset="0"/>
                        </a:rPr>
                        <a:t>(21) 2334-0082</a:t>
                      </a:r>
                    </a:p>
                    <a:p>
                      <a:r>
                        <a:rPr lang="pt-BR" sz="1800" dirty="0" smtClean="0">
                          <a:latin typeface="Arial" panose="020B0604020202020204" pitchFamily="34" charset="0"/>
                          <a:cs typeface="Arial" panose="020B0604020202020204" pitchFamily="34" charset="0"/>
                        </a:rPr>
                        <a:t>(21) 4104-4047</a:t>
                      </a:r>
                    </a:p>
                    <a:p>
                      <a:r>
                        <a:rPr lang="pt-BR" sz="1800" dirty="0" smtClean="0">
                          <a:latin typeface="Arial" panose="020B0604020202020204" pitchFamily="34" charset="0"/>
                          <a:cs typeface="Arial" panose="020B0604020202020204" pitchFamily="34" charset="0"/>
                        </a:rPr>
                        <a:t>(21) 2254-1139</a:t>
                      </a:r>
                    </a:p>
                  </a:txBody>
                  <a:tcPr marL="89273" marR="89273" marT="44637" marB="44637" anchor="ctr">
                    <a:solidFill>
                      <a:schemeClr val="accent1">
                        <a:lumMod val="20000"/>
                        <a:lumOff val="80000"/>
                      </a:schemeClr>
                    </a:solidFill>
                  </a:tcPr>
                </a:tc>
                <a:extLst>
                  <a:ext uri="{0D108BD9-81ED-4DB2-BD59-A6C34878D82A}">
                    <a16:rowId xmlns:a16="http://schemas.microsoft.com/office/drawing/2014/main" val="1146621586"/>
                  </a:ext>
                </a:extLst>
              </a:tr>
              <a:tr h="386817">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t-BR" sz="1800" dirty="0" smtClean="0">
                          <a:latin typeface="Arial" panose="020B0604020202020204" pitchFamily="34" charset="0"/>
                          <a:cs typeface="Arial" panose="020B0604020202020204" pitchFamily="34" charset="0"/>
                        </a:rPr>
                        <a:t>www.oba.org.br</a:t>
                      </a:r>
                    </a:p>
                  </a:txBody>
                  <a:tcPr marL="89273" marR="89273" marT="44637" marB="44637">
                    <a:solidFill>
                      <a:schemeClr val="accent5">
                        <a:lumMod val="40000"/>
                        <a:lumOff val="60000"/>
                      </a:schemeClr>
                    </a:solidFill>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pt-BR" sz="1800" dirty="0" smtClean="0">
                        <a:latin typeface="Arial" panose="020B0604020202020204" pitchFamily="34" charset="0"/>
                        <a:cs typeface="Arial" panose="020B0604020202020204" pitchFamily="34" charset="0"/>
                      </a:endParaRPr>
                    </a:p>
                  </a:txBody>
                  <a:tcPr>
                    <a:noFill/>
                  </a:tcPr>
                </a:tc>
                <a:extLst>
                  <a:ext uri="{0D108BD9-81ED-4DB2-BD59-A6C34878D82A}">
                    <a16:rowId xmlns:a16="http://schemas.microsoft.com/office/drawing/2014/main" val="1288160636"/>
                  </a:ext>
                </a:extLst>
              </a:tr>
            </a:tbl>
          </a:graphicData>
        </a:graphic>
      </p:graphicFrame>
      <p:grpSp>
        <p:nvGrpSpPr>
          <p:cNvPr id="2" name="Agrupar 1"/>
          <p:cNvGrpSpPr/>
          <p:nvPr/>
        </p:nvGrpSpPr>
        <p:grpSpPr>
          <a:xfrm>
            <a:off x="3892430" y="1221538"/>
            <a:ext cx="651692" cy="4341089"/>
            <a:chOff x="3960784" y="1167955"/>
            <a:chExt cx="667511" cy="4446461"/>
          </a:xfrm>
        </p:grpSpPr>
        <p:pic>
          <p:nvPicPr>
            <p:cNvPr id="7" name="Imagem 6"/>
            <p:cNvPicPr>
              <a:picLocks noChangeAspect="1"/>
            </p:cNvPicPr>
            <p:nvPr/>
          </p:nvPicPr>
          <p:blipFill>
            <a:blip r:embed="rId2"/>
            <a:stretch>
              <a:fillRect/>
            </a:stretch>
          </p:blipFill>
          <p:spPr>
            <a:xfrm>
              <a:off x="4009233" y="4171188"/>
              <a:ext cx="530717" cy="528828"/>
            </a:xfrm>
            <a:prstGeom prst="rect">
              <a:avLst/>
            </a:prstGeom>
          </p:spPr>
        </p:pic>
        <p:pic>
          <p:nvPicPr>
            <p:cNvPr id="8" name="Imagem 7"/>
            <p:cNvPicPr>
              <a:picLocks noChangeAspect="1"/>
            </p:cNvPicPr>
            <p:nvPr/>
          </p:nvPicPr>
          <p:blipFill>
            <a:blip r:embed="rId3"/>
            <a:stretch>
              <a:fillRect/>
            </a:stretch>
          </p:blipFill>
          <p:spPr>
            <a:xfrm>
              <a:off x="4041810" y="2391918"/>
              <a:ext cx="477018" cy="470154"/>
            </a:xfrm>
            <a:prstGeom prst="rect">
              <a:avLst/>
            </a:prstGeom>
          </p:spPr>
        </p:pic>
        <p:pic>
          <p:nvPicPr>
            <p:cNvPr id="9" name="Imagem 8"/>
            <p:cNvPicPr>
              <a:picLocks noChangeAspect="1"/>
            </p:cNvPicPr>
            <p:nvPr/>
          </p:nvPicPr>
          <p:blipFill>
            <a:blip r:embed="rId4"/>
            <a:stretch>
              <a:fillRect/>
            </a:stretch>
          </p:blipFill>
          <p:spPr>
            <a:xfrm>
              <a:off x="4035524" y="1773936"/>
              <a:ext cx="508521" cy="512064"/>
            </a:xfrm>
            <a:prstGeom prst="rect">
              <a:avLst/>
            </a:prstGeom>
          </p:spPr>
        </p:pic>
        <p:pic>
          <p:nvPicPr>
            <p:cNvPr id="10" name="Imagem 9"/>
            <p:cNvPicPr>
              <a:picLocks noChangeAspect="1"/>
            </p:cNvPicPr>
            <p:nvPr/>
          </p:nvPicPr>
          <p:blipFill>
            <a:blip r:embed="rId5"/>
            <a:stretch>
              <a:fillRect/>
            </a:stretch>
          </p:blipFill>
          <p:spPr>
            <a:xfrm>
              <a:off x="3988470" y="2969133"/>
              <a:ext cx="580515" cy="551307"/>
            </a:xfrm>
            <a:prstGeom prst="rect">
              <a:avLst/>
            </a:prstGeom>
          </p:spPr>
        </p:pic>
        <p:pic>
          <p:nvPicPr>
            <p:cNvPr id="11" name="Imagem 10"/>
            <p:cNvPicPr>
              <a:picLocks noChangeAspect="1"/>
            </p:cNvPicPr>
            <p:nvPr/>
          </p:nvPicPr>
          <p:blipFill>
            <a:blip r:embed="rId6"/>
            <a:stretch>
              <a:fillRect/>
            </a:stretch>
          </p:blipFill>
          <p:spPr>
            <a:xfrm>
              <a:off x="3997422" y="3632454"/>
              <a:ext cx="564933" cy="436626"/>
            </a:xfrm>
            <a:prstGeom prst="rect">
              <a:avLst/>
            </a:prstGeom>
          </p:spPr>
        </p:pic>
        <p:pic>
          <p:nvPicPr>
            <p:cNvPr id="1026" name="Picture 2" descr="Telefone, redondo, ícone - Baixar PNG/SVG Transparente"/>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960784" y="4946905"/>
              <a:ext cx="667511" cy="667511"/>
            </a:xfrm>
            <a:prstGeom prst="rect">
              <a:avLst/>
            </a:prstGeom>
            <a:noFill/>
            <a:extLst>
              <a:ext uri="{909E8E84-426E-40DD-AFC4-6F175D3DCCD1}">
                <a14:hiddenFill xmlns:a14="http://schemas.microsoft.com/office/drawing/2010/main">
                  <a:solidFill>
                    <a:srgbClr val="FFFFFF"/>
                  </a:solidFill>
                </a14:hiddenFill>
              </a:ext>
            </a:extLst>
          </p:spPr>
        </p:pic>
        <p:pic>
          <p:nvPicPr>
            <p:cNvPr id="24" name="Imagem 23"/>
            <p:cNvPicPr>
              <a:picLocks noChangeAspect="1"/>
            </p:cNvPicPr>
            <p:nvPr/>
          </p:nvPicPr>
          <p:blipFill>
            <a:blip r:embed="rId8"/>
            <a:stretch>
              <a:fillRect/>
            </a:stretch>
          </p:blipFill>
          <p:spPr>
            <a:xfrm>
              <a:off x="4050954" y="1167955"/>
              <a:ext cx="470514" cy="468821"/>
            </a:xfrm>
            <a:prstGeom prst="rect">
              <a:avLst/>
            </a:prstGeom>
          </p:spPr>
        </p:pic>
      </p:grpSp>
      <p:pic>
        <p:nvPicPr>
          <p:cNvPr id="26" name="Imagem 2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96239" y="2164725"/>
            <a:ext cx="4022027" cy="2669263"/>
          </a:xfrm>
          <a:prstGeom prst="rect">
            <a:avLst/>
          </a:prstGeom>
        </p:spPr>
      </p:pic>
      <p:pic>
        <p:nvPicPr>
          <p:cNvPr id="27" name="Imagem 26"/>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8484485" y="2593994"/>
            <a:ext cx="2734749" cy="1746866"/>
          </a:xfrm>
          <a:prstGeom prst="rect">
            <a:avLst/>
          </a:prstGeom>
        </p:spPr>
      </p:pic>
    </p:spTree>
    <p:extLst>
      <p:ext uri="{BB962C8B-B14F-4D97-AF65-F5344CB8AC3E}">
        <p14:creationId xmlns:p14="http://schemas.microsoft.com/office/powerpoint/2010/main" val="2675600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nodeType="with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fade">
                                      <p:cBhvr>
                                        <p:cTn id="7" dur="2000"/>
                                        <p:tgtEl>
                                          <p:spTgt spid="26"/>
                                        </p:tgtEl>
                                      </p:cBhvr>
                                    </p:animEffect>
                                    <p:anim calcmode="lin" valueType="num">
                                      <p:cBhvr>
                                        <p:cTn id="8" dur="2000" fill="hold"/>
                                        <p:tgtEl>
                                          <p:spTgt spid="26"/>
                                        </p:tgtEl>
                                        <p:attrNameLst>
                                          <p:attrName>ppt_w</p:attrName>
                                        </p:attrNameLst>
                                      </p:cBhvr>
                                      <p:tavLst>
                                        <p:tav tm="0" fmla="#ppt_w*sin(2.5*pi*$)">
                                          <p:val>
                                            <p:fltVal val="0"/>
                                          </p:val>
                                        </p:tav>
                                        <p:tav tm="100000">
                                          <p:val>
                                            <p:fltVal val="1"/>
                                          </p:val>
                                        </p:tav>
                                      </p:tavLst>
                                    </p:anim>
                                    <p:anim calcmode="lin" valueType="num">
                                      <p:cBhvr>
                                        <p:cTn id="9" dur="2000" fill="hold"/>
                                        <p:tgtEl>
                                          <p:spTgt spid="26"/>
                                        </p:tgtEl>
                                        <p:attrNameLst>
                                          <p:attrName>ppt_h</p:attrName>
                                        </p:attrNameLst>
                                      </p:cBhvr>
                                      <p:tavLst>
                                        <p:tav tm="0">
                                          <p:val>
                                            <p:strVal val="#ppt_h"/>
                                          </p:val>
                                        </p:tav>
                                        <p:tav tm="100000">
                                          <p:val>
                                            <p:strVal val="#ppt_h"/>
                                          </p:val>
                                        </p:tav>
                                      </p:tavLst>
                                    </p:anim>
                                  </p:childTnLst>
                                </p:cTn>
                              </p:par>
                              <p:par>
                                <p:cTn id="10" presetID="45" presetClass="entr" presetSubtype="0" fill="hold" nodeType="withEffect">
                                  <p:stCondLst>
                                    <p:cond delay="0"/>
                                  </p:stCondLst>
                                  <p:childTnLst>
                                    <p:set>
                                      <p:cBhvr>
                                        <p:cTn id="11" dur="1" fill="hold">
                                          <p:stCondLst>
                                            <p:cond delay="0"/>
                                          </p:stCondLst>
                                        </p:cTn>
                                        <p:tgtEl>
                                          <p:spTgt spid="27"/>
                                        </p:tgtEl>
                                        <p:attrNameLst>
                                          <p:attrName>style.visibility</p:attrName>
                                        </p:attrNameLst>
                                      </p:cBhvr>
                                      <p:to>
                                        <p:strVal val="visible"/>
                                      </p:to>
                                    </p:set>
                                    <p:animEffect transition="in" filter="fade">
                                      <p:cBhvr>
                                        <p:cTn id="12" dur="2000"/>
                                        <p:tgtEl>
                                          <p:spTgt spid="27"/>
                                        </p:tgtEl>
                                      </p:cBhvr>
                                    </p:animEffect>
                                    <p:anim calcmode="lin" valueType="num">
                                      <p:cBhvr>
                                        <p:cTn id="13" dur="2000" fill="hold"/>
                                        <p:tgtEl>
                                          <p:spTgt spid="27"/>
                                        </p:tgtEl>
                                        <p:attrNameLst>
                                          <p:attrName>ppt_w</p:attrName>
                                        </p:attrNameLst>
                                      </p:cBhvr>
                                      <p:tavLst>
                                        <p:tav tm="0" fmla="#ppt_w*sin(2.5*pi*$)">
                                          <p:val>
                                            <p:fltVal val="0"/>
                                          </p:val>
                                        </p:tav>
                                        <p:tav tm="100000">
                                          <p:val>
                                            <p:fltVal val="1"/>
                                          </p:val>
                                        </p:tav>
                                      </p:tavLst>
                                    </p:anim>
                                    <p:anim calcmode="lin" valueType="num">
                                      <p:cBhvr>
                                        <p:cTn id="14" dur="2000" fill="hold"/>
                                        <p:tgtEl>
                                          <p:spTgt spid="27"/>
                                        </p:tgtEl>
                                        <p:attrNameLst>
                                          <p:attrName>ppt_h</p:attrName>
                                        </p:attrNameLst>
                                      </p:cBhvr>
                                      <p:tavLst>
                                        <p:tav tm="0">
                                          <p:val>
                                            <p:strVal val="#ppt_h"/>
                                          </p:val>
                                        </p:tav>
                                        <p:tav tm="100000">
                                          <p:val>
                                            <p:strVal val="#ppt_h"/>
                                          </p:val>
                                        </p:tav>
                                      </p:tavLst>
                                    </p:anim>
                                  </p:childTnLst>
                                </p:cTn>
                              </p:par>
                              <p:par>
                                <p:cTn id="15" presetID="16" presetClass="entr" presetSubtype="21" fill="hold" nodeType="with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barn(inVertical)">
                                      <p:cBhvr>
                                        <p:cTn id="17"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406921" y="260648"/>
            <a:ext cx="7655494" cy="2585323"/>
          </a:xfrm>
          <a:prstGeom prst="rect">
            <a:avLst/>
          </a:prstGeom>
        </p:spPr>
        <p:txBody>
          <a:bodyPr wrap="square">
            <a:spAutoFit/>
          </a:bodyPr>
          <a:lstStyle/>
          <a:p>
            <a:pPr algn="just">
              <a:lnSpc>
                <a:spcPct val="150000"/>
              </a:lnSpc>
            </a:pPr>
            <a:r>
              <a:rPr lang="pt-BR" b="1" dirty="0">
                <a:latin typeface="Arial" pitchFamily="34" charset="0"/>
                <a:cs typeface="Arial" pitchFamily="34" charset="0"/>
              </a:rPr>
              <a:t>Questão 1) (1 ponto)</a:t>
            </a:r>
            <a:r>
              <a:rPr lang="pt-BR" dirty="0">
                <a:latin typeface="Arial" pitchFamily="34" charset="0"/>
                <a:cs typeface="Arial" pitchFamily="34" charset="0"/>
              </a:rPr>
              <a:t> Como você já deve saber o sistema solar é constituído pelo Sol, nove planetas, muitas luas, pelo cinturão de </a:t>
            </a:r>
            <a:r>
              <a:rPr lang="pt-BR" dirty="0" err="1">
                <a:latin typeface="Arial" pitchFamily="34" charset="0"/>
                <a:cs typeface="Arial" pitchFamily="34" charset="0"/>
              </a:rPr>
              <a:t>asteróides</a:t>
            </a:r>
            <a:r>
              <a:rPr lang="pt-BR" dirty="0">
                <a:latin typeface="Arial" pitchFamily="34" charset="0"/>
                <a:cs typeface="Arial" pitchFamily="34" charset="0"/>
              </a:rPr>
              <a:t> entre Marte e Júpiter, cometas, pelo cinturão de </a:t>
            </a:r>
            <a:r>
              <a:rPr lang="pt-BR" dirty="0" err="1">
                <a:latin typeface="Arial" pitchFamily="34" charset="0"/>
                <a:cs typeface="Arial" pitchFamily="34" charset="0"/>
              </a:rPr>
              <a:t>Kuiper</a:t>
            </a:r>
            <a:r>
              <a:rPr lang="pt-BR" dirty="0">
                <a:latin typeface="Arial" pitchFamily="34" charset="0"/>
                <a:cs typeface="Arial" pitchFamily="34" charset="0"/>
              </a:rPr>
              <a:t> e pela Nuvem de </a:t>
            </a:r>
            <a:r>
              <a:rPr lang="pt-BR" dirty="0" err="1">
                <a:latin typeface="Arial" pitchFamily="34" charset="0"/>
                <a:cs typeface="Arial" pitchFamily="34" charset="0"/>
              </a:rPr>
              <a:t>Oort</a:t>
            </a:r>
            <a:r>
              <a:rPr lang="pt-BR" dirty="0">
                <a:latin typeface="Arial" pitchFamily="34" charset="0"/>
                <a:cs typeface="Arial" pitchFamily="34" charset="0"/>
              </a:rPr>
              <a:t> (sobre estes dois últimos comentamos na OBA de 2003). Nenhum objeto foi descoberto na hipotética região chamada Nuvem de </a:t>
            </a:r>
            <a:r>
              <a:rPr lang="pt-BR" dirty="0" err="1">
                <a:latin typeface="Arial" pitchFamily="34" charset="0"/>
                <a:cs typeface="Arial" pitchFamily="34" charset="0"/>
              </a:rPr>
              <a:t>Oort</a:t>
            </a:r>
            <a:r>
              <a:rPr lang="pt-BR" dirty="0">
                <a:latin typeface="Arial" pitchFamily="34" charset="0"/>
                <a:cs typeface="Arial" pitchFamily="34" charset="0"/>
              </a:rPr>
              <a:t>, mas provavelmente é de lá que vem alguns dos cometas. Por </a:t>
            </a:r>
            <a:r>
              <a:rPr lang="pt-BR" dirty="0" smtClean="0">
                <a:latin typeface="Arial" pitchFamily="34" charset="0"/>
                <a:cs typeface="Arial" pitchFamily="34" charset="0"/>
              </a:rPr>
              <a:t>outro</a:t>
            </a:r>
            <a:endParaRPr lang="pt-BR" dirty="0">
              <a:latin typeface="Arial" pitchFamily="34" charset="0"/>
              <a:cs typeface="Arial" pitchFamily="34" charset="0"/>
            </a:endParaRPr>
          </a:p>
        </p:txBody>
      </p:sp>
      <p:sp>
        <p:nvSpPr>
          <p:cNvPr id="4" name="Retângulo 3"/>
          <p:cNvSpPr/>
          <p:nvPr/>
        </p:nvSpPr>
        <p:spPr>
          <a:xfrm>
            <a:off x="406921" y="2699335"/>
            <a:ext cx="11161240" cy="2169825"/>
          </a:xfrm>
          <a:prstGeom prst="rect">
            <a:avLst/>
          </a:prstGeom>
        </p:spPr>
        <p:txBody>
          <a:bodyPr wrap="square">
            <a:spAutoFit/>
          </a:bodyPr>
          <a:lstStyle/>
          <a:p>
            <a:pPr algn="just">
              <a:lnSpc>
                <a:spcPct val="150000"/>
              </a:lnSpc>
            </a:pPr>
            <a:r>
              <a:rPr lang="pt-BR" dirty="0">
                <a:latin typeface="Arial" pitchFamily="34" charset="0"/>
                <a:cs typeface="Arial" pitchFamily="34" charset="0"/>
              </a:rPr>
              <a:t>lado, mais de 500 objetos já foram identificados no cinturão de </a:t>
            </a:r>
            <a:r>
              <a:rPr lang="pt-BR" dirty="0" err="1">
                <a:latin typeface="Arial" pitchFamily="34" charset="0"/>
                <a:cs typeface="Arial" pitchFamily="34" charset="0"/>
              </a:rPr>
              <a:t>Kuiper</a:t>
            </a:r>
            <a:r>
              <a:rPr lang="pt-BR" dirty="0">
                <a:latin typeface="Arial" pitchFamily="34" charset="0"/>
                <a:cs typeface="Arial" pitchFamily="34" charset="0"/>
              </a:rPr>
              <a:t>. No dia 14/11/2003 os astrônomos Michael E. Brown, </a:t>
            </a:r>
            <a:r>
              <a:rPr lang="pt-BR" dirty="0" err="1">
                <a:latin typeface="Arial" pitchFamily="34" charset="0"/>
                <a:cs typeface="Arial" pitchFamily="34" charset="0"/>
              </a:rPr>
              <a:t>Chadwick</a:t>
            </a:r>
            <a:r>
              <a:rPr lang="pt-BR" dirty="0">
                <a:latin typeface="Arial" pitchFamily="34" charset="0"/>
                <a:cs typeface="Arial" pitchFamily="34" charset="0"/>
              </a:rPr>
              <a:t> Trujillo e David </a:t>
            </a:r>
            <a:r>
              <a:rPr lang="pt-BR" dirty="0" err="1">
                <a:latin typeface="Arial" pitchFamily="34" charset="0"/>
                <a:cs typeface="Arial" pitchFamily="34" charset="0"/>
              </a:rPr>
              <a:t>Rabinowitz</a:t>
            </a:r>
            <a:r>
              <a:rPr lang="pt-BR" dirty="0">
                <a:latin typeface="Arial" pitchFamily="34" charset="0"/>
                <a:cs typeface="Arial" pitchFamily="34" charset="0"/>
              </a:rPr>
              <a:t> descobriram mais um planetinha, chamado 2003 VB12, e popularmente chamado </a:t>
            </a:r>
            <a:r>
              <a:rPr lang="pt-BR" b="1" dirty="0" err="1">
                <a:latin typeface="Arial" pitchFamily="34" charset="0"/>
                <a:cs typeface="Arial" pitchFamily="34" charset="0"/>
              </a:rPr>
              <a:t>Sedna</a:t>
            </a:r>
            <a:r>
              <a:rPr lang="pt-BR" dirty="0">
                <a:latin typeface="Arial" pitchFamily="34" charset="0"/>
                <a:cs typeface="Arial" pitchFamily="34" charset="0"/>
              </a:rPr>
              <a:t> girando ao redor do Sol, mas estando dentro deste cinturão de </a:t>
            </a:r>
            <a:r>
              <a:rPr lang="pt-BR" dirty="0" err="1">
                <a:latin typeface="Arial" pitchFamily="34" charset="0"/>
                <a:cs typeface="Arial" pitchFamily="34" charset="0"/>
              </a:rPr>
              <a:t>Kuiper</a:t>
            </a:r>
            <a:r>
              <a:rPr lang="pt-BR" dirty="0">
                <a:latin typeface="Arial" pitchFamily="34" charset="0"/>
                <a:cs typeface="Arial" pitchFamily="34" charset="0"/>
              </a:rPr>
              <a:t>. Este planetinha está a uma distância, atualmente, de cerca de 100 UA (UA = Unidade Astronômica e é igual à  distância </a:t>
            </a:r>
            <a:r>
              <a:rPr lang="pt-BR" dirty="0" err="1">
                <a:latin typeface="Arial" pitchFamily="34" charset="0"/>
                <a:cs typeface="Arial" pitchFamily="34" charset="0"/>
              </a:rPr>
              <a:t>Sol-Terra</a:t>
            </a:r>
            <a:r>
              <a:rPr lang="pt-BR" dirty="0">
                <a:latin typeface="Arial" pitchFamily="34" charset="0"/>
                <a:cs typeface="Arial" pitchFamily="34" charset="0"/>
              </a:rPr>
              <a:t>).</a:t>
            </a:r>
            <a:endParaRPr lang="pt-BR" dirty="0">
              <a:latin typeface="Arial" pitchFamily="34" charset="0"/>
              <a:cs typeface="Arial" pitchFamily="34" charset="0"/>
            </a:endParaRPr>
          </a:p>
        </p:txBody>
      </p:sp>
    </p:spTree>
    <p:extLst>
      <p:ext uri="{BB962C8B-B14F-4D97-AF65-F5344CB8AC3E}">
        <p14:creationId xmlns:p14="http://schemas.microsoft.com/office/powerpoint/2010/main" val="40071547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406921" y="476672"/>
            <a:ext cx="7704856" cy="1754326"/>
          </a:xfrm>
          <a:prstGeom prst="rect">
            <a:avLst/>
          </a:prstGeom>
        </p:spPr>
        <p:txBody>
          <a:bodyPr wrap="square">
            <a:spAutoFit/>
          </a:bodyPr>
          <a:lstStyle/>
          <a:p>
            <a:pPr algn="just" hangingPunct="0">
              <a:lnSpc>
                <a:spcPct val="150000"/>
              </a:lnSpc>
            </a:pPr>
            <a:r>
              <a:rPr lang="pt-BR" b="1" dirty="0" smtClean="0">
                <a:latin typeface="Arial" pitchFamily="34" charset="0"/>
                <a:cs typeface="Arial" pitchFamily="34" charset="0"/>
              </a:rPr>
              <a:t>Pergunta 1a</a:t>
            </a:r>
            <a:r>
              <a:rPr lang="pt-BR" b="1" dirty="0">
                <a:latin typeface="Arial" pitchFamily="34" charset="0"/>
                <a:cs typeface="Arial" pitchFamily="34" charset="0"/>
              </a:rPr>
              <a:t>) (0,5 ponto) </a:t>
            </a:r>
            <a:r>
              <a:rPr lang="pt-BR" dirty="0">
                <a:latin typeface="Arial" pitchFamily="34" charset="0"/>
                <a:cs typeface="Arial" pitchFamily="34" charset="0"/>
              </a:rPr>
              <a:t>A distância média do Sol a Plutão é de aproximadamente 40 UA. Qual é a distância atual entre </a:t>
            </a:r>
            <a:r>
              <a:rPr lang="pt-BR" dirty="0" err="1">
                <a:latin typeface="Arial" pitchFamily="34" charset="0"/>
                <a:cs typeface="Arial" pitchFamily="34" charset="0"/>
              </a:rPr>
              <a:t>Sedna</a:t>
            </a:r>
            <a:r>
              <a:rPr lang="pt-BR" dirty="0">
                <a:latin typeface="Arial" pitchFamily="34" charset="0"/>
                <a:cs typeface="Arial" pitchFamily="34" charset="0"/>
              </a:rPr>
              <a:t> e Plutão (supondo que eles estejam alinhados)? Dê sua resposta usando Unidades Astronômicas, ou seja, UA.</a:t>
            </a:r>
          </a:p>
        </p:txBody>
      </p:sp>
      <p:sp>
        <p:nvSpPr>
          <p:cNvPr id="4" name="Retângulo 3"/>
          <p:cNvSpPr/>
          <p:nvPr/>
        </p:nvSpPr>
        <p:spPr>
          <a:xfrm>
            <a:off x="5447481" y="2348880"/>
            <a:ext cx="889987" cy="369332"/>
          </a:xfrm>
          <a:prstGeom prst="rect">
            <a:avLst/>
          </a:prstGeom>
        </p:spPr>
        <p:txBody>
          <a:bodyPr wrap="none">
            <a:spAutoFit/>
          </a:bodyPr>
          <a:lstStyle/>
          <a:p>
            <a:r>
              <a:rPr lang="pt-BR" dirty="0" smtClean="0">
                <a:solidFill>
                  <a:srgbClr val="FF0000"/>
                </a:solidFill>
                <a:latin typeface="Arial" pitchFamily="34" charset="0"/>
                <a:cs typeface="Arial" pitchFamily="34" charset="0"/>
              </a:rPr>
              <a:t>60 </a:t>
            </a:r>
            <a:r>
              <a:rPr lang="pt-BR" dirty="0">
                <a:solidFill>
                  <a:srgbClr val="FF0000"/>
                </a:solidFill>
                <a:latin typeface="Arial" pitchFamily="34" charset="0"/>
                <a:cs typeface="Arial" pitchFamily="34" charset="0"/>
              </a:rPr>
              <a:t>UA.</a:t>
            </a:r>
          </a:p>
        </p:txBody>
      </p:sp>
      <p:sp>
        <p:nvSpPr>
          <p:cNvPr id="5" name="Retângulo 4"/>
          <p:cNvSpPr/>
          <p:nvPr/>
        </p:nvSpPr>
        <p:spPr>
          <a:xfrm>
            <a:off x="406830" y="2348880"/>
            <a:ext cx="1762021" cy="369332"/>
          </a:xfrm>
          <a:prstGeom prst="rect">
            <a:avLst/>
          </a:prstGeom>
        </p:spPr>
        <p:txBody>
          <a:bodyPr wrap="none">
            <a:spAutoFit/>
          </a:bodyPr>
          <a:lstStyle/>
          <a:p>
            <a:r>
              <a:rPr lang="pt-BR" b="1" dirty="0">
                <a:latin typeface="Arial" pitchFamily="34" charset="0"/>
                <a:cs typeface="Arial" pitchFamily="34" charset="0"/>
              </a:rPr>
              <a:t>Resposta 1a):</a:t>
            </a:r>
            <a:r>
              <a:rPr lang="pt-BR" dirty="0">
                <a:latin typeface="Arial" pitchFamily="34" charset="0"/>
                <a:cs typeface="Arial" pitchFamily="34" charset="0"/>
              </a:rPr>
              <a:t> </a:t>
            </a:r>
            <a:endParaRPr lang="pt-BR" dirty="0"/>
          </a:p>
        </p:txBody>
      </p:sp>
      <p:sp>
        <p:nvSpPr>
          <p:cNvPr id="6" name="Retângulo 5"/>
          <p:cNvSpPr/>
          <p:nvPr/>
        </p:nvSpPr>
        <p:spPr>
          <a:xfrm>
            <a:off x="2093662" y="2348880"/>
            <a:ext cx="3448508" cy="369332"/>
          </a:xfrm>
          <a:prstGeom prst="rect">
            <a:avLst/>
          </a:prstGeom>
        </p:spPr>
        <p:txBody>
          <a:bodyPr wrap="none">
            <a:spAutoFit/>
          </a:bodyPr>
          <a:lstStyle/>
          <a:p>
            <a:r>
              <a:rPr lang="pt-BR" dirty="0">
                <a:solidFill>
                  <a:srgbClr val="FF0000"/>
                </a:solidFill>
                <a:latin typeface="Arial" pitchFamily="34" charset="0"/>
                <a:cs typeface="Arial" pitchFamily="34" charset="0"/>
              </a:rPr>
              <a:t>É a diferença 100 UA – 40 UA =</a:t>
            </a:r>
            <a:endParaRPr lang="pt-BR" dirty="0">
              <a:solidFill>
                <a:srgbClr val="FF0000"/>
              </a:solidFill>
            </a:endParaRPr>
          </a:p>
        </p:txBody>
      </p:sp>
      <p:sp>
        <p:nvSpPr>
          <p:cNvPr id="7" name="Retângulo 6"/>
          <p:cNvSpPr/>
          <p:nvPr/>
        </p:nvSpPr>
        <p:spPr>
          <a:xfrm>
            <a:off x="360804" y="2996952"/>
            <a:ext cx="11437342" cy="1754326"/>
          </a:xfrm>
          <a:prstGeom prst="rect">
            <a:avLst/>
          </a:prstGeom>
        </p:spPr>
        <p:txBody>
          <a:bodyPr wrap="square">
            <a:spAutoFit/>
          </a:bodyPr>
          <a:lstStyle/>
          <a:p>
            <a:pPr algn="just">
              <a:lnSpc>
                <a:spcPct val="150000"/>
              </a:lnSpc>
            </a:pPr>
            <a:r>
              <a:rPr lang="pt-BR" b="1" dirty="0" smtClean="0">
                <a:latin typeface="Arial" pitchFamily="34" charset="0"/>
                <a:cs typeface="Arial" pitchFamily="34" charset="0"/>
              </a:rPr>
              <a:t>Pergunta 1b</a:t>
            </a:r>
            <a:r>
              <a:rPr lang="pt-BR" b="1" dirty="0">
                <a:latin typeface="Arial" pitchFamily="34" charset="0"/>
                <a:cs typeface="Arial" pitchFamily="34" charset="0"/>
              </a:rPr>
              <a:t>) (0,5 ponto) </a:t>
            </a:r>
            <a:r>
              <a:rPr lang="pt-BR" dirty="0">
                <a:latin typeface="Arial" pitchFamily="34" charset="0"/>
                <a:cs typeface="Arial" pitchFamily="34" charset="0"/>
              </a:rPr>
              <a:t>Este planetinha ou </a:t>
            </a:r>
            <a:r>
              <a:rPr lang="pt-BR" dirty="0" err="1">
                <a:latin typeface="Arial" pitchFamily="34" charset="0"/>
                <a:cs typeface="Arial" pitchFamily="34" charset="0"/>
              </a:rPr>
              <a:t>planetóide</a:t>
            </a:r>
            <a:r>
              <a:rPr lang="pt-BR" dirty="0">
                <a:latin typeface="Arial" pitchFamily="34" charset="0"/>
                <a:cs typeface="Arial" pitchFamily="34" charset="0"/>
              </a:rPr>
              <a:t>, </a:t>
            </a:r>
            <a:r>
              <a:rPr lang="pt-BR" dirty="0" err="1">
                <a:latin typeface="Arial" pitchFamily="34" charset="0"/>
                <a:cs typeface="Arial" pitchFamily="34" charset="0"/>
              </a:rPr>
              <a:t>Sedna</a:t>
            </a:r>
            <a:r>
              <a:rPr lang="pt-BR" dirty="0">
                <a:latin typeface="Arial" pitchFamily="34" charset="0"/>
                <a:cs typeface="Arial" pitchFamily="34" charset="0"/>
              </a:rPr>
              <a:t>, é rochoso tal como outros 5 planetas do sistema solar. Isto é, eles têm chão assim como a Terra, enquanto outros 4 planetas (os maiores) são gasosos, ou seja, não possuem um chão como a Terra. Escreva os nomes dos 5 planetas rochosos. </a:t>
            </a:r>
            <a:r>
              <a:rPr lang="pt-BR" b="1" dirty="0">
                <a:latin typeface="Arial" pitchFamily="34" charset="0"/>
                <a:cs typeface="Arial" pitchFamily="34" charset="0"/>
              </a:rPr>
              <a:t>(0,1 ponto para cada nome correto).</a:t>
            </a:r>
            <a:endParaRPr lang="pt-BR" dirty="0">
              <a:latin typeface="Arial" pitchFamily="34" charset="0"/>
              <a:cs typeface="Arial" pitchFamily="34" charset="0"/>
            </a:endParaRPr>
          </a:p>
        </p:txBody>
      </p:sp>
      <p:sp>
        <p:nvSpPr>
          <p:cNvPr id="8" name="Retângulo 7"/>
          <p:cNvSpPr/>
          <p:nvPr/>
        </p:nvSpPr>
        <p:spPr>
          <a:xfrm>
            <a:off x="2093662" y="4980384"/>
            <a:ext cx="6840726" cy="369332"/>
          </a:xfrm>
          <a:prstGeom prst="rect">
            <a:avLst/>
          </a:prstGeom>
        </p:spPr>
        <p:txBody>
          <a:bodyPr wrap="square">
            <a:spAutoFit/>
          </a:bodyPr>
          <a:lstStyle/>
          <a:p>
            <a:r>
              <a:rPr lang="pt-BR" dirty="0" smtClean="0">
                <a:solidFill>
                  <a:srgbClr val="FF0000"/>
                </a:solidFill>
                <a:latin typeface="Arial" pitchFamily="34" charset="0"/>
                <a:cs typeface="Arial" pitchFamily="34" charset="0"/>
              </a:rPr>
              <a:t>Mercúrio</a:t>
            </a:r>
            <a:r>
              <a:rPr lang="pt-BR" dirty="0">
                <a:solidFill>
                  <a:srgbClr val="FF0000"/>
                </a:solidFill>
                <a:latin typeface="Arial" pitchFamily="34" charset="0"/>
                <a:cs typeface="Arial" pitchFamily="34" charset="0"/>
              </a:rPr>
              <a:t>, Vênus, Terra, Marte e Plutão (serve qualquer ordem).</a:t>
            </a:r>
          </a:p>
        </p:txBody>
      </p:sp>
      <p:sp>
        <p:nvSpPr>
          <p:cNvPr id="9" name="Retângulo 8"/>
          <p:cNvSpPr/>
          <p:nvPr/>
        </p:nvSpPr>
        <p:spPr>
          <a:xfrm>
            <a:off x="406921" y="4972526"/>
            <a:ext cx="1774845" cy="369332"/>
          </a:xfrm>
          <a:prstGeom prst="rect">
            <a:avLst/>
          </a:prstGeom>
        </p:spPr>
        <p:txBody>
          <a:bodyPr wrap="none">
            <a:spAutoFit/>
          </a:bodyPr>
          <a:lstStyle/>
          <a:p>
            <a:r>
              <a:rPr lang="pt-BR" b="1" dirty="0">
                <a:latin typeface="Arial" pitchFamily="34" charset="0"/>
                <a:cs typeface="Arial" pitchFamily="34" charset="0"/>
              </a:rPr>
              <a:t>Resposta 1b):</a:t>
            </a:r>
            <a:r>
              <a:rPr lang="pt-BR" dirty="0">
                <a:latin typeface="Arial" pitchFamily="34" charset="0"/>
                <a:cs typeface="Arial" pitchFamily="34" charset="0"/>
              </a:rPr>
              <a:t> </a:t>
            </a:r>
            <a:endParaRPr lang="pt-BR" dirty="0"/>
          </a:p>
        </p:txBody>
      </p:sp>
    </p:spTree>
    <p:extLst>
      <p:ext uri="{BB962C8B-B14F-4D97-AF65-F5344CB8AC3E}">
        <p14:creationId xmlns:p14="http://schemas.microsoft.com/office/powerpoint/2010/main" val="28382126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barn(inVertical)">
                                      <p:cBhvr>
                                        <p:cTn id="15"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254620" y="104553"/>
            <a:ext cx="7785149" cy="2585323"/>
          </a:xfrm>
          <a:prstGeom prst="rect">
            <a:avLst/>
          </a:prstGeom>
        </p:spPr>
        <p:txBody>
          <a:bodyPr wrap="square">
            <a:spAutoFit/>
          </a:bodyPr>
          <a:lstStyle/>
          <a:p>
            <a:pPr algn="just">
              <a:lnSpc>
                <a:spcPct val="150000"/>
              </a:lnSpc>
            </a:pPr>
            <a:r>
              <a:rPr lang="pt-BR" b="1" dirty="0">
                <a:latin typeface="Arial" pitchFamily="34" charset="0"/>
                <a:cs typeface="Arial" pitchFamily="34" charset="0"/>
              </a:rPr>
              <a:t>Questão 2) (1 ponto)</a:t>
            </a:r>
            <a:r>
              <a:rPr lang="pt-BR" dirty="0">
                <a:latin typeface="Arial" pitchFamily="34" charset="0"/>
                <a:cs typeface="Arial" pitchFamily="34" charset="0"/>
              </a:rPr>
              <a:t> O uso de unidades de comprimento adequadas facilita o trabalho dos cientistas. Quando você quer medir uma distância pequena, você usa centímetros (cm) ou milímetros (mm), certo? Se você quiser falar de distâncias entre cidades você usa o quilômetro (km), não é mesmo? Como os astrônomos trabalham com </a:t>
            </a:r>
            <a:r>
              <a:rPr lang="pt-BR" dirty="0" err="1">
                <a:latin typeface="Arial" pitchFamily="34" charset="0"/>
                <a:cs typeface="Arial" pitchFamily="34" charset="0"/>
              </a:rPr>
              <a:t>graaannndes</a:t>
            </a:r>
            <a:r>
              <a:rPr lang="pt-BR" dirty="0">
                <a:latin typeface="Arial" pitchFamily="34" charset="0"/>
                <a:cs typeface="Arial" pitchFamily="34" charset="0"/>
              </a:rPr>
              <a:t> distâncias eles usam uma unidade chamada UNIDADE ASTRONÔMICA (a sigla </a:t>
            </a:r>
            <a:r>
              <a:rPr lang="pt-BR" dirty="0" smtClean="0">
                <a:latin typeface="Arial" pitchFamily="34" charset="0"/>
                <a:cs typeface="Arial" pitchFamily="34" charset="0"/>
              </a:rPr>
              <a:t>é</a:t>
            </a:r>
            <a:endParaRPr lang="pt-BR" dirty="0">
              <a:latin typeface="Arial" pitchFamily="34" charset="0"/>
              <a:cs typeface="Arial" pitchFamily="34" charset="0"/>
            </a:endParaRPr>
          </a:p>
        </p:txBody>
      </p:sp>
      <p:sp>
        <p:nvSpPr>
          <p:cNvPr id="4" name="Retângulo 3"/>
          <p:cNvSpPr/>
          <p:nvPr/>
        </p:nvSpPr>
        <p:spPr>
          <a:xfrm>
            <a:off x="262905" y="2571869"/>
            <a:ext cx="11377264" cy="2585323"/>
          </a:xfrm>
          <a:prstGeom prst="rect">
            <a:avLst/>
          </a:prstGeom>
        </p:spPr>
        <p:txBody>
          <a:bodyPr wrap="square">
            <a:spAutoFit/>
          </a:bodyPr>
          <a:lstStyle/>
          <a:p>
            <a:pPr algn="just">
              <a:lnSpc>
                <a:spcPct val="150000"/>
              </a:lnSpc>
            </a:pPr>
            <a:r>
              <a:rPr lang="pt-BR" dirty="0">
                <a:latin typeface="Arial" pitchFamily="34" charset="0"/>
                <a:cs typeface="Arial" pitchFamily="34" charset="0"/>
              </a:rPr>
              <a:t>UA), a qual é definida como a distância média entre o Sol e a Terra. 1 UA vale, aproximadamente, 150.000.000 km, ou seja, cento e </a:t>
            </a:r>
            <a:r>
              <a:rPr lang="pt-BR" dirty="0" err="1">
                <a:latin typeface="Arial" pitchFamily="34" charset="0"/>
                <a:cs typeface="Arial" pitchFamily="34" charset="0"/>
              </a:rPr>
              <a:t>cinqüenta</a:t>
            </a:r>
            <a:r>
              <a:rPr lang="pt-BR" dirty="0">
                <a:latin typeface="Arial" pitchFamily="34" charset="0"/>
                <a:cs typeface="Arial" pitchFamily="34" charset="0"/>
              </a:rPr>
              <a:t> milhões de quilômetros. </a:t>
            </a:r>
            <a:r>
              <a:rPr lang="pt-BR" dirty="0" err="1">
                <a:latin typeface="Arial" pitchFamily="34" charset="0"/>
                <a:cs typeface="Arial" pitchFamily="34" charset="0"/>
              </a:rPr>
              <a:t>Freqüentemente</a:t>
            </a:r>
            <a:r>
              <a:rPr lang="pt-BR" dirty="0">
                <a:latin typeface="Arial" pitchFamily="34" charset="0"/>
                <a:cs typeface="Arial" pitchFamily="34" charset="0"/>
              </a:rPr>
              <a:t> precisamos transformar km em UA, ou UA em km. Por isso é importante você aprender desde pequeno a transformar cm em metros, metros em milímetros, </a:t>
            </a:r>
            <a:r>
              <a:rPr lang="pt-BR" dirty="0" err="1">
                <a:latin typeface="Arial" pitchFamily="34" charset="0"/>
                <a:cs typeface="Arial" pitchFamily="34" charset="0"/>
              </a:rPr>
              <a:t>etc</a:t>
            </a:r>
            <a:r>
              <a:rPr lang="pt-BR" dirty="0">
                <a:latin typeface="Arial" pitchFamily="34" charset="0"/>
                <a:cs typeface="Arial" pitchFamily="34" charset="0"/>
              </a:rPr>
              <a:t>, etc. Também é importante saber usar potências de dez. Veja que podemos escrever 150.000.000 km  como 150 x 10</a:t>
            </a:r>
            <a:r>
              <a:rPr lang="pt-BR" baseline="30000" dirty="0">
                <a:latin typeface="Arial" pitchFamily="34" charset="0"/>
                <a:cs typeface="Arial" pitchFamily="34" charset="0"/>
              </a:rPr>
              <a:t>6</a:t>
            </a:r>
            <a:r>
              <a:rPr lang="pt-BR" dirty="0">
                <a:latin typeface="Arial" pitchFamily="34" charset="0"/>
                <a:cs typeface="Arial" pitchFamily="34" charset="0"/>
              </a:rPr>
              <a:t> km ou ainda como 15 x 10</a:t>
            </a:r>
            <a:r>
              <a:rPr lang="pt-BR" baseline="30000" dirty="0">
                <a:latin typeface="Arial" pitchFamily="34" charset="0"/>
                <a:cs typeface="Arial" pitchFamily="34" charset="0"/>
              </a:rPr>
              <a:t>7</a:t>
            </a:r>
            <a:r>
              <a:rPr lang="pt-BR" dirty="0">
                <a:latin typeface="Arial" pitchFamily="34" charset="0"/>
                <a:cs typeface="Arial" pitchFamily="34" charset="0"/>
              </a:rPr>
              <a:t> km. Os números ficam menores e melhor de trabalharmos com eles.</a:t>
            </a:r>
            <a:endParaRPr lang="pt-BR" dirty="0">
              <a:latin typeface="Arial" pitchFamily="34" charset="0"/>
              <a:cs typeface="Arial" pitchFamily="34" charset="0"/>
            </a:endParaRPr>
          </a:p>
        </p:txBody>
      </p:sp>
    </p:spTree>
    <p:extLst>
      <p:ext uri="{BB962C8B-B14F-4D97-AF65-F5344CB8AC3E}">
        <p14:creationId xmlns:p14="http://schemas.microsoft.com/office/powerpoint/2010/main" val="1536112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209370" y="100173"/>
            <a:ext cx="7848872" cy="1338828"/>
          </a:xfrm>
          <a:prstGeom prst="rect">
            <a:avLst/>
          </a:prstGeom>
        </p:spPr>
        <p:txBody>
          <a:bodyPr wrap="square">
            <a:spAutoFit/>
          </a:bodyPr>
          <a:lstStyle/>
          <a:p>
            <a:pPr algn="just">
              <a:lnSpc>
                <a:spcPct val="150000"/>
              </a:lnSpc>
            </a:pPr>
            <a:r>
              <a:rPr lang="pt-BR" b="1" dirty="0" smtClean="0">
                <a:latin typeface="Arial" pitchFamily="34" charset="0"/>
                <a:cs typeface="Arial" pitchFamily="34" charset="0"/>
              </a:rPr>
              <a:t>Pergunta 2a</a:t>
            </a:r>
            <a:r>
              <a:rPr lang="pt-BR" b="1" dirty="0">
                <a:latin typeface="Arial" pitchFamily="34" charset="0"/>
                <a:cs typeface="Arial" pitchFamily="34" charset="0"/>
              </a:rPr>
              <a:t>) (0,5 ponto) </a:t>
            </a:r>
            <a:r>
              <a:rPr lang="pt-BR" dirty="0">
                <a:latin typeface="Arial" pitchFamily="34" charset="0"/>
                <a:cs typeface="Arial" pitchFamily="34" charset="0"/>
              </a:rPr>
              <a:t>Como escrevemos na questão 1, o novo </a:t>
            </a:r>
            <a:r>
              <a:rPr lang="pt-BR" dirty="0" err="1">
                <a:latin typeface="Arial" pitchFamily="34" charset="0"/>
                <a:cs typeface="Arial" pitchFamily="34" charset="0"/>
              </a:rPr>
              <a:t>planetóide</a:t>
            </a:r>
            <a:r>
              <a:rPr lang="pt-BR" dirty="0">
                <a:latin typeface="Arial" pitchFamily="34" charset="0"/>
                <a:cs typeface="Arial" pitchFamily="34" charset="0"/>
              </a:rPr>
              <a:t>, </a:t>
            </a:r>
            <a:r>
              <a:rPr lang="pt-BR" dirty="0" err="1">
                <a:latin typeface="Arial" pitchFamily="34" charset="0"/>
                <a:cs typeface="Arial" pitchFamily="34" charset="0"/>
              </a:rPr>
              <a:t>Sedna</a:t>
            </a:r>
            <a:r>
              <a:rPr lang="pt-BR" dirty="0">
                <a:latin typeface="Arial" pitchFamily="34" charset="0"/>
                <a:cs typeface="Arial" pitchFamily="34" charset="0"/>
              </a:rPr>
              <a:t>, está, atualmente, a uma distância de 100 UA do Sol, pois bem, a quantos </a:t>
            </a:r>
            <a:r>
              <a:rPr lang="pt-BR" u="sng" dirty="0">
                <a:latin typeface="Arial" pitchFamily="34" charset="0"/>
                <a:cs typeface="Arial" pitchFamily="34" charset="0"/>
              </a:rPr>
              <a:t>quilômetros</a:t>
            </a:r>
            <a:r>
              <a:rPr lang="pt-BR" dirty="0">
                <a:latin typeface="Arial" pitchFamily="34" charset="0"/>
                <a:cs typeface="Arial" pitchFamily="34" charset="0"/>
              </a:rPr>
              <a:t> </a:t>
            </a:r>
            <a:r>
              <a:rPr lang="pt-BR" dirty="0" err="1">
                <a:latin typeface="Arial" pitchFamily="34" charset="0"/>
                <a:cs typeface="Arial" pitchFamily="34" charset="0"/>
              </a:rPr>
              <a:t>Sedna</a:t>
            </a:r>
            <a:r>
              <a:rPr lang="pt-BR" dirty="0">
                <a:latin typeface="Arial" pitchFamily="34" charset="0"/>
                <a:cs typeface="Arial" pitchFamily="34" charset="0"/>
              </a:rPr>
              <a:t> está, atualmente, do Sol?</a:t>
            </a:r>
          </a:p>
        </p:txBody>
      </p:sp>
      <p:sp>
        <p:nvSpPr>
          <p:cNvPr id="4" name="Retângulo 3"/>
          <p:cNvSpPr/>
          <p:nvPr/>
        </p:nvSpPr>
        <p:spPr>
          <a:xfrm>
            <a:off x="3826422" y="1587633"/>
            <a:ext cx="1526380" cy="369332"/>
          </a:xfrm>
          <a:prstGeom prst="rect">
            <a:avLst/>
          </a:prstGeom>
        </p:spPr>
        <p:txBody>
          <a:bodyPr wrap="none">
            <a:spAutoFit/>
          </a:bodyPr>
          <a:lstStyle/>
          <a:p>
            <a:r>
              <a:rPr lang="pt-BR" dirty="0" smtClean="0">
                <a:solidFill>
                  <a:srgbClr val="FF0000"/>
                </a:solidFill>
                <a:latin typeface="Arial" pitchFamily="34" charset="0"/>
                <a:cs typeface="Arial" pitchFamily="34" charset="0"/>
              </a:rPr>
              <a:t>150 </a:t>
            </a:r>
            <a:r>
              <a:rPr lang="pt-BR" dirty="0">
                <a:solidFill>
                  <a:srgbClr val="FF0000"/>
                </a:solidFill>
                <a:latin typeface="Arial" pitchFamily="34" charset="0"/>
                <a:cs typeface="Arial" pitchFamily="34" charset="0"/>
              </a:rPr>
              <a:t>x 10</a:t>
            </a:r>
            <a:r>
              <a:rPr lang="pt-BR" baseline="30000" dirty="0">
                <a:solidFill>
                  <a:srgbClr val="FF0000"/>
                </a:solidFill>
                <a:latin typeface="Arial" pitchFamily="34" charset="0"/>
                <a:cs typeface="Arial" pitchFamily="34" charset="0"/>
              </a:rPr>
              <a:t>8</a:t>
            </a:r>
            <a:r>
              <a:rPr lang="pt-BR" dirty="0">
                <a:solidFill>
                  <a:srgbClr val="FF0000"/>
                </a:solidFill>
                <a:latin typeface="Arial" pitchFamily="34" charset="0"/>
                <a:cs typeface="Arial" pitchFamily="34" charset="0"/>
              </a:rPr>
              <a:t> km</a:t>
            </a:r>
          </a:p>
        </p:txBody>
      </p:sp>
      <p:sp>
        <p:nvSpPr>
          <p:cNvPr id="5" name="Retângulo 4"/>
          <p:cNvSpPr/>
          <p:nvPr/>
        </p:nvSpPr>
        <p:spPr>
          <a:xfrm>
            <a:off x="218605" y="1571730"/>
            <a:ext cx="1762021" cy="369332"/>
          </a:xfrm>
          <a:prstGeom prst="rect">
            <a:avLst/>
          </a:prstGeom>
        </p:spPr>
        <p:txBody>
          <a:bodyPr wrap="none">
            <a:spAutoFit/>
          </a:bodyPr>
          <a:lstStyle/>
          <a:p>
            <a:r>
              <a:rPr lang="pt-BR" b="1" dirty="0">
                <a:latin typeface="Arial" pitchFamily="34" charset="0"/>
                <a:cs typeface="Arial" pitchFamily="34" charset="0"/>
              </a:rPr>
              <a:t>Resposta 2a):</a:t>
            </a:r>
            <a:r>
              <a:rPr lang="pt-BR" dirty="0">
                <a:latin typeface="Arial" pitchFamily="34" charset="0"/>
                <a:cs typeface="Arial" pitchFamily="34" charset="0"/>
              </a:rPr>
              <a:t> </a:t>
            </a:r>
            <a:endParaRPr lang="pt-BR" dirty="0"/>
          </a:p>
        </p:txBody>
      </p:sp>
      <p:sp>
        <p:nvSpPr>
          <p:cNvPr id="6" name="Retângulo 5"/>
          <p:cNvSpPr/>
          <p:nvPr/>
        </p:nvSpPr>
        <p:spPr>
          <a:xfrm>
            <a:off x="1869627" y="1587633"/>
            <a:ext cx="1981633" cy="369332"/>
          </a:xfrm>
          <a:prstGeom prst="rect">
            <a:avLst/>
          </a:prstGeom>
        </p:spPr>
        <p:txBody>
          <a:bodyPr wrap="none">
            <a:spAutoFit/>
          </a:bodyPr>
          <a:lstStyle/>
          <a:p>
            <a:r>
              <a:rPr lang="pt-BR" dirty="0">
                <a:solidFill>
                  <a:srgbClr val="FF0000"/>
                </a:solidFill>
                <a:latin typeface="Arial" pitchFamily="34" charset="0"/>
                <a:cs typeface="Arial" pitchFamily="34" charset="0"/>
              </a:rPr>
              <a:t>100 x 150 x 10</a:t>
            </a:r>
            <a:r>
              <a:rPr lang="pt-BR" baseline="30000" dirty="0">
                <a:solidFill>
                  <a:srgbClr val="FF0000"/>
                </a:solidFill>
                <a:latin typeface="Arial" pitchFamily="34" charset="0"/>
                <a:cs typeface="Arial" pitchFamily="34" charset="0"/>
              </a:rPr>
              <a:t>6</a:t>
            </a:r>
            <a:r>
              <a:rPr lang="pt-BR" dirty="0">
                <a:solidFill>
                  <a:srgbClr val="FF0000"/>
                </a:solidFill>
                <a:latin typeface="Arial" pitchFamily="34" charset="0"/>
                <a:cs typeface="Arial" pitchFamily="34" charset="0"/>
              </a:rPr>
              <a:t> =</a:t>
            </a:r>
            <a:endParaRPr lang="pt-BR" dirty="0"/>
          </a:p>
        </p:txBody>
      </p:sp>
      <p:sp>
        <p:nvSpPr>
          <p:cNvPr id="7" name="Retângulo 6"/>
          <p:cNvSpPr/>
          <p:nvPr/>
        </p:nvSpPr>
        <p:spPr>
          <a:xfrm>
            <a:off x="1526421" y="1979548"/>
            <a:ext cx="2730235" cy="369332"/>
          </a:xfrm>
          <a:prstGeom prst="rect">
            <a:avLst/>
          </a:prstGeom>
        </p:spPr>
        <p:txBody>
          <a:bodyPr wrap="none">
            <a:spAutoFit/>
          </a:bodyPr>
          <a:lstStyle/>
          <a:p>
            <a:r>
              <a:rPr lang="pt-BR" dirty="0">
                <a:solidFill>
                  <a:srgbClr val="FF0000"/>
                </a:solidFill>
                <a:latin typeface="Arial" pitchFamily="34" charset="0"/>
                <a:cs typeface="Arial" pitchFamily="34" charset="0"/>
              </a:rPr>
              <a:t>Ou 100 x 150.000.000 = </a:t>
            </a:r>
          </a:p>
        </p:txBody>
      </p:sp>
      <p:sp>
        <p:nvSpPr>
          <p:cNvPr id="8" name="Retângulo 7"/>
          <p:cNvSpPr/>
          <p:nvPr/>
        </p:nvSpPr>
        <p:spPr>
          <a:xfrm>
            <a:off x="4106404" y="1979548"/>
            <a:ext cx="2159566" cy="369332"/>
          </a:xfrm>
          <a:prstGeom prst="rect">
            <a:avLst/>
          </a:prstGeom>
        </p:spPr>
        <p:txBody>
          <a:bodyPr wrap="none">
            <a:spAutoFit/>
          </a:bodyPr>
          <a:lstStyle/>
          <a:p>
            <a:r>
              <a:rPr lang="pt-BR" dirty="0">
                <a:solidFill>
                  <a:srgbClr val="FF0000"/>
                </a:solidFill>
                <a:latin typeface="Arial" pitchFamily="34" charset="0"/>
                <a:cs typeface="Arial" pitchFamily="34" charset="0"/>
              </a:rPr>
              <a:t>15.000.000.000 km</a:t>
            </a:r>
          </a:p>
        </p:txBody>
      </p:sp>
      <p:sp>
        <p:nvSpPr>
          <p:cNvPr id="9" name="Retângulo 8"/>
          <p:cNvSpPr/>
          <p:nvPr/>
        </p:nvSpPr>
        <p:spPr>
          <a:xfrm>
            <a:off x="216396" y="2444403"/>
            <a:ext cx="11533934" cy="3000821"/>
          </a:xfrm>
          <a:prstGeom prst="rect">
            <a:avLst/>
          </a:prstGeom>
        </p:spPr>
        <p:txBody>
          <a:bodyPr wrap="square">
            <a:spAutoFit/>
          </a:bodyPr>
          <a:lstStyle/>
          <a:p>
            <a:pPr algn="just">
              <a:lnSpc>
                <a:spcPct val="150000"/>
              </a:lnSpc>
            </a:pPr>
            <a:r>
              <a:rPr lang="pt-BR" b="1" dirty="0" smtClean="0">
                <a:latin typeface="Arial" pitchFamily="34" charset="0"/>
                <a:cs typeface="Arial" pitchFamily="34" charset="0"/>
              </a:rPr>
              <a:t>Pergunta 2b</a:t>
            </a:r>
            <a:r>
              <a:rPr lang="pt-BR" b="1" dirty="0">
                <a:latin typeface="Arial" pitchFamily="34" charset="0"/>
                <a:cs typeface="Arial" pitchFamily="34" charset="0"/>
              </a:rPr>
              <a:t>) (0,5 ponto)</a:t>
            </a:r>
            <a:r>
              <a:rPr lang="pt-BR" dirty="0">
                <a:latin typeface="Arial" pitchFamily="34" charset="0"/>
                <a:cs typeface="Arial" pitchFamily="34" charset="0"/>
              </a:rPr>
              <a:t> Como você já deve ter percebido a matemática é </a:t>
            </a:r>
            <a:r>
              <a:rPr lang="pt-BR" dirty="0" err="1">
                <a:latin typeface="Arial" pitchFamily="34" charset="0"/>
                <a:cs typeface="Arial" pitchFamily="34" charset="0"/>
              </a:rPr>
              <a:t>muuuuiiiito</a:t>
            </a:r>
            <a:r>
              <a:rPr lang="pt-BR" dirty="0">
                <a:latin typeface="Arial" pitchFamily="34" charset="0"/>
                <a:cs typeface="Arial" pitchFamily="34" charset="0"/>
              </a:rPr>
              <a:t> importante. Veja que até para você comprar uma bala você usa matemática para saber o troco, não é mesmo? Os cientistas usam muito a matemática. E também você poderá ser um cientista e para isso só precisa estudar com dedicação. Uma partícula de luz, chamada fóton, é o objeto mais veloz conhecido, pois ela viaja a 300.000 km em cada segundo!!!. Uma partícula de luz emitida pelo Sol gasta aproximadamente 8 minutos para chegar na Terra. Quantos minutos gasta um fóton emitido pelo Sol para chegar até </a:t>
            </a:r>
            <a:r>
              <a:rPr lang="pt-BR" dirty="0" err="1">
                <a:latin typeface="Arial" pitchFamily="34" charset="0"/>
                <a:cs typeface="Arial" pitchFamily="34" charset="0"/>
              </a:rPr>
              <a:t>Sedna</a:t>
            </a:r>
            <a:r>
              <a:rPr lang="pt-BR" dirty="0">
                <a:latin typeface="Arial" pitchFamily="34" charset="0"/>
                <a:cs typeface="Arial" pitchFamily="34" charset="0"/>
              </a:rPr>
              <a:t>? É fácil, mas tem que pensar um pouquinho e não esquecer o que já escrevemos sobre </a:t>
            </a:r>
            <a:r>
              <a:rPr lang="pt-BR" dirty="0" err="1">
                <a:latin typeface="Arial" pitchFamily="34" charset="0"/>
                <a:cs typeface="Arial" pitchFamily="34" charset="0"/>
              </a:rPr>
              <a:t>Sedna</a:t>
            </a:r>
            <a:r>
              <a:rPr lang="pt-BR" dirty="0">
                <a:latin typeface="Arial" pitchFamily="34" charset="0"/>
                <a:cs typeface="Arial" pitchFamily="34" charset="0"/>
              </a:rPr>
              <a:t> na questão 1.</a:t>
            </a:r>
          </a:p>
        </p:txBody>
      </p:sp>
      <p:sp>
        <p:nvSpPr>
          <p:cNvPr id="10" name="Retângulo 9"/>
          <p:cNvSpPr/>
          <p:nvPr/>
        </p:nvSpPr>
        <p:spPr>
          <a:xfrm>
            <a:off x="1893083" y="5437286"/>
            <a:ext cx="9819094" cy="923330"/>
          </a:xfrm>
          <a:prstGeom prst="rect">
            <a:avLst/>
          </a:prstGeom>
        </p:spPr>
        <p:txBody>
          <a:bodyPr wrap="square">
            <a:spAutoFit/>
          </a:bodyPr>
          <a:lstStyle/>
          <a:p>
            <a:pPr algn="just">
              <a:lnSpc>
                <a:spcPct val="150000"/>
              </a:lnSpc>
            </a:pPr>
            <a:r>
              <a:rPr lang="pt-BR" dirty="0" smtClean="0">
                <a:solidFill>
                  <a:srgbClr val="FF0000"/>
                </a:solidFill>
                <a:latin typeface="Arial" pitchFamily="34" charset="0"/>
                <a:cs typeface="Arial" pitchFamily="34" charset="0"/>
              </a:rPr>
              <a:t>Se </a:t>
            </a:r>
            <a:r>
              <a:rPr lang="pt-BR" dirty="0">
                <a:solidFill>
                  <a:srgbClr val="FF0000"/>
                </a:solidFill>
                <a:latin typeface="Arial" pitchFamily="34" charset="0"/>
                <a:cs typeface="Arial" pitchFamily="34" charset="0"/>
              </a:rPr>
              <a:t>para viajar 1 UA o fóton gasta 8 minutos, então para viajar 100 UA (que é a distância  Sol-</a:t>
            </a:r>
            <a:r>
              <a:rPr lang="pt-BR" dirty="0" err="1">
                <a:solidFill>
                  <a:srgbClr val="FF0000"/>
                </a:solidFill>
                <a:latin typeface="Arial" pitchFamily="34" charset="0"/>
                <a:cs typeface="Arial" pitchFamily="34" charset="0"/>
              </a:rPr>
              <a:t>Sedna</a:t>
            </a:r>
            <a:r>
              <a:rPr lang="pt-BR" dirty="0">
                <a:solidFill>
                  <a:srgbClr val="FF0000"/>
                </a:solidFill>
                <a:latin typeface="Arial" pitchFamily="34" charset="0"/>
                <a:cs typeface="Arial" pitchFamily="34" charset="0"/>
              </a:rPr>
              <a:t>) o fóton gasta 800 minutos, ou seja, 100 vezes mais.</a:t>
            </a:r>
          </a:p>
        </p:txBody>
      </p:sp>
      <p:sp>
        <p:nvSpPr>
          <p:cNvPr id="11" name="Retângulo 10"/>
          <p:cNvSpPr/>
          <p:nvPr/>
        </p:nvSpPr>
        <p:spPr>
          <a:xfrm>
            <a:off x="264212" y="5527446"/>
            <a:ext cx="1774845" cy="369332"/>
          </a:xfrm>
          <a:prstGeom prst="rect">
            <a:avLst/>
          </a:prstGeom>
        </p:spPr>
        <p:txBody>
          <a:bodyPr wrap="none">
            <a:spAutoFit/>
          </a:bodyPr>
          <a:lstStyle/>
          <a:p>
            <a:r>
              <a:rPr lang="pt-BR" b="1" dirty="0">
                <a:latin typeface="Arial" pitchFamily="34" charset="0"/>
                <a:cs typeface="Arial" pitchFamily="34" charset="0"/>
              </a:rPr>
              <a:t>Resposta 2b):</a:t>
            </a:r>
            <a:r>
              <a:rPr lang="pt-BR" dirty="0">
                <a:latin typeface="Arial" pitchFamily="34" charset="0"/>
                <a:cs typeface="Arial" pitchFamily="34" charset="0"/>
              </a:rPr>
              <a:t> </a:t>
            </a:r>
            <a:endParaRPr lang="pt-BR" dirty="0"/>
          </a:p>
        </p:txBody>
      </p:sp>
    </p:spTree>
    <p:extLst>
      <p:ext uri="{BB962C8B-B14F-4D97-AF65-F5344CB8AC3E}">
        <p14:creationId xmlns:p14="http://schemas.microsoft.com/office/powerpoint/2010/main" val="21060493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p:cTn id="14" dur="500" fill="hold"/>
                                        <p:tgtEl>
                                          <p:spTgt spid="4"/>
                                        </p:tgtEl>
                                        <p:attrNameLst>
                                          <p:attrName>ppt_w</p:attrName>
                                        </p:attrNameLst>
                                      </p:cBhvr>
                                      <p:tavLst>
                                        <p:tav tm="0">
                                          <p:val>
                                            <p:fltVal val="0"/>
                                          </p:val>
                                        </p:tav>
                                        <p:tav tm="100000">
                                          <p:val>
                                            <p:strVal val="#ppt_w"/>
                                          </p:val>
                                        </p:tav>
                                      </p:tavLst>
                                    </p:anim>
                                    <p:anim calcmode="lin" valueType="num">
                                      <p:cBhvr>
                                        <p:cTn id="15" dur="500" fill="hold"/>
                                        <p:tgtEl>
                                          <p:spTgt spid="4"/>
                                        </p:tgtEl>
                                        <p:attrNameLst>
                                          <p:attrName>ppt_h</p:attrName>
                                        </p:attrNameLst>
                                      </p:cBhvr>
                                      <p:tavLst>
                                        <p:tav tm="0">
                                          <p:val>
                                            <p:fltVal val="0"/>
                                          </p:val>
                                        </p:tav>
                                        <p:tav tm="100000">
                                          <p:val>
                                            <p:strVal val="#ppt_h"/>
                                          </p:val>
                                        </p:tav>
                                      </p:tavLst>
                                    </p:anim>
                                    <p:animEffect transition="in" filter="fade">
                                      <p:cBhvr>
                                        <p:cTn id="16" dur="500"/>
                                        <p:tgtEl>
                                          <p:spTgt spid="4"/>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p:cTn id="21" dur="500" fill="hold"/>
                                        <p:tgtEl>
                                          <p:spTgt spid="7"/>
                                        </p:tgtEl>
                                        <p:attrNameLst>
                                          <p:attrName>ppt_w</p:attrName>
                                        </p:attrNameLst>
                                      </p:cBhvr>
                                      <p:tavLst>
                                        <p:tav tm="0">
                                          <p:val>
                                            <p:fltVal val="0"/>
                                          </p:val>
                                        </p:tav>
                                        <p:tav tm="100000">
                                          <p:val>
                                            <p:strVal val="#ppt_w"/>
                                          </p:val>
                                        </p:tav>
                                      </p:tavLst>
                                    </p:anim>
                                    <p:anim calcmode="lin" valueType="num">
                                      <p:cBhvr>
                                        <p:cTn id="22" dur="500" fill="hold"/>
                                        <p:tgtEl>
                                          <p:spTgt spid="7"/>
                                        </p:tgtEl>
                                        <p:attrNameLst>
                                          <p:attrName>ppt_h</p:attrName>
                                        </p:attrNameLst>
                                      </p:cBhvr>
                                      <p:tavLst>
                                        <p:tav tm="0">
                                          <p:val>
                                            <p:fltVal val="0"/>
                                          </p:val>
                                        </p:tav>
                                        <p:tav tm="100000">
                                          <p:val>
                                            <p:strVal val="#ppt_h"/>
                                          </p:val>
                                        </p:tav>
                                      </p:tavLst>
                                    </p:anim>
                                    <p:animEffect transition="in" filter="fade">
                                      <p:cBhvr>
                                        <p:cTn id="23" dur="500"/>
                                        <p:tgtEl>
                                          <p:spTgt spid="7"/>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 calcmode="lin" valueType="num">
                                      <p:cBhvr>
                                        <p:cTn id="28" dur="500" fill="hold"/>
                                        <p:tgtEl>
                                          <p:spTgt spid="8"/>
                                        </p:tgtEl>
                                        <p:attrNameLst>
                                          <p:attrName>ppt_w</p:attrName>
                                        </p:attrNameLst>
                                      </p:cBhvr>
                                      <p:tavLst>
                                        <p:tav tm="0">
                                          <p:val>
                                            <p:fltVal val="0"/>
                                          </p:val>
                                        </p:tav>
                                        <p:tav tm="100000">
                                          <p:val>
                                            <p:strVal val="#ppt_w"/>
                                          </p:val>
                                        </p:tav>
                                      </p:tavLst>
                                    </p:anim>
                                    <p:anim calcmode="lin" valueType="num">
                                      <p:cBhvr>
                                        <p:cTn id="29" dur="500" fill="hold"/>
                                        <p:tgtEl>
                                          <p:spTgt spid="8"/>
                                        </p:tgtEl>
                                        <p:attrNameLst>
                                          <p:attrName>ppt_h</p:attrName>
                                        </p:attrNameLst>
                                      </p:cBhvr>
                                      <p:tavLst>
                                        <p:tav tm="0">
                                          <p:val>
                                            <p:fltVal val="0"/>
                                          </p:val>
                                        </p:tav>
                                        <p:tav tm="100000">
                                          <p:val>
                                            <p:strVal val="#ppt_h"/>
                                          </p:val>
                                        </p:tav>
                                      </p:tavLst>
                                    </p:anim>
                                    <p:animEffect transition="in" filter="fade">
                                      <p:cBhvr>
                                        <p:cTn id="30" dur="500"/>
                                        <p:tgtEl>
                                          <p:spTgt spid="8"/>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animEffect transition="in" filter="barn(inVertical)">
                                      <p:cBhvr>
                                        <p:cTn id="35"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7" grpId="0"/>
      <p:bldP spid="8" grpId="0"/>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18889" y="87022"/>
            <a:ext cx="7992888" cy="2057358"/>
          </a:xfrm>
          <a:prstGeom prst="rect">
            <a:avLst/>
          </a:prstGeom>
        </p:spPr>
        <p:txBody>
          <a:bodyPr wrap="square">
            <a:spAutoFit/>
          </a:bodyPr>
          <a:lstStyle/>
          <a:p>
            <a:pPr algn="just">
              <a:lnSpc>
                <a:spcPct val="114000"/>
              </a:lnSpc>
            </a:pPr>
            <a:r>
              <a:rPr lang="pt-BR" sz="1600" b="1" dirty="0">
                <a:latin typeface="Arial" pitchFamily="34" charset="0"/>
                <a:cs typeface="Arial" pitchFamily="34" charset="0"/>
              </a:rPr>
              <a:t>Questão 3) (1 ponto)</a:t>
            </a:r>
            <a:r>
              <a:rPr lang="pt-PT" sz="1600" dirty="0">
                <a:latin typeface="Arial" pitchFamily="34" charset="0"/>
                <a:cs typeface="Arial" pitchFamily="34" charset="0"/>
              </a:rPr>
              <a:t> Constelações são grupos de estrelas que formam “desenhos” no céu. As estrelas de uma mesma constelação estão próximas de uma mesma direção no céu e por isso parecem estar próximas uma das outras. A maior parte destes “desenhos” foi criada pela imaginação dos povos antigos. Os desenhos abaixo mostram três constelações que podem ser vistas nos céus do Brasil: </a:t>
            </a:r>
            <a:r>
              <a:rPr lang="pt-PT" sz="1600" i="1" dirty="0">
                <a:latin typeface="Arial" pitchFamily="34" charset="0"/>
                <a:cs typeface="Arial" pitchFamily="34" charset="0"/>
              </a:rPr>
              <a:t>O Cruzeiro do Sul, o gigante Órion e o Escorpião.</a:t>
            </a:r>
            <a:r>
              <a:rPr lang="pt-PT" sz="1600" dirty="0">
                <a:latin typeface="Arial" pitchFamily="34" charset="0"/>
                <a:cs typeface="Arial" pitchFamily="34" charset="0"/>
              </a:rPr>
              <a:t> Esperamos que você possa ver estas constelações no céu.</a:t>
            </a:r>
            <a:endParaRPr lang="pt-BR" sz="1600" dirty="0">
              <a:latin typeface="Arial" pitchFamily="34" charset="0"/>
              <a:cs typeface="Arial" pitchFamily="34" charset="0"/>
            </a:endParaRPr>
          </a:p>
        </p:txBody>
      </p:sp>
      <p:sp>
        <p:nvSpPr>
          <p:cNvPr id="4" name="Retângulo 3"/>
          <p:cNvSpPr/>
          <p:nvPr/>
        </p:nvSpPr>
        <p:spPr>
          <a:xfrm>
            <a:off x="118887" y="2278489"/>
            <a:ext cx="11665298" cy="934487"/>
          </a:xfrm>
          <a:prstGeom prst="rect">
            <a:avLst/>
          </a:prstGeom>
        </p:spPr>
        <p:txBody>
          <a:bodyPr wrap="square">
            <a:spAutoFit/>
          </a:bodyPr>
          <a:lstStyle/>
          <a:p>
            <a:pPr algn="just">
              <a:lnSpc>
                <a:spcPct val="114000"/>
              </a:lnSpc>
            </a:pPr>
            <a:r>
              <a:rPr lang="pt-PT" sz="1600" b="1" dirty="0" smtClean="0">
                <a:latin typeface="Arial" pitchFamily="34" charset="0"/>
                <a:cs typeface="Arial" pitchFamily="34" charset="0"/>
              </a:rPr>
              <a:t>Pergunta 3a</a:t>
            </a:r>
            <a:r>
              <a:rPr lang="pt-PT" sz="1600" b="1" dirty="0">
                <a:latin typeface="Arial" pitchFamily="34" charset="0"/>
                <a:cs typeface="Arial" pitchFamily="34" charset="0"/>
              </a:rPr>
              <a:t>) (0,5 ponto) </a:t>
            </a:r>
            <a:r>
              <a:rPr lang="pt-PT" sz="1600" dirty="0">
                <a:latin typeface="Arial" pitchFamily="34" charset="0"/>
                <a:cs typeface="Arial" pitchFamily="34" charset="0"/>
              </a:rPr>
              <a:t>Pinte, de qualquer cor (menos de vermelho), as “Três Marias” da constelação de Órion na figura abaixo. Faça um círculo ao redor das estrelas que constituem a constelação do Cruzeiro do Sul (também pode pintar de qualquer cor as estrelas do Cruzeiro do Sul, menos de vermelho).</a:t>
            </a:r>
            <a:endParaRPr lang="pt-BR" sz="1600" dirty="0">
              <a:latin typeface="Arial" pitchFamily="34" charset="0"/>
              <a:cs typeface="Arial" pitchFamily="34" charset="0"/>
            </a:endParaRPr>
          </a:p>
        </p:txBody>
      </p:sp>
      <p:graphicFrame>
        <p:nvGraphicFramePr>
          <p:cNvPr id="7" name="Objeto 6"/>
          <p:cNvGraphicFramePr>
            <a:graphicFrameLocks noChangeAspect="1"/>
          </p:cNvGraphicFramePr>
          <p:nvPr>
            <p:extLst>
              <p:ext uri="{D42A27DB-BD31-4B8C-83A1-F6EECF244321}">
                <p14:modId xmlns:p14="http://schemas.microsoft.com/office/powerpoint/2010/main" val="694466254"/>
              </p:ext>
            </p:extLst>
          </p:nvPr>
        </p:nvGraphicFramePr>
        <p:xfrm>
          <a:off x="20482" y="3286750"/>
          <a:ext cx="7120499" cy="2549773"/>
        </p:xfrm>
        <a:graphic>
          <a:graphicData uri="http://schemas.openxmlformats.org/presentationml/2006/ole">
            <mc:AlternateContent xmlns:mc="http://schemas.openxmlformats.org/markup-compatibility/2006">
              <mc:Choice xmlns:v="urn:schemas-microsoft-com:vml" Requires="v">
                <p:oleObj spid="_x0000_s1057" name="Picture" r:id="rId3" imgW="6670080" imgH="2087280" progId="Word.Picture.8">
                  <p:embed/>
                </p:oleObj>
              </mc:Choice>
              <mc:Fallback>
                <p:oleObj name="Picture" r:id="rId3" imgW="6670080" imgH="2087280" progId="Word.Picture.8">
                  <p:embed/>
                  <p:pic>
                    <p:nvPicPr>
                      <p:cNvPr id="0" name="Object 4"/>
                      <p:cNvPicPr>
                        <a:picLocks noChangeAspect="1" noChangeArrowheads="1"/>
                      </p:cNvPicPr>
                      <p:nvPr/>
                    </p:nvPicPr>
                    <p:blipFill>
                      <a:blip r:embed="rId4">
                        <a:lum contrast="94000"/>
                        <a:grayscl/>
                        <a:biLevel thresh="50000"/>
                        <a:extLst>
                          <a:ext uri="{28A0092B-C50C-407E-A947-70E740481C1C}">
                            <a14:useLocalDpi xmlns:a14="http://schemas.microsoft.com/office/drawing/2010/main" val="0"/>
                          </a:ext>
                        </a:extLst>
                      </a:blip>
                      <a:srcRect t="31046" r="15327" b="15523"/>
                      <a:stretch>
                        <a:fillRect/>
                      </a:stretch>
                    </p:blipFill>
                    <p:spPr bwMode="auto">
                      <a:xfrm>
                        <a:off x="20482" y="3286750"/>
                        <a:ext cx="7120499" cy="2549773"/>
                      </a:xfrm>
                      <a:prstGeom prst="rect">
                        <a:avLst/>
                      </a:prstGeom>
                      <a:noFill/>
                      <a:ln>
                        <a:noFill/>
                      </a:ln>
                      <a:effectLst/>
                    </p:spPr>
                  </p:pic>
                </p:oleObj>
              </mc:Fallback>
            </mc:AlternateContent>
          </a:graphicData>
        </a:graphic>
      </p:graphicFrame>
      <p:grpSp>
        <p:nvGrpSpPr>
          <p:cNvPr id="8" name="Group 5"/>
          <p:cNvGrpSpPr>
            <a:grpSpLocks/>
          </p:cNvGrpSpPr>
          <p:nvPr/>
        </p:nvGrpSpPr>
        <p:grpSpPr bwMode="auto">
          <a:xfrm>
            <a:off x="1470449" y="4429756"/>
            <a:ext cx="216024" cy="209540"/>
            <a:chOff x="3038" y="7881"/>
            <a:chExt cx="336" cy="302"/>
          </a:xfrm>
          <a:solidFill>
            <a:srgbClr val="0070C0"/>
          </a:solidFill>
        </p:grpSpPr>
        <p:sp>
          <p:nvSpPr>
            <p:cNvPr id="16" name="Oval 6"/>
            <p:cNvSpPr>
              <a:spLocks noChangeArrowheads="1"/>
            </p:cNvSpPr>
            <p:nvPr/>
          </p:nvSpPr>
          <p:spPr bwMode="auto">
            <a:xfrm>
              <a:off x="3141" y="7984"/>
              <a:ext cx="113" cy="113"/>
            </a:xfrm>
            <a:prstGeom prst="ellipse">
              <a:avLst/>
            </a:prstGeom>
            <a:grp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grpSp>
          <p:nvGrpSpPr>
            <p:cNvPr id="17" name="Group 7"/>
            <p:cNvGrpSpPr>
              <a:grpSpLocks/>
            </p:cNvGrpSpPr>
            <p:nvPr/>
          </p:nvGrpSpPr>
          <p:grpSpPr bwMode="auto">
            <a:xfrm>
              <a:off x="3038" y="7881"/>
              <a:ext cx="336" cy="302"/>
              <a:chOff x="2832" y="10083"/>
              <a:chExt cx="336" cy="302"/>
            </a:xfrm>
            <a:grpFill/>
          </p:grpSpPr>
          <p:sp>
            <p:nvSpPr>
              <p:cNvPr id="18" name="Oval 8"/>
              <p:cNvSpPr>
                <a:spLocks noChangeArrowheads="1"/>
              </p:cNvSpPr>
              <p:nvPr/>
            </p:nvSpPr>
            <p:spPr bwMode="auto">
              <a:xfrm>
                <a:off x="2832" y="10083"/>
                <a:ext cx="113" cy="113"/>
              </a:xfrm>
              <a:prstGeom prst="ellipse">
                <a:avLst/>
              </a:prstGeom>
              <a:grp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19" name="Oval 9"/>
              <p:cNvSpPr>
                <a:spLocks noChangeArrowheads="1"/>
              </p:cNvSpPr>
              <p:nvPr/>
            </p:nvSpPr>
            <p:spPr bwMode="auto">
              <a:xfrm>
                <a:off x="3055" y="10272"/>
                <a:ext cx="113" cy="113"/>
              </a:xfrm>
              <a:prstGeom prst="ellipse">
                <a:avLst/>
              </a:prstGeom>
              <a:grp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grpSp>
      </p:grpSp>
      <p:grpSp>
        <p:nvGrpSpPr>
          <p:cNvPr id="9" name="Group 10"/>
          <p:cNvGrpSpPr>
            <a:grpSpLocks/>
          </p:cNvGrpSpPr>
          <p:nvPr/>
        </p:nvGrpSpPr>
        <p:grpSpPr bwMode="auto">
          <a:xfrm>
            <a:off x="2999209" y="4122582"/>
            <a:ext cx="532983" cy="872854"/>
            <a:chOff x="4632" y="6928"/>
            <a:chExt cx="806" cy="1142"/>
          </a:xfrm>
          <a:solidFill>
            <a:srgbClr val="0070C0"/>
          </a:solidFill>
        </p:grpSpPr>
        <p:sp>
          <p:nvSpPr>
            <p:cNvPr id="11" name="Oval 11"/>
            <p:cNvSpPr>
              <a:spLocks noChangeArrowheads="1"/>
            </p:cNvSpPr>
            <p:nvPr/>
          </p:nvSpPr>
          <p:spPr bwMode="auto">
            <a:xfrm>
              <a:off x="4632" y="7374"/>
              <a:ext cx="113" cy="113"/>
            </a:xfrm>
            <a:prstGeom prst="ellipse">
              <a:avLst/>
            </a:prstGeom>
            <a:grp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12" name="Oval 12"/>
            <p:cNvSpPr>
              <a:spLocks noChangeArrowheads="1"/>
            </p:cNvSpPr>
            <p:nvPr/>
          </p:nvSpPr>
          <p:spPr bwMode="auto">
            <a:xfrm>
              <a:off x="4991" y="6928"/>
              <a:ext cx="113" cy="113"/>
            </a:xfrm>
            <a:prstGeom prst="ellipse">
              <a:avLst/>
            </a:prstGeom>
            <a:grp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13" name="Oval 13"/>
            <p:cNvSpPr>
              <a:spLocks noChangeArrowheads="1"/>
            </p:cNvSpPr>
            <p:nvPr/>
          </p:nvSpPr>
          <p:spPr bwMode="auto">
            <a:xfrm>
              <a:off x="4999" y="7957"/>
              <a:ext cx="113" cy="113"/>
            </a:xfrm>
            <a:prstGeom prst="ellipse">
              <a:avLst/>
            </a:prstGeom>
            <a:grp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14" name="Oval 14"/>
            <p:cNvSpPr>
              <a:spLocks noChangeArrowheads="1"/>
            </p:cNvSpPr>
            <p:nvPr/>
          </p:nvSpPr>
          <p:spPr bwMode="auto">
            <a:xfrm>
              <a:off x="5325" y="7281"/>
              <a:ext cx="113" cy="113"/>
            </a:xfrm>
            <a:prstGeom prst="ellipse">
              <a:avLst/>
            </a:prstGeom>
            <a:grp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15" name="Oval 15"/>
            <p:cNvSpPr>
              <a:spLocks noChangeArrowheads="1"/>
            </p:cNvSpPr>
            <p:nvPr/>
          </p:nvSpPr>
          <p:spPr bwMode="auto">
            <a:xfrm>
              <a:off x="5102" y="7563"/>
              <a:ext cx="57" cy="57"/>
            </a:xfrm>
            <a:prstGeom prst="ellipse">
              <a:avLst/>
            </a:prstGeom>
            <a:grp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grpSp>
      <p:sp>
        <p:nvSpPr>
          <p:cNvPr id="10" name="Oval 16"/>
          <p:cNvSpPr>
            <a:spLocks noChangeArrowheads="1"/>
          </p:cNvSpPr>
          <p:nvPr/>
        </p:nvSpPr>
        <p:spPr bwMode="auto">
          <a:xfrm>
            <a:off x="4921533" y="4788284"/>
            <a:ext cx="93900" cy="108534"/>
          </a:xfrm>
          <a:prstGeom prst="ellipse">
            <a:avLst/>
          </a:prstGeom>
          <a:solidFill>
            <a:srgbClr val="FF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21" name="Retângulo 20"/>
          <p:cNvSpPr/>
          <p:nvPr/>
        </p:nvSpPr>
        <p:spPr>
          <a:xfrm>
            <a:off x="7103665" y="2924944"/>
            <a:ext cx="4608512" cy="3460947"/>
          </a:xfrm>
          <a:prstGeom prst="rect">
            <a:avLst/>
          </a:prstGeom>
        </p:spPr>
        <p:txBody>
          <a:bodyPr wrap="square">
            <a:spAutoFit/>
          </a:bodyPr>
          <a:lstStyle/>
          <a:p>
            <a:pPr algn="just">
              <a:lnSpc>
                <a:spcPct val="114000"/>
              </a:lnSpc>
            </a:pPr>
            <a:r>
              <a:rPr lang="pt-BR" sz="1600" b="1" dirty="0" smtClean="0">
                <a:latin typeface="Arial" pitchFamily="34" charset="0"/>
                <a:cs typeface="Arial" pitchFamily="34" charset="0"/>
              </a:rPr>
              <a:t>Pergunta 3b</a:t>
            </a:r>
            <a:r>
              <a:rPr lang="pt-BR" sz="1600" b="1" dirty="0">
                <a:latin typeface="Arial" pitchFamily="34" charset="0"/>
                <a:cs typeface="Arial" pitchFamily="34" charset="0"/>
              </a:rPr>
              <a:t>) (0,5 ponto) </a:t>
            </a:r>
            <a:r>
              <a:rPr lang="pt-BR" sz="1600" dirty="0">
                <a:latin typeface="Arial" pitchFamily="34" charset="0"/>
                <a:cs typeface="Arial" pitchFamily="34" charset="0"/>
              </a:rPr>
              <a:t>A estrela de maior brilho aparente de cada constelação é chamada de Alfa daquela constelação. A estrela de maior brilho aparente da constelação do Escorpião é ANTARES, logo ela é a Alfa do Escorpião. Esta Antares é uma estrela </a:t>
            </a:r>
            <a:r>
              <a:rPr lang="pt-BR" sz="1600" dirty="0" err="1">
                <a:latin typeface="Arial" pitchFamily="34" charset="0"/>
                <a:cs typeface="Arial" pitchFamily="34" charset="0"/>
              </a:rPr>
              <a:t>supergigante</a:t>
            </a:r>
            <a:r>
              <a:rPr lang="pt-BR" sz="1600" dirty="0">
                <a:latin typeface="Arial" pitchFamily="34" charset="0"/>
                <a:cs typeface="Arial" pitchFamily="34" charset="0"/>
              </a:rPr>
              <a:t> vermelha. Ela é muito maior do que o Sol. Na figura acima, na constelação do Escorpião, Antares foi desenhada maior do que as outras. Pinte Antares de vermelho. Se não tiver lápis ou caneta vermelha, faça uma seta sobre a Antares e escreva na ponta da seta “Antares”.</a:t>
            </a:r>
          </a:p>
        </p:txBody>
      </p:sp>
      <p:sp>
        <p:nvSpPr>
          <p:cNvPr id="5" name="Elipse 4"/>
          <p:cNvSpPr/>
          <p:nvPr/>
        </p:nvSpPr>
        <p:spPr>
          <a:xfrm>
            <a:off x="2919216" y="3967129"/>
            <a:ext cx="720080" cy="1196752"/>
          </a:xfrm>
          <a:prstGeom prst="ellipse">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29868479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ircle(in)">
                                      <p:cBhvr>
                                        <p:cTn id="7" dur="2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par>
                                <p:cTn id="13" presetID="6" presetClass="entr" presetSubtype="16" fill="hold" nodeType="with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circle(in)">
                                      <p:cBhvr>
                                        <p:cTn id="15" dur="2000"/>
                                        <p:tgtEl>
                                          <p:spTgt spid="9"/>
                                        </p:tgtEl>
                                      </p:cBhvr>
                                    </p:animEffect>
                                  </p:childTnLst>
                                </p:cTn>
                              </p:par>
                            </p:childTnLst>
                          </p:cTn>
                        </p:par>
                      </p:childTnLst>
                    </p:cTn>
                  </p:par>
                  <p:par>
                    <p:cTn id="16" fill="hold">
                      <p:stCondLst>
                        <p:cond delay="indefinite"/>
                      </p:stCondLst>
                      <p:childTnLst>
                        <p:par>
                          <p:cTn id="17" fill="hold">
                            <p:stCondLst>
                              <p:cond delay="0"/>
                            </p:stCondLst>
                            <p:childTnLst>
                              <p:par>
                                <p:cTn id="18" presetID="6" presetClass="entr" presetSubtype="16" fill="hold" grpId="0" nodeType="click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circle(in)">
                                      <p:cBhvr>
                                        <p:cTn id="20"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90897" y="2537196"/>
            <a:ext cx="11521280" cy="4188839"/>
          </a:xfrm>
          <a:prstGeom prst="rect">
            <a:avLst/>
          </a:prstGeom>
        </p:spPr>
        <p:txBody>
          <a:bodyPr wrap="square">
            <a:spAutoFit/>
          </a:bodyPr>
          <a:lstStyle/>
          <a:p>
            <a:pPr algn="just">
              <a:lnSpc>
                <a:spcPct val="110000"/>
              </a:lnSpc>
            </a:pPr>
            <a:r>
              <a:rPr lang="pt-BR" sz="1600" dirty="0">
                <a:latin typeface="Arial" pitchFamily="34" charset="0"/>
                <a:cs typeface="Arial" pitchFamily="34" charset="0"/>
              </a:rPr>
              <a:t>eficiente </a:t>
            </a:r>
            <a:r>
              <a:rPr lang="pt-BR" sz="1600" dirty="0" smtClean="0">
                <a:latin typeface="Arial" pitchFamily="34" charset="0"/>
                <a:cs typeface="Arial" pitchFamily="34" charset="0"/>
              </a:rPr>
              <a:t>para</a:t>
            </a:r>
            <a:r>
              <a:rPr lang="pt-BR" sz="1600" dirty="0" smtClean="0"/>
              <a:t> </a:t>
            </a:r>
            <a:r>
              <a:rPr lang="pt-BR" sz="1600" dirty="0" smtClean="0">
                <a:latin typeface="Arial" pitchFamily="34" charset="0"/>
                <a:cs typeface="Arial" pitchFamily="34" charset="0"/>
              </a:rPr>
              <a:t>você </a:t>
            </a:r>
            <a:r>
              <a:rPr lang="pt-BR" sz="1600" dirty="0">
                <a:latin typeface="Arial" pitchFamily="34" charset="0"/>
                <a:cs typeface="Arial" pitchFamily="34" charset="0"/>
              </a:rPr>
              <a:t>encontrar a direção NORTE-SUL </a:t>
            </a:r>
            <a:r>
              <a:rPr lang="pt-BR" sz="1600" dirty="0" smtClean="0">
                <a:latin typeface="Arial" pitchFamily="34" charset="0"/>
                <a:cs typeface="Arial" pitchFamily="34" charset="0"/>
              </a:rPr>
              <a:t>geográfica.</a:t>
            </a:r>
            <a:r>
              <a:rPr lang="pt-BR" sz="1600" dirty="0" smtClean="0"/>
              <a:t> </a:t>
            </a:r>
            <a:r>
              <a:rPr lang="pt-BR" sz="1600" dirty="0" smtClean="0">
                <a:latin typeface="Arial" pitchFamily="34" charset="0"/>
                <a:cs typeface="Arial" pitchFamily="34" charset="0"/>
              </a:rPr>
              <a:t>Fique </a:t>
            </a:r>
            <a:r>
              <a:rPr lang="pt-BR" sz="1600" dirty="0">
                <a:latin typeface="Arial" pitchFamily="34" charset="0"/>
                <a:cs typeface="Arial" pitchFamily="34" charset="0"/>
              </a:rPr>
              <a:t>de pé, de manhã, por exemplo, às 10 horas, num local plano, sob o Sol e de preferência com um chapeuzinho de palhaço. Não que você seja um palhaço, que aliás é um profissão muito importante, pois alegra a vida de todos nós. O chapeuzinho é para definir melhor a extremidade da sua sombra. (No seu lugar também pode ser usado um fio de prumo preso em qualquer coisa fixa e usar a sombra do fio de prumo). Peça para um colega fazer um risco no chão partindo de entre seus pés e indo até a ponta da sombra do seu chapeuzinho. Feito isso desenhe um círculo com centro no início do traço desenhado e raio igual ao comprimento da sombra. (Está vendo que saber geometria também ajuda na prova da Olimpíada Brasileira de Astronomia?) De tarde, isto é, um pouco antes das 14 horas volte ao mesmo local e fique de pé no mesmo lugar (com o chapéu exatamente no mesmo lugar) em que estava de manhã e veja se sua nova sombra está do mesmo tamanho da sombra da manhã, ou seja, é só ver se a sombra da ponta do seu chapéu está tocando no círculo desenhado. Se a sombra da ponta do seu chapéu estiver tocando o círculo, então risque novamente uma reta saindo de entre os seus pés até a ponta da sombra do seu chapéu. Os desenhos riscados no chão vão ficar assim como mostramos na figura </a:t>
            </a:r>
            <a:r>
              <a:rPr lang="pt-BR" sz="1600" dirty="0" smtClean="0">
                <a:latin typeface="Arial" pitchFamily="34" charset="0"/>
                <a:cs typeface="Arial" pitchFamily="34" charset="0"/>
              </a:rPr>
              <a:t>do slide seguinte. </a:t>
            </a:r>
            <a:r>
              <a:rPr lang="pt-BR" sz="1600" dirty="0">
                <a:latin typeface="Arial" pitchFamily="34" charset="0"/>
                <a:cs typeface="Arial" pitchFamily="34" charset="0"/>
              </a:rPr>
              <a:t>Ok. Podem dar risadas! A figura está feia, mas é que não somos </a:t>
            </a:r>
            <a:r>
              <a:rPr lang="pt-BR" sz="1600" dirty="0" smtClean="0">
                <a:latin typeface="Arial" pitchFamily="34" charset="0"/>
                <a:cs typeface="Arial" pitchFamily="34" charset="0"/>
              </a:rPr>
              <a:t>	    bons </a:t>
            </a:r>
            <a:r>
              <a:rPr lang="pt-BR" sz="1600" dirty="0">
                <a:latin typeface="Arial" pitchFamily="34" charset="0"/>
                <a:cs typeface="Arial" pitchFamily="34" charset="0"/>
              </a:rPr>
              <a:t>desenhistas aqui na OBA. Até </a:t>
            </a:r>
            <a:r>
              <a:rPr lang="pt-BR" sz="1600" dirty="0" smtClean="0">
                <a:latin typeface="Arial" pitchFamily="34" charset="0"/>
                <a:cs typeface="Arial" pitchFamily="34" charset="0"/>
              </a:rPr>
              <a:t>esquecemos </a:t>
            </a:r>
            <a:r>
              <a:rPr lang="pt-BR" sz="1600" dirty="0">
                <a:latin typeface="Arial" pitchFamily="34" charset="0"/>
                <a:cs typeface="Arial" pitchFamily="34" charset="0"/>
              </a:rPr>
              <a:t>de pintar de preto a sombra do chapéu! Será </a:t>
            </a:r>
            <a:r>
              <a:rPr lang="pt-BR" sz="1600" dirty="0" smtClean="0">
                <a:latin typeface="Arial" pitchFamily="34" charset="0"/>
                <a:cs typeface="Arial" pitchFamily="34" charset="0"/>
              </a:rPr>
              <a:t>que</a:t>
            </a:r>
          </a:p>
          <a:p>
            <a:pPr algn="just">
              <a:lnSpc>
                <a:spcPct val="110000"/>
              </a:lnSpc>
            </a:pPr>
            <a:r>
              <a:rPr lang="pt-BR" sz="1600" dirty="0">
                <a:latin typeface="Arial" pitchFamily="34" charset="0"/>
                <a:cs typeface="Arial" pitchFamily="34" charset="0"/>
              </a:rPr>
              <a:t>	</a:t>
            </a:r>
            <a:r>
              <a:rPr lang="pt-BR" sz="1600" dirty="0" smtClean="0">
                <a:latin typeface="Arial" pitchFamily="34" charset="0"/>
                <a:cs typeface="Arial" pitchFamily="34" charset="0"/>
              </a:rPr>
              <a:t>   </a:t>
            </a:r>
            <a:r>
              <a:rPr lang="pt-BR" sz="1600" dirty="0" smtClean="0">
                <a:latin typeface="Arial" pitchFamily="34" charset="0"/>
                <a:cs typeface="Arial" pitchFamily="34" charset="0"/>
              </a:rPr>
              <a:t> </a:t>
            </a:r>
            <a:r>
              <a:rPr lang="pt-BR" sz="1600" dirty="0">
                <a:latin typeface="Arial" pitchFamily="34" charset="0"/>
                <a:cs typeface="Arial" pitchFamily="34" charset="0"/>
              </a:rPr>
              <a:t>você pode pintar a sombra do chapéu para nós? Obrigado!</a:t>
            </a:r>
          </a:p>
          <a:p>
            <a:pPr>
              <a:lnSpc>
                <a:spcPct val="110000"/>
              </a:lnSpc>
            </a:pPr>
            <a:endParaRPr lang="pt-BR" dirty="0">
              <a:latin typeface="Arial" pitchFamily="34" charset="0"/>
              <a:cs typeface="Arial" pitchFamily="34" charset="0"/>
            </a:endParaRPr>
          </a:p>
        </p:txBody>
      </p:sp>
      <p:sp>
        <p:nvSpPr>
          <p:cNvPr id="4" name="Retângulo 3"/>
          <p:cNvSpPr/>
          <p:nvPr/>
        </p:nvSpPr>
        <p:spPr>
          <a:xfrm>
            <a:off x="190896" y="99903"/>
            <a:ext cx="7776865" cy="2529923"/>
          </a:xfrm>
          <a:prstGeom prst="rect">
            <a:avLst/>
          </a:prstGeom>
        </p:spPr>
        <p:txBody>
          <a:bodyPr wrap="square">
            <a:spAutoFit/>
          </a:bodyPr>
          <a:lstStyle/>
          <a:p>
            <a:pPr algn="just">
              <a:lnSpc>
                <a:spcPct val="110000"/>
              </a:lnSpc>
            </a:pPr>
            <a:r>
              <a:rPr lang="pt-BR" sz="1600" b="1" dirty="0">
                <a:latin typeface="Arial" pitchFamily="34" charset="0"/>
                <a:cs typeface="Arial" pitchFamily="34" charset="0"/>
              </a:rPr>
              <a:t>Questão 4) (1 ponto) </a:t>
            </a:r>
            <a:r>
              <a:rPr lang="pt-BR" sz="1600" dirty="0">
                <a:latin typeface="Arial" pitchFamily="34" charset="0"/>
                <a:cs typeface="Arial" pitchFamily="34" charset="0"/>
              </a:rPr>
              <a:t>Você já deve ter percebido que as sombras são menores quando o Sol está bem alto no céu, não é mesmo? Pois bem, sua sombra é a </a:t>
            </a:r>
            <a:r>
              <a:rPr lang="pt-BR" sz="1600" u="sng" dirty="0">
                <a:latin typeface="Arial" pitchFamily="34" charset="0"/>
                <a:cs typeface="Arial" pitchFamily="34" charset="0"/>
              </a:rPr>
              <a:t>menor</a:t>
            </a:r>
            <a:r>
              <a:rPr lang="pt-BR" sz="1600" dirty="0">
                <a:latin typeface="Arial" pitchFamily="34" charset="0"/>
                <a:cs typeface="Arial" pitchFamily="34" charset="0"/>
              </a:rPr>
              <a:t> do dia quando o Sol está cruzando o plano imaginário chamado MERIDIANO LOCAL, cuja interseção com o plano do horizonte define o NORTE-SUL geográfico. (Como você está vendo, estudar bem geografia também ajuda na prova da Olimpíada Brasileira de Astronomia, não é mesmo? Aliás estudar só ajuda, nunca atrapalha</a:t>
            </a:r>
            <a:r>
              <a:rPr lang="pt-BR" sz="1600" dirty="0" smtClean="0">
                <a:latin typeface="Arial" pitchFamily="34" charset="0"/>
                <a:cs typeface="Arial" pitchFamily="34" charset="0"/>
              </a:rPr>
              <a:t>!).</a:t>
            </a:r>
            <a:r>
              <a:rPr lang="pt-BR" sz="1600" dirty="0">
                <a:latin typeface="Arial" pitchFamily="34" charset="0"/>
                <a:cs typeface="Arial" pitchFamily="34" charset="0"/>
              </a:rPr>
              <a:t> Mas não é muito agradável você, por exemplo, ficar de pé, sob o Sol, bem próximo do </a:t>
            </a:r>
            <a:r>
              <a:rPr lang="pt-BR" sz="1600" dirty="0" smtClean="0">
                <a:latin typeface="Arial" pitchFamily="34" charset="0"/>
                <a:cs typeface="Arial" pitchFamily="34" charset="0"/>
              </a:rPr>
              <a:t>meio</a:t>
            </a:r>
            <a:r>
              <a:rPr lang="pt-BR" sz="1600" dirty="0">
                <a:latin typeface="Arial" pitchFamily="34" charset="0"/>
                <a:cs typeface="Arial" pitchFamily="34" charset="0"/>
              </a:rPr>
              <a:t> dia, para descobrir o instante em que sua sombra é a menor possível, não é mesmo? Por isso vamos propor um caminho alternativo </a:t>
            </a:r>
            <a:r>
              <a:rPr lang="pt-BR" sz="1600" dirty="0" smtClean="0">
                <a:latin typeface="Arial" pitchFamily="34" charset="0"/>
                <a:cs typeface="Arial" pitchFamily="34" charset="0"/>
              </a:rPr>
              <a:t>igualmente</a:t>
            </a:r>
            <a:endParaRPr lang="pt-BR" sz="1600" dirty="0"/>
          </a:p>
        </p:txBody>
      </p:sp>
    </p:spTree>
    <p:extLst>
      <p:ext uri="{BB962C8B-B14F-4D97-AF65-F5344CB8AC3E}">
        <p14:creationId xmlns:p14="http://schemas.microsoft.com/office/powerpoint/2010/main" val="17666276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p:cNvSpPr/>
          <p:nvPr/>
        </p:nvSpPr>
        <p:spPr>
          <a:xfrm>
            <a:off x="190897" y="66417"/>
            <a:ext cx="7848872" cy="1754326"/>
          </a:xfrm>
          <a:prstGeom prst="rect">
            <a:avLst/>
          </a:prstGeom>
        </p:spPr>
        <p:txBody>
          <a:bodyPr wrap="square">
            <a:spAutoFit/>
          </a:bodyPr>
          <a:lstStyle/>
          <a:p>
            <a:pPr algn="just">
              <a:lnSpc>
                <a:spcPct val="150000"/>
              </a:lnSpc>
            </a:pPr>
            <a:r>
              <a:rPr lang="pt-BR" b="1" dirty="0" smtClean="0">
                <a:latin typeface="Arial" pitchFamily="34" charset="0"/>
                <a:cs typeface="Arial" pitchFamily="34" charset="0"/>
              </a:rPr>
              <a:t>Pergunta 4a</a:t>
            </a:r>
            <a:r>
              <a:rPr lang="pt-BR" b="1" dirty="0">
                <a:latin typeface="Arial" pitchFamily="34" charset="0"/>
                <a:cs typeface="Arial" pitchFamily="34" charset="0"/>
              </a:rPr>
              <a:t>) (0,5 ponto) </a:t>
            </a:r>
            <a:r>
              <a:rPr lang="pt-BR" u="sng" dirty="0">
                <a:latin typeface="Arial" pitchFamily="34" charset="0"/>
                <a:cs typeface="Arial" pitchFamily="34" charset="0"/>
              </a:rPr>
              <a:t>Desenhe</a:t>
            </a:r>
            <a:r>
              <a:rPr lang="pt-BR" dirty="0">
                <a:latin typeface="Arial" pitchFamily="34" charset="0"/>
                <a:cs typeface="Arial" pitchFamily="34" charset="0"/>
              </a:rPr>
              <a:t> na figura </a:t>
            </a:r>
            <a:r>
              <a:rPr lang="pt-BR" dirty="0" smtClean="0">
                <a:latin typeface="Arial" pitchFamily="34" charset="0"/>
                <a:cs typeface="Arial" pitchFamily="34" charset="0"/>
              </a:rPr>
              <a:t>a baixo </a:t>
            </a:r>
            <a:r>
              <a:rPr lang="pt-BR" dirty="0">
                <a:latin typeface="Arial" pitchFamily="34" charset="0"/>
                <a:cs typeface="Arial" pitchFamily="34" charset="0"/>
              </a:rPr>
              <a:t>mencionada a BISSETRIZ entre as duas sombras do palhaço. Essa linha que divide ao meio o ângulo formado pelas duas sombras é justamente a direção NORTE-SUL GEOGRÁFICA, ou a linha da MERIDIANA LOCAL.</a:t>
            </a:r>
          </a:p>
        </p:txBody>
      </p:sp>
      <p:sp>
        <p:nvSpPr>
          <p:cNvPr id="6" name="Oval 3"/>
          <p:cNvSpPr>
            <a:spLocks noChangeAspect="1" noChangeArrowheads="1"/>
          </p:cNvSpPr>
          <p:nvPr/>
        </p:nvSpPr>
        <p:spPr bwMode="auto">
          <a:xfrm>
            <a:off x="2050146" y="2599794"/>
            <a:ext cx="2778946" cy="2223305"/>
          </a:xfrm>
          <a:prstGeom prst="ellipse">
            <a:avLst/>
          </a:prstGeom>
          <a:noFill/>
          <a:ln w="9525">
            <a:solidFill>
              <a:srgbClr val="000000"/>
            </a:solidFill>
            <a:prstDash val="sysDot"/>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grpSp>
        <p:nvGrpSpPr>
          <p:cNvPr id="7" name="Group 4"/>
          <p:cNvGrpSpPr>
            <a:grpSpLocks/>
          </p:cNvGrpSpPr>
          <p:nvPr/>
        </p:nvGrpSpPr>
        <p:grpSpPr bwMode="auto">
          <a:xfrm>
            <a:off x="3276704" y="2116306"/>
            <a:ext cx="278155" cy="1595603"/>
            <a:chOff x="8973" y="2388"/>
            <a:chExt cx="321" cy="1726"/>
          </a:xfrm>
        </p:grpSpPr>
        <p:sp>
          <p:nvSpPr>
            <p:cNvPr id="20" name="Oval 5"/>
            <p:cNvSpPr>
              <a:spLocks noChangeAspect="1" noChangeArrowheads="1"/>
            </p:cNvSpPr>
            <p:nvPr/>
          </p:nvSpPr>
          <p:spPr bwMode="auto">
            <a:xfrm rot="-10791414" flipH="1" flipV="1">
              <a:off x="8973" y="2591"/>
              <a:ext cx="321" cy="321"/>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grpSp>
          <p:nvGrpSpPr>
            <p:cNvPr id="21" name="Group 6"/>
            <p:cNvGrpSpPr>
              <a:grpSpLocks/>
            </p:cNvGrpSpPr>
            <p:nvPr/>
          </p:nvGrpSpPr>
          <p:grpSpPr bwMode="auto">
            <a:xfrm>
              <a:off x="9034" y="2388"/>
              <a:ext cx="191" cy="1726"/>
              <a:chOff x="9034" y="2388"/>
              <a:chExt cx="191" cy="1726"/>
            </a:xfrm>
          </p:grpSpPr>
          <p:sp>
            <p:nvSpPr>
              <p:cNvPr id="23" name="Line 7"/>
              <p:cNvSpPr>
                <a:spLocks noChangeAspect="1" noChangeShapeType="1"/>
              </p:cNvSpPr>
              <p:nvPr/>
            </p:nvSpPr>
            <p:spPr bwMode="auto">
              <a:xfrm rot="-10791414" flipH="1" flipV="1">
                <a:off x="9132" y="2911"/>
                <a:ext cx="0" cy="642"/>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grpSp>
            <p:nvGrpSpPr>
              <p:cNvPr id="24" name="Group 8"/>
              <p:cNvGrpSpPr>
                <a:grpSpLocks noChangeAspect="1"/>
              </p:cNvGrpSpPr>
              <p:nvPr/>
            </p:nvGrpSpPr>
            <p:grpSpPr bwMode="auto">
              <a:xfrm>
                <a:off x="9054" y="2388"/>
                <a:ext cx="156" cy="248"/>
                <a:chOff x="5269" y="644"/>
                <a:chExt cx="353" cy="559"/>
              </a:xfrm>
            </p:grpSpPr>
            <p:sp>
              <p:nvSpPr>
                <p:cNvPr id="28" name="Line 9"/>
                <p:cNvSpPr>
                  <a:spLocks noChangeAspect="1" noChangeShapeType="1"/>
                </p:cNvSpPr>
                <p:nvPr/>
              </p:nvSpPr>
              <p:spPr bwMode="auto">
                <a:xfrm rot="10808586" flipV="1">
                  <a:off x="5269" y="660"/>
                  <a:ext cx="181" cy="543"/>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sp>
              <p:nvSpPr>
                <p:cNvPr id="29" name="Line 10"/>
                <p:cNvSpPr>
                  <a:spLocks noChangeAspect="1" noChangeShapeType="1"/>
                </p:cNvSpPr>
                <p:nvPr/>
              </p:nvSpPr>
              <p:spPr bwMode="auto">
                <a:xfrm rot="-10791414" flipH="1" flipV="1">
                  <a:off x="5441" y="644"/>
                  <a:ext cx="181" cy="543"/>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grpSp>
          <p:sp>
            <p:nvSpPr>
              <p:cNvPr id="25" name="Line 11"/>
              <p:cNvSpPr>
                <a:spLocks noChangeAspect="1" noChangeShapeType="1"/>
              </p:cNvSpPr>
              <p:nvPr/>
            </p:nvSpPr>
            <p:spPr bwMode="auto">
              <a:xfrm rot="10808586" flipV="1">
                <a:off x="9130" y="3553"/>
                <a:ext cx="0" cy="56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sp>
            <p:nvSpPr>
              <p:cNvPr id="26" name="Oval 12"/>
              <p:cNvSpPr>
                <a:spLocks noChangeAspect="1" noChangeArrowheads="1"/>
              </p:cNvSpPr>
              <p:nvPr/>
            </p:nvSpPr>
            <p:spPr bwMode="auto">
              <a:xfrm>
                <a:off x="9149" y="2696"/>
                <a:ext cx="76" cy="50"/>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27" name="Oval 13"/>
              <p:cNvSpPr>
                <a:spLocks noChangeAspect="1" noChangeArrowheads="1"/>
              </p:cNvSpPr>
              <p:nvPr/>
            </p:nvSpPr>
            <p:spPr bwMode="auto">
              <a:xfrm>
                <a:off x="9034" y="2696"/>
                <a:ext cx="75" cy="50"/>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grpSp>
        <p:sp>
          <p:nvSpPr>
            <p:cNvPr id="22" name="Oval 14"/>
            <p:cNvSpPr>
              <a:spLocks noChangeAspect="1" noChangeArrowheads="1"/>
            </p:cNvSpPr>
            <p:nvPr/>
          </p:nvSpPr>
          <p:spPr bwMode="auto">
            <a:xfrm>
              <a:off x="9052" y="2791"/>
              <a:ext cx="161" cy="51"/>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grpSp>
      <p:grpSp>
        <p:nvGrpSpPr>
          <p:cNvPr id="8" name="Group 15"/>
          <p:cNvGrpSpPr>
            <a:grpSpLocks noChangeAspect="1"/>
          </p:cNvGrpSpPr>
          <p:nvPr/>
        </p:nvGrpSpPr>
        <p:grpSpPr bwMode="auto">
          <a:xfrm>
            <a:off x="2508715" y="3679988"/>
            <a:ext cx="946246" cy="891171"/>
            <a:chOff x="7855" y="4435"/>
            <a:chExt cx="962" cy="887"/>
          </a:xfrm>
        </p:grpSpPr>
        <p:grpSp>
          <p:nvGrpSpPr>
            <p:cNvPr id="11" name="Group 16"/>
            <p:cNvGrpSpPr>
              <a:grpSpLocks noChangeAspect="1"/>
            </p:cNvGrpSpPr>
            <p:nvPr/>
          </p:nvGrpSpPr>
          <p:grpSpPr bwMode="auto">
            <a:xfrm>
              <a:off x="7960" y="4435"/>
              <a:ext cx="857" cy="740"/>
              <a:chOff x="7960" y="4435"/>
              <a:chExt cx="857" cy="740"/>
            </a:xfrm>
          </p:grpSpPr>
          <p:sp>
            <p:nvSpPr>
              <p:cNvPr id="17" name="Oval 17"/>
              <p:cNvSpPr>
                <a:spLocks noChangeAspect="1" noChangeArrowheads="1"/>
              </p:cNvSpPr>
              <p:nvPr/>
            </p:nvSpPr>
            <p:spPr bwMode="auto">
              <a:xfrm rot="2863989" flipH="1" flipV="1">
                <a:off x="7960" y="4855"/>
                <a:ext cx="320" cy="320"/>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18" name="Line 18"/>
              <p:cNvSpPr>
                <a:spLocks noChangeAspect="1" noChangeShapeType="1"/>
              </p:cNvSpPr>
              <p:nvPr/>
            </p:nvSpPr>
            <p:spPr bwMode="auto">
              <a:xfrm rot="2863989" flipH="1" flipV="1">
                <a:off x="8476" y="4371"/>
                <a:ext cx="0" cy="642"/>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sp>
            <p:nvSpPr>
              <p:cNvPr id="19" name="Line 19"/>
              <p:cNvSpPr>
                <a:spLocks noChangeAspect="1" noChangeShapeType="1"/>
              </p:cNvSpPr>
              <p:nvPr/>
            </p:nvSpPr>
            <p:spPr bwMode="auto">
              <a:xfrm rot="2863989" flipV="1">
                <a:off x="8757" y="4375"/>
                <a:ext cx="0" cy="12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grpSp>
        <p:grpSp>
          <p:nvGrpSpPr>
            <p:cNvPr id="12" name="Group 20"/>
            <p:cNvGrpSpPr>
              <a:grpSpLocks noChangeAspect="1"/>
            </p:cNvGrpSpPr>
            <p:nvPr/>
          </p:nvGrpSpPr>
          <p:grpSpPr bwMode="auto">
            <a:xfrm>
              <a:off x="7855" y="5041"/>
              <a:ext cx="196" cy="281"/>
              <a:chOff x="2393" y="5150"/>
              <a:chExt cx="326" cy="468"/>
            </a:xfrm>
          </p:grpSpPr>
          <p:grpSp>
            <p:nvGrpSpPr>
              <p:cNvPr id="13" name="Group 21"/>
              <p:cNvGrpSpPr>
                <a:grpSpLocks noChangeAspect="1"/>
              </p:cNvGrpSpPr>
              <p:nvPr/>
            </p:nvGrpSpPr>
            <p:grpSpPr bwMode="auto">
              <a:xfrm rot="604417">
                <a:off x="2393" y="5150"/>
                <a:ext cx="241" cy="468"/>
                <a:chOff x="3029" y="7188"/>
                <a:chExt cx="327" cy="634"/>
              </a:xfrm>
            </p:grpSpPr>
            <p:sp>
              <p:nvSpPr>
                <p:cNvPr id="15" name="Line 22"/>
                <p:cNvSpPr>
                  <a:spLocks noChangeAspect="1" noChangeShapeType="1"/>
                </p:cNvSpPr>
                <p:nvPr/>
              </p:nvSpPr>
              <p:spPr bwMode="auto">
                <a:xfrm rot="2259573" flipV="1">
                  <a:off x="3175" y="7279"/>
                  <a:ext cx="181" cy="543"/>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sp>
              <p:nvSpPr>
                <p:cNvPr id="16" name="Line 23"/>
                <p:cNvSpPr>
                  <a:spLocks noChangeAspect="1" noChangeShapeType="1"/>
                </p:cNvSpPr>
                <p:nvPr/>
              </p:nvSpPr>
              <p:spPr bwMode="auto">
                <a:xfrm rot="2259573" flipH="1" flipV="1">
                  <a:off x="3029" y="7188"/>
                  <a:ext cx="181" cy="543"/>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grpSp>
          <p:sp>
            <p:nvSpPr>
              <p:cNvPr id="14" name="Line 24"/>
              <p:cNvSpPr>
                <a:spLocks noChangeAspect="1" noChangeShapeType="1"/>
              </p:cNvSpPr>
              <p:nvPr/>
            </p:nvSpPr>
            <p:spPr bwMode="auto">
              <a:xfrm>
                <a:off x="2538" y="5192"/>
                <a:ext cx="181" cy="18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grpSp>
      </p:grpSp>
      <p:sp>
        <p:nvSpPr>
          <p:cNvPr id="9" name="Text Box 25"/>
          <p:cNvSpPr txBox="1">
            <a:spLocks noChangeArrowheads="1"/>
          </p:cNvSpPr>
          <p:nvPr/>
        </p:nvSpPr>
        <p:spPr bwMode="auto">
          <a:xfrm>
            <a:off x="1674499" y="4378438"/>
            <a:ext cx="1097887" cy="6193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pt-BR" sz="1100" b="0" i="0" u="none" strike="noStrike" cap="none" normalizeH="0" baseline="0" smtClean="0">
                <a:ln>
                  <a:noFill/>
                </a:ln>
                <a:solidFill>
                  <a:schemeClr val="tx1"/>
                </a:solidFill>
                <a:effectLst/>
                <a:latin typeface="Calibri" pitchFamily="34" charset="0"/>
                <a:cs typeface="Arial" pitchFamily="34" charset="0"/>
              </a:rPr>
              <a:t>Sombra</a:t>
            </a:r>
          </a:p>
          <a:p>
            <a:pPr marL="0" marR="0" lvl="0" indent="0" algn="l" defTabSz="914400" rtl="0" eaLnBrk="1" fontAlgn="base" latinLnBrk="0" hangingPunct="1">
              <a:lnSpc>
                <a:spcPct val="100000"/>
              </a:lnSpc>
              <a:spcBef>
                <a:spcPct val="0"/>
              </a:spcBef>
              <a:spcAft>
                <a:spcPts val="1000"/>
              </a:spcAft>
              <a:buClrTx/>
              <a:buSzTx/>
              <a:buFontTx/>
              <a:buNone/>
              <a:tabLst/>
            </a:pPr>
            <a:r>
              <a:rPr kumimoji="0" lang="pt-BR" sz="1100" b="0" i="0" u="none" strike="noStrike" cap="none" normalizeH="0" baseline="0" smtClean="0">
                <a:ln>
                  <a:noFill/>
                </a:ln>
                <a:solidFill>
                  <a:schemeClr val="tx1"/>
                </a:solidFill>
                <a:effectLst/>
                <a:latin typeface="Calibri" pitchFamily="34" charset="0"/>
                <a:cs typeface="Arial" pitchFamily="34" charset="0"/>
              </a:rPr>
              <a:t>da manhã</a:t>
            </a:r>
            <a:endParaRPr kumimoji="0" lang="pt-BR" sz="1800" b="0" i="0" u="none" strike="noStrike" cap="none" normalizeH="0" baseline="0" smtClean="0">
              <a:ln>
                <a:noFill/>
              </a:ln>
              <a:solidFill>
                <a:schemeClr val="tx1"/>
              </a:solidFill>
              <a:effectLst/>
              <a:latin typeface="Arial" pitchFamily="34" charset="0"/>
              <a:cs typeface="Arial" pitchFamily="34" charset="0"/>
            </a:endParaRPr>
          </a:p>
        </p:txBody>
      </p:sp>
      <p:sp>
        <p:nvSpPr>
          <p:cNvPr id="10" name="Text Box 26"/>
          <p:cNvSpPr txBox="1">
            <a:spLocks noChangeArrowheads="1"/>
          </p:cNvSpPr>
          <p:nvPr/>
        </p:nvSpPr>
        <p:spPr bwMode="auto">
          <a:xfrm>
            <a:off x="4041846" y="4535595"/>
            <a:ext cx="1097887" cy="6193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pt-BR" sz="1100" b="0" i="0" u="none" strike="noStrike" cap="none" normalizeH="0" baseline="0" dirty="0" smtClean="0">
                <a:ln>
                  <a:noFill/>
                </a:ln>
                <a:solidFill>
                  <a:schemeClr val="tx1"/>
                </a:solidFill>
                <a:effectLst/>
                <a:latin typeface="Calibri" pitchFamily="34" charset="0"/>
                <a:cs typeface="Arial" pitchFamily="34" charset="0"/>
              </a:rPr>
              <a:t>Sombra</a:t>
            </a:r>
          </a:p>
          <a:p>
            <a:pPr marL="0" marR="0" lvl="0" indent="0" algn="l" defTabSz="914400" rtl="0" eaLnBrk="1" fontAlgn="base" latinLnBrk="0" hangingPunct="1">
              <a:lnSpc>
                <a:spcPct val="100000"/>
              </a:lnSpc>
              <a:spcBef>
                <a:spcPct val="0"/>
              </a:spcBef>
              <a:spcAft>
                <a:spcPts val="1000"/>
              </a:spcAft>
              <a:buClrTx/>
              <a:buSzTx/>
              <a:buFontTx/>
              <a:buNone/>
              <a:tabLst/>
            </a:pPr>
            <a:r>
              <a:rPr kumimoji="0" lang="pt-BR" sz="1100" b="0" i="0" u="none" strike="noStrike" cap="none" normalizeH="0" baseline="0" dirty="0" smtClean="0">
                <a:ln>
                  <a:noFill/>
                </a:ln>
                <a:solidFill>
                  <a:schemeClr val="tx1"/>
                </a:solidFill>
                <a:effectLst/>
                <a:latin typeface="Calibri" pitchFamily="34" charset="0"/>
                <a:cs typeface="Arial" pitchFamily="34" charset="0"/>
              </a:rPr>
              <a:t>da tarde</a:t>
            </a:r>
            <a:endParaRPr kumimoji="0" lang="pt-BR" sz="1800" b="0" i="0" u="none" strike="noStrike" cap="none" normalizeH="0" baseline="0" dirty="0" smtClean="0">
              <a:ln>
                <a:noFill/>
              </a:ln>
              <a:solidFill>
                <a:schemeClr val="tx1"/>
              </a:solidFill>
              <a:effectLst/>
              <a:latin typeface="Arial" pitchFamily="34" charset="0"/>
              <a:cs typeface="Arial" pitchFamily="34" charset="0"/>
            </a:endParaRPr>
          </a:p>
        </p:txBody>
      </p:sp>
      <p:grpSp>
        <p:nvGrpSpPr>
          <p:cNvPr id="30" name="Group 15"/>
          <p:cNvGrpSpPr>
            <a:grpSpLocks noChangeAspect="1"/>
          </p:cNvGrpSpPr>
          <p:nvPr/>
        </p:nvGrpSpPr>
        <p:grpSpPr bwMode="auto">
          <a:xfrm rot="15888166">
            <a:off x="3475629" y="3643050"/>
            <a:ext cx="946246" cy="891171"/>
            <a:chOff x="7855" y="4435"/>
            <a:chExt cx="962" cy="887"/>
          </a:xfrm>
        </p:grpSpPr>
        <p:grpSp>
          <p:nvGrpSpPr>
            <p:cNvPr id="31" name="Group 16"/>
            <p:cNvGrpSpPr>
              <a:grpSpLocks noChangeAspect="1"/>
            </p:cNvGrpSpPr>
            <p:nvPr/>
          </p:nvGrpSpPr>
          <p:grpSpPr bwMode="auto">
            <a:xfrm>
              <a:off x="7960" y="4435"/>
              <a:ext cx="857" cy="740"/>
              <a:chOff x="7960" y="4435"/>
              <a:chExt cx="857" cy="740"/>
            </a:xfrm>
          </p:grpSpPr>
          <p:sp>
            <p:nvSpPr>
              <p:cNvPr id="37" name="Oval 17"/>
              <p:cNvSpPr>
                <a:spLocks noChangeAspect="1" noChangeArrowheads="1"/>
              </p:cNvSpPr>
              <p:nvPr/>
            </p:nvSpPr>
            <p:spPr bwMode="auto">
              <a:xfrm rot="2863989" flipH="1" flipV="1">
                <a:off x="7960" y="4855"/>
                <a:ext cx="320" cy="320"/>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38" name="Line 18"/>
              <p:cNvSpPr>
                <a:spLocks noChangeAspect="1" noChangeShapeType="1"/>
              </p:cNvSpPr>
              <p:nvPr/>
            </p:nvSpPr>
            <p:spPr bwMode="auto">
              <a:xfrm rot="2863989" flipH="1" flipV="1">
                <a:off x="8476" y="4371"/>
                <a:ext cx="0" cy="642"/>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sp>
            <p:nvSpPr>
              <p:cNvPr id="39" name="Line 19"/>
              <p:cNvSpPr>
                <a:spLocks noChangeAspect="1" noChangeShapeType="1"/>
              </p:cNvSpPr>
              <p:nvPr/>
            </p:nvSpPr>
            <p:spPr bwMode="auto">
              <a:xfrm rot="2863989" flipV="1">
                <a:off x="8757" y="4375"/>
                <a:ext cx="0" cy="12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grpSp>
        <p:grpSp>
          <p:nvGrpSpPr>
            <p:cNvPr id="32" name="Group 20"/>
            <p:cNvGrpSpPr>
              <a:grpSpLocks noChangeAspect="1"/>
            </p:cNvGrpSpPr>
            <p:nvPr/>
          </p:nvGrpSpPr>
          <p:grpSpPr bwMode="auto">
            <a:xfrm>
              <a:off x="7855" y="5041"/>
              <a:ext cx="196" cy="281"/>
              <a:chOff x="2393" y="5150"/>
              <a:chExt cx="326" cy="468"/>
            </a:xfrm>
          </p:grpSpPr>
          <p:grpSp>
            <p:nvGrpSpPr>
              <p:cNvPr id="33" name="Group 21"/>
              <p:cNvGrpSpPr>
                <a:grpSpLocks noChangeAspect="1"/>
              </p:cNvGrpSpPr>
              <p:nvPr/>
            </p:nvGrpSpPr>
            <p:grpSpPr bwMode="auto">
              <a:xfrm rot="604417">
                <a:off x="2393" y="5150"/>
                <a:ext cx="241" cy="468"/>
                <a:chOff x="3029" y="7188"/>
                <a:chExt cx="327" cy="634"/>
              </a:xfrm>
            </p:grpSpPr>
            <p:sp>
              <p:nvSpPr>
                <p:cNvPr id="35" name="Line 22"/>
                <p:cNvSpPr>
                  <a:spLocks noChangeAspect="1" noChangeShapeType="1"/>
                </p:cNvSpPr>
                <p:nvPr/>
              </p:nvSpPr>
              <p:spPr bwMode="auto">
                <a:xfrm rot="2259573" flipV="1">
                  <a:off x="3175" y="7279"/>
                  <a:ext cx="181" cy="543"/>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sp>
              <p:nvSpPr>
                <p:cNvPr id="36" name="Line 23"/>
                <p:cNvSpPr>
                  <a:spLocks noChangeAspect="1" noChangeShapeType="1"/>
                </p:cNvSpPr>
                <p:nvPr/>
              </p:nvSpPr>
              <p:spPr bwMode="auto">
                <a:xfrm rot="2259573" flipH="1" flipV="1">
                  <a:off x="3029" y="7188"/>
                  <a:ext cx="181" cy="543"/>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grpSp>
          <p:sp>
            <p:nvSpPr>
              <p:cNvPr id="34" name="Line 24"/>
              <p:cNvSpPr>
                <a:spLocks noChangeAspect="1" noChangeShapeType="1"/>
              </p:cNvSpPr>
              <p:nvPr/>
            </p:nvSpPr>
            <p:spPr bwMode="auto">
              <a:xfrm>
                <a:off x="2538" y="5192"/>
                <a:ext cx="181" cy="18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grpSp>
      </p:grpSp>
      <p:sp>
        <p:nvSpPr>
          <p:cNvPr id="40" name="Retângulo 39"/>
          <p:cNvSpPr/>
          <p:nvPr/>
        </p:nvSpPr>
        <p:spPr>
          <a:xfrm>
            <a:off x="6414964" y="2896543"/>
            <a:ext cx="5097314" cy="2169825"/>
          </a:xfrm>
          <a:prstGeom prst="rect">
            <a:avLst/>
          </a:prstGeom>
        </p:spPr>
        <p:txBody>
          <a:bodyPr wrap="square">
            <a:spAutoFit/>
          </a:bodyPr>
          <a:lstStyle/>
          <a:p>
            <a:pPr algn="just" hangingPunct="0">
              <a:lnSpc>
                <a:spcPct val="150000"/>
              </a:lnSpc>
            </a:pPr>
            <a:r>
              <a:rPr lang="pt-BR" b="1" dirty="0">
                <a:latin typeface="Arial" pitchFamily="34" charset="0"/>
                <a:cs typeface="Arial" pitchFamily="34" charset="0"/>
              </a:rPr>
              <a:t>Questão 4b) (0,5 ponto) </a:t>
            </a:r>
            <a:r>
              <a:rPr lang="pt-BR" dirty="0">
                <a:latin typeface="Arial" pitchFamily="34" charset="0"/>
                <a:cs typeface="Arial" pitchFamily="34" charset="0"/>
              </a:rPr>
              <a:t>A direção LESTE-OESTE é definida pela PERPENDICULAR à MERIDIANA LOCAL. </a:t>
            </a:r>
            <a:r>
              <a:rPr lang="pt-BR" u="sng" dirty="0">
                <a:latin typeface="Arial" pitchFamily="34" charset="0"/>
                <a:cs typeface="Arial" pitchFamily="34" charset="0"/>
              </a:rPr>
              <a:t>Desenhe</a:t>
            </a:r>
            <a:r>
              <a:rPr lang="pt-BR" dirty="0">
                <a:latin typeface="Arial" pitchFamily="34" charset="0"/>
                <a:cs typeface="Arial" pitchFamily="34" charset="0"/>
              </a:rPr>
              <a:t> a  direção LESTE-OESTE na mesma figura </a:t>
            </a:r>
            <a:r>
              <a:rPr lang="pt-BR" dirty="0" smtClean="0">
                <a:latin typeface="Arial" pitchFamily="34" charset="0"/>
                <a:cs typeface="Arial" pitchFamily="34" charset="0"/>
              </a:rPr>
              <a:t>ao lado </a:t>
            </a:r>
            <a:r>
              <a:rPr lang="pt-BR" dirty="0">
                <a:latin typeface="Arial" pitchFamily="34" charset="0"/>
                <a:cs typeface="Arial" pitchFamily="34" charset="0"/>
              </a:rPr>
              <a:t>mencionada </a:t>
            </a:r>
            <a:r>
              <a:rPr lang="pt-BR" dirty="0" smtClean="0">
                <a:latin typeface="Arial" pitchFamily="34" charset="0"/>
                <a:cs typeface="Arial" pitchFamily="34" charset="0"/>
              </a:rPr>
              <a:t>nesta </a:t>
            </a:r>
            <a:r>
              <a:rPr lang="pt-BR" dirty="0">
                <a:latin typeface="Arial" pitchFamily="34" charset="0"/>
                <a:cs typeface="Arial" pitchFamily="34" charset="0"/>
              </a:rPr>
              <a:t>questão 4</a:t>
            </a:r>
          </a:p>
        </p:txBody>
      </p:sp>
      <p:cxnSp>
        <p:nvCxnSpPr>
          <p:cNvPr id="42" name="Conector reto 41"/>
          <p:cNvCxnSpPr/>
          <p:nvPr/>
        </p:nvCxnSpPr>
        <p:spPr>
          <a:xfrm flipH="1">
            <a:off x="3329562" y="2122781"/>
            <a:ext cx="187452" cy="2875039"/>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6" name="Conector reto 45"/>
          <p:cNvCxnSpPr/>
          <p:nvPr/>
        </p:nvCxnSpPr>
        <p:spPr>
          <a:xfrm>
            <a:off x="1775073" y="3560300"/>
            <a:ext cx="3240360" cy="196195"/>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47" name="Retângulo 46"/>
          <p:cNvSpPr/>
          <p:nvPr/>
        </p:nvSpPr>
        <p:spPr>
          <a:xfrm>
            <a:off x="105057" y="2804038"/>
            <a:ext cx="3014487" cy="523220"/>
          </a:xfrm>
          <a:prstGeom prst="rect">
            <a:avLst/>
          </a:prstGeom>
        </p:spPr>
        <p:txBody>
          <a:bodyPr wrap="square">
            <a:spAutoFit/>
          </a:bodyPr>
          <a:lstStyle/>
          <a:p>
            <a:pPr hangingPunct="0"/>
            <a:r>
              <a:rPr lang="pt-PT" sz="1400" dirty="0">
                <a:latin typeface="Arial" pitchFamily="34" charset="0"/>
                <a:cs typeface="Arial" pitchFamily="34" charset="0"/>
              </a:rPr>
              <a:t>Perpendicular à Bissetriz definindo a direção LESTE-OESTE</a:t>
            </a:r>
            <a:endParaRPr lang="pt-BR" sz="1400" dirty="0">
              <a:latin typeface="Arial" pitchFamily="34" charset="0"/>
              <a:cs typeface="Arial" pitchFamily="34" charset="0"/>
            </a:endParaRPr>
          </a:p>
        </p:txBody>
      </p:sp>
      <p:cxnSp>
        <p:nvCxnSpPr>
          <p:cNvPr id="49" name="Conector de seta reta 48"/>
          <p:cNvCxnSpPr>
            <a:stCxn id="47" idx="2"/>
          </p:cNvCxnSpPr>
          <p:nvPr/>
        </p:nvCxnSpPr>
        <p:spPr>
          <a:xfrm>
            <a:off x="1612301" y="3327258"/>
            <a:ext cx="162772" cy="233042"/>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50" name="Retângulo 49"/>
          <p:cNvSpPr/>
          <p:nvPr/>
        </p:nvSpPr>
        <p:spPr>
          <a:xfrm>
            <a:off x="3243220" y="5373216"/>
            <a:ext cx="3171744" cy="523220"/>
          </a:xfrm>
          <a:prstGeom prst="rect">
            <a:avLst/>
          </a:prstGeom>
        </p:spPr>
        <p:txBody>
          <a:bodyPr wrap="square">
            <a:spAutoFit/>
          </a:bodyPr>
          <a:lstStyle/>
          <a:p>
            <a:r>
              <a:rPr lang="pt-PT" sz="1400" dirty="0">
                <a:latin typeface="Arial" pitchFamily="34" charset="0"/>
                <a:cs typeface="Arial" pitchFamily="34" charset="0"/>
              </a:rPr>
              <a:t>Bissetriz definindo a Meridiana Local ou a direção NORTE-SUL</a:t>
            </a:r>
            <a:endParaRPr lang="pt-BR" sz="1400" dirty="0">
              <a:latin typeface="Arial" pitchFamily="34" charset="0"/>
              <a:cs typeface="Arial" pitchFamily="34" charset="0"/>
            </a:endParaRPr>
          </a:p>
        </p:txBody>
      </p:sp>
      <p:cxnSp>
        <p:nvCxnSpPr>
          <p:cNvPr id="52" name="Conector de seta reta 51"/>
          <p:cNvCxnSpPr/>
          <p:nvPr/>
        </p:nvCxnSpPr>
        <p:spPr>
          <a:xfrm flipH="1" flipV="1">
            <a:off x="3329563" y="5047775"/>
            <a:ext cx="181412" cy="375396"/>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769436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42" fill="hold"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barn(outHorizontal)">
                                      <p:cBhvr>
                                        <p:cTn id="7" dur="500"/>
                                        <p:tgtEl>
                                          <p:spTgt spid="42"/>
                                        </p:tgtEl>
                                      </p:cBhvr>
                                    </p:animEffect>
                                  </p:childTnLst>
                                </p:cTn>
                              </p:par>
                            </p:childTnLst>
                          </p:cTn>
                        </p:par>
                        <p:par>
                          <p:cTn id="8" fill="hold">
                            <p:stCondLst>
                              <p:cond delay="500"/>
                            </p:stCondLst>
                            <p:childTnLst>
                              <p:par>
                                <p:cTn id="9" presetID="1" presetClass="entr" presetSubtype="0" fill="hold" nodeType="afterEffect">
                                  <p:stCondLst>
                                    <p:cond delay="0"/>
                                  </p:stCondLst>
                                  <p:childTnLst>
                                    <p:set>
                                      <p:cBhvr>
                                        <p:cTn id="10" dur="1" fill="hold">
                                          <p:stCondLst>
                                            <p:cond delay="0"/>
                                          </p:stCondLst>
                                        </p:cTn>
                                        <p:tgtEl>
                                          <p:spTgt spid="5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6" presetClass="entr" presetSubtype="37" fill="hold" nodeType="clickEffect">
                                  <p:stCondLst>
                                    <p:cond delay="0"/>
                                  </p:stCondLst>
                                  <p:childTnLst>
                                    <p:set>
                                      <p:cBhvr>
                                        <p:cTn id="16" dur="1" fill="hold">
                                          <p:stCondLst>
                                            <p:cond delay="0"/>
                                          </p:stCondLst>
                                        </p:cTn>
                                        <p:tgtEl>
                                          <p:spTgt spid="46"/>
                                        </p:tgtEl>
                                        <p:attrNameLst>
                                          <p:attrName>style.visibility</p:attrName>
                                        </p:attrNameLst>
                                      </p:cBhvr>
                                      <p:to>
                                        <p:strVal val="visible"/>
                                      </p:to>
                                    </p:set>
                                    <p:animEffect transition="in" filter="barn(outVertical)">
                                      <p:cBhvr>
                                        <p:cTn id="17" dur="500"/>
                                        <p:tgtEl>
                                          <p:spTgt spid="46"/>
                                        </p:tgtEl>
                                      </p:cBhvr>
                                    </p:animEffect>
                                  </p:childTnLst>
                                </p:cTn>
                              </p:par>
                            </p:childTnLst>
                          </p:cTn>
                        </p:par>
                        <p:par>
                          <p:cTn id="18" fill="hold">
                            <p:stCondLst>
                              <p:cond delay="500"/>
                            </p:stCondLst>
                            <p:childTnLst>
                              <p:par>
                                <p:cTn id="19" presetID="1" presetClass="entr" presetSubtype="0" fill="hold" grpId="0" nodeType="afterEffect">
                                  <p:stCondLst>
                                    <p:cond delay="0"/>
                                  </p:stCondLst>
                                  <p:childTnLst>
                                    <p:set>
                                      <p:cBhvr>
                                        <p:cTn id="20" dur="1" fill="hold">
                                          <p:stCondLst>
                                            <p:cond delay="0"/>
                                          </p:stCondLst>
                                        </p:cTn>
                                        <p:tgtEl>
                                          <p:spTgt spid="4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 grpId="0"/>
      <p:bldP spid="5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262905" y="77165"/>
            <a:ext cx="7848872" cy="3437479"/>
          </a:xfrm>
          <a:prstGeom prst="rect">
            <a:avLst/>
          </a:prstGeom>
        </p:spPr>
        <p:txBody>
          <a:bodyPr wrap="square">
            <a:spAutoFit/>
          </a:bodyPr>
          <a:lstStyle/>
          <a:p>
            <a:pPr algn="just">
              <a:lnSpc>
                <a:spcPct val="114000"/>
              </a:lnSpc>
            </a:pPr>
            <a:r>
              <a:rPr lang="pt-BR" sz="1600" b="1" dirty="0">
                <a:latin typeface="Arial" pitchFamily="34" charset="0"/>
                <a:cs typeface="Arial" pitchFamily="34" charset="0"/>
              </a:rPr>
              <a:t>Questão 5) (1 ponto)</a:t>
            </a:r>
            <a:r>
              <a:rPr lang="pt-BR" sz="1600" dirty="0">
                <a:latin typeface="Arial" pitchFamily="34" charset="0"/>
                <a:cs typeface="Arial" pitchFamily="34" charset="0"/>
              </a:rPr>
              <a:t> Você já deve ter observado que o Cruzeiro do Sul e as estrelas que estão ali por perto dele parecem girar no </a:t>
            </a:r>
            <a:r>
              <a:rPr lang="pt-BR" sz="1600" u="sng" dirty="0">
                <a:latin typeface="Arial" pitchFamily="34" charset="0"/>
                <a:cs typeface="Arial" pitchFamily="34" charset="0"/>
              </a:rPr>
              <a:t>sentido horário</a:t>
            </a:r>
            <a:r>
              <a:rPr lang="pt-BR" sz="1600" dirty="0">
                <a:latin typeface="Arial" pitchFamily="34" charset="0"/>
                <a:cs typeface="Arial" pitchFamily="34" charset="0"/>
              </a:rPr>
              <a:t> (sentido dos ponteiros dos relógios) em torno de um ponto do céu. Este ponto é justamente o </a:t>
            </a:r>
            <a:r>
              <a:rPr lang="pt-BR" sz="1600" dirty="0" err="1">
                <a:latin typeface="Arial" pitchFamily="34" charset="0"/>
                <a:cs typeface="Arial" pitchFamily="34" charset="0"/>
              </a:rPr>
              <a:t>pólo</a:t>
            </a:r>
            <a:r>
              <a:rPr lang="pt-BR" sz="1600" dirty="0">
                <a:latin typeface="Arial" pitchFamily="34" charset="0"/>
                <a:cs typeface="Arial" pitchFamily="34" charset="0"/>
              </a:rPr>
              <a:t> celeste Sul o qual está representado por um ponto preto abaixo do Cruzeiro. Vamos supor que numa certa noite, em algum lugar aqui do hemisfério Sul alguém veja o Cruzeiro do Sul quando ele está passando pelo MERIDIANO DO LUGAR, ou seja, ele </a:t>
            </a:r>
            <a:r>
              <a:rPr lang="pt-BR" sz="1600" dirty="0" smtClean="0">
                <a:latin typeface="Arial" pitchFamily="34" charset="0"/>
                <a:cs typeface="Arial" pitchFamily="34" charset="0"/>
              </a:rPr>
              <a:t>está </a:t>
            </a:r>
            <a:r>
              <a:rPr lang="pt-BR" sz="1600" dirty="0">
                <a:latin typeface="Arial" pitchFamily="34" charset="0"/>
                <a:cs typeface="Arial" pitchFamily="34" charset="0"/>
              </a:rPr>
              <a:t>passando pelo ponto mais alto do céu, e neste caso o Cruzeiro está bem de pé, como mostra a figura ao lado</a:t>
            </a:r>
            <a:r>
              <a:rPr lang="pt-BR" sz="1600" dirty="0" smtClean="0">
                <a:latin typeface="Arial" pitchFamily="34" charset="0"/>
                <a:cs typeface="Arial" pitchFamily="34" charset="0"/>
              </a:rPr>
              <a:t>.</a:t>
            </a:r>
            <a:r>
              <a:rPr lang="pt-BR" sz="1600" dirty="0">
                <a:latin typeface="Arial" pitchFamily="34" charset="0"/>
                <a:cs typeface="Arial" pitchFamily="34" charset="0"/>
              </a:rPr>
              <a:t> Além disso, vamos supor que de </a:t>
            </a:r>
            <a:r>
              <a:rPr lang="pt-BR" sz="1600" dirty="0">
                <a:latin typeface="Arial" pitchFamily="34" charset="0"/>
                <a:cs typeface="Arial" pitchFamily="34" charset="0"/>
              </a:rPr>
              <a:t>onde está esse nosso observador hipotético, o </a:t>
            </a:r>
            <a:r>
              <a:rPr lang="pt-BR" sz="1600" dirty="0" err="1">
                <a:latin typeface="Arial" pitchFamily="34" charset="0"/>
                <a:cs typeface="Arial" pitchFamily="34" charset="0"/>
              </a:rPr>
              <a:t>pólo</a:t>
            </a:r>
            <a:r>
              <a:rPr lang="pt-BR" sz="1600" dirty="0">
                <a:latin typeface="Arial" pitchFamily="34" charset="0"/>
                <a:cs typeface="Arial" pitchFamily="34" charset="0"/>
              </a:rPr>
              <a:t> celeste Sul fique exatamente na metade da altura entre o horizonte Sul do observador e a estrela do pé do Cruzeiro do Sul, conforme ilustra a figura ao lado.</a:t>
            </a:r>
            <a:endParaRPr lang="pt-BR" sz="1600" dirty="0"/>
          </a:p>
          <a:p>
            <a:pPr algn="just">
              <a:lnSpc>
                <a:spcPct val="114000"/>
              </a:lnSpc>
            </a:pPr>
            <a:endParaRPr lang="pt-BR" sz="1600" dirty="0">
              <a:latin typeface="Arial" pitchFamily="34" charset="0"/>
              <a:cs typeface="Arial" pitchFamily="34" charset="0"/>
            </a:endParaRPr>
          </a:p>
        </p:txBody>
      </p:sp>
      <p:sp>
        <p:nvSpPr>
          <p:cNvPr id="5" name="Retângulo 4"/>
          <p:cNvSpPr/>
          <p:nvPr/>
        </p:nvSpPr>
        <p:spPr>
          <a:xfrm>
            <a:off x="262905" y="3258478"/>
            <a:ext cx="4104456" cy="2618794"/>
          </a:xfrm>
          <a:prstGeom prst="rect">
            <a:avLst/>
          </a:prstGeom>
        </p:spPr>
        <p:txBody>
          <a:bodyPr wrap="square">
            <a:spAutoFit/>
          </a:bodyPr>
          <a:lstStyle/>
          <a:p>
            <a:pPr algn="just">
              <a:lnSpc>
                <a:spcPct val="114000"/>
              </a:lnSpc>
            </a:pPr>
            <a:r>
              <a:rPr lang="pt-BR" sz="1600" b="1" dirty="0">
                <a:latin typeface="Arial" pitchFamily="34" charset="0"/>
                <a:cs typeface="Arial" pitchFamily="34" charset="0"/>
              </a:rPr>
              <a:t>Pergunta:</a:t>
            </a:r>
            <a:r>
              <a:rPr lang="pt-BR" sz="1600" dirty="0">
                <a:latin typeface="Arial" pitchFamily="34" charset="0"/>
                <a:cs typeface="Arial" pitchFamily="34" charset="0"/>
              </a:rPr>
              <a:t> </a:t>
            </a:r>
            <a:r>
              <a:rPr lang="pt-BR" sz="1600" u="sng" dirty="0">
                <a:latin typeface="Arial" pitchFamily="34" charset="0"/>
                <a:cs typeface="Arial" pitchFamily="34" charset="0"/>
              </a:rPr>
              <a:t>Desenhe</a:t>
            </a:r>
            <a:r>
              <a:rPr lang="pt-BR" sz="1600" dirty="0">
                <a:latin typeface="Arial" pitchFamily="34" charset="0"/>
                <a:cs typeface="Arial" pitchFamily="34" charset="0"/>
              </a:rPr>
              <a:t> na figura ao lado da questão 5, o Cruzeiro do Sul onde ele vai estar 3 horas depois, 6 horas depois e 9 horas depois da primeira observação retratada na figura ao lado. Não esqueça de escrever qual é a figura correspondente a 3 horas depois, 6 horas depois e 9 horas depois da observação inicial que já está retratada na figura acima.</a:t>
            </a:r>
          </a:p>
        </p:txBody>
      </p:sp>
      <p:sp>
        <p:nvSpPr>
          <p:cNvPr id="11" name="Retângulo 10"/>
          <p:cNvSpPr/>
          <p:nvPr/>
        </p:nvSpPr>
        <p:spPr>
          <a:xfrm>
            <a:off x="4403669" y="6350695"/>
            <a:ext cx="1657120" cy="369332"/>
          </a:xfrm>
          <a:prstGeom prst="rect">
            <a:avLst/>
          </a:prstGeom>
        </p:spPr>
        <p:txBody>
          <a:bodyPr wrap="none">
            <a:spAutoFit/>
          </a:bodyPr>
          <a:lstStyle/>
          <a:p>
            <a:pPr hangingPunct="0"/>
            <a:r>
              <a:rPr lang="pt-BR" b="1" i="1" dirty="0"/>
              <a:t>Horizonte Leste</a:t>
            </a:r>
          </a:p>
        </p:txBody>
      </p:sp>
      <p:sp>
        <p:nvSpPr>
          <p:cNvPr id="12" name="Retângulo 11"/>
          <p:cNvSpPr/>
          <p:nvPr/>
        </p:nvSpPr>
        <p:spPr>
          <a:xfrm>
            <a:off x="6455593" y="6212195"/>
            <a:ext cx="1656184" cy="646331"/>
          </a:xfrm>
          <a:prstGeom prst="rect">
            <a:avLst/>
          </a:prstGeom>
        </p:spPr>
        <p:txBody>
          <a:bodyPr wrap="square">
            <a:spAutoFit/>
          </a:bodyPr>
          <a:lstStyle/>
          <a:p>
            <a:pPr algn="ctr" hangingPunct="0"/>
            <a:r>
              <a:rPr lang="pt-BR" b="1" i="1" dirty="0"/>
              <a:t>Direção Cardeal Sul</a:t>
            </a:r>
          </a:p>
        </p:txBody>
      </p:sp>
      <p:sp>
        <p:nvSpPr>
          <p:cNvPr id="13" name="Retângulo 12"/>
          <p:cNvSpPr/>
          <p:nvPr/>
        </p:nvSpPr>
        <p:spPr>
          <a:xfrm>
            <a:off x="8502946" y="6350695"/>
            <a:ext cx="1713226" cy="369332"/>
          </a:xfrm>
          <a:prstGeom prst="rect">
            <a:avLst/>
          </a:prstGeom>
        </p:spPr>
        <p:txBody>
          <a:bodyPr wrap="none">
            <a:spAutoFit/>
          </a:bodyPr>
          <a:lstStyle/>
          <a:p>
            <a:pPr hangingPunct="0"/>
            <a:r>
              <a:rPr lang="pt-BR" b="1" i="1" dirty="0"/>
              <a:t>Horizonte Oeste</a:t>
            </a:r>
          </a:p>
        </p:txBody>
      </p:sp>
      <p:cxnSp>
        <p:nvCxnSpPr>
          <p:cNvPr id="15" name="Conector reto 14"/>
          <p:cNvCxnSpPr/>
          <p:nvPr/>
        </p:nvCxnSpPr>
        <p:spPr>
          <a:xfrm>
            <a:off x="4428958" y="6084534"/>
            <a:ext cx="578146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Elipse 15"/>
          <p:cNvSpPr/>
          <p:nvPr/>
        </p:nvSpPr>
        <p:spPr>
          <a:xfrm>
            <a:off x="7257855" y="6023209"/>
            <a:ext cx="72008" cy="72008"/>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7" name="Retângulo 16"/>
          <p:cNvSpPr/>
          <p:nvPr/>
        </p:nvSpPr>
        <p:spPr>
          <a:xfrm>
            <a:off x="6131587" y="4473071"/>
            <a:ext cx="1368152" cy="646331"/>
          </a:xfrm>
          <a:prstGeom prst="rect">
            <a:avLst/>
          </a:prstGeom>
        </p:spPr>
        <p:txBody>
          <a:bodyPr wrap="square">
            <a:spAutoFit/>
          </a:bodyPr>
          <a:lstStyle/>
          <a:p>
            <a:pPr algn="ctr" hangingPunct="0"/>
            <a:r>
              <a:rPr lang="pt-BR" b="1" i="1" dirty="0" err="1"/>
              <a:t>Pólo</a:t>
            </a:r>
            <a:r>
              <a:rPr lang="pt-BR" b="1" i="1" dirty="0"/>
              <a:t> Celeste</a:t>
            </a:r>
          </a:p>
          <a:p>
            <a:pPr algn="ctr" hangingPunct="0"/>
            <a:r>
              <a:rPr lang="pt-PT" b="1" dirty="0"/>
              <a:t>Sul</a:t>
            </a:r>
            <a:endParaRPr lang="pt-BR" dirty="0"/>
          </a:p>
        </p:txBody>
      </p:sp>
      <p:sp>
        <p:nvSpPr>
          <p:cNvPr id="18" name="Elipse 17"/>
          <p:cNvSpPr/>
          <p:nvPr/>
        </p:nvSpPr>
        <p:spPr>
          <a:xfrm>
            <a:off x="7248859" y="4868521"/>
            <a:ext cx="90000" cy="900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grpSp>
        <p:nvGrpSpPr>
          <p:cNvPr id="26" name="Grupo 25"/>
          <p:cNvGrpSpPr/>
          <p:nvPr/>
        </p:nvGrpSpPr>
        <p:grpSpPr>
          <a:xfrm>
            <a:off x="7031828" y="3148013"/>
            <a:ext cx="524061" cy="713035"/>
            <a:chOff x="0" y="0"/>
            <a:chExt cx="400050" cy="561975"/>
          </a:xfrm>
        </p:grpSpPr>
        <p:pic>
          <p:nvPicPr>
            <p:cNvPr id="27" name="Picture 29"/>
            <p:cNvPicPr>
              <a:picLocks noChangeAspect="1"/>
            </p:cNvPicPr>
            <p:nvPr/>
          </p:nvPicPr>
          <p:blipFill>
            <a:blip r:embed="rId2">
              <a:extLst/>
            </a:blip>
            <a:srcRect/>
            <a:stretch>
              <a:fillRect/>
            </a:stretch>
          </p:blipFill>
          <p:spPr bwMode="auto">
            <a:xfrm>
              <a:off x="0" y="161925"/>
              <a:ext cx="85725" cy="85725"/>
            </a:xfrm>
            <a:prstGeom prst="rect">
              <a:avLst/>
            </a:prstGeom>
            <a:noFill/>
          </p:spPr>
        </p:pic>
        <p:pic>
          <p:nvPicPr>
            <p:cNvPr id="28" name="Picture 30"/>
            <p:cNvPicPr>
              <a:picLocks noChangeAspect="1"/>
            </p:cNvPicPr>
            <p:nvPr/>
          </p:nvPicPr>
          <p:blipFill>
            <a:blip r:embed="rId2">
              <a:extLst/>
            </a:blip>
            <a:srcRect/>
            <a:stretch>
              <a:fillRect/>
            </a:stretch>
          </p:blipFill>
          <p:spPr bwMode="auto">
            <a:xfrm>
              <a:off x="161925" y="476250"/>
              <a:ext cx="85725" cy="85725"/>
            </a:xfrm>
            <a:prstGeom prst="rect">
              <a:avLst/>
            </a:prstGeom>
            <a:noFill/>
          </p:spPr>
        </p:pic>
        <p:pic>
          <p:nvPicPr>
            <p:cNvPr id="29" name="Picture 31"/>
            <p:cNvPicPr>
              <a:picLocks noChangeAspect="1"/>
            </p:cNvPicPr>
            <p:nvPr/>
          </p:nvPicPr>
          <p:blipFill>
            <a:blip r:embed="rId2">
              <a:extLst/>
            </a:blip>
            <a:srcRect/>
            <a:stretch>
              <a:fillRect/>
            </a:stretch>
          </p:blipFill>
          <p:spPr bwMode="auto">
            <a:xfrm>
              <a:off x="314325" y="161925"/>
              <a:ext cx="85725" cy="85725"/>
            </a:xfrm>
            <a:prstGeom prst="rect">
              <a:avLst/>
            </a:prstGeom>
            <a:noFill/>
          </p:spPr>
        </p:pic>
        <p:pic>
          <p:nvPicPr>
            <p:cNvPr id="30" name="Picture 32"/>
            <p:cNvPicPr>
              <a:picLocks noChangeAspect="1"/>
            </p:cNvPicPr>
            <p:nvPr/>
          </p:nvPicPr>
          <p:blipFill>
            <a:blip r:embed="rId2">
              <a:extLst/>
            </a:blip>
            <a:srcRect/>
            <a:stretch>
              <a:fillRect/>
            </a:stretch>
          </p:blipFill>
          <p:spPr bwMode="auto">
            <a:xfrm>
              <a:off x="161925" y="0"/>
              <a:ext cx="85725" cy="85725"/>
            </a:xfrm>
            <a:prstGeom prst="rect">
              <a:avLst/>
            </a:prstGeom>
            <a:noFill/>
          </p:spPr>
        </p:pic>
      </p:grpSp>
      <p:grpSp>
        <p:nvGrpSpPr>
          <p:cNvPr id="31" name="Grupo 30"/>
          <p:cNvGrpSpPr/>
          <p:nvPr/>
        </p:nvGrpSpPr>
        <p:grpSpPr>
          <a:xfrm rot="2074403">
            <a:off x="8198533" y="3477795"/>
            <a:ext cx="524061" cy="713035"/>
            <a:chOff x="0" y="0"/>
            <a:chExt cx="400050" cy="561975"/>
          </a:xfrm>
        </p:grpSpPr>
        <p:pic>
          <p:nvPicPr>
            <p:cNvPr id="32" name="Picture 29"/>
            <p:cNvPicPr>
              <a:picLocks noChangeAspect="1"/>
            </p:cNvPicPr>
            <p:nvPr/>
          </p:nvPicPr>
          <p:blipFill>
            <a:blip r:embed="rId2">
              <a:extLst/>
            </a:blip>
            <a:srcRect/>
            <a:stretch>
              <a:fillRect/>
            </a:stretch>
          </p:blipFill>
          <p:spPr bwMode="auto">
            <a:xfrm>
              <a:off x="0" y="161925"/>
              <a:ext cx="85725" cy="85725"/>
            </a:xfrm>
            <a:prstGeom prst="rect">
              <a:avLst/>
            </a:prstGeom>
            <a:noFill/>
          </p:spPr>
        </p:pic>
        <p:pic>
          <p:nvPicPr>
            <p:cNvPr id="33" name="Picture 30"/>
            <p:cNvPicPr>
              <a:picLocks noChangeAspect="1"/>
            </p:cNvPicPr>
            <p:nvPr/>
          </p:nvPicPr>
          <p:blipFill>
            <a:blip r:embed="rId2">
              <a:extLst/>
            </a:blip>
            <a:srcRect/>
            <a:stretch>
              <a:fillRect/>
            </a:stretch>
          </p:blipFill>
          <p:spPr bwMode="auto">
            <a:xfrm>
              <a:off x="161925" y="476250"/>
              <a:ext cx="85725" cy="85725"/>
            </a:xfrm>
            <a:prstGeom prst="rect">
              <a:avLst/>
            </a:prstGeom>
            <a:noFill/>
          </p:spPr>
        </p:pic>
        <p:pic>
          <p:nvPicPr>
            <p:cNvPr id="34" name="Picture 31"/>
            <p:cNvPicPr>
              <a:picLocks noChangeAspect="1"/>
            </p:cNvPicPr>
            <p:nvPr/>
          </p:nvPicPr>
          <p:blipFill>
            <a:blip r:embed="rId2">
              <a:extLst/>
            </a:blip>
            <a:srcRect/>
            <a:stretch>
              <a:fillRect/>
            </a:stretch>
          </p:blipFill>
          <p:spPr bwMode="auto">
            <a:xfrm>
              <a:off x="314325" y="161925"/>
              <a:ext cx="85725" cy="85725"/>
            </a:xfrm>
            <a:prstGeom prst="rect">
              <a:avLst/>
            </a:prstGeom>
            <a:noFill/>
          </p:spPr>
        </p:pic>
        <p:pic>
          <p:nvPicPr>
            <p:cNvPr id="35" name="Picture 32"/>
            <p:cNvPicPr>
              <a:picLocks noChangeAspect="1"/>
            </p:cNvPicPr>
            <p:nvPr/>
          </p:nvPicPr>
          <p:blipFill>
            <a:blip r:embed="rId2">
              <a:extLst/>
            </a:blip>
            <a:srcRect/>
            <a:stretch>
              <a:fillRect/>
            </a:stretch>
          </p:blipFill>
          <p:spPr bwMode="auto">
            <a:xfrm>
              <a:off x="161925" y="0"/>
              <a:ext cx="85725" cy="85725"/>
            </a:xfrm>
            <a:prstGeom prst="rect">
              <a:avLst/>
            </a:prstGeom>
            <a:noFill/>
          </p:spPr>
        </p:pic>
      </p:grpSp>
      <p:grpSp>
        <p:nvGrpSpPr>
          <p:cNvPr id="36" name="Grupo 35"/>
          <p:cNvGrpSpPr/>
          <p:nvPr/>
        </p:nvGrpSpPr>
        <p:grpSpPr>
          <a:xfrm rot="5400000">
            <a:off x="8893059" y="4557003"/>
            <a:ext cx="524061" cy="713035"/>
            <a:chOff x="0" y="0"/>
            <a:chExt cx="400050" cy="561975"/>
          </a:xfrm>
        </p:grpSpPr>
        <p:pic>
          <p:nvPicPr>
            <p:cNvPr id="37" name="Picture 29"/>
            <p:cNvPicPr>
              <a:picLocks noChangeAspect="1"/>
            </p:cNvPicPr>
            <p:nvPr/>
          </p:nvPicPr>
          <p:blipFill>
            <a:blip r:embed="rId2">
              <a:extLst/>
            </a:blip>
            <a:srcRect/>
            <a:stretch>
              <a:fillRect/>
            </a:stretch>
          </p:blipFill>
          <p:spPr bwMode="auto">
            <a:xfrm>
              <a:off x="0" y="161925"/>
              <a:ext cx="85725" cy="85725"/>
            </a:xfrm>
            <a:prstGeom prst="rect">
              <a:avLst/>
            </a:prstGeom>
            <a:noFill/>
          </p:spPr>
        </p:pic>
        <p:pic>
          <p:nvPicPr>
            <p:cNvPr id="38" name="Picture 30"/>
            <p:cNvPicPr>
              <a:picLocks noChangeAspect="1"/>
            </p:cNvPicPr>
            <p:nvPr/>
          </p:nvPicPr>
          <p:blipFill>
            <a:blip r:embed="rId2">
              <a:extLst/>
            </a:blip>
            <a:srcRect/>
            <a:stretch>
              <a:fillRect/>
            </a:stretch>
          </p:blipFill>
          <p:spPr bwMode="auto">
            <a:xfrm>
              <a:off x="161925" y="476250"/>
              <a:ext cx="85725" cy="85725"/>
            </a:xfrm>
            <a:prstGeom prst="rect">
              <a:avLst/>
            </a:prstGeom>
            <a:noFill/>
          </p:spPr>
        </p:pic>
        <p:pic>
          <p:nvPicPr>
            <p:cNvPr id="39" name="Picture 31"/>
            <p:cNvPicPr>
              <a:picLocks noChangeAspect="1"/>
            </p:cNvPicPr>
            <p:nvPr/>
          </p:nvPicPr>
          <p:blipFill>
            <a:blip r:embed="rId2">
              <a:extLst/>
            </a:blip>
            <a:srcRect/>
            <a:stretch>
              <a:fillRect/>
            </a:stretch>
          </p:blipFill>
          <p:spPr bwMode="auto">
            <a:xfrm>
              <a:off x="314325" y="161925"/>
              <a:ext cx="85725" cy="85725"/>
            </a:xfrm>
            <a:prstGeom prst="rect">
              <a:avLst/>
            </a:prstGeom>
            <a:noFill/>
          </p:spPr>
        </p:pic>
        <p:pic>
          <p:nvPicPr>
            <p:cNvPr id="40" name="Picture 32"/>
            <p:cNvPicPr>
              <a:picLocks noChangeAspect="1"/>
            </p:cNvPicPr>
            <p:nvPr/>
          </p:nvPicPr>
          <p:blipFill>
            <a:blip r:embed="rId2">
              <a:extLst/>
            </a:blip>
            <a:srcRect/>
            <a:stretch>
              <a:fillRect/>
            </a:stretch>
          </p:blipFill>
          <p:spPr bwMode="auto">
            <a:xfrm>
              <a:off x="161925" y="0"/>
              <a:ext cx="85725" cy="85725"/>
            </a:xfrm>
            <a:prstGeom prst="rect">
              <a:avLst/>
            </a:prstGeom>
            <a:noFill/>
          </p:spPr>
        </p:pic>
      </p:grpSp>
      <p:grpSp>
        <p:nvGrpSpPr>
          <p:cNvPr id="41" name="Grupo 40"/>
          <p:cNvGrpSpPr/>
          <p:nvPr/>
        </p:nvGrpSpPr>
        <p:grpSpPr>
          <a:xfrm rot="7399784">
            <a:off x="8469857" y="5632879"/>
            <a:ext cx="524061" cy="713035"/>
            <a:chOff x="0" y="0"/>
            <a:chExt cx="400050" cy="561975"/>
          </a:xfrm>
        </p:grpSpPr>
        <p:pic>
          <p:nvPicPr>
            <p:cNvPr id="42" name="Picture 29"/>
            <p:cNvPicPr>
              <a:picLocks noChangeAspect="1"/>
            </p:cNvPicPr>
            <p:nvPr/>
          </p:nvPicPr>
          <p:blipFill>
            <a:blip r:embed="rId2">
              <a:extLst/>
            </a:blip>
            <a:srcRect/>
            <a:stretch>
              <a:fillRect/>
            </a:stretch>
          </p:blipFill>
          <p:spPr bwMode="auto">
            <a:xfrm>
              <a:off x="0" y="161925"/>
              <a:ext cx="85725" cy="85725"/>
            </a:xfrm>
            <a:prstGeom prst="rect">
              <a:avLst/>
            </a:prstGeom>
            <a:noFill/>
          </p:spPr>
        </p:pic>
        <p:pic>
          <p:nvPicPr>
            <p:cNvPr id="43" name="Picture 30"/>
            <p:cNvPicPr>
              <a:picLocks noChangeAspect="1"/>
            </p:cNvPicPr>
            <p:nvPr/>
          </p:nvPicPr>
          <p:blipFill>
            <a:blip r:embed="rId2">
              <a:extLst/>
            </a:blip>
            <a:srcRect/>
            <a:stretch>
              <a:fillRect/>
            </a:stretch>
          </p:blipFill>
          <p:spPr bwMode="auto">
            <a:xfrm>
              <a:off x="161925" y="476250"/>
              <a:ext cx="85725" cy="85725"/>
            </a:xfrm>
            <a:prstGeom prst="rect">
              <a:avLst/>
            </a:prstGeom>
            <a:noFill/>
          </p:spPr>
        </p:pic>
        <p:pic>
          <p:nvPicPr>
            <p:cNvPr id="44" name="Picture 31"/>
            <p:cNvPicPr>
              <a:picLocks noChangeAspect="1"/>
            </p:cNvPicPr>
            <p:nvPr/>
          </p:nvPicPr>
          <p:blipFill>
            <a:blip r:embed="rId2">
              <a:extLst/>
            </a:blip>
            <a:srcRect/>
            <a:stretch>
              <a:fillRect/>
            </a:stretch>
          </p:blipFill>
          <p:spPr bwMode="auto">
            <a:xfrm>
              <a:off x="314325" y="161925"/>
              <a:ext cx="85725" cy="85725"/>
            </a:xfrm>
            <a:prstGeom prst="rect">
              <a:avLst/>
            </a:prstGeom>
            <a:noFill/>
          </p:spPr>
        </p:pic>
        <p:pic>
          <p:nvPicPr>
            <p:cNvPr id="45" name="Picture 32"/>
            <p:cNvPicPr>
              <a:picLocks noChangeAspect="1"/>
            </p:cNvPicPr>
            <p:nvPr/>
          </p:nvPicPr>
          <p:blipFill>
            <a:blip r:embed="rId2">
              <a:extLst/>
            </a:blip>
            <a:srcRect/>
            <a:stretch>
              <a:fillRect/>
            </a:stretch>
          </p:blipFill>
          <p:spPr bwMode="auto">
            <a:xfrm>
              <a:off x="161925" y="0"/>
              <a:ext cx="85725" cy="85725"/>
            </a:xfrm>
            <a:prstGeom prst="rect">
              <a:avLst/>
            </a:prstGeom>
            <a:noFill/>
          </p:spPr>
        </p:pic>
      </p:grpSp>
      <p:sp>
        <p:nvSpPr>
          <p:cNvPr id="19" name="CaixaDeTexto 18"/>
          <p:cNvSpPr txBox="1"/>
          <p:nvPr/>
        </p:nvSpPr>
        <p:spPr>
          <a:xfrm>
            <a:off x="8802427" y="3407848"/>
            <a:ext cx="509526" cy="369332"/>
          </a:xfrm>
          <a:prstGeom prst="rect">
            <a:avLst/>
          </a:prstGeom>
          <a:noFill/>
        </p:spPr>
        <p:txBody>
          <a:bodyPr wrap="square" rtlCol="0">
            <a:spAutoFit/>
          </a:bodyPr>
          <a:lstStyle/>
          <a:p>
            <a:r>
              <a:rPr lang="pt-BR" dirty="0" smtClean="0">
                <a:solidFill>
                  <a:srgbClr val="FF0000"/>
                </a:solidFill>
                <a:latin typeface="Arial" pitchFamily="34" charset="0"/>
                <a:cs typeface="Arial" pitchFamily="34" charset="0"/>
              </a:rPr>
              <a:t>3h</a:t>
            </a:r>
            <a:endParaRPr lang="pt-BR" dirty="0">
              <a:solidFill>
                <a:srgbClr val="FF0000"/>
              </a:solidFill>
              <a:latin typeface="Arial" pitchFamily="34" charset="0"/>
              <a:cs typeface="Arial" pitchFamily="34" charset="0"/>
            </a:endParaRPr>
          </a:p>
        </p:txBody>
      </p:sp>
      <p:sp>
        <p:nvSpPr>
          <p:cNvPr id="20" name="Retângulo 19"/>
          <p:cNvSpPr/>
          <p:nvPr/>
        </p:nvSpPr>
        <p:spPr>
          <a:xfrm>
            <a:off x="9557000" y="4708252"/>
            <a:ext cx="441146" cy="369332"/>
          </a:xfrm>
          <a:prstGeom prst="rect">
            <a:avLst/>
          </a:prstGeom>
        </p:spPr>
        <p:txBody>
          <a:bodyPr wrap="none">
            <a:spAutoFit/>
          </a:bodyPr>
          <a:lstStyle/>
          <a:p>
            <a:r>
              <a:rPr lang="pt-BR" dirty="0" smtClean="0">
                <a:solidFill>
                  <a:srgbClr val="FF0000"/>
                </a:solidFill>
                <a:latin typeface="Arial" pitchFamily="34" charset="0"/>
                <a:cs typeface="Arial" pitchFamily="34" charset="0"/>
              </a:rPr>
              <a:t>6h</a:t>
            </a:r>
            <a:endParaRPr lang="pt-BR" dirty="0">
              <a:solidFill>
                <a:srgbClr val="FF0000"/>
              </a:solidFill>
              <a:latin typeface="Arial" pitchFamily="34" charset="0"/>
              <a:cs typeface="Arial" pitchFamily="34" charset="0"/>
            </a:endParaRPr>
          </a:p>
        </p:txBody>
      </p:sp>
      <p:sp>
        <p:nvSpPr>
          <p:cNvPr id="21" name="Retângulo 20"/>
          <p:cNvSpPr/>
          <p:nvPr/>
        </p:nvSpPr>
        <p:spPr>
          <a:xfrm>
            <a:off x="9045219" y="5689881"/>
            <a:ext cx="441146" cy="369332"/>
          </a:xfrm>
          <a:prstGeom prst="rect">
            <a:avLst/>
          </a:prstGeom>
        </p:spPr>
        <p:txBody>
          <a:bodyPr wrap="none">
            <a:spAutoFit/>
          </a:bodyPr>
          <a:lstStyle/>
          <a:p>
            <a:r>
              <a:rPr lang="pt-BR" dirty="0" smtClean="0">
                <a:solidFill>
                  <a:srgbClr val="FF0000"/>
                </a:solidFill>
                <a:latin typeface="Arial" pitchFamily="34" charset="0"/>
                <a:cs typeface="Arial" pitchFamily="34" charset="0"/>
              </a:rPr>
              <a:t>9h</a:t>
            </a:r>
            <a:endParaRPr lang="pt-BR"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439210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p:cTn id="7" dur="500" fill="hold"/>
                                        <p:tgtEl>
                                          <p:spTgt spid="19"/>
                                        </p:tgtEl>
                                        <p:attrNameLst>
                                          <p:attrName>ppt_w</p:attrName>
                                        </p:attrNameLst>
                                      </p:cBhvr>
                                      <p:tavLst>
                                        <p:tav tm="0">
                                          <p:val>
                                            <p:fltVal val="0"/>
                                          </p:val>
                                        </p:tav>
                                        <p:tav tm="100000">
                                          <p:val>
                                            <p:strVal val="#ppt_w"/>
                                          </p:val>
                                        </p:tav>
                                      </p:tavLst>
                                    </p:anim>
                                    <p:anim calcmode="lin" valueType="num">
                                      <p:cBhvr>
                                        <p:cTn id="8" dur="500" fill="hold"/>
                                        <p:tgtEl>
                                          <p:spTgt spid="19"/>
                                        </p:tgtEl>
                                        <p:attrNameLst>
                                          <p:attrName>ppt_h</p:attrName>
                                        </p:attrNameLst>
                                      </p:cBhvr>
                                      <p:tavLst>
                                        <p:tav tm="0">
                                          <p:val>
                                            <p:fltVal val="0"/>
                                          </p:val>
                                        </p:tav>
                                        <p:tav tm="100000">
                                          <p:val>
                                            <p:strVal val="#ppt_h"/>
                                          </p:val>
                                        </p:tav>
                                      </p:tavLst>
                                    </p:anim>
                                    <p:animEffect transition="in" filter="fade">
                                      <p:cBhvr>
                                        <p:cTn id="9" dur="500"/>
                                        <p:tgtEl>
                                          <p:spTgt spid="19"/>
                                        </p:tgtEl>
                                      </p:cBhvr>
                                    </p:animEffect>
                                  </p:childTnLst>
                                </p:cTn>
                              </p:par>
                              <p:par>
                                <p:cTn id="10" presetID="53" presetClass="entr" presetSubtype="16" fill="hold" nodeType="withEffect">
                                  <p:stCondLst>
                                    <p:cond delay="0"/>
                                  </p:stCondLst>
                                  <p:childTnLst>
                                    <p:set>
                                      <p:cBhvr>
                                        <p:cTn id="11" dur="1" fill="hold">
                                          <p:stCondLst>
                                            <p:cond delay="0"/>
                                          </p:stCondLst>
                                        </p:cTn>
                                        <p:tgtEl>
                                          <p:spTgt spid="31"/>
                                        </p:tgtEl>
                                        <p:attrNameLst>
                                          <p:attrName>style.visibility</p:attrName>
                                        </p:attrNameLst>
                                      </p:cBhvr>
                                      <p:to>
                                        <p:strVal val="visible"/>
                                      </p:to>
                                    </p:set>
                                    <p:anim calcmode="lin" valueType="num">
                                      <p:cBhvr>
                                        <p:cTn id="12" dur="500" fill="hold"/>
                                        <p:tgtEl>
                                          <p:spTgt spid="31"/>
                                        </p:tgtEl>
                                        <p:attrNameLst>
                                          <p:attrName>ppt_w</p:attrName>
                                        </p:attrNameLst>
                                      </p:cBhvr>
                                      <p:tavLst>
                                        <p:tav tm="0">
                                          <p:val>
                                            <p:fltVal val="0"/>
                                          </p:val>
                                        </p:tav>
                                        <p:tav tm="100000">
                                          <p:val>
                                            <p:strVal val="#ppt_w"/>
                                          </p:val>
                                        </p:tav>
                                      </p:tavLst>
                                    </p:anim>
                                    <p:anim calcmode="lin" valueType="num">
                                      <p:cBhvr>
                                        <p:cTn id="13" dur="500" fill="hold"/>
                                        <p:tgtEl>
                                          <p:spTgt spid="31"/>
                                        </p:tgtEl>
                                        <p:attrNameLst>
                                          <p:attrName>ppt_h</p:attrName>
                                        </p:attrNameLst>
                                      </p:cBhvr>
                                      <p:tavLst>
                                        <p:tav tm="0">
                                          <p:val>
                                            <p:fltVal val="0"/>
                                          </p:val>
                                        </p:tav>
                                        <p:tav tm="100000">
                                          <p:val>
                                            <p:strVal val="#ppt_h"/>
                                          </p:val>
                                        </p:tav>
                                      </p:tavLst>
                                    </p:anim>
                                    <p:animEffect transition="in" filter="fade">
                                      <p:cBhvr>
                                        <p:cTn id="14" dur="500"/>
                                        <p:tgtEl>
                                          <p:spTgt spid="31"/>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20"/>
                                        </p:tgtEl>
                                        <p:attrNameLst>
                                          <p:attrName>style.visibility</p:attrName>
                                        </p:attrNameLst>
                                      </p:cBhvr>
                                      <p:to>
                                        <p:strVal val="visible"/>
                                      </p:to>
                                    </p:set>
                                    <p:anim calcmode="lin" valueType="num">
                                      <p:cBhvr>
                                        <p:cTn id="19" dur="500" fill="hold"/>
                                        <p:tgtEl>
                                          <p:spTgt spid="20"/>
                                        </p:tgtEl>
                                        <p:attrNameLst>
                                          <p:attrName>ppt_w</p:attrName>
                                        </p:attrNameLst>
                                      </p:cBhvr>
                                      <p:tavLst>
                                        <p:tav tm="0">
                                          <p:val>
                                            <p:fltVal val="0"/>
                                          </p:val>
                                        </p:tav>
                                        <p:tav tm="100000">
                                          <p:val>
                                            <p:strVal val="#ppt_w"/>
                                          </p:val>
                                        </p:tav>
                                      </p:tavLst>
                                    </p:anim>
                                    <p:anim calcmode="lin" valueType="num">
                                      <p:cBhvr>
                                        <p:cTn id="20" dur="500" fill="hold"/>
                                        <p:tgtEl>
                                          <p:spTgt spid="20"/>
                                        </p:tgtEl>
                                        <p:attrNameLst>
                                          <p:attrName>ppt_h</p:attrName>
                                        </p:attrNameLst>
                                      </p:cBhvr>
                                      <p:tavLst>
                                        <p:tav tm="0">
                                          <p:val>
                                            <p:fltVal val="0"/>
                                          </p:val>
                                        </p:tav>
                                        <p:tav tm="100000">
                                          <p:val>
                                            <p:strVal val="#ppt_h"/>
                                          </p:val>
                                        </p:tav>
                                      </p:tavLst>
                                    </p:anim>
                                    <p:animEffect transition="in" filter="fade">
                                      <p:cBhvr>
                                        <p:cTn id="21" dur="500"/>
                                        <p:tgtEl>
                                          <p:spTgt spid="20"/>
                                        </p:tgtEl>
                                      </p:cBhvr>
                                    </p:animEffect>
                                  </p:childTnLst>
                                </p:cTn>
                              </p:par>
                              <p:par>
                                <p:cTn id="22" presetID="53" presetClass="entr" presetSubtype="16" fill="hold" nodeType="withEffect">
                                  <p:stCondLst>
                                    <p:cond delay="0"/>
                                  </p:stCondLst>
                                  <p:childTnLst>
                                    <p:set>
                                      <p:cBhvr>
                                        <p:cTn id="23" dur="1" fill="hold">
                                          <p:stCondLst>
                                            <p:cond delay="0"/>
                                          </p:stCondLst>
                                        </p:cTn>
                                        <p:tgtEl>
                                          <p:spTgt spid="36"/>
                                        </p:tgtEl>
                                        <p:attrNameLst>
                                          <p:attrName>style.visibility</p:attrName>
                                        </p:attrNameLst>
                                      </p:cBhvr>
                                      <p:to>
                                        <p:strVal val="visible"/>
                                      </p:to>
                                    </p:set>
                                    <p:anim calcmode="lin" valueType="num">
                                      <p:cBhvr>
                                        <p:cTn id="24" dur="500" fill="hold"/>
                                        <p:tgtEl>
                                          <p:spTgt spid="36"/>
                                        </p:tgtEl>
                                        <p:attrNameLst>
                                          <p:attrName>ppt_w</p:attrName>
                                        </p:attrNameLst>
                                      </p:cBhvr>
                                      <p:tavLst>
                                        <p:tav tm="0">
                                          <p:val>
                                            <p:fltVal val="0"/>
                                          </p:val>
                                        </p:tav>
                                        <p:tav tm="100000">
                                          <p:val>
                                            <p:strVal val="#ppt_w"/>
                                          </p:val>
                                        </p:tav>
                                      </p:tavLst>
                                    </p:anim>
                                    <p:anim calcmode="lin" valueType="num">
                                      <p:cBhvr>
                                        <p:cTn id="25" dur="500" fill="hold"/>
                                        <p:tgtEl>
                                          <p:spTgt spid="36"/>
                                        </p:tgtEl>
                                        <p:attrNameLst>
                                          <p:attrName>ppt_h</p:attrName>
                                        </p:attrNameLst>
                                      </p:cBhvr>
                                      <p:tavLst>
                                        <p:tav tm="0">
                                          <p:val>
                                            <p:fltVal val="0"/>
                                          </p:val>
                                        </p:tav>
                                        <p:tav tm="100000">
                                          <p:val>
                                            <p:strVal val="#ppt_h"/>
                                          </p:val>
                                        </p:tav>
                                      </p:tavLst>
                                    </p:anim>
                                    <p:animEffect transition="in" filter="fade">
                                      <p:cBhvr>
                                        <p:cTn id="26" dur="500"/>
                                        <p:tgtEl>
                                          <p:spTgt spid="36"/>
                                        </p:tgtEl>
                                      </p:cBhvr>
                                    </p:animEffect>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grpId="0" nodeType="clickEffect">
                                  <p:stCondLst>
                                    <p:cond delay="0"/>
                                  </p:stCondLst>
                                  <p:childTnLst>
                                    <p:set>
                                      <p:cBhvr>
                                        <p:cTn id="30" dur="1" fill="hold">
                                          <p:stCondLst>
                                            <p:cond delay="0"/>
                                          </p:stCondLst>
                                        </p:cTn>
                                        <p:tgtEl>
                                          <p:spTgt spid="21"/>
                                        </p:tgtEl>
                                        <p:attrNameLst>
                                          <p:attrName>style.visibility</p:attrName>
                                        </p:attrNameLst>
                                      </p:cBhvr>
                                      <p:to>
                                        <p:strVal val="visible"/>
                                      </p:to>
                                    </p:set>
                                    <p:anim calcmode="lin" valueType="num">
                                      <p:cBhvr>
                                        <p:cTn id="31" dur="500" fill="hold"/>
                                        <p:tgtEl>
                                          <p:spTgt spid="21"/>
                                        </p:tgtEl>
                                        <p:attrNameLst>
                                          <p:attrName>ppt_w</p:attrName>
                                        </p:attrNameLst>
                                      </p:cBhvr>
                                      <p:tavLst>
                                        <p:tav tm="0">
                                          <p:val>
                                            <p:fltVal val="0"/>
                                          </p:val>
                                        </p:tav>
                                        <p:tav tm="100000">
                                          <p:val>
                                            <p:strVal val="#ppt_w"/>
                                          </p:val>
                                        </p:tav>
                                      </p:tavLst>
                                    </p:anim>
                                    <p:anim calcmode="lin" valueType="num">
                                      <p:cBhvr>
                                        <p:cTn id="32" dur="500" fill="hold"/>
                                        <p:tgtEl>
                                          <p:spTgt spid="21"/>
                                        </p:tgtEl>
                                        <p:attrNameLst>
                                          <p:attrName>ppt_h</p:attrName>
                                        </p:attrNameLst>
                                      </p:cBhvr>
                                      <p:tavLst>
                                        <p:tav tm="0">
                                          <p:val>
                                            <p:fltVal val="0"/>
                                          </p:val>
                                        </p:tav>
                                        <p:tav tm="100000">
                                          <p:val>
                                            <p:strVal val="#ppt_h"/>
                                          </p:val>
                                        </p:tav>
                                      </p:tavLst>
                                    </p:anim>
                                    <p:animEffect transition="in" filter="fade">
                                      <p:cBhvr>
                                        <p:cTn id="33" dur="500"/>
                                        <p:tgtEl>
                                          <p:spTgt spid="21"/>
                                        </p:tgtEl>
                                      </p:cBhvr>
                                    </p:animEffect>
                                  </p:childTnLst>
                                </p:cTn>
                              </p:par>
                              <p:par>
                                <p:cTn id="34" presetID="53" presetClass="entr" presetSubtype="16" fill="hold" nodeType="withEffect">
                                  <p:stCondLst>
                                    <p:cond delay="0"/>
                                  </p:stCondLst>
                                  <p:childTnLst>
                                    <p:set>
                                      <p:cBhvr>
                                        <p:cTn id="35" dur="1" fill="hold">
                                          <p:stCondLst>
                                            <p:cond delay="0"/>
                                          </p:stCondLst>
                                        </p:cTn>
                                        <p:tgtEl>
                                          <p:spTgt spid="41"/>
                                        </p:tgtEl>
                                        <p:attrNameLst>
                                          <p:attrName>style.visibility</p:attrName>
                                        </p:attrNameLst>
                                      </p:cBhvr>
                                      <p:to>
                                        <p:strVal val="visible"/>
                                      </p:to>
                                    </p:set>
                                    <p:anim calcmode="lin" valueType="num">
                                      <p:cBhvr>
                                        <p:cTn id="36" dur="500" fill="hold"/>
                                        <p:tgtEl>
                                          <p:spTgt spid="41"/>
                                        </p:tgtEl>
                                        <p:attrNameLst>
                                          <p:attrName>ppt_w</p:attrName>
                                        </p:attrNameLst>
                                      </p:cBhvr>
                                      <p:tavLst>
                                        <p:tav tm="0">
                                          <p:val>
                                            <p:fltVal val="0"/>
                                          </p:val>
                                        </p:tav>
                                        <p:tav tm="100000">
                                          <p:val>
                                            <p:strVal val="#ppt_w"/>
                                          </p:val>
                                        </p:tav>
                                      </p:tavLst>
                                    </p:anim>
                                    <p:anim calcmode="lin" valueType="num">
                                      <p:cBhvr>
                                        <p:cTn id="37" dur="500" fill="hold"/>
                                        <p:tgtEl>
                                          <p:spTgt spid="41"/>
                                        </p:tgtEl>
                                        <p:attrNameLst>
                                          <p:attrName>ppt_h</p:attrName>
                                        </p:attrNameLst>
                                      </p:cBhvr>
                                      <p:tavLst>
                                        <p:tav tm="0">
                                          <p:val>
                                            <p:fltVal val="0"/>
                                          </p:val>
                                        </p:tav>
                                        <p:tav tm="100000">
                                          <p:val>
                                            <p:strVal val="#ppt_h"/>
                                          </p:val>
                                        </p:tav>
                                      </p:tavLst>
                                    </p:anim>
                                    <p:animEffect transition="in" filter="fade">
                                      <p:cBhvr>
                                        <p:cTn id="38"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0" grpId="0"/>
      <p:bldP spid="21" grpId="0"/>
    </p:bld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655</TotalTime>
  <Words>2696</Words>
  <Application>Microsoft Office PowerPoint</Application>
  <PresentationFormat>Personalizar</PresentationFormat>
  <Paragraphs>119</Paragraphs>
  <Slides>15</Slides>
  <Notes>0</Notes>
  <HiddenSlides>0</HiddenSlides>
  <MMClips>0</MMClips>
  <ScaleCrop>false</ScaleCrop>
  <HeadingPairs>
    <vt:vector size="8" baseType="variant">
      <vt:variant>
        <vt:lpstr>Fontes usadas</vt:lpstr>
      </vt:variant>
      <vt:variant>
        <vt:i4>3</vt:i4>
      </vt:variant>
      <vt:variant>
        <vt:lpstr>Tema</vt:lpstr>
      </vt:variant>
      <vt:variant>
        <vt:i4>1</vt:i4>
      </vt:variant>
      <vt:variant>
        <vt:lpstr>Servidores OLE inseridos</vt:lpstr>
      </vt:variant>
      <vt:variant>
        <vt:i4>1</vt:i4>
      </vt:variant>
      <vt:variant>
        <vt:lpstr>Títulos de slides</vt:lpstr>
      </vt:variant>
      <vt:variant>
        <vt:i4>15</vt:i4>
      </vt:variant>
    </vt:vector>
  </HeadingPairs>
  <TitlesOfParts>
    <vt:vector size="20" baseType="lpstr">
      <vt:lpstr>Arial</vt:lpstr>
      <vt:lpstr>Calibri</vt:lpstr>
      <vt:lpstr>Times New Roman</vt:lpstr>
      <vt:lpstr>Tema do Office</vt:lpstr>
      <vt:lpstr>Picture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GABARITO COMENTADO  DA PROVA  OBA 2004 - NÍVEL 1</dc:title>
  <dc:creator>OBA</dc:creator>
  <cp:lastModifiedBy>DVM Informatica</cp:lastModifiedBy>
  <cp:revision>25</cp:revision>
  <dcterms:created xsi:type="dcterms:W3CDTF">2020-09-09T21:39:59Z</dcterms:created>
  <dcterms:modified xsi:type="dcterms:W3CDTF">2020-09-19T22:45:53Z</dcterms:modified>
</cp:coreProperties>
</file>