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1190307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34" y="48"/>
      </p:cViewPr>
      <p:guideLst>
        <p:guide orient="horz" pos="2160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0A509-4D71-411F-B187-597D19A3D220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4025" y="685800"/>
            <a:ext cx="5949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55412-FA22-4ACD-8B16-D69BB46344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18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55412-FA22-4ACD-8B16-D69BB463445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39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2731" y="2130426"/>
            <a:ext cx="10117614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461" y="3886200"/>
            <a:ext cx="83321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912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11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233528" y="274639"/>
            <a:ext cx="3486196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74941" y="274639"/>
            <a:ext cx="10260202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20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3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261" y="4406901"/>
            <a:ext cx="10117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261" y="2906713"/>
            <a:ext cx="101176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979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74941" y="1600201"/>
            <a:ext cx="68731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846525" y="1600201"/>
            <a:ext cx="68731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55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535113"/>
            <a:ext cx="525925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5154" y="2174875"/>
            <a:ext cx="52592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46598" y="1535113"/>
            <a:ext cx="52613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46598" y="2174875"/>
            <a:ext cx="52613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0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99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Espaço Reservado para Conteúdo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977" y="5632400"/>
            <a:ext cx="2171585" cy="144016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15362"/>
            <a:ext cx="1368629" cy="87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188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3050"/>
            <a:ext cx="39160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3771" y="273051"/>
            <a:ext cx="665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5154" y="1435101"/>
            <a:ext cx="39160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46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086" y="4800600"/>
            <a:ext cx="71418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33086" y="612775"/>
            <a:ext cx="71418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33086" y="5367338"/>
            <a:ext cx="71418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74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600201"/>
            <a:ext cx="107127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5154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66884" y="6356351"/>
            <a:ext cx="3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30537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12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3" Type="http://schemas.openxmlformats.org/officeDocument/2006/relationships/image" Target="../media/image11.png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8517" y="2614914"/>
            <a:ext cx="7083880" cy="470129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426220" y="213381"/>
            <a:ext cx="5897440" cy="288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GABARITO </a:t>
            </a:r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COMENTADO </a:t>
            </a:r>
          </a:p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PROVA</a:t>
            </a:r>
          </a:p>
          <a:p>
            <a:pPr algn="ctr"/>
            <a:endParaRPr lang="pt-BR" sz="4296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 </a:t>
            </a:r>
            <a:r>
              <a:rPr lang="pt-BR" sz="5272" b="1" dirty="0" smtClean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2001 </a:t>
            </a:r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NÍVEL </a:t>
            </a:r>
            <a:r>
              <a:rPr lang="pt-BR" sz="5272" b="1" dirty="0" smtClean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pt-BR" sz="5272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136" y="3720200"/>
            <a:ext cx="3848682" cy="245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5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86792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600" b="1" dirty="0">
                <a:latin typeface="Arial" pitchFamily="34" charset="0"/>
                <a:cs typeface="Arial" pitchFamily="34" charset="0"/>
              </a:rPr>
              <a:t>Questão 9)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O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diâmetro do Sol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é de, aproximadamente, 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d</a:t>
            </a:r>
            <a:r>
              <a:rPr lang="pt-BR" sz="1600" b="1" baseline="-25000" dirty="0" err="1">
                <a:latin typeface="Arial" pitchFamily="34" charset="0"/>
                <a:cs typeface="Arial" pitchFamily="34" charset="0"/>
              </a:rPr>
              <a:t>Sol</a:t>
            </a:r>
            <a:r>
              <a:rPr lang="pt-BR" sz="1600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= 1.400.000 km e o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diâmetro da Lua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é de, aproximadamente, 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d</a:t>
            </a:r>
            <a:r>
              <a:rPr lang="pt-BR" sz="1600" b="1" baseline="-25000" dirty="0" err="1">
                <a:latin typeface="Arial" pitchFamily="34" charset="0"/>
                <a:cs typeface="Arial" pitchFamily="34" charset="0"/>
              </a:rPr>
              <a:t>Lua</a:t>
            </a:r>
            <a:r>
              <a:rPr lang="pt-BR" sz="1600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= 3.500 km, contudo, os dois astros possuem o mesmo diâmetro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angular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no céu. </a:t>
            </a:r>
          </a:p>
          <a:p>
            <a:pPr algn="just" hangingPunct="0">
              <a:lnSpc>
                <a:spcPct val="150000"/>
              </a:lnSpc>
            </a:pPr>
            <a:r>
              <a:rPr lang="pt-BR" sz="1600" b="1" dirty="0">
                <a:latin typeface="Arial" pitchFamily="34" charset="0"/>
                <a:cs typeface="Arial" pitchFamily="34" charset="0"/>
              </a:rPr>
              <a:t>A distância da Terra à Lua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é de aproximadamente 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D</a:t>
            </a:r>
            <a:r>
              <a:rPr lang="pt-BR" sz="1600" b="1" baseline="-25000" dirty="0" err="1">
                <a:latin typeface="Arial" pitchFamily="34" charset="0"/>
                <a:cs typeface="Arial" pitchFamily="34" charset="0"/>
              </a:rPr>
              <a:t>Lua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 =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400.000 km. Esperamos que você já tenha aprendido o capítulo de triângulos semelhantes na matemática. Usando as relações dos triângulos semelhantes  determine a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 distância da Terra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ao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90898" y="2300787"/>
            <a:ext cx="11607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600" b="1" dirty="0">
                <a:latin typeface="Arial" pitchFamily="34" charset="0"/>
                <a:cs typeface="Arial" pitchFamily="34" charset="0"/>
              </a:rPr>
              <a:t>Sol (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D</a:t>
            </a:r>
            <a:r>
              <a:rPr lang="pt-BR" sz="1600" b="1" baseline="-25000" dirty="0" err="1">
                <a:latin typeface="Arial" pitchFamily="34" charset="0"/>
                <a:cs typeface="Arial" pitchFamily="34" charset="0"/>
              </a:rPr>
              <a:t>Sol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).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Para que a sua resposta fique mais próxima do valor correto, por favor, subtraia da sua resposta 10.000.000 km, uma vez que fizemos alguns arredondamentos nos números acima.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06" y="3170580"/>
            <a:ext cx="6901867" cy="256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7247681" y="3140968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190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904875"/>
            <a:ext cx="119030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9" name="Obje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934409"/>
              </p:ext>
            </p:extLst>
          </p:nvPr>
        </p:nvGraphicFramePr>
        <p:xfrm>
          <a:off x="7319689" y="3730802"/>
          <a:ext cx="2514772" cy="624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ção" r:id="rId4" imgW="1739880" imgH="431640" progId="Equation.3">
                  <p:embed/>
                </p:oleObj>
              </mc:Choice>
              <mc:Fallback>
                <p:oleObj name="Equação" r:id="rId4" imgW="173988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19689" y="3730802"/>
                        <a:ext cx="2514772" cy="624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602262"/>
              </p:ext>
            </p:extLst>
          </p:nvPr>
        </p:nvGraphicFramePr>
        <p:xfrm>
          <a:off x="9839969" y="3687121"/>
          <a:ext cx="1296144" cy="677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ção" r:id="rId6" imgW="825480" imgH="431640" progId="Equation.3">
                  <p:embed/>
                </p:oleObj>
              </mc:Choice>
              <mc:Fallback>
                <p:oleObj name="Equação" r:id="rId6" imgW="82548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839969" y="3687121"/>
                        <a:ext cx="1296144" cy="6779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089904"/>
              </p:ext>
            </p:extLst>
          </p:nvPr>
        </p:nvGraphicFramePr>
        <p:xfrm>
          <a:off x="7316488" y="4540266"/>
          <a:ext cx="2189089" cy="616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ção" r:id="rId8" imgW="1396800" imgH="393480" progId="Equation.3">
                  <p:embed/>
                </p:oleObj>
              </mc:Choice>
              <mc:Fallback>
                <p:oleObj name="Equação" r:id="rId8" imgW="13968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16488" y="4540266"/>
                        <a:ext cx="2189089" cy="6169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025537"/>
              </p:ext>
            </p:extLst>
          </p:nvPr>
        </p:nvGraphicFramePr>
        <p:xfrm>
          <a:off x="9479928" y="4684282"/>
          <a:ext cx="1512169" cy="267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ção" r:id="rId10" imgW="1002960" imgH="177480" progId="Equation.3">
                  <p:embed/>
                </p:oleObj>
              </mc:Choice>
              <mc:Fallback>
                <p:oleObj name="Equação" r:id="rId10" imgW="100296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479928" y="4684282"/>
                        <a:ext cx="1512169" cy="2679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530408"/>
              </p:ext>
            </p:extLst>
          </p:nvPr>
        </p:nvGraphicFramePr>
        <p:xfrm>
          <a:off x="7670494" y="5382452"/>
          <a:ext cx="1809436" cy="316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ção" r:id="rId12" imgW="1015920" imgH="177480" progId="Equation.3">
                  <p:embed/>
                </p:oleObj>
              </mc:Choice>
              <mc:Fallback>
                <p:oleObj name="Equação" r:id="rId12" imgW="10159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70494" y="5382452"/>
                        <a:ext cx="1809436" cy="3166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tângulo 13"/>
          <p:cNvSpPr/>
          <p:nvPr/>
        </p:nvSpPr>
        <p:spPr>
          <a:xfrm>
            <a:off x="1415033" y="6165304"/>
            <a:ext cx="20164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latin typeface="Arial" pitchFamily="34" charset="0"/>
                <a:cs typeface="Arial" pitchFamily="34" charset="0"/>
              </a:rPr>
              <a:t>RESPOSTA FINAL: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359249" y="6165304"/>
            <a:ext cx="3076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160.000.000 – 10.000.000 =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6349248" y="6111768"/>
            <a:ext cx="20505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150.000.000 km</a:t>
            </a:r>
            <a:endParaRPr lang="pt-BR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319689" y="53732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88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404664"/>
            <a:ext cx="72954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Questão 10)</a:t>
            </a:r>
            <a:r>
              <a:rPr lang="pt-BR" dirty="0">
                <a:latin typeface="Arial" pitchFamily="34" charset="0"/>
                <a:cs typeface="Arial" pitchFamily="34" charset="0"/>
              </a:rPr>
              <a:t> Depois de uma pergunta difícil, uma pergunta bem fácil:</a:t>
            </a:r>
          </a:p>
        </p:txBody>
      </p:sp>
      <p:sp>
        <p:nvSpPr>
          <p:cNvPr id="4" name="Retângulo 3"/>
          <p:cNvSpPr/>
          <p:nvPr/>
        </p:nvSpPr>
        <p:spPr>
          <a:xfrm>
            <a:off x="190897" y="1196752"/>
            <a:ext cx="78488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10a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dirty="0">
                <a:latin typeface="Arial" pitchFamily="34" charset="0"/>
                <a:cs typeface="Arial" pitchFamily="34" charset="0"/>
              </a:rPr>
              <a:t> Explique o que são os movimentos de rotação e translação da Terra e qual é a duração de cada um.</a:t>
            </a:r>
          </a:p>
        </p:txBody>
      </p:sp>
      <p:sp>
        <p:nvSpPr>
          <p:cNvPr id="5" name="Retângulo 4"/>
          <p:cNvSpPr/>
          <p:nvPr/>
        </p:nvSpPr>
        <p:spPr>
          <a:xfrm>
            <a:off x="190897" y="2383944"/>
            <a:ext cx="1826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Resposta 10a):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0897" y="2309715"/>
            <a:ext cx="114492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Rotação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é o movimento que a Terra faz em torno do próprio eixo e dura aproximadamente 24 horas. Translação é o movimento que a Terra faz em torno do Sol e dura aproximadamente 365 dias.</a:t>
            </a:r>
          </a:p>
        </p:txBody>
      </p:sp>
      <p:sp>
        <p:nvSpPr>
          <p:cNvPr id="7" name="Retângulo 6"/>
          <p:cNvSpPr/>
          <p:nvPr/>
        </p:nvSpPr>
        <p:spPr>
          <a:xfrm>
            <a:off x="204528" y="3501008"/>
            <a:ext cx="114356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10b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dirty="0">
                <a:latin typeface="Arial" pitchFamily="34" charset="0"/>
                <a:cs typeface="Arial" pitchFamily="34" charset="0"/>
              </a:rPr>
              <a:t> O lado da Lua que nunca vemos e que chamamos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lado escuro</a:t>
            </a:r>
            <a:r>
              <a:rPr lang="pt-BR" dirty="0">
                <a:latin typeface="Arial" pitchFamily="34" charset="0"/>
                <a:cs typeface="Arial" pitchFamily="34" charset="0"/>
              </a:rPr>
              <a:t>, afinal é sempre escuro mesmo ou não? Justifique a sua resposta.</a:t>
            </a:r>
          </a:p>
        </p:txBody>
      </p:sp>
      <p:sp>
        <p:nvSpPr>
          <p:cNvPr id="8" name="Retângulo 7"/>
          <p:cNvSpPr/>
          <p:nvPr/>
        </p:nvSpPr>
        <p:spPr>
          <a:xfrm>
            <a:off x="244433" y="4725144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10b):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62905" y="4653136"/>
            <a:ext cx="113772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O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lado escuro não é de fato escuro, pois, por exemplo, na Lua Nova aquele lado está sendo plenamente iluminado pelo Sol.</a:t>
            </a:r>
          </a:p>
        </p:txBody>
      </p:sp>
    </p:spTree>
    <p:extLst>
      <p:ext uri="{BB962C8B-B14F-4D97-AF65-F5344CB8AC3E}">
        <p14:creationId xmlns:p14="http://schemas.microsoft.com/office/powerpoint/2010/main" val="121398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a 21"/>
          <p:cNvGraphicFramePr>
            <a:graphicFrameLocks noGrp="1"/>
          </p:cNvGraphicFramePr>
          <p:nvPr>
            <p:extLst/>
          </p:nvPr>
        </p:nvGraphicFramePr>
        <p:xfrm>
          <a:off x="3858579" y="748162"/>
          <a:ext cx="4167068" cy="544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19">
                  <a:extLst>
                    <a:ext uri="{9D8B030D-6E8A-4147-A177-3AD203B41FA5}">
                      <a16:colId xmlns:a16="http://schemas.microsoft.com/office/drawing/2014/main" val="77620037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3578718802"/>
                    </a:ext>
                  </a:extLst>
                </a:gridCol>
              </a:tblGrid>
              <a:tr h="38681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Contatos: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1705"/>
                  </a:ext>
                </a:extLst>
              </a:tr>
              <a:tr h="624615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obabr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90837"/>
                  </a:ext>
                </a:extLst>
              </a:tr>
              <a:tr h="60705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oba_olimpiada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746611"/>
                  </a:ext>
                </a:extLst>
              </a:tr>
              <a:tr h="56242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obaoficial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729194"/>
                  </a:ext>
                </a:extLst>
              </a:tr>
              <a:tr h="62491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canal_oba_mobfog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9485"/>
                  </a:ext>
                </a:extLst>
              </a:tr>
              <a:tr h="55320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oba.secretaria@gmail.com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87587"/>
                  </a:ext>
                </a:extLst>
              </a:tr>
              <a:tr h="60145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98272-3810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04417"/>
                  </a:ext>
                </a:extLst>
              </a:tr>
              <a:tr h="1095030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2334-0082</a:t>
                      </a:r>
                    </a:p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4104-4047</a:t>
                      </a:r>
                    </a:p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2254-1139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21586"/>
                  </a:ext>
                </a:extLst>
              </a:tr>
              <a:tr h="386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www.oba.org.br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160636"/>
                  </a:ext>
                </a:extLst>
              </a:tr>
            </a:tbl>
          </a:graphicData>
        </a:graphic>
      </p:graphicFrame>
      <p:grpSp>
        <p:nvGrpSpPr>
          <p:cNvPr id="2" name="Agrupar 1"/>
          <p:cNvGrpSpPr/>
          <p:nvPr/>
        </p:nvGrpSpPr>
        <p:grpSpPr>
          <a:xfrm>
            <a:off x="3892430" y="1221538"/>
            <a:ext cx="651692" cy="4341089"/>
            <a:chOff x="3960784" y="1167955"/>
            <a:chExt cx="667511" cy="4446461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09233" y="4171188"/>
              <a:ext cx="530717" cy="528828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1810" y="2391918"/>
              <a:ext cx="477018" cy="470154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5524" y="1773936"/>
              <a:ext cx="508521" cy="512064"/>
            </a:xfrm>
            <a:prstGeom prst="rect">
              <a:avLst/>
            </a:prstGeom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88470" y="2969133"/>
              <a:ext cx="580515" cy="55130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97422" y="3632454"/>
              <a:ext cx="564933" cy="436626"/>
            </a:xfrm>
            <a:prstGeom prst="rect">
              <a:avLst/>
            </a:prstGeom>
          </p:spPr>
        </p:pic>
        <p:pic>
          <p:nvPicPr>
            <p:cNvPr id="1026" name="Picture 2" descr="Telefone, redondo, ícone - Baixar PNG/SVG Transparent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784" y="4946905"/>
              <a:ext cx="667511" cy="667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050954" y="1167955"/>
              <a:ext cx="470514" cy="468821"/>
            </a:xfrm>
            <a:prstGeom prst="rect">
              <a:avLst/>
            </a:prstGeom>
          </p:spPr>
        </p:pic>
      </p:grpSp>
      <p:pic>
        <p:nvPicPr>
          <p:cNvPr id="26" name="Imagem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239" y="2164725"/>
            <a:ext cx="4022027" cy="266926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485" y="2593994"/>
            <a:ext cx="2734749" cy="174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28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6" y="116872"/>
            <a:ext cx="784887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1)</a:t>
            </a:r>
            <a:r>
              <a:rPr lang="pt-BR" dirty="0">
                <a:latin typeface="Arial" pitchFamily="34" charset="0"/>
                <a:cs typeface="Arial" pitchFamily="34" charset="0"/>
              </a:rPr>
              <a:t> Ser um observador atencioso das coisas é muito importante, principalmente em astronomia. Esperamos que você seja um atento observador. Pois bem, você já deve ter observado que a Lua muda de aparência toda noite. À aparência da Lua chamamos de fase. Tem quatro noites nas quais a fase (aparência) da Lua recebe nome especial.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90896" y="2459504"/>
            <a:ext cx="114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Pergunta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1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Quais são os nomes das fases da Lua nas quatro noites em que damos nomes especiais para as fases?</a:t>
            </a:r>
          </a:p>
        </p:txBody>
      </p:sp>
      <p:sp>
        <p:nvSpPr>
          <p:cNvPr id="5" name="Retângulo 4"/>
          <p:cNvSpPr/>
          <p:nvPr/>
        </p:nvSpPr>
        <p:spPr>
          <a:xfrm>
            <a:off x="1775073" y="3244334"/>
            <a:ext cx="7655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Lua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Nova, Lua Quarto Crescente, Lua Cheia e Lua Quarto Minguante.</a:t>
            </a:r>
          </a:p>
        </p:txBody>
      </p:sp>
      <p:sp>
        <p:nvSpPr>
          <p:cNvPr id="6" name="Retângulo 5"/>
          <p:cNvSpPr/>
          <p:nvPr/>
        </p:nvSpPr>
        <p:spPr>
          <a:xfrm>
            <a:off x="190896" y="3244334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Resposta 1a):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90898" y="3692171"/>
            <a:ext cx="1144927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1b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Para a Lua repetir a MESMA fase ela gasta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29,5 dias</a:t>
            </a:r>
            <a:r>
              <a:rPr lang="pt-BR" dirty="0">
                <a:latin typeface="Arial" pitchFamily="34" charset="0"/>
                <a:cs typeface="Arial" pitchFamily="34" charset="0"/>
              </a:rPr>
              <a:t> (este tempo chamamos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mês sinódico</a:t>
            </a:r>
            <a:r>
              <a:rPr lang="pt-BR" dirty="0">
                <a:latin typeface="Arial" pitchFamily="34" charset="0"/>
                <a:cs typeface="Arial" pitchFamily="34" charset="0"/>
              </a:rPr>
              <a:t>), mas ela gasta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27,3 dias </a:t>
            </a:r>
            <a:r>
              <a:rPr lang="pt-BR" dirty="0">
                <a:latin typeface="Arial" pitchFamily="34" charset="0"/>
                <a:cs typeface="Arial" pitchFamily="34" charset="0"/>
              </a:rPr>
              <a:t>( que chamamos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mês sideral</a:t>
            </a:r>
            <a:r>
              <a:rPr lang="pt-BR" dirty="0">
                <a:latin typeface="Arial" pitchFamily="34" charset="0"/>
                <a:cs typeface="Arial" pitchFamily="34" charset="0"/>
              </a:rPr>
              <a:t>) para dar uma volta completa ao redor da Terra. Por que existe esta diferença?</a:t>
            </a:r>
          </a:p>
        </p:txBody>
      </p:sp>
      <p:sp>
        <p:nvSpPr>
          <p:cNvPr id="8" name="Retângulo 7"/>
          <p:cNvSpPr/>
          <p:nvPr/>
        </p:nvSpPr>
        <p:spPr>
          <a:xfrm>
            <a:off x="1775073" y="5030999"/>
            <a:ext cx="98650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diferença entre o período sideral e o sinódico da Lua deve-se ao fato de que enquanto a Lua dá uma volta completa em torno da Terra, a Terra também se desloca no seu movimento de translação ao 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redor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 Sol, assim sendo, a Lua precisa caminhar um pouco mais </a:t>
            </a:r>
            <a:endParaRPr lang="pt-BR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para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chegar </a:t>
            </a: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à mesma fase novamente.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78071" y="5101756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1b):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6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90897" y="66417"/>
            <a:ext cx="400362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2) </a:t>
            </a:r>
            <a:r>
              <a:rPr lang="pt-BR" dirty="0">
                <a:latin typeface="Arial" pitchFamily="34" charset="0"/>
                <a:cs typeface="Arial" pitchFamily="34" charset="0"/>
              </a:rPr>
              <a:t>Aqui está uma pergunta que para responder você precisa ter observado o céu, ou melhor, a Lua, durante 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período da fase crescente</a:t>
            </a:r>
            <a:r>
              <a:rPr lang="pt-BR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tângulo 4"/>
          <p:cNvSpPr/>
          <p:nvPr/>
        </p:nvSpPr>
        <p:spPr>
          <a:xfrm>
            <a:off x="190894" y="2226417"/>
            <a:ext cx="113772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>
                <a:latin typeface="Arial" pitchFamily="34" charset="0"/>
                <a:cs typeface="Arial" pitchFamily="34" charset="0"/>
              </a:rPr>
              <a:t>Numa certa noite chamada “noite de Lua Quarto Crescente” ela tem o formato da figura 1. Sete noites depois ela tem o formato da figura 2, quando ela fica toda iluminada.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90897" y="3169235"/>
            <a:ext cx="964907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Pergunta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2a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PT" dirty="0">
                <a:latin typeface="Arial" pitchFamily="34" charset="0"/>
                <a:cs typeface="Arial" pitchFamily="34" charset="0"/>
              </a:rPr>
              <a:t>Qual é o nome dado para a noite em que a Lua tem a aparência da figura 2?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90897" y="3677066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2a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826239" y="3677066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Lua Cheia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353" y="425470"/>
            <a:ext cx="3722354" cy="145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190894" y="4094291"/>
            <a:ext cx="113772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Pergunta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2b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dirty="0">
                <a:latin typeface="Arial" pitchFamily="34" charset="0"/>
                <a:cs typeface="Arial" pitchFamily="34" charset="0"/>
              </a:rPr>
              <a:t> Desenhe pelo menos três figuras que mostrem como a Lua fica quando ela passa da aparência da figura 1 até chegar a ter a aparência da figura 2.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90897" y="5042960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2b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791124" y="4968237"/>
            <a:ext cx="244895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Três figuras parecidas com estas que estão ao lado...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398" y="5048640"/>
            <a:ext cx="4176464" cy="135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299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8888" y="234514"/>
            <a:ext cx="78488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3)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3a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Esperamos que você tenha observado um eclipse da Lua, pois este não oferece nenhum risco aos olhos e é bem demorado. Como você explica o eclipse da Lua e em qual fase da Lua ele pode ocorrer?</a:t>
            </a:r>
          </a:p>
        </p:txBody>
      </p:sp>
      <p:sp>
        <p:nvSpPr>
          <p:cNvPr id="5" name="Retângulo 4"/>
          <p:cNvSpPr/>
          <p:nvPr/>
        </p:nvSpPr>
        <p:spPr>
          <a:xfrm>
            <a:off x="118888" y="2292134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Resposta 3a):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78178" y="2217638"/>
            <a:ext cx="99619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eclipse da Lua se dá devido à passagem da Lua pela sombra da Terra,  portanto só pode ocorrer na fase da Lua CHEIA.</a:t>
            </a:r>
          </a:p>
        </p:txBody>
      </p:sp>
      <p:sp>
        <p:nvSpPr>
          <p:cNvPr id="7" name="Retângulo 6"/>
          <p:cNvSpPr/>
          <p:nvPr/>
        </p:nvSpPr>
        <p:spPr>
          <a:xfrm>
            <a:off x="118888" y="3140968"/>
            <a:ext cx="11521281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3b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Esperamos que você também já tenha observado um eclipse total do Sol, só que a observação deste fenômeno é muito perigosa aos nossos olhos. Não se deve usar vidros escuros, chapas de raio X, ou outras coisas parecidas. Só mesmo 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VIDRO DA MÁSCARA DO SOLDADOR</a:t>
            </a:r>
            <a:r>
              <a:rPr lang="pt-BR" dirty="0">
                <a:latin typeface="Arial" pitchFamily="34" charset="0"/>
                <a:cs typeface="Arial" pitchFamily="34" charset="0"/>
              </a:rPr>
              <a:t> é seguro, ou então  fazer a observação de forma indireta, por exemplo, usando projeções. Dito isto, vamos à pergunta: O que é o eclipse do Sol e em qual fase da Lua ele pode ocorrer?</a:t>
            </a:r>
          </a:p>
        </p:txBody>
      </p:sp>
      <p:sp>
        <p:nvSpPr>
          <p:cNvPr id="8" name="Retângulo 7"/>
          <p:cNvSpPr/>
          <p:nvPr/>
        </p:nvSpPr>
        <p:spPr>
          <a:xfrm>
            <a:off x="1678177" y="5385990"/>
            <a:ext cx="9961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eclipse total do Sol se dá pela passagem da Lua na frente do Sol, projetando, assim, sua sombra sobre a Terra, portanto só pode ocorrer na fase da Lua NOVA.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06064" y="5478323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3b):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04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06920" y="404664"/>
            <a:ext cx="763284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4) </a:t>
            </a:r>
            <a:r>
              <a:rPr lang="pt-BR" dirty="0">
                <a:latin typeface="Arial" pitchFamily="34" charset="0"/>
                <a:cs typeface="Arial" pitchFamily="34" charset="0"/>
              </a:rPr>
              <a:t>Aproveitando que estamos falando sobre eclipses, aqui está mais uma pergunta sobre eclipse, ou melhor, sobre a falta deles. Como você já sabe, a Lua gira ao redor da Terra (até já dissemos que ela gasta 27,3 dias para realizar este movimento). Mas se é assim, por que não há um eclipse da Lua e outro do Sol todo mês?</a:t>
            </a:r>
          </a:p>
        </p:txBody>
      </p:sp>
      <p:sp>
        <p:nvSpPr>
          <p:cNvPr id="4" name="Retângulo 3"/>
          <p:cNvSpPr/>
          <p:nvPr/>
        </p:nvSpPr>
        <p:spPr>
          <a:xfrm>
            <a:off x="406921" y="2994406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Resposta 4):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16157" y="2906472"/>
            <a:ext cx="1107999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         Não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ocorre um  eclipse da Lua a cada Lua Cheia e um eclipse do Sol a cada Lua Nova porque o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plano da órbita da Lua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 torno da Terra é  um pouco inclinado  em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relação ao plano da órbita da Terra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em torno do Sol.</a:t>
            </a:r>
            <a:endParaRPr lang="pt-B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8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41288" y="66417"/>
            <a:ext cx="772647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5)</a:t>
            </a:r>
            <a:r>
              <a:rPr lang="pt-BR" dirty="0">
                <a:latin typeface="Arial" pitchFamily="34" charset="0"/>
                <a:cs typeface="Arial" pitchFamily="34" charset="0"/>
              </a:rPr>
              <a:t> Como já dissemos é importante ser um observador atento da natureza. Esperamos que você tenha o hábito de observar o céu. Constelação é um conjunto de estrelas que estão na mesma direção e que por isso mesmo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parecem </a:t>
            </a:r>
            <a:r>
              <a:rPr lang="pt-BR" dirty="0">
                <a:latin typeface="Arial" pitchFamily="34" charset="0"/>
                <a:cs typeface="Arial" pitchFamily="34" charset="0"/>
              </a:rPr>
              <a:t>que estão umas próximas das outras, mas que de fato não estão próximas. Existem constelações de estrelas que são vistas principalmente no verão e outras principalmente no inverno.</a:t>
            </a:r>
          </a:p>
        </p:txBody>
      </p:sp>
      <p:sp>
        <p:nvSpPr>
          <p:cNvPr id="4" name="Retângulo 3"/>
          <p:cNvSpPr/>
          <p:nvPr/>
        </p:nvSpPr>
        <p:spPr>
          <a:xfrm>
            <a:off x="221097" y="2923586"/>
            <a:ext cx="100307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Pergunta 5a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dirty="0">
                <a:latin typeface="Arial" pitchFamily="34" charset="0"/>
                <a:cs typeface="Arial" pitchFamily="34" charset="0"/>
              </a:rPr>
              <a:t> A constelação de Orion (aquela que tem as “Três Marias” ) é de inverno ou verão?</a:t>
            </a:r>
          </a:p>
        </p:txBody>
      </p:sp>
      <p:sp>
        <p:nvSpPr>
          <p:cNvPr id="5" name="Retângulo 4"/>
          <p:cNvSpPr/>
          <p:nvPr/>
        </p:nvSpPr>
        <p:spPr>
          <a:xfrm>
            <a:off x="221097" y="3555971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Resposta 5a):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70759" y="3565178"/>
            <a:ext cx="3711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Orion é uma constelação de verão</a:t>
            </a:r>
          </a:p>
        </p:txBody>
      </p:sp>
      <p:sp>
        <p:nvSpPr>
          <p:cNvPr id="7" name="Retângulo 6"/>
          <p:cNvSpPr/>
          <p:nvPr/>
        </p:nvSpPr>
        <p:spPr>
          <a:xfrm>
            <a:off x="241288" y="4206282"/>
            <a:ext cx="1139888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5b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dirty="0">
                <a:latin typeface="Arial" pitchFamily="34" charset="0"/>
                <a:cs typeface="Arial" pitchFamily="34" charset="0"/>
              </a:rPr>
              <a:t> A constelação do Escorpião (aquela que de fato parece um escorpião) é de inverno ou verão?</a:t>
            </a:r>
          </a:p>
        </p:txBody>
      </p:sp>
      <p:sp>
        <p:nvSpPr>
          <p:cNvPr id="8" name="Retângulo 7"/>
          <p:cNvSpPr/>
          <p:nvPr/>
        </p:nvSpPr>
        <p:spPr>
          <a:xfrm>
            <a:off x="241288" y="4869160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5b):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796533" y="4869160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Escorpião é uma constelação de inverno.</a:t>
            </a:r>
          </a:p>
        </p:txBody>
      </p:sp>
    </p:spTree>
    <p:extLst>
      <p:ext uri="{BB962C8B-B14F-4D97-AF65-F5344CB8AC3E}">
        <p14:creationId xmlns:p14="http://schemas.microsoft.com/office/powerpoint/2010/main" val="269815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271017" y="1820744"/>
            <a:ext cx="6761387" cy="4812228"/>
            <a:chOff x="0" y="0"/>
            <a:chExt cx="20000" cy="19999"/>
          </a:xfrm>
        </p:grpSpPr>
        <p:sp>
          <p:nvSpPr>
            <p:cNvPr id="4" name="Oval 3"/>
            <p:cNvSpPr>
              <a:spLocks noChangeArrowheads="1"/>
            </p:cNvSpPr>
            <p:nvPr/>
          </p:nvSpPr>
          <p:spPr bwMode="auto">
            <a:xfrm>
              <a:off x="0" y="0"/>
              <a:ext cx="10361" cy="141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11232" y="1041"/>
              <a:ext cx="8768" cy="1197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535" y="14924"/>
              <a:ext cx="3715" cy="50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6419" y="14970"/>
              <a:ext cx="3650" cy="498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0965" y="16796"/>
              <a:ext cx="923" cy="126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3105" y="16796"/>
              <a:ext cx="884" cy="120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14709" y="17116"/>
              <a:ext cx="493" cy="6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6046" y="17207"/>
              <a:ext cx="355" cy="48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7651" y="17344"/>
              <a:ext cx="165" cy="22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13" name="Retângulo 12"/>
          <p:cNvSpPr/>
          <p:nvPr/>
        </p:nvSpPr>
        <p:spPr>
          <a:xfrm>
            <a:off x="121614" y="66417"/>
            <a:ext cx="79352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6) </a:t>
            </a:r>
            <a:r>
              <a:rPr lang="pt-BR" dirty="0">
                <a:latin typeface="Arial" pitchFamily="34" charset="0"/>
                <a:cs typeface="Arial" pitchFamily="34" charset="0"/>
              </a:rPr>
              <a:t>Abaixo nós desenhamos, na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MESMA ESCALA,</a:t>
            </a:r>
            <a:r>
              <a:rPr lang="pt-BR" dirty="0">
                <a:latin typeface="Arial" pitchFamily="34" charset="0"/>
                <a:cs typeface="Arial" pitchFamily="34" charset="0"/>
              </a:rPr>
              <a:t> todos os planetas na ordem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decrescente de tamanho </a:t>
            </a:r>
            <a:r>
              <a:rPr lang="pt-BR" dirty="0">
                <a:latin typeface="Arial" pitchFamily="34" charset="0"/>
                <a:cs typeface="Arial" pitchFamily="34" charset="0"/>
              </a:rPr>
              <a:t>para você ver que 2 são gigantes, 2 são grandes, 2  são pequenos e 3 são pequeninos. Escreva dentro dos planetas (ou ao lado deles) o nome de cada planeta.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2609900" y="3327540"/>
            <a:ext cx="839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Júpiter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6089541" y="3327540"/>
            <a:ext cx="937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Saturno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698942" y="5862255"/>
            <a:ext cx="772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Urano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612874" y="583471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Netuno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786525" y="6101029"/>
            <a:ext cx="666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Terra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5453698" y="6082557"/>
            <a:ext cx="762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Vênus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5973494" y="5640247"/>
            <a:ext cx="774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Marte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6366993" y="6008835"/>
            <a:ext cx="1061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Mercúrio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7031657" y="5644636"/>
            <a:ext cx="802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Plutão</a:t>
            </a:r>
          </a:p>
        </p:txBody>
      </p:sp>
    </p:spTree>
    <p:extLst>
      <p:ext uri="{BB962C8B-B14F-4D97-AF65-F5344CB8AC3E}">
        <p14:creationId xmlns:p14="http://schemas.microsoft.com/office/powerpoint/2010/main" val="11841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48554" y="199747"/>
            <a:ext cx="7891215" cy="2005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700" b="1" dirty="0">
                <a:latin typeface="Arial" pitchFamily="34" charset="0"/>
                <a:cs typeface="Arial" pitchFamily="34" charset="0"/>
              </a:rPr>
              <a:t>Questão 7) </a:t>
            </a:r>
            <a:r>
              <a:rPr lang="pt-BR" sz="1700" dirty="0">
                <a:latin typeface="Arial" pitchFamily="34" charset="0"/>
                <a:cs typeface="Arial" pitchFamily="34" charset="0"/>
              </a:rPr>
              <a:t>Você sabe que toda vez que você faz aniversário é porque se passou mais um ano. Isto significa que o planeta Terra deu mais uma volta ao redor do Sol desde o seu último aniversário. Muito bem, esperamos que você já tenha estudado a forma do movimento da Terra ao redor do Sol. Uma das figuras abaixo é a que melhor representa o movimento da Terra ao redor do Sol.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50311" y="2236746"/>
            <a:ext cx="1148985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700" b="1" dirty="0">
                <a:latin typeface="Arial" pitchFamily="34" charset="0"/>
                <a:cs typeface="Arial" pitchFamily="34" charset="0"/>
              </a:rPr>
              <a:t>Pergunta a)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 Pinte (de qualquer cor) a figura que na sua opinião melhor representa o movimento da Terra ao redor do Sol.</a:t>
            </a:r>
            <a:endParaRPr lang="pt-BR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3189" y="2913828"/>
            <a:ext cx="1147698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700" b="1" dirty="0">
                <a:latin typeface="Arial" pitchFamily="34" charset="0"/>
                <a:cs typeface="Arial" pitchFamily="34" charset="0"/>
              </a:rPr>
              <a:t>Pergunta b)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 Na figura que você escolher no item (a)</a:t>
            </a:r>
            <a:r>
              <a:rPr lang="pt-PT" sz="17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desenhe o Sol (basta fazer um ponto) no lugar que melhor representa o lugar que ele deve ocupar.</a:t>
            </a:r>
            <a:endParaRPr lang="pt-BR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51567" y="3745272"/>
            <a:ext cx="1644044" cy="1778647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3619339" y="3856635"/>
            <a:ext cx="1644044" cy="1555924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651939" y="4078966"/>
            <a:ext cx="1644044" cy="1111262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7535713" y="4301296"/>
            <a:ext cx="1644044" cy="666601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1651567" y="3748752"/>
            <a:ext cx="1644044" cy="177864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2515812" y="4579012"/>
            <a:ext cx="123357" cy="1461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1506426" y="5614533"/>
            <a:ext cx="8511105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600" i="1" dirty="0">
                <a:latin typeface="Arial" pitchFamily="34" charset="0"/>
                <a:cs typeface="Arial" pitchFamily="34" charset="0"/>
              </a:rPr>
              <a:t>Observação: Não existe nenhum efeito de perspectiva nas figuras. Outra coisa: infelizmente existem muitos livros que ilustram de forma errada o movimento da Terra ao redor do Sol. Esperamos que você não tenha estudado num livro com esse problema.</a:t>
            </a:r>
            <a:endParaRPr lang="pt-BR" sz="16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71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6" y="131069"/>
            <a:ext cx="784887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8) </a:t>
            </a:r>
            <a:r>
              <a:rPr lang="pt-BR" dirty="0">
                <a:latin typeface="Arial" pitchFamily="34" charset="0"/>
                <a:cs typeface="Arial" pitchFamily="34" charset="0"/>
              </a:rPr>
              <a:t>Outro dia passou na televisão, durante um certo telejornal, a seguinte explicação: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“Hoje estamos entrando no verão, pois é o dia que a Terra está mais perto do Sol”. </a:t>
            </a:r>
            <a:r>
              <a:rPr lang="pt-BR" dirty="0">
                <a:latin typeface="Arial" pitchFamily="34" charset="0"/>
                <a:cs typeface="Arial" pitchFamily="34" charset="0"/>
              </a:rPr>
              <a:t>Acontece que esta explicação está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ERRADA</a:t>
            </a:r>
            <a:r>
              <a:rPr lang="pt-BR" dirty="0">
                <a:latin typeface="Arial" pitchFamily="34" charset="0"/>
                <a:cs typeface="Arial" pitchFamily="34" charset="0"/>
              </a:rPr>
              <a:t>. Isso é pra você ver que não se pode acreditar em tudo o que passa na TV. Este erro até aparece em alguns livros didáticos.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Esperamos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90896" y="3067238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Pergunta 8: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Qual é a explicação correta para a existência das estações do ano?</a:t>
            </a:r>
          </a:p>
        </p:txBody>
      </p:sp>
      <p:sp>
        <p:nvSpPr>
          <p:cNvPr id="5" name="Retângulo 4"/>
          <p:cNvSpPr/>
          <p:nvPr/>
        </p:nvSpPr>
        <p:spPr>
          <a:xfrm>
            <a:off x="190896" y="3604374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Resposta: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0896" y="3519480"/>
            <a:ext cx="11377265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     A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distância entre o Sol e a Terra é praticamente a mesma para todos os habitantes da Terra, seja do hemisfério Norte ou Sul em qualquer época do ano. O que faz a diferença é a inclinação do eixo da Terra com relação ao plano da órbita da Terra. Isto faz com que o hemisfério que está no verão sofra 3 efeitos: 1) o Sol está  mais a pino ao meio-dia; 2) há mais tempo de insolação e 3) há menos camada da atmosfera para a luz atravessar.</a:t>
            </a:r>
          </a:p>
        </p:txBody>
      </p:sp>
      <p:sp>
        <p:nvSpPr>
          <p:cNvPr id="7" name="Retângulo 6"/>
          <p:cNvSpPr/>
          <p:nvPr/>
        </p:nvSpPr>
        <p:spPr>
          <a:xfrm>
            <a:off x="190897" y="2160564"/>
            <a:ext cx="11305256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latin typeface="Arial" pitchFamily="34" charset="0"/>
                <a:cs typeface="Arial" pitchFamily="34" charset="0"/>
              </a:rPr>
              <a:t>que o seu livro tenha a explicação correta. Este erro é tão comum que até fizemos pergunta sobre isso na III OBA, que ocorreu no ano 2000.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33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1389</Words>
  <Application>Microsoft Office PowerPoint</Application>
  <PresentationFormat>Personalizar</PresentationFormat>
  <Paragraphs>83</Paragraphs>
  <Slides>12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Tema do Office</vt:lpstr>
      <vt:lpstr>Equação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OBA</dc:creator>
  <cp:lastModifiedBy>DVM Informatica</cp:lastModifiedBy>
  <cp:revision>18</cp:revision>
  <dcterms:created xsi:type="dcterms:W3CDTF">2020-09-18T02:05:32Z</dcterms:created>
  <dcterms:modified xsi:type="dcterms:W3CDTF">2020-09-20T01:34:03Z</dcterms:modified>
</cp:coreProperties>
</file>