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F5E8"/>
    <a:srgbClr val="DBD68B"/>
    <a:srgbClr val="F9F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9FFD-6621-46E7-A7B1-0D723D7998AA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E20C-66B9-4B67-A830-CE68FA6F4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84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9FFD-6621-46E7-A7B1-0D723D7998AA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E20C-66B9-4B67-A830-CE68FA6F4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7643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9FFD-6621-46E7-A7B1-0D723D7998AA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E20C-66B9-4B67-A830-CE68FA6F4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25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9FFD-6621-46E7-A7B1-0D723D7998AA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E20C-66B9-4B67-A830-CE68FA6F4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126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9FFD-6621-46E7-A7B1-0D723D7998AA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E20C-66B9-4B67-A830-CE68FA6F4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348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9FFD-6621-46E7-A7B1-0D723D7998AA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E20C-66B9-4B67-A830-CE68FA6F4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45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9FFD-6621-46E7-A7B1-0D723D7998AA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E20C-66B9-4B67-A830-CE68FA6F4C04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58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9FFD-6621-46E7-A7B1-0D723D7998AA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E20C-66B9-4B67-A830-CE68FA6F4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172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9FFD-6621-46E7-A7B1-0D723D7998AA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E20C-66B9-4B67-A830-CE68FA6F4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45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9FFD-6621-46E7-A7B1-0D723D7998AA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E20C-66B9-4B67-A830-CE68FA6F4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4750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6CD9FFD-6621-46E7-A7B1-0D723D7998AA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E20C-66B9-4B67-A830-CE68FA6F4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018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3">
              <a:srgbClr val="DBD68B"/>
            </a:gs>
            <a:gs pos="53000">
              <a:srgbClr val="F9F9EE"/>
            </a:gs>
            <a:gs pos="100000">
              <a:srgbClr val="DBD68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6CD9FFD-6621-46E7-A7B1-0D723D7998AA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9FFE20C-66B9-4B67-A830-CE68FA6F4C04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10441171" y="5857142"/>
            <a:ext cx="1881963" cy="1139082"/>
          </a:xfrm>
          <a:prstGeom prst="rect">
            <a:avLst/>
          </a:prstGeom>
          <a:blipFill dpi="0" rotWithShape="1">
            <a:blip r:embed="rId13" cstate="hqprint">
              <a:alphaModFix amt="9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5947951"/>
            <a:ext cx="1349829" cy="849086"/>
          </a:xfrm>
          <a:prstGeom prst="rect">
            <a:avLst/>
          </a:prstGeom>
          <a:blipFill dpi="0" rotWithShape="1">
            <a:blip r:embed="rId14">
              <a:alphaModFix amt="9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0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646" y="2595153"/>
            <a:ext cx="7255828" cy="481540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85112" y="135327"/>
            <a:ext cx="604058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GABARITO COMENTADO </a:t>
            </a:r>
          </a:p>
          <a:p>
            <a:pPr algn="ctr"/>
            <a:r>
              <a:rPr lang="pt-BR" sz="4400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 PROVA</a:t>
            </a:r>
          </a:p>
          <a:p>
            <a:pPr algn="ctr"/>
            <a:endParaRPr lang="pt-BR" sz="4400" b="1" dirty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5400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OBA 2018 - NÍVEL 3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25" y="3727269"/>
            <a:ext cx="3942102" cy="251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9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BEA3016-952F-4443-AB46-D307ED6644C2}"/>
              </a:ext>
            </a:extLst>
          </p:cNvPr>
          <p:cNvSpPr/>
          <p:nvPr/>
        </p:nvSpPr>
        <p:spPr>
          <a:xfrm>
            <a:off x="476249" y="442344"/>
            <a:ext cx="79533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8b) (0,2 pontos) 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Quantos anos demorou a viagem da Voyager 2 entre Saturno e Netuno?</a:t>
            </a:r>
          </a:p>
          <a:p>
            <a:pPr algn="just" hangingPunct="0">
              <a:spcAft>
                <a:spcPts val="0"/>
              </a:spcAft>
            </a:pP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algn="just" hangingPunct="0">
              <a:spcAft>
                <a:spcPts val="0"/>
              </a:spcAft>
            </a:pP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Resposta 8b).................anos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5ECBD7A-813F-4DDB-A732-660BC9CD4E60}"/>
              </a:ext>
            </a:extLst>
          </p:cNvPr>
          <p:cNvSpPr txBox="1"/>
          <p:nvPr/>
        </p:nvSpPr>
        <p:spPr>
          <a:xfrm>
            <a:off x="476249" y="1101209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1989 – 1981 = 8 anos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5037EE7-4AE8-46DC-984D-D71B2F4E0426}"/>
              </a:ext>
            </a:extLst>
          </p:cNvPr>
          <p:cNvSpPr txBox="1"/>
          <p:nvPr/>
        </p:nvSpPr>
        <p:spPr>
          <a:xfrm>
            <a:off x="2421531" y="14444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3873525-412B-451D-9759-BEF64D85BA60}"/>
              </a:ext>
            </a:extLst>
          </p:cNvPr>
          <p:cNvSpPr/>
          <p:nvPr/>
        </p:nvSpPr>
        <p:spPr>
          <a:xfrm>
            <a:off x="476249" y="2369115"/>
            <a:ext cx="111347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8c) (0,3 pontos)</a:t>
            </a: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A Voyager 1 está a 21.000.000.000 km da Terra e ainda é possível enviar mensagens a ela, bem como dela receber sinais.  Lembrando que velocidade = distância/tempo e considerando que as mensagens viajam à velocidade da luz  (300.000 km/s), quantos segundos leva uma mensagem enviada da Terra para chegar à Voyager 1?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E96E9A39-DAA1-4CC2-BE9A-28B456328F12}"/>
                  </a:ext>
                </a:extLst>
              </p:cNvPr>
              <p:cNvSpPr txBox="1"/>
              <p:nvPr/>
            </p:nvSpPr>
            <p:spPr>
              <a:xfrm>
                <a:off x="528502" y="4049325"/>
                <a:ext cx="6025176" cy="9312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pt-BR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21.000.000.000 </m:t>
                          </m:r>
                          <m:r>
                            <a:rPr lang="pt-BR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pt-BR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300.000</m:t>
                          </m:r>
                          <m:f>
                            <m:fPr>
                              <m:ctrlP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</m:num>
                            <m:den>
                              <m:r>
                                <a:rPr lang="pt-BR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den>
                      </m:f>
                      <m:r>
                        <a:rPr lang="pt-BR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210.000</m:t>
                          </m:r>
                        </m:num>
                        <m:den>
                          <m:r>
                            <a:rPr lang="pt-BR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=70.000 </m:t>
                      </m:r>
                      <m:r>
                        <a:rPr lang="pt-BR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E96E9A39-DAA1-4CC2-BE9A-28B456328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02" y="4049325"/>
                <a:ext cx="6025176" cy="9312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 8">
            <a:extLst>
              <a:ext uri="{FF2B5EF4-FFF2-40B4-BE49-F238E27FC236}">
                <a16:creationId xmlns:a16="http://schemas.microsoft.com/office/drawing/2014/main" id="{3728E2FE-30C1-4040-BF52-BB95BA20E1D8}"/>
              </a:ext>
            </a:extLst>
          </p:cNvPr>
          <p:cNvSpPr/>
          <p:nvPr/>
        </p:nvSpPr>
        <p:spPr>
          <a:xfrm>
            <a:off x="476249" y="5527084"/>
            <a:ext cx="3801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Resposta 8c).................segundos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C692BD1-D48A-4691-AC44-A220EC51A477}"/>
              </a:ext>
            </a:extLst>
          </p:cNvPr>
          <p:cNvSpPr txBox="1"/>
          <p:nvPr/>
        </p:nvSpPr>
        <p:spPr>
          <a:xfrm>
            <a:off x="2079716" y="544544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70.000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547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37540C8-2E03-4FD4-919A-5BF6FB1EA066}"/>
              </a:ext>
            </a:extLst>
          </p:cNvPr>
          <p:cNvSpPr/>
          <p:nvPr/>
        </p:nvSpPr>
        <p:spPr>
          <a:xfrm>
            <a:off x="441688" y="300735"/>
            <a:ext cx="7044962" cy="3367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9) (1 ponto)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 Em 04 de maio de 2017 foi lançado o Satélite Geoestacionário de Defesa e Comunicações Estratégicas (SGDC). O SGDC é operado pelo governo brasileiro e desenvolvido sob a responsabilidade da empresa Visiona Tecnologia Espacial, de São José dos Campos, SP. O SGDC encontra-se a 35.800 km da superfície terrestre, no plano do Equador terrestre, a 75 graus de longitude Oeste. Nesta posição o satélite fica “parado” ( = geoestacionário) em relação à Terra.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FE9537E-A5D1-45CB-B593-19130526A6F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759" y="2395452"/>
            <a:ext cx="4162680" cy="34352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70D9D65-7377-415D-B9CD-78867885166D}"/>
              </a:ext>
            </a:extLst>
          </p:cNvPr>
          <p:cNvSpPr/>
          <p:nvPr/>
        </p:nvSpPr>
        <p:spPr>
          <a:xfrm>
            <a:off x="372561" y="4353366"/>
            <a:ext cx="1035367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9a)(0,3 pontos</a:t>
            </a:r>
            <a:r>
              <a:rPr lang="pt-PT" sz="1600" dirty="0">
                <a:latin typeface="Arial" panose="020B0604020202020204" pitchFamily="34" charset="0"/>
                <a:ea typeface="Times New Roman" panose="02020603050405020304" pitchFamily="18" charset="0"/>
              </a:rPr>
              <a:t>) Há quantos anos o SGDC está em órbita da Terra?</a:t>
            </a:r>
          </a:p>
          <a:p>
            <a:pPr algn="just" hangingPunct="0">
              <a:spcAft>
                <a:spcPts val="0"/>
              </a:spcAft>
            </a:pP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endParaRPr lang="pt-BR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Resposta 9a).................ano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17A9362-41FD-49A8-AF1D-BC0EE52CCF8F}"/>
              </a:ext>
            </a:extLst>
          </p:cNvPr>
          <p:cNvSpPr txBox="1"/>
          <p:nvPr/>
        </p:nvSpPr>
        <p:spPr>
          <a:xfrm>
            <a:off x="381269" y="4888467"/>
            <a:ext cx="5771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Resp. Em 4 de maio de 2018 completou 1 ano.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64591A8-B508-4AA8-AF2B-C59EE1D7B12E}"/>
              </a:ext>
            </a:extLst>
          </p:cNvPr>
          <p:cNvSpPr txBox="1"/>
          <p:nvPr/>
        </p:nvSpPr>
        <p:spPr>
          <a:xfrm>
            <a:off x="2204386" y="5322195"/>
            <a:ext cx="360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986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81D321D-41ED-4FF1-A0F4-D4F9A26BAB1E}"/>
              </a:ext>
            </a:extLst>
          </p:cNvPr>
          <p:cNvSpPr/>
          <p:nvPr/>
        </p:nvSpPr>
        <p:spPr>
          <a:xfrm>
            <a:off x="372290" y="351244"/>
            <a:ext cx="7968860" cy="3225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4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9b)(0,2 pontos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) Suponha que você esteja ligado à Estação A e estabeleça comunicação, via satélite, com um amigo conectado à Estação B. Viajando à velocidade da luz, o sinal leva 0,25 segundo para ir da Estação A à Estação B, passando pelo satélite.   Quanto tempo passará entre você falar “alô” para o seu amigo e receber o “alô” dele como resposta?</a:t>
            </a: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4000"/>
              </a:lnSpc>
              <a:spcAft>
                <a:spcPts val="0"/>
              </a:spcAft>
            </a:pP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4000"/>
              </a:lnSpc>
              <a:spcAft>
                <a:spcPts val="0"/>
              </a:spcAft>
            </a:pP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4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Resposta 9b)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_ _ _ _ _ _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segundos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EFEE4E0-FD41-419C-8557-88A6590006B4}"/>
              </a:ext>
            </a:extLst>
          </p:cNvPr>
          <p:cNvSpPr txBox="1"/>
          <p:nvPr/>
        </p:nvSpPr>
        <p:spPr>
          <a:xfrm>
            <a:off x="391340" y="2536420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Resp. O dobro do tempo de ida: 0,5 s.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44F806E-DF3E-4B79-9A97-9332A754BD1C}"/>
              </a:ext>
            </a:extLst>
          </p:cNvPr>
          <p:cNvSpPr txBox="1"/>
          <p:nvPr/>
        </p:nvSpPr>
        <p:spPr>
          <a:xfrm>
            <a:off x="2317330" y="316660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0,5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60FA20B-7139-4DF9-A710-01CEFD81FEB0}"/>
              </a:ext>
            </a:extLst>
          </p:cNvPr>
          <p:cNvSpPr/>
          <p:nvPr/>
        </p:nvSpPr>
        <p:spPr>
          <a:xfrm>
            <a:off x="390526" y="4165518"/>
            <a:ext cx="10963274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4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9c) (0,5 pontos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Você encontra-se no Marco Zero do Equador, na cidade de Macapá (0</a:t>
            </a:r>
            <a:r>
              <a:rPr lang="pt-BR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grau de latitude e 51 graus de longitude Oeste).  Suponha que ao olhar para o zênite você conseguisse enxergar o SGDC.  Se você voltasse ao Marco Zero do Equador às 19 horas do dia seguinte e olhasse para o céu, onde você veria o SGDC?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endParaRPr lang="pt-BR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			Resposta 9c)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_ _ _ _ _ _ _ _ _ _ _ _ _ _ _ _ _ _ _ _ _ _ _ _ _ _ 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EDEE128-E3D6-47D4-863D-703FF99608CE}"/>
              </a:ext>
            </a:extLst>
          </p:cNvPr>
          <p:cNvSpPr txBox="1"/>
          <p:nvPr/>
        </p:nvSpPr>
        <p:spPr>
          <a:xfrm>
            <a:off x="381817" y="5565688"/>
            <a:ext cx="7977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Resp. No mesmo local, no zênite, pois ele está “parado” em relação à Terra.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4015408-E9B8-4E3A-B12F-D76880D04BD4}"/>
              </a:ext>
            </a:extLst>
          </p:cNvPr>
          <p:cNvSpPr txBox="1"/>
          <p:nvPr/>
        </p:nvSpPr>
        <p:spPr>
          <a:xfrm>
            <a:off x="3290970" y="6217718"/>
            <a:ext cx="498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 zênite (ou no mesmo local, posição, </a:t>
            </a:r>
            <a:r>
              <a:rPr lang="pt-BR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etc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720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7DDE0BC-A33F-47F3-A6D0-7A96D268CB83}"/>
              </a:ext>
            </a:extLst>
          </p:cNvPr>
          <p:cNvSpPr/>
          <p:nvPr/>
        </p:nvSpPr>
        <p:spPr>
          <a:xfrm>
            <a:off x="114229" y="2222525"/>
            <a:ext cx="11395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10a) (0,5 ponto)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Faça um grande X no quadrante da Figura abaixo, à direita, que contém a região com o maior número de focos de incêndio.</a:t>
            </a:r>
            <a:endParaRPr lang="pt-BR" sz="1600" dirty="0"/>
          </a:p>
        </p:txBody>
      </p:sp>
      <p:pic>
        <p:nvPicPr>
          <p:cNvPr id="6" name="Imagem 5" descr="Mapa do Brasil - Focos de queimadas">
            <a:extLst>
              <a:ext uri="{FF2B5EF4-FFF2-40B4-BE49-F238E27FC236}">
                <a16:creationId xmlns:a16="http://schemas.microsoft.com/office/drawing/2014/main" id="{D3E10653-12BF-4E91-A076-6441F67D98D4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11" y="2658891"/>
            <a:ext cx="7014552" cy="39516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upo 107">
            <a:extLst>
              <a:ext uri="{FF2B5EF4-FFF2-40B4-BE49-F238E27FC236}">
                <a16:creationId xmlns:a16="http://schemas.microsoft.com/office/drawing/2014/main" id="{32C3227B-422E-4B06-81FF-2B9BF97F2CF0}"/>
              </a:ext>
            </a:extLst>
          </p:cNvPr>
          <p:cNvGrpSpPr/>
          <p:nvPr/>
        </p:nvGrpSpPr>
        <p:grpSpPr>
          <a:xfrm>
            <a:off x="7206400" y="2929704"/>
            <a:ext cx="2828924" cy="3338512"/>
            <a:chOff x="0" y="0"/>
            <a:chExt cx="2315210" cy="2695937"/>
          </a:xfrm>
        </p:grpSpPr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5E153225-FB3D-4CF1-9C97-78BCF552775B}"/>
                </a:ext>
              </a:extLst>
            </p:cNvPr>
            <p:cNvCxnSpPr/>
            <p:nvPr/>
          </p:nvCxnSpPr>
          <p:spPr>
            <a:xfrm>
              <a:off x="1153885" y="38100"/>
              <a:ext cx="32658" cy="2656114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C7EE9DA6-DA80-4CCC-BFB7-A8B97CD30696}"/>
                </a:ext>
              </a:extLst>
            </p:cNvPr>
            <p:cNvCxnSpPr/>
            <p:nvPr/>
          </p:nvCxnSpPr>
          <p:spPr>
            <a:xfrm>
              <a:off x="2280557" y="0"/>
              <a:ext cx="32385" cy="265557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564ABE24-BA95-472A-9011-9BECFA66FE85}"/>
                </a:ext>
              </a:extLst>
            </p:cNvPr>
            <p:cNvCxnSpPr/>
            <p:nvPr/>
          </p:nvCxnSpPr>
          <p:spPr>
            <a:xfrm>
              <a:off x="5443" y="38100"/>
              <a:ext cx="32385" cy="265557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7E831569-C92B-4052-8031-BEB9BB2545AC}"/>
                </a:ext>
              </a:extLst>
            </p:cNvPr>
            <p:cNvCxnSpPr/>
            <p:nvPr/>
          </p:nvCxnSpPr>
          <p:spPr>
            <a:xfrm flipH="1">
              <a:off x="0" y="16328"/>
              <a:ext cx="2277110" cy="23495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EA2F9E4D-56D0-43A8-9859-AD285B44A219}"/>
                </a:ext>
              </a:extLst>
            </p:cNvPr>
            <p:cNvCxnSpPr/>
            <p:nvPr/>
          </p:nvCxnSpPr>
          <p:spPr>
            <a:xfrm flipH="1">
              <a:off x="38100" y="1344385"/>
              <a:ext cx="2277110" cy="23495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3D19B513-2F2A-49E0-907F-0E9F1097D6EB}"/>
                </a:ext>
              </a:extLst>
            </p:cNvPr>
            <p:cNvCxnSpPr/>
            <p:nvPr/>
          </p:nvCxnSpPr>
          <p:spPr>
            <a:xfrm flipH="1">
              <a:off x="38100" y="2672442"/>
              <a:ext cx="2277110" cy="23495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1FF29483-B21B-4CD5-90BC-66C982D6DD5D}"/>
              </a:ext>
            </a:extLst>
          </p:cNvPr>
          <p:cNvCxnSpPr/>
          <p:nvPr/>
        </p:nvCxnSpPr>
        <p:spPr>
          <a:xfrm>
            <a:off x="8637171" y="2983624"/>
            <a:ext cx="1332549" cy="1615286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3B19700B-17B8-48D7-9547-B8241F771E5B}"/>
              </a:ext>
            </a:extLst>
          </p:cNvPr>
          <p:cNvCxnSpPr/>
          <p:nvPr/>
        </p:nvCxnSpPr>
        <p:spPr>
          <a:xfrm flipH="1">
            <a:off x="8637171" y="2976885"/>
            <a:ext cx="1332217" cy="1617419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9F15D0D5-D027-4763-96E8-1D7E22A39806}"/>
              </a:ext>
            </a:extLst>
          </p:cNvPr>
          <p:cNvSpPr txBox="1"/>
          <p:nvPr/>
        </p:nvSpPr>
        <p:spPr>
          <a:xfrm>
            <a:off x="114229" y="375694"/>
            <a:ext cx="8286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 10) (1 ponto) </a:t>
            </a:r>
            <a:r>
              <a:rPr lang="pt-PT" sz="1600" dirty="0">
                <a:latin typeface="Arial" panose="020B0604020202020204" pitchFamily="34" charset="0"/>
                <a:ea typeface="Times New Roman" panose="02020603050405020304" pitchFamily="18" charset="0"/>
              </a:rPr>
              <a:t>As queimadas vêm destruindo parte do Cerrado brasileiro, para dar lugar a atividades agropecuárias. Imagens obtidas por meio de satélites permitem o monitoramento de focos de incêndio em todo o país. A Figura abaixo à direita é uma ampliação da parte escura do mapa da esquerda, e mostra o número de focos de incêndios ocorridos durante os últimos 10 anos no Cerrado, que se estendem por vários estados brasileiros, conforme mostrado na Figura abaixo à esquerda.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59024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57885D96-B8CC-49CE-93F1-BF925DCE8916}"/>
              </a:ext>
            </a:extLst>
          </p:cNvPr>
          <p:cNvSpPr/>
          <p:nvPr/>
        </p:nvSpPr>
        <p:spPr>
          <a:xfrm>
            <a:off x="459582" y="3906911"/>
            <a:ext cx="114014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Resposta 10b) 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_ _ _ _ _ _ _ _ _ _ _ _ 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818C72F-B6E2-4A95-A390-AB093D1B14A2}"/>
              </a:ext>
            </a:extLst>
          </p:cNvPr>
          <p:cNvSpPr txBox="1"/>
          <p:nvPr/>
        </p:nvSpPr>
        <p:spPr>
          <a:xfrm rot="10800000" flipV="1">
            <a:off x="397668" y="2385640"/>
            <a:ext cx="11396664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Obs. A respostas é Maranhão porque neste estado concentram-se as áreas em preto no quadrante da direita, e área em preto representa 4.428 focos de incêndio, mas basta o aluno responder Maranhão para merecer os pontos desta questão.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FDEB7A0-E43F-44E5-A09E-17B1078BDC62}"/>
              </a:ext>
            </a:extLst>
          </p:cNvPr>
          <p:cNvSpPr txBox="1"/>
          <p:nvPr/>
        </p:nvSpPr>
        <p:spPr>
          <a:xfrm>
            <a:off x="2760823" y="3928164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MARANHÃO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2F056C7-BF1F-4A69-BFA7-843265ED680F}"/>
              </a:ext>
            </a:extLst>
          </p:cNvPr>
          <p:cNvSpPr txBox="1"/>
          <p:nvPr/>
        </p:nvSpPr>
        <p:spPr>
          <a:xfrm>
            <a:off x="528634" y="647700"/>
            <a:ext cx="7872415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10b) (0,5 ponto)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Qual Estado brasileiro teve a maior quantidade de queimadas no período mencionado?</a:t>
            </a:r>
          </a:p>
        </p:txBody>
      </p:sp>
    </p:spTree>
    <p:extLst>
      <p:ext uri="{BB962C8B-B14F-4D97-AF65-F5344CB8AC3E}">
        <p14:creationId xmlns:p14="http://schemas.microsoft.com/office/powerpoint/2010/main" val="371639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027024"/>
              </p:ext>
            </p:extLst>
          </p:nvPr>
        </p:nvGraphicFramePr>
        <p:xfrm>
          <a:off x="3952239" y="683090"/>
          <a:ext cx="4268216" cy="557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056">
                  <a:extLst>
                    <a:ext uri="{9D8B030D-6E8A-4147-A177-3AD203B41FA5}">
                      <a16:colId xmlns:a16="http://schemas.microsoft.com/office/drawing/2014/main" val="77620037"/>
                    </a:ext>
                  </a:extLst>
                </a:gridCol>
                <a:gridCol w="3566160">
                  <a:extLst>
                    <a:ext uri="{9D8B030D-6E8A-4147-A177-3AD203B41FA5}">
                      <a16:colId xmlns:a16="http://schemas.microsoft.com/office/drawing/2014/main" val="3578718802"/>
                    </a:ext>
                  </a:extLst>
                </a:gridCol>
              </a:tblGrid>
              <a:tr h="396206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Contatos: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71705"/>
                  </a:ext>
                </a:extLst>
              </a:tr>
              <a:tr h="639776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obabr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8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90837"/>
                  </a:ext>
                </a:extLst>
              </a:tr>
              <a:tr h="62179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oba_olimpiada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8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46611"/>
                  </a:ext>
                </a:extLst>
              </a:tr>
              <a:tr h="57607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obaoficial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8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2919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canal_oba_mobfog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8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19485"/>
                  </a:ext>
                </a:extLst>
              </a:tr>
              <a:tr h="566628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oba.secretaria@gmail.com</a:t>
                      </a:r>
                    </a:p>
                  </a:txBody>
                  <a:tcPr anchor="ctr">
                    <a:solidFill>
                      <a:srgbClr val="C8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7587"/>
                  </a:ext>
                </a:extLst>
              </a:tr>
              <a:tr h="61605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98272-3810</a:t>
                      </a:r>
                    </a:p>
                  </a:txBody>
                  <a:tcPr anchor="ctr">
                    <a:solidFill>
                      <a:srgbClr val="C8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04417"/>
                  </a:ext>
                </a:extLst>
              </a:tr>
              <a:tr h="112161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2334-0082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4104-4047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2254-1139</a:t>
                      </a:r>
                    </a:p>
                  </a:txBody>
                  <a:tcPr anchor="ctr">
                    <a:solidFill>
                      <a:srgbClr val="C8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21586"/>
                  </a:ext>
                </a:extLst>
              </a:tr>
              <a:tr h="39620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www.oba.org.br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60636"/>
                  </a:ext>
                </a:extLst>
              </a:tr>
            </a:tbl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3986911" y="1167955"/>
            <a:ext cx="667511" cy="4446461"/>
            <a:chOff x="3960784" y="1167955"/>
            <a:chExt cx="667511" cy="4446461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9233" y="4171188"/>
              <a:ext cx="530717" cy="52882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810" y="2391918"/>
              <a:ext cx="477018" cy="47015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5524" y="1773936"/>
              <a:ext cx="508521" cy="51206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8470" y="2969133"/>
              <a:ext cx="580515" cy="55130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422" y="3632454"/>
              <a:ext cx="564933" cy="436626"/>
            </a:xfrm>
            <a:prstGeom prst="rect">
              <a:avLst/>
            </a:prstGeom>
          </p:spPr>
        </p:pic>
        <p:pic>
          <p:nvPicPr>
            <p:cNvPr id="1026" name="Picture 2" descr="Telefone, redondo, ícone - Baixar PNG/SVG Transparente"/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784" y="4946905"/>
              <a:ext cx="667511" cy="66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954" y="1167955"/>
              <a:ext cx="470514" cy="468821"/>
            </a:xfrm>
            <a:prstGeom prst="rect">
              <a:avLst/>
            </a:prstGeom>
          </p:spPr>
        </p:pic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429" y="2134037"/>
            <a:ext cx="4119654" cy="2734054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431" y="2573726"/>
            <a:ext cx="2801130" cy="178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3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4D536B00-9443-4E6F-801C-22B16E16A459}"/>
              </a:ext>
            </a:extLst>
          </p:cNvPr>
          <p:cNvSpPr/>
          <p:nvPr/>
        </p:nvSpPr>
        <p:spPr>
          <a:xfrm>
            <a:off x="226225" y="1982001"/>
            <a:ext cx="940545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(   ) Os planetas descrevem uma órbita elíptica ao redor do Sol. 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(   ) Os planetas giram ao redor do seu eixo num movimento chamado de rotação.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(   ) Os planetas giram ao redor do Sol num movimento chamado de 	translação.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(   ) Os planetas giram ao redor do Sol em 365 dias.</a:t>
            </a:r>
            <a:endParaRPr lang="pt-BR" sz="20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B091899-E3B9-4D68-89C1-268D070B00B4}"/>
              </a:ext>
            </a:extLst>
          </p:cNvPr>
          <p:cNvSpPr txBox="1"/>
          <p:nvPr/>
        </p:nvSpPr>
        <p:spPr>
          <a:xfrm>
            <a:off x="335575" y="2572307"/>
            <a:ext cx="23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5039F51-58AC-433D-ABB6-D7FE7215221D}"/>
              </a:ext>
            </a:extLst>
          </p:cNvPr>
          <p:cNvSpPr txBox="1"/>
          <p:nvPr/>
        </p:nvSpPr>
        <p:spPr>
          <a:xfrm>
            <a:off x="336196" y="3037702"/>
            <a:ext cx="249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8758741-19EF-4A00-AB69-637468812289}"/>
              </a:ext>
            </a:extLst>
          </p:cNvPr>
          <p:cNvSpPr txBox="1"/>
          <p:nvPr/>
        </p:nvSpPr>
        <p:spPr>
          <a:xfrm>
            <a:off x="326243" y="3500833"/>
            <a:ext cx="249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A938BF7-7F35-40B2-B974-BEF97F38E733}"/>
              </a:ext>
            </a:extLst>
          </p:cNvPr>
          <p:cNvSpPr txBox="1"/>
          <p:nvPr/>
        </p:nvSpPr>
        <p:spPr>
          <a:xfrm>
            <a:off x="344058" y="3949317"/>
            <a:ext cx="240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261257" y="531223"/>
            <a:ext cx="73500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1) (1 ponto) (0,25 cada acerto) 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Escreva </a:t>
            </a: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(certo) ou </a:t>
            </a: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(errado) na frente de cada afirmação.</a:t>
            </a:r>
          </a:p>
        </p:txBody>
      </p:sp>
    </p:spTree>
    <p:extLst>
      <p:ext uri="{BB962C8B-B14F-4D97-AF65-F5344CB8AC3E}">
        <p14:creationId xmlns:p14="http://schemas.microsoft.com/office/powerpoint/2010/main" val="184433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DC82F25-B980-46BA-B2FA-79CBF2D594E3}"/>
              </a:ext>
            </a:extLst>
          </p:cNvPr>
          <p:cNvSpPr/>
          <p:nvPr/>
        </p:nvSpPr>
        <p:spPr>
          <a:xfrm>
            <a:off x="237620" y="275115"/>
            <a:ext cx="8187923" cy="1705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2) (1 ponto) (0,2 cada acerto)</a:t>
            </a:r>
            <a:r>
              <a:rPr lang="pt-BR" sz="16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Alguns dos pontos luminosos do céu brilham porque têm luz própria e outros porque refletem a luz do Sol. Ao lado do nome de cada astro ou objeto escreva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LUMINOSO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se ele tem luz própria e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ILUMINADO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se ele só reflete a luz do Sol.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31C9262-2DC7-41CA-991A-C920A7C9B8F6}"/>
              </a:ext>
            </a:extLst>
          </p:cNvPr>
          <p:cNvSpPr/>
          <p:nvPr/>
        </p:nvSpPr>
        <p:spPr>
          <a:xfrm>
            <a:off x="593594" y="2739104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Lua _ _ _ _ _ _ _ _ _ _ </a:t>
            </a: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0970049-C13D-4D1E-9FB7-B63ADB4C7D08}"/>
              </a:ext>
            </a:extLst>
          </p:cNvPr>
          <p:cNvSpPr/>
          <p:nvPr/>
        </p:nvSpPr>
        <p:spPr>
          <a:xfrm>
            <a:off x="4559946" y="2795090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Cometa _ _ _ _ _ _ _ _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2F0AD89-B4C9-4D2D-A4AE-A0928D4456B7}"/>
              </a:ext>
            </a:extLst>
          </p:cNvPr>
          <p:cNvSpPr/>
          <p:nvPr/>
        </p:nvSpPr>
        <p:spPr>
          <a:xfrm>
            <a:off x="567467" y="3340699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Galáxia _ _ _ _ _ _ _ _</a:t>
            </a: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761E705-3539-4055-8DF2-3479B419E971}"/>
              </a:ext>
            </a:extLst>
          </p:cNvPr>
          <p:cNvSpPr/>
          <p:nvPr/>
        </p:nvSpPr>
        <p:spPr>
          <a:xfrm>
            <a:off x="4561284" y="3336575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Estrela _ _ _ _ _ _ _ _ </a:t>
            </a: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0BC82AD-7184-4785-A680-B3DC2A3BEC9E}"/>
              </a:ext>
            </a:extLst>
          </p:cNvPr>
          <p:cNvSpPr/>
          <p:nvPr/>
        </p:nvSpPr>
        <p:spPr>
          <a:xfrm>
            <a:off x="593594" y="3942294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Planeta _ _ _ _ _ _ _ _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441DBE8-311B-4DA9-9D33-70784C55A31D}"/>
              </a:ext>
            </a:extLst>
          </p:cNvPr>
          <p:cNvSpPr txBox="1"/>
          <p:nvPr/>
        </p:nvSpPr>
        <p:spPr>
          <a:xfrm>
            <a:off x="1412980" y="2723919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ILUMINADO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0D1557F-DEA2-499C-BCA7-6A13993C5F4F}"/>
              </a:ext>
            </a:extLst>
          </p:cNvPr>
          <p:cNvSpPr txBox="1"/>
          <p:nvPr/>
        </p:nvSpPr>
        <p:spPr>
          <a:xfrm>
            <a:off x="1407440" y="333228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LUMINOSO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10BEBAC-7F11-4747-B59A-75D21BBFA8CE}"/>
              </a:ext>
            </a:extLst>
          </p:cNvPr>
          <p:cNvSpPr txBox="1"/>
          <p:nvPr/>
        </p:nvSpPr>
        <p:spPr>
          <a:xfrm>
            <a:off x="1415279" y="3899205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ILUMINADO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3019AE9-23A8-4620-855F-34C16A318BF1}"/>
              </a:ext>
            </a:extLst>
          </p:cNvPr>
          <p:cNvSpPr txBox="1"/>
          <p:nvPr/>
        </p:nvSpPr>
        <p:spPr>
          <a:xfrm>
            <a:off x="5431600" y="277019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ILUMINADO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4842021-3204-46C1-9FC3-FB6D2C9D6779}"/>
              </a:ext>
            </a:extLst>
          </p:cNvPr>
          <p:cNvSpPr txBox="1"/>
          <p:nvPr/>
        </p:nvSpPr>
        <p:spPr>
          <a:xfrm>
            <a:off x="5452063" y="3305863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LUMINOSO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5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C3B76F3-08B2-4C38-A0AD-6B8141FCE3AA}"/>
              </a:ext>
            </a:extLst>
          </p:cNvPr>
          <p:cNvSpPr/>
          <p:nvPr/>
        </p:nvSpPr>
        <p:spPr>
          <a:xfrm>
            <a:off x="468909" y="558253"/>
            <a:ext cx="79939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 3 ) (1 ponto) 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Abaixo tem as elipses (órbitas) de um cometa periódico e de um planeta.</a:t>
            </a:r>
            <a:endParaRPr lang="pt-BR" sz="2000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8A656464-0966-44B7-AABA-49647BF803E8}"/>
              </a:ext>
            </a:extLst>
          </p:cNvPr>
          <p:cNvSpPr/>
          <p:nvPr/>
        </p:nvSpPr>
        <p:spPr>
          <a:xfrm>
            <a:off x="6426546" y="3007259"/>
            <a:ext cx="52662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3a) (0,5 pontos)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Na Figura da esquerda, faça um </a:t>
            </a: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sobre o ponto </a:t>
            </a: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ou </a:t>
            </a: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que melhor representa a posição do Sol</a:t>
            </a:r>
            <a:endParaRPr lang="pt-BR" sz="2000" dirty="0"/>
          </a:p>
        </p:txBody>
      </p:sp>
      <p:grpSp>
        <p:nvGrpSpPr>
          <p:cNvPr id="4" name="Tela 48">
            <a:extLst>
              <a:ext uri="{FF2B5EF4-FFF2-40B4-BE49-F238E27FC236}">
                <a16:creationId xmlns:a16="http://schemas.microsoft.com/office/drawing/2014/main" id="{E447CC96-A9F2-445A-BEEC-1141C0F317BF}"/>
              </a:ext>
            </a:extLst>
          </p:cNvPr>
          <p:cNvGrpSpPr/>
          <p:nvPr/>
        </p:nvGrpSpPr>
        <p:grpSpPr>
          <a:xfrm>
            <a:off x="696677" y="2159727"/>
            <a:ext cx="6627223" cy="3579222"/>
            <a:chOff x="119184" y="61189"/>
            <a:chExt cx="3905446" cy="1784121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4E1313D8-05A2-436A-9FC7-11AE1ECC8A94}"/>
                </a:ext>
              </a:extLst>
            </p:cNvPr>
            <p:cNvSpPr/>
            <p:nvPr/>
          </p:nvSpPr>
          <p:spPr>
            <a:xfrm>
              <a:off x="727075" y="718820"/>
              <a:ext cx="3297555" cy="1126490"/>
            </a:xfrm>
            <a:prstGeom prst="rect">
              <a:avLst/>
            </a:prstGeom>
          </p:spPr>
        </p:sp>
        <p:grpSp>
          <p:nvGrpSpPr>
            <p:cNvPr id="7" name="Grupo 274">
              <a:extLst>
                <a:ext uri="{FF2B5EF4-FFF2-40B4-BE49-F238E27FC236}">
                  <a16:creationId xmlns:a16="http://schemas.microsoft.com/office/drawing/2014/main" id="{F64664D5-2672-4EEC-AC1A-68A44676CF26}"/>
                </a:ext>
              </a:extLst>
            </p:cNvPr>
            <p:cNvGrpSpPr/>
            <p:nvPr/>
          </p:nvGrpSpPr>
          <p:grpSpPr>
            <a:xfrm>
              <a:off x="119184" y="61189"/>
              <a:ext cx="3076441" cy="960234"/>
              <a:chOff x="119184" y="61189"/>
              <a:chExt cx="3076441" cy="960234"/>
            </a:xfrm>
          </p:grpSpPr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E2BA744C-0856-4A39-BDC4-D775FF65D298}"/>
                  </a:ext>
                </a:extLst>
              </p:cNvPr>
              <p:cNvSpPr/>
              <p:nvPr/>
            </p:nvSpPr>
            <p:spPr>
              <a:xfrm>
                <a:off x="2166380" y="81823"/>
                <a:ext cx="1029245" cy="939600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upo 272">
                <a:extLst>
                  <a:ext uri="{FF2B5EF4-FFF2-40B4-BE49-F238E27FC236}">
                    <a16:creationId xmlns:a16="http://schemas.microsoft.com/office/drawing/2014/main" id="{072CD02A-6C87-4015-84E0-9D427FE0BDD9}"/>
                  </a:ext>
                </a:extLst>
              </p:cNvPr>
              <p:cNvGrpSpPr/>
              <p:nvPr/>
            </p:nvGrpSpPr>
            <p:grpSpPr>
              <a:xfrm>
                <a:off x="119184" y="61189"/>
                <a:ext cx="1945142" cy="941182"/>
                <a:chOff x="119184" y="399327"/>
                <a:chExt cx="1945142" cy="941182"/>
              </a:xfrm>
            </p:grpSpPr>
            <p:sp>
              <p:nvSpPr>
                <p:cNvPr id="14" name="Elipse 13">
                  <a:extLst>
                    <a:ext uri="{FF2B5EF4-FFF2-40B4-BE49-F238E27FC236}">
                      <a16:creationId xmlns:a16="http://schemas.microsoft.com/office/drawing/2014/main" id="{BA3F7158-9B98-4923-A8E5-89FDF8E112E2}"/>
                    </a:ext>
                  </a:extLst>
                </p:cNvPr>
                <p:cNvSpPr/>
                <p:nvPr/>
              </p:nvSpPr>
              <p:spPr>
                <a:xfrm>
                  <a:off x="119184" y="399327"/>
                  <a:ext cx="1945142" cy="941182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Elipse 14">
                  <a:extLst>
                    <a:ext uri="{FF2B5EF4-FFF2-40B4-BE49-F238E27FC236}">
                      <a16:creationId xmlns:a16="http://schemas.microsoft.com/office/drawing/2014/main" id="{E1BFC352-A7BA-4017-AE72-75C62C473B60}"/>
                    </a:ext>
                  </a:extLst>
                </p:cNvPr>
                <p:cNvSpPr/>
                <p:nvPr/>
              </p:nvSpPr>
              <p:spPr>
                <a:xfrm>
                  <a:off x="367382" y="854305"/>
                  <a:ext cx="55181" cy="42821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Elipse 15">
                  <a:extLst>
                    <a:ext uri="{FF2B5EF4-FFF2-40B4-BE49-F238E27FC236}">
                      <a16:creationId xmlns:a16="http://schemas.microsoft.com/office/drawing/2014/main" id="{1CB2E9EE-CD04-4B39-A6A2-69A2DBC198A9}"/>
                    </a:ext>
                  </a:extLst>
                </p:cNvPr>
                <p:cNvSpPr/>
                <p:nvPr/>
              </p:nvSpPr>
              <p:spPr>
                <a:xfrm>
                  <a:off x="1065405" y="854899"/>
                  <a:ext cx="55181" cy="42227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Caixa de texto 270">
                  <a:extLst>
                    <a:ext uri="{FF2B5EF4-FFF2-40B4-BE49-F238E27FC236}">
                      <a16:creationId xmlns:a16="http://schemas.microsoft.com/office/drawing/2014/main" id="{812A1E60-D311-4744-AB1E-39FC4F4C5547}"/>
                    </a:ext>
                  </a:extLst>
                </p:cNvPr>
                <p:cNvSpPr txBox="1"/>
                <p:nvPr/>
              </p:nvSpPr>
              <p:spPr>
                <a:xfrm>
                  <a:off x="247818" y="600057"/>
                  <a:ext cx="225324" cy="258714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PT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 Black" panose="020B0A040201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A</a:t>
                  </a:r>
                  <a:endParaRPr kumimoji="0" lang="pt-B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endParaRPr>
                </a:p>
              </p:txBody>
            </p:sp>
            <p:sp>
              <p:nvSpPr>
                <p:cNvPr id="18" name="Caixa de texto 270">
                  <a:extLst>
                    <a:ext uri="{FF2B5EF4-FFF2-40B4-BE49-F238E27FC236}">
                      <a16:creationId xmlns:a16="http://schemas.microsoft.com/office/drawing/2014/main" id="{F0D2033D-0143-4BA6-9E37-2477852C2242}"/>
                    </a:ext>
                  </a:extLst>
                </p:cNvPr>
                <p:cNvSpPr txBox="1"/>
                <p:nvPr/>
              </p:nvSpPr>
              <p:spPr>
                <a:xfrm>
                  <a:off x="941551" y="619655"/>
                  <a:ext cx="225017" cy="258714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PT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 Black" panose="020B0A040201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B</a:t>
                  </a:r>
                  <a:endParaRPr kumimoji="0" lang="pt-BR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endParaRPr>
                </a:p>
              </p:txBody>
            </p:sp>
          </p:grpSp>
        </p:grpSp>
        <p:grpSp>
          <p:nvGrpSpPr>
            <p:cNvPr id="8" name="Grupo 3">
              <a:extLst>
                <a:ext uri="{FF2B5EF4-FFF2-40B4-BE49-F238E27FC236}">
                  <a16:creationId xmlns:a16="http://schemas.microsoft.com/office/drawing/2014/main" id="{F2980E9C-DDE0-465C-9DDC-DA0FD2BE64BA}"/>
                </a:ext>
              </a:extLst>
            </p:cNvPr>
            <p:cNvGrpSpPr/>
            <p:nvPr/>
          </p:nvGrpSpPr>
          <p:grpSpPr>
            <a:xfrm>
              <a:off x="217302" y="304342"/>
              <a:ext cx="2994624" cy="672993"/>
              <a:chOff x="217302" y="304342"/>
              <a:chExt cx="2994624" cy="672993"/>
            </a:xfrm>
          </p:grpSpPr>
          <p:sp>
            <p:nvSpPr>
              <p:cNvPr id="9" name="Caixa de texto 2">
                <a:extLst>
                  <a:ext uri="{FF2B5EF4-FFF2-40B4-BE49-F238E27FC236}">
                    <a16:creationId xmlns:a16="http://schemas.microsoft.com/office/drawing/2014/main" id="{D8C90A28-F0B2-41F0-A26D-986449C1AB98}"/>
                  </a:ext>
                </a:extLst>
              </p:cNvPr>
              <p:cNvSpPr txBox="1"/>
              <p:nvPr/>
            </p:nvSpPr>
            <p:spPr>
              <a:xfrm>
                <a:off x="217302" y="304342"/>
                <a:ext cx="370513" cy="397529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0" name="Caixa de texto 2">
                <a:extLst>
                  <a:ext uri="{FF2B5EF4-FFF2-40B4-BE49-F238E27FC236}">
                    <a16:creationId xmlns:a16="http://schemas.microsoft.com/office/drawing/2014/main" id="{E7124F7A-0391-409F-B50F-A7116B54646E}"/>
                  </a:ext>
                </a:extLst>
              </p:cNvPr>
              <p:cNvSpPr txBox="1"/>
              <p:nvPr/>
            </p:nvSpPr>
            <p:spPr>
              <a:xfrm>
                <a:off x="561056" y="580460"/>
                <a:ext cx="1055472" cy="39687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1" name="Caixa de texto 2">
                <a:extLst>
                  <a:ext uri="{FF2B5EF4-FFF2-40B4-BE49-F238E27FC236}">
                    <a16:creationId xmlns:a16="http://schemas.microsoft.com/office/drawing/2014/main" id="{6A7DCA90-C913-4498-A052-E68AF22CEC14}"/>
                  </a:ext>
                </a:extLst>
              </p:cNvPr>
              <p:cNvSpPr txBox="1"/>
              <p:nvPr/>
            </p:nvSpPr>
            <p:spPr>
              <a:xfrm>
                <a:off x="2156556" y="424928"/>
                <a:ext cx="1055370" cy="3962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p:grp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66C798D2-4F84-4B2D-B9B6-F65A05C254FD}"/>
              </a:ext>
            </a:extLst>
          </p:cNvPr>
          <p:cNvSpPr txBox="1"/>
          <p:nvPr/>
        </p:nvSpPr>
        <p:spPr>
          <a:xfrm>
            <a:off x="1010572" y="2949958"/>
            <a:ext cx="3209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kern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endParaRPr lang="pt-BR" sz="1600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sz="14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12B9C46-1A4A-4AB2-AE61-E0CCF15EA634}"/>
              </a:ext>
            </a:extLst>
          </p:cNvPr>
          <p:cNvSpPr txBox="1"/>
          <p:nvPr/>
        </p:nvSpPr>
        <p:spPr>
          <a:xfrm>
            <a:off x="1912657" y="3130764"/>
            <a:ext cx="962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b="1" kern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COMETA</a:t>
            </a:r>
            <a:endParaRPr lang="pt-BR" sz="1400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B3C50D4-032D-4871-BBF2-9ADBFB916DB1}"/>
              </a:ext>
            </a:extLst>
          </p:cNvPr>
          <p:cNvSpPr txBox="1"/>
          <p:nvPr/>
        </p:nvSpPr>
        <p:spPr>
          <a:xfrm>
            <a:off x="4526552" y="3010226"/>
            <a:ext cx="1032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b="1" kern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PLANETA</a:t>
            </a:r>
            <a:endParaRPr lang="pt-BR" sz="1400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045678A7-6BDF-453E-A60D-FA53EDE3D56A}"/>
              </a:ext>
            </a:extLst>
          </p:cNvPr>
          <p:cNvSpPr/>
          <p:nvPr/>
        </p:nvSpPr>
        <p:spPr>
          <a:xfrm>
            <a:off x="539931" y="4904176"/>
            <a:ext cx="111445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3b) (0,25 cada acerto) 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Escreva </a:t>
            </a: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COMETA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sobre a figura que melhor representa a órbita de um cometa periódico e escreva </a:t>
            </a: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PLANETA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sobre a figura que melhor representa a órbita de um planeta.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94910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4CCB0B40-B1F8-42C2-A892-50B7B6733BFB}"/>
              </a:ext>
            </a:extLst>
          </p:cNvPr>
          <p:cNvSpPr/>
          <p:nvPr/>
        </p:nvSpPr>
        <p:spPr>
          <a:xfrm>
            <a:off x="437604" y="242411"/>
            <a:ext cx="7978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 4 ) (1 ponto) (0,2 cada acerto) </a:t>
            </a:r>
            <a:r>
              <a:rPr lang="pt-PT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Abaixo está o tradicional modelo do globo terrestre colocado em dois diferentes instantes ao redor do Sol. Entre eles está o Sol (desenhado esquematicamente e fora de escala) e os “raios solares”.</a:t>
            </a: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dirty="0"/>
          </a:p>
        </p:txBody>
      </p:sp>
      <p:grpSp>
        <p:nvGrpSpPr>
          <p:cNvPr id="6" name="Grupo 289">
            <a:extLst>
              <a:ext uri="{FF2B5EF4-FFF2-40B4-BE49-F238E27FC236}">
                <a16:creationId xmlns:a16="http://schemas.microsoft.com/office/drawing/2014/main" id="{9BDF1014-D993-4B02-B6DF-A86CFA2E803E}"/>
              </a:ext>
            </a:extLst>
          </p:cNvPr>
          <p:cNvGrpSpPr/>
          <p:nvPr/>
        </p:nvGrpSpPr>
        <p:grpSpPr>
          <a:xfrm>
            <a:off x="535437" y="1533525"/>
            <a:ext cx="7782941" cy="2492366"/>
            <a:chOff x="180000" y="134280"/>
            <a:chExt cx="6609420" cy="2115185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F0FA171C-5B5D-4988-90A3-8AF50A82471D}"/>
                </a:ext>
              </a:extLst>
            </p:cNvPr>
            <p:cNvPicPr/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8390" y="134280"/>
              <a:ext cx="1891030" cy="206946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" name="Grupo 291">
              <a:extLst>
                <a:ext uri="{FF2B5EF4-FFF2-40B4-BE49-F238E27FC236}">
                  <a16:creationId xmlns:a16="http://schemas.microsoft.com/office/drawing/2014/main" id="{7B427578-F012-437A-AC03-3D11FDF848FB}"/>
                </a:ext>
              </a:extLst>
            </p:cNvPr>
            <p:cNvGrpSpPr/>
            <p:nvPr/>
          </p:nvGrpSpPr>
          <p:grpSpPr>
            <a:xfrm>
              <a:off x="180000" y="180000"/>
              <a:ext cx="4788533" cy="2069465"/>
              <a:chOff x="180000" y="180000"/>
              <a:chExt cx="4788533" cy="2069465"/>
            </a:xfrm>
          </p:grpSpPr>
          <p:grpSp>
            <p:nvGrpSpPr>
              <p:cNvPr id="12" name="Grupo 292">
                <a:extLst>
                  <a:ext uri="{FF2B5EF4-FFF2-40B4-BE49-F238E27FC236}">
                    <a16:creationId xmlns:a16="http://schemas.microsoft.com/office/drawing/2014/main" id="{C1AEA756-FD96-4E71-9610-A73350B61741}"/>
                  </a:ext>
                </a:extLst>
              </p:cNvPr>
              <p:cNvGrpSpPr/>
              <p:nvPr/>
            </p:nvGrpSpPr>
            <p:grpSpPr>
              <a:xfrm>
                <a:off x="3654720" y="271440"/>
                <a:ext cx="1313813" cy="1390650"/>
                <a:chOff x="0" y="0"/>
                <a:chExt cx="1314132" cy="1390650"/>
              </a:xfrm>
            </p:grpSpPr>
            <p:cxnSp>
              <p:nvCxnSpPr>
                <p:cNvPr id="27" name="Conector de seta reta 293">
                  <a:extLst>
                    <a:ext uri="{FF2B5EF4-FFF2-40B4-BE49-F238E27FC236}">
                      <a16:creationId xmlns:a16="http://schemas.microsoft.com/office/drawing/2014/main" id="{3703173B-CE80-4C67-A8FF-D6C6381C0006}"/>
                    </a:ext>
                  </a:extLst>
                </p:cNvPr>
                <p:cNvCxnSpPr/>
                <p:nvPr/>
              </p:nvCxnSpPr>
              <p:spPr>
                <a:xfrm>
                  <a:off x="0" y="152400"/>
                  <a:ext cx="127127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de seta reta 294">
                  <a:extLst>
                    <a:ext uri="{FF2B5EF4-FFF2-40B4-BE49-F238E27FC236}">
                      <a16:creationId xmlns:a16="http://schemas.microsoft.com/office/drawing/2014/main" id="{36AA25DF-A800-44D1-9732-FC9DADA824A2}"/>
                    </a:ext>
                  </a:extLst>
                </p:cNvPr>
                <p:cNvCxnSpPr/>
                <p:nvPr/>
              </p:nvCxnSpPr>
              <p:spPr>
                <a:xfrm>
                  <a:off x="14287" y="304800"/>
                  <a:ext cx="1275715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ector de seta reta 295">
                  <a:extLst>
                    <a:ext uri="{FF2B5EF4-FFF2-40B4-BE49-F238E27FC236}">
                      <a16:creationId xmlns:a16="http://schemas.microsoft.com/office/drawing/2014/main" id="{60F84C66-77B3-4913-8420-99692F8C84EF}"/>
                    </a:ext>
                  </a:extLst>
                </p:cNvPr>
                <p:cNvCxnSpPr/>
                <p:nvPr/>
              </p:nvCxnSpPr>
              <p:spPr>
                <a:xfrm>
                  <a:off x="23812" y="457200"/>
                  <a:ext cx="1275715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ector de seta reta 296">
                  <a:extLst>
                    <a:ext uri="{FF2B5EF4-FFF2-40B4-BE49-F238E27FC236}">
                      <a16:creationId xmlns:a16="http://schemas.microsoft.com/office/drawing/2014/main" id="{F6ADF462-8295-4244-9CA4-A26C680CB627}"/>
                    </a:ext>
                  </a:extLst>
                </p:cNvPr>
                <p:cNvCxnSpPr/>
                <p:nvPr/>
              </p:nvCxnSpPr>
              <p:spPr>
                <a:xfrm>
                  <a:off x="23812" y="609600"/>
                  <a:ext cx="1275715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ctor de seta reta 297">
                  <a:extLst>
                    <a:ext uri="{FF2B5EF4-FFF2-40B4-BE49-F238E27FC236}">
                      <a16:creationId xmlns:a16="http://schemas.microsoft.com/office/drawing/2014/main" id="{2D1CBDF9-EC4B-4264-90ED-46653BC4B537}"/>
                    </a:ext>
                  </a:extLst>
                </p:cNvPr>
                <p:cNvCxnSpPr/>
                <p:nvPr/>
              </p:nvCxnSpPr>
              <p:spPr>
                <a:xfrm>
                  <a:off x="23812" y="762000"/>
                  <a:ext cx="129032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de seta reta 298">
                  <a:extLst>
                    <a:ext uri="{FF2B5EF4-FFF2-40B4-BE49-F238E27FC236}">
                      <a16:creationId xmlns:a16="http://schemas.microsoft.com/office/drawing/2014/main" id="{A1408290-19B9-4002-81EE-D9527C7CF651}"/>
                    </a:ext>
                  </a:extLst>
                </p:cNvPr>
                <p:cNvCxnSpPr/>
                <p:nvPr/>
              </p:nvCxnSpPr>
              <p:spPr>
                <a:xfrm>
                  <a:off x="23812" y="914400"/>
                  <a:ext cx="1275715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ector de seta reta 299">
                  <a:extLst>
                    <a:ext uri="{FF2B5EF4-FFF2-40B4-BE49-F238E27FC236}">
                      <a16:creationId xmlns:a16="http://schemas.microsoft.com/office/drawing/2014/main" id="{28E33FF9-8433-49E0-B966-6B35250C9094}"/>
                    </a:ext>
                  </a:extLst>
                </p:cNvPr>
                <p:cNvCxnSpPr/>
                <p:nvPr/>
              </p:nvCxnSpPr>
              <p:spPr>
                <a:xfrm>
                  <a:off x="23812" y="1066800"/>
                  <a:ext cx="1280795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ector de seta reta 300">
                  <a:extLst>
                    <a:ext uri="{FF2B5EF4-FFF2-40B4-BE49-F238E27FC236}">
                      <a16:creationId xmlns:a16="http://schemas.microsoft.com/office/drawing/2014/main" id="{0728A746-5DED-44A2-8793-BF1EC9FF7A0A}"/>
                    </a:ext>
                  </a:extLst>
                </p:cNvPr>
                <p:cNvCxnSpPr/>
                <p:nvPr/>
              </p:nvCxnSpPr>
              <p:spPr>
                <a:xfrm>
                  <a:off x="23812" y="1219200"/>
                  <a:ext cx="129032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de seta reta 301">
                  <a:extLst>
                    <a:ext uri="{FF2B5EF4-FFF2-40B4-BE49-F238E27FC236}">
                      <a16:creationId xmlns:a16="http://schemas.microsoft.com/office/drawing/2014/main" id="{4EF031B6-902B-49F5-A672-FC0BAD37A977}"/>
                    </a:ext>
                  </a:extLst>
                </p:cNvPr>
                <p:cNvCxnSpPr/>
                <p:nvPr/>
              </p:nvCxnSpPr>
              <p:spPr>
                <a:xfrm>
                  <a:off x="23812" y="1390650"/>
                  <a:ext cx="1280795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de seta reta 302">
                  <a:extLst>
                    <a:ext uri="{FF2B5EF4-FFF2-40B4-BE49-F238E27FC236}">
                      <a16:creationId xmlns:a16="http://schemas.microsoft.com/office/drawing/2014/main" id="{3DF47AB4-6D66-44FF-89B2-241FD9574974}"/>
                    </a:ext>
                  </a:extLst>
                </p:cNvPr>
                <p:cNvCxnSpPr/>
                <p:nvPr/>
              </p:nvCxnSpPr>
              <p:spPr>
                <a:xfrm>
                  <a:off x="0" y="0"/>
                  <a:ext cx="127127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upo 303">
                <a:extLst>
                  <a:ext uri="{FF2B5EF4-FFF2-40B4-BE49-F238E27FC236}">
                    <a16:creationId xmlns:a16="http://schemas.microsoft.com/office/drawing/2014/main" id="{3AB64E2C-7278-4924-A027-A3923AAD2A19}"/>
                  </a:ext>
                </a:extLst>
              </p:cNvPr>
              <p:cNvGrpSpPr/>
              <p:nvPr/>
            </p:nvGrpSpPr>
            <p:grpSpPr>
              <a:xfrm>
                <a:off x="180000" y="180000"/>
                <a:ext cx="2948304" cy="2069465"/>
                <a:chOff x="0" y="0"/>
                <a:chExt cx="2947670" cy="2071687"/>
              </a:xfrm>
            </p:grpSpPr>
            <p:pic>
              <p:nvPicPr>
                <p:cNvPr id="16" name="Imagem 15">
                  <a:extLst>
                    <a:ext uri="{FF2B5EF4-FFF2-40B4-BE49-F238E27FC236}">
                      <a16:creationId xmlns:a16="http://schemas.microsoft.com/office/drawing/2014/main" id="{F01B179D-B3C6-4752-8F0A-CF9AC8242E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890712" cy="207168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cxnSp>
              <p:nvCxnSpPr>
                <p:cNvPr id="17" name="Conector de seta reta 305">
                  <a:extLst>
                    <a:ext uri="{FF2B5EF4-FFF2-40B4-BE49-F238E27FC236}">
                      <a16:creationId xmlns:a16="http://schemas.microsoft.com/office/drawing/2014/main" id="{FB2A53E4-CB57-42B0-8E1B-7FED52DA41D2}"/>
                    </a:ext>
                  </a:extLst>
                </p:cNvPr>
                <p:cNvCxnSpPr/>
                <p:nvPr/>
              </p:nvCxnSpPr>
              <p:spPr>
                <a:xfrm flipH="1">
                  <a:off x="1633537" y="261937"/>
                  <a:ext cx="127158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ctor de seta reta 306">
                  <a:extLst>
                    <a:ext uri="{FF2B5EF4-FFF2-40B4-BE49-F238E27FC236}">
                      <a16:creationId xmlns:a16="http://schemas.microsoft.com/office/drawing/2014/main" id="{545674BE-2A9D-4822-BFD1-3EAD0998FD24}"/>
                    </a:ext>
                  </a:extLst>
                </p:cNvPr>
                <p:cNvCxnSpPr/>
                <p:nvPr/>
              </p:nvCxnSpPr>
              <p:spPr>
                <a:xfrm flipH="1">
                  <a:off x="1647825" y="414337"/>
                  <a:ext cx="127603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ctor de seta reta 308">
                  <a:extLst>
                    <a:ext uri="{FF2B5EF4-FFF2-40B4-BE49-F238E27FC236}">
                      <a16:creationId xmlns:a16="http://schemas.microsoft.com/office/drawing/2014/main" id="{5CE33D9E-108E-420D-9021-7D86886AE963}"/>
                    </a:ext>
                  </a:extLst>
                </p:cNvPr>
                <p:cNvCxnSpPr/>
                <p:nvPr/>
              </p:nvCxnSpPr>
              <p:spPr>
                <a:xfrm flipH="1">
                  <a:off x="1657350" y="566737"/>
                  <a:ext cx="127603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ctor de seta reta 309">
                  <a:extLst>
                    <a:ext uri="{FF2B5EF4-FFF2-40B4-BE49-F238E27FC236}">
                      <a16:creationId xmlns:a16="http://schemas.microsoft.com/office/drawing/2014/main" id="{1731ED98-3A06-491C-8911-404A26C88BFF}"/>
                    </a:ext>
                  </a:extLst>
                </p:cNvPr>
                <p:cNvCxnSpPr/>
                <p:nvPr/>
              </p:nvCxnSpPr>
              <p:spPr>
                <a:xfrm flipH="1">
                  <a:off x="1657350" y="719137"/>
                  <a:ext cx="127603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ctor de seta reta 310">
                  <a:extLst>
                    <a:ext uri="{FF2B5EF4-FFF2-40B4-BE49-F238E27FC236}">
                      <a16:creationId xmlns:a16="http://schemas.microsoft.com/office/drawing/2014/main" id="{43B76E81-BD9D-48DF-9E03-6A11D00AC218}"/>
                    </a:ext>
                  </a:extLst>
                </p:cNvPr>
                <p:cNvCxnSpPr/>
                <p:nvPr/>
              </p:nvCxnSpPr>
              <p:spPr>
                <a:xfrm flipH="1">
                  <a:off x="1657350" y="871537"/>
                  <a:ext cx="129032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ector de seta reta 311">
                  <a:extLst>
                    <a:ext uri="{FF2B5EF4-FFF2-40B4-BE49-F238E27FC236}">
                      <a16:creationId xmlns:a16="http://schemas.microsoft.com/office/drawing/2014/main" id="{E8A8A159-2537-4ADA-BE07-B11EF11FA049}"/>
                    </a:ext>
                  </a:extLst>
                </p:cNvPr>
                <p:cNvCxnSpPr/>
                <p:nvPr/>
              </p:nvCxnSpPr>
              <p:spPr>
                <a:xfrm flipH="1">
                  <a:off x="1657350" y="1023937"/>
                  <a:ext cx="127603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ector de seta reta 312">
                  <a:extLst>
                    <a:ext uri="{FF2B5EF4-FFF2-40B4-BE49-F238E27FC236}">
                      <a16:creationId xmlns:a16="http://schemas.microsoft.com/office/drawing/2014/main" id="{A7755A09-BD5A-4FDF-A1DE-7ACCD835FD33}"/>
                    </a:ext>
                  </a:extLst>
                </p:cNvPr>
                <p:cNvCxnSpPr/>
                <p:nvPr/>
              </p:nvCxnSpPr>
              <p:spPr>
                <a:xfrm flipH="1">
                  <a:off x="1657350" y="1176337"/>
                  <a:ext cx="1280795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onector de seta reta 313">
                  <a:extLst>
                    <a:ext uri="{FF2B5EF4-FFF2-40B4-BE49-F238E27FC236}">
                      <a16:creationId xmlns:a16="http://schemas.microsoft.com/office/drawing/2014/main" id="{8F80173E-9506-44AA-A3F8-5360C0CC7728}"/>
                    </a:ext>
                  </a:extLst>
                </p:cNvPr>
                <p:cNvCxnSpPr/>
                <p:nvPr/>
              </p:nvCxnSpPr>
              <p:spPr>
                <a:xfrm flipH="1">
                  <a:off x="1657350" y="1328737"/>
                  <a:ext cx="129032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ector de seta reta 314">
                  <a:extLst>
                    <a:ext uri="{FF2B5EF4-FFF2-40B4-BE49-F238E27FC236}">
                      <a16:creationId xmlns:a16="http://schemas.microsoft.com/office/drawing/2014/main" id="{5C2E06B2-52FB-4145-9E8A-58C9C21010CA}"/>
                    </a:ext>
                  </a:extLst>
                </p:cNvPr>
                <p:cNvCxnSpPr/>
                <p:nvPr/>
              </p:nvCxnSpPr>
              <p:spPr>
                <a:xfrm flipH="1">
                  <a:off x="1657350" y="1500187"/>
                  <a:ext cx="1280795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de seta reta 315">
                  <a:extLst>
                    <a:ext uri="{FF2B5EF4-FFF2-40B4-BE49-F238E27FC236}">
                      <a16:creationId xmlns:a16="http://schemas.microsoft.com/office/drawing/2014/main" id="{92013EB3-FCC0-4B47-8D41-1A091000E9DA}"/>
                    </a:ext>
                  </a:extLst>
                </p:cNvPr>
                <p:cNvCxnSpPr/>
                <p:nvPr/>
              </p:nvCxnSpPr>
              <p:spPr>
                <a:xfrm flipH="1">
                  <a:off x="1633537" y="109520"/>
                  <a:ext cx="127127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4" name="Imagem 13" descr="Resultado de imagem para desenhos do sol">
                <a:extLst>
                  <a:ext uri="{FF2B5EF4-FFF2-40B4-BE49-F238E27FC236}">
                    <a16:creationId xmlns:a16="http://schemas.microsoft.com/office/drawing/2014/main" id="{E1323E1F-6532-4E75-8168-03D699703F3A}"/>
                  </a:ext>
                </a:extLst>
              </p:cNvPr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3200" y="475570"/>
                <a:ext cx="847725" cy="8445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" name="Caixa de texto 317">
                <a:extLst>
                  <a:ext uri="{FF2B5EF4-FFF2-40B4-BE49-F238E27FC236}">
                    <a16:creationId xmlns:a16="http://schemas.microsoft.com/office/drawing/2014/main" id="{FC89A680-5410-4B9E-ACEF-F6FB9752253E}"/>
                  </a:ext>
                </a:extLst>
              </p:cNvPr>
              <p:cNvSpPr txBox="1"/>
              <p:nvPr/>
            </p:nvSpPr>
            <p:spPr>
              <a:xfrm>
                <a:off x="3193108" y="753065"/>
                <a:ext cx="456849" cy="22703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hangingPunct="0">
                  <a:spcAft>
                    <a:spcPts val="0"/>
                  </a:spcAft>
                </a:pPr>
                <a:r>
                  <a:rPr lang="pt-PT" sz="100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</a:rPr>
                  <a:t>Sol</a:t>
                </a:r>
                <a:endParaRPr lang="pt-BR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38" name="Conector de seta reta 6">
            <a:extLst>
              <a:ext uri="{FF2B5EF4-FFF2-40B4-BE49-F238E27FC236}">
                <a16:creationId xmlns:a16="http://schemas.microsoft.com/office/drawing/2014/main" id="{E5D086E9-9959-4799-8A29-D2D7DAF4F999}"/>
              </a:ext>
            </a:extLst>
          </p:cNvPr>
          <p:cNvCxnSpPr>
            <a:cxnSpLocks/>
          </p:cNvCxnSpPr>
          <p:nvPr/>
        </p:nvCxnSpPr>
        <p:spPr>
          <a:xfrm flipH="1">
            <a:off x="1429495" y="1560651"/>
            <a:ext cx="262499" cy="2899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56B24EE7-9807-44B6-AB19-084AAE0E1FA1}"/>
              </a:ext>
            </a:extLst>
          </p:cNvPr>
          <p:cNvCxnSpPr>
            <a:cxnSpLocks/>
          </p:cNvCxnSpPr>
          <p:nvPr/>
        </p:nvCxnSpPr>
        <p:spPr>
          <a:xfrm>
            <a:off x="1403857" y="1855492"/>
            <a:ext cx="593920" cy="14590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66905AE7-08BD-4553-901C-089D4200890B}"/>
              </a:ext>
            </a:extLst>
          </p:cNvPr>
          <p:cNvCxnSpPr>
            <a:cxnSpLocks/>
          </p:cNvCxnSpPr>
          <p:nvPr/>
        </p:nvCxnSpPr>
        <p:spPr>
          <a:xfrm flipH="1">
            <a:off x="6582798" y="2284935"/>
            <a:ext cx="1377419" cy="55485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extLst>
              <a:ext uri="{FF2B5EF4-FFF2-40B4-BE49-F238E27FC236}">
                <a16:creationId xmlns:a16="http://schemas.microsoft.com/office/drawing/2014/main" id="{18A930AF-F49B-4D23-A9B3-5C14698A82A9}"/>
              </a:ext>
            </a:extLst>
          </p:cNvPr>
          <p:cNvSpPr/>
          <p:nvPr/>
        </p:nvSpPr>
        <p:spPr>
          <a:xfrm>
            <a:off x="-239493" y="4030935"/>
            <a:ext cx="11990216" cy="1997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635" algn="just" hangingPunct="0"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Perguntas 4) </a:t>
            </a:r>
          </a:p>
          <a:p>
            <a:pPr marL="450215" indent="-635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a) Use uma reta contínua e desenhe o eixo de rotação da Terra no globo da esquerda.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b) Use uma reta pontilhada e desenhe o equador terrestre no globo da direita.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c) Use uma</a:t>
            </a: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seta</a:t>
            </a: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 (→)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e indique o Polo Geográfico Norte (PGN)  no globo da esquerda.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d) Qual hemisfério (Norte ou Sul) está mais ensolarado no globo da direita?    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Resposta: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_ _ _ _ _ _ _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450215" indent="-635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e) Quantos meses são necessários para a Terra ir da posição da esquerda à da direita?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Resposta: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_ _  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064219" y="5254442"/>
            <a:ext cx="1446550" cy="3850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215" indent="-635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NORTE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341222" y="563183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785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F915E61-2C0C-43D0-9C6F-EC70C6FCEBC7}"/>
              </a:ext>
            </a:extLst>
          </p:cNvPr>
          <p:cNvSpPr/>
          <p:nvPr/>
        </p:nvSpPr>
        <p:spPr>
          <a:xfrm>
            <a:off x="240999" y="288042"/>
            <a:ext cx="8176494" cy="3138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5) (1 ponto)(0,5 cada acerto)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Tudo no universo se move e gira ao redor de si e de algo.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 velocidade (v = distância/tempo) da Terra ao redor do Sol é de aproximadamente 108.000 km/h e a da Lua ao redor da Terra é de 3.600 km/h.</a:t>
            </a: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5a)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Quantas vezes a Terra é mais rápida do que a Lua?</a:t>
            </a:r>
          </a:p>
          <a:p>
            <a:pPr marL="450215" algn="just" hangingPunct="0">
              <a:lnSpc>
                <a:spcPct val="115000"/>
              </a:lnSpc>
              <a:spcAft>
                <a:spcPts val="0"/>
              </a:spcAft>
            </a:pP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5b)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Qual é a distância em km percorrida pela Terra num dia?</a:t>
            </a:r>
          </a:p>
          <a:p>
            <a:pPr marL="450215" algn="just" hangingPunct="0">
              <a:lnSpc>
                <a:spcPct val="115000"/>
              </a:lnSpc>
              <a:spcAft>
                <a:spcPts val="0"/>
              </a:spcAft>
            </a:pP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sz="1100" i="1" dirty="0">
                <a:latin typeface="Arial" panose="020B0604020202020204" pitchFamily="34" charset="0"/>
                <a:ea typeface="Times New Roman" panose="02020603050405020304" pitchFamily="18" charset="0"/>
              </a:rPr>
              <a:t>Atenção: Registre abaixo suas contas, pois sem elas os resultados não têm valor.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8D53AE05-6A7D-4982-A1BE-D0A17B117396}"/>
                  </a:ext>
                </a:extLst>
              </p:cNvPr>
              <p:cNvSpPr txBox="1"/>
              <p:nvPr/>
            </p:nvSpPr>
            <p:spPr>
              <a:xfrm>
                <a:off x="841591" y="3429270"/>
                <a:ext cx="3173060" cy="807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b="1" dirty="0">
                    <a:solidFill>
                      <a:srgbClr val="FF0000"/>
                    </a:solidFill>
                  </a:rPr>
                  <a:t>5a):</a:t>
                </a:r>
                <a:r>
                  <a:rPr lang="pt-BR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108.000</m:t>
                        </m:r>
                        <m:f>
                          <m:fPr>
                            <m:ctrlPr>
                              <a:rPr lang="pt-B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</m:num>
                          <m:den>
                            <m:r>
                              <a:rPr lang="pt-B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num>
                      <m:den>
                        <m:r>
                          <a:rPr lang="pt-B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3.600</m:t>
                        </m:r>
                        <m:f>
                          <m:fPr>
                            <m:ctrlPr>
                              <a:rPr lang="pt-B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</m:num>
                          <m:den>
                            <m:r>
                              <a:rPr lang="pt-B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den>
                    </m:f>
                    <m:r>
                      <a:rPr lang="pt-B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1.080</m:t>
                        </m:r>
                      </m:num>
                      <m:den>
                        <m:r>
                          <a:rPr lang="pt-B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pt-B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endParaRPr lang="pt-B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8D53AE05-6A7D-4982-A1BE-D0A17B117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591" y="3429270"/>
                <a:ext cx="3173060" cy="807529"/>
              </a:xfrm>
              <a:prstGeom prst="rect">
                <a:avLst/>
              </a:prstGeom>
              <a:blipFill>
                <a:blip r:embed="rId2"/>
                <a:stretch>
                  <a:fillRect l="-191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4C8F9265-C7AB-4372-96ED-B5F982C84753}"/>
                  </a:ext>
                </a:extLst>
              </p:cNvPr>
              <p:cNvSpPr txBox="1"/>
              <p:nvPr/>
            </p:nvSpPr>
            <p:spPr>
              <a:xfrm>
                <a:off x="856462" y="4637924"/>
                <a:ext cx="5422418" cy="496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>
                    <a:solidFill>
                      <a:srgbClr val="FF0000"/>
                    </a:solidFill>
                  </a:rPr>
                  <a:t>5b):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=108.000</m:t>
                    </m:r>
                    <m:f>
                      <m:f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×24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=2.592.000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4C8F9265-C7AB-4372-96ED-B5F982C84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62" y="4637924"/>
                <a:ext cx="5422418" cy="496483"/>
              </a:xfrm>
              <a:prstGeom prst="rect">
                <a:avLst/>
              </a:prstGeom>
              <a:blipFill>
                <a:blip r:embed="rId3"/>
                <a:stretch>
                  <a:fillRect l="-899" b="-61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6">
            <a:extLst>
              <a:ext uri="{FF2B5EF4-FFF2-40B4-BE49-F238E27FC236}">
                <a16:creationId xmlns:a16="http://schemas.microsoft.com/office/drawing/2014/main" id="{92A4C0A9-BB76-4C58-BAB2-B106209F30BF}"/>
              </a:ext>
            </a:extLst>
          </p:cNvPr>
          <p:cNvSpPr/>
          <p:nvPr/>
        </p:nvSpPr>
        <p:spPr>
          <a:xfrm>
            <a:off x="438150" y="555348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Resposta</a:t>
            </a: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5a): _ _ _ _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Resposta</a:t>
            </a: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   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5b): _ _ _ _ _ _ _ _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2B9A718-1F58-489E-92C2-E74917C9D754}"/>
              </a:ext>
            </a:extLst>
          </p:cNvPr>
          <p:cNvSpPr txBox="1"/>
          <p:nvPr/>
        </p:nvSpPr>
        <p:spPr>
          <a:xfrm>
            <a:off x="2209800" y="555348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30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9D18C9B-D302-4BD6-BDE8-A7C80BDCF346}"/>
              </a:ext>
            </a:extLst>
          </p:cNvPr>
          <p:cNvSpPr txBox="1"/>
          <p:nvPr/>
        </p:nvSpPr>
        <p:spPr>
          <a:xfrm>
            <a:off x="4487867" y="5553481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2.592.000 km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356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AE2B28E-441A-43B2-AFCE-1551A6726449}"/>
              </a:ext>
            </a:extLst>
          </p:cNvPr>
          <p:cNvSpPr/>
          <p:nvPr/>
        </p:nvSpPr>
        <p:spPr>
          <a:xfrm>
            <a:off x="152874" y="262994"/>
            <a:ext cx="81700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6) (1 ponto) (0,25 cada acerto)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Abaixo tem uma imagem do céu obtida a partir do software gratuito chamado STELLARIUM. Ela mostra a região do céu, próxima do Polo Celeste Sul, em 18/05/18 (dia da prova da 21</a:t>
            </a:r>
            <a:r>
              <a:rPr lang="pt-BR" sz="1600" u="sng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OBA) às 20h38min. Os tamanhos das bolinhas pretas indicam o brilho das estrelas (ou planetas), isto é, bolinha preta grande significa que a estrela (ou planeta) é bem brilhante.</a:t>
            </a:r>
            <a:endParaRPr lang="pt-BR" sz="1600" dirty="0"/>
          </a:p>
        </p:txBody>
      </p:sp>
      <p:sp>
        <p:nvSpPr>
          <p:cNvPr id="2056" name="CaixaDeTexto 2055">
            <a:extLst>
              <a:ext uri="{FF2B5EF4-FFF2-40B4-BE49-F238E27FC236}">
                <a16:creationId xmlns:a16="http://schemas.microsoft.com/office/drawing/2014/main" id="{78573418-4BFB-450A-BDD7-E3134CCE6D7A}"/>
              </a:ext>
            </a:extLst>
          </p:cNvPr>
          <p:cNvSpPr txBox="1"/>
          <p:nvPr/>
        </p:nvSpPr>
        <p:spPr>
          <a:xfrm>
            <a:off x="-590550" y="37889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2060" name="Retângulo 2059">
            <a:extLst>
              <a:ext uri="{FF2B5EF4-FFF2-40B4-BE49-F238E27FC236}">
                <a16:creationId xmlns:a16="http://schemas.microsoft.com/office/drawing/2014/main" id="{F1BE2CF5-CF48-42A6-85AF-D3864DA1C089}"/>
              </a:ext>
            </a:extLst>
          </p:cNvPr>
          <p:cNvSpPr/>
          <p:nvPr/>
        </p:nvSpPr>
        <p:spPr>
          <a:xfrm>
            <a:off x="8027787" y="2248632"/>
            <a:ext cx="3929460" cy="370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0"/>
              </a:spcAft>
            </a:pPr>
            <a:r>
              <a:rPr lang="pt-PT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6a) </a:t>
            </a:r>
            <a:r>
              <a:rPr lang="pt-PT" sz="1400" dirty="0">
                <a:latin typeface="Arial" panose="020B0604020202020204" pitchFamily="34" charset="0"/>
                <a:ea typeface="Times New Roman" panose="02020603050405020304" pitchFamily="18" charset="0"/>
              </a:rPr>
              <a:t>Faça uma seta dupla </a:t>
            </a:r>
            <a:r>
              <a:rPr lang="pt-PT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pt-PT" sz="1400" b="1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⇒</a:t>
            </a:r>
            <a:r>
              <a:rPr lang="pt-PT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pt-PT" sz="1400" dirty="0">
                <a:latin typeface="Arial" panose="020B0604020202020204" pitchFamily="34" charset="0"/>
                <a:ea typeface="Times New Roman" panose="02020603050405020304" pitchFamily="18" charset="0"/>
              </a:rPr>
              <a:t> apontando sobre Saturno.  	    </a:t>
            </a:r>
          </a:p>
          <a:p>
            <a:pPr algn="just" hangingPunct="0">
              <a:lnSpc>
                <a:spcPct val="130000"/>
              </a:lnSpc>
              <a:spcAft>
                <a:spcPts val="0"/>
              </a:spcAft>
            </a:pPr>
            <a:r>
              <a:rPr lang="pt-PT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6b) </a:t>
            </a:r>
            <a:r>
              <a:rPr lang="pt-PT" sz="1400" dirty="0">
                <a:latin typeface="Arial" panose="020B0604020202020204" pitchFamily="34" charset="0"/>
                <a:ea typeface="Times New Roman" panose="02020603050405020304" pitchFamily="18" charset="0"/>
              </a:rPr>
              <a:t>Faça uma seta </a:t>
            </a:r>
            <a:r>
              <a:rPr lang="pt-PT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(→)</a:t>
            </a:r>
            <a:r>
              <a:rPr lang="pt-PT" sz="1400" dirty="0">
                <a:latin typeface="Arial" panose="020B0604020202020204" pitchFamily="34" charset="0"/>
                <a:ea typeface="Times New Roman" panose="02020603050405020304" pitchFamily="18" charset="0"/>
              </a:rPr>
              <a:t> na estrela mais brilhante da constelação do Escorpião, a Alfa do Escorpião, chamada de Antares, uma supergigante vermelha.</a:t>
            </a:r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30000"/>
              </a:lnSpc>
              <a:spcAft>
                <a:spcPts val="0"/>
              </a:spcAft>
            </a:pPr>
            <a:r>
              <a:rPr lang="pt-PT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6c) </a:t>
            </a:r>
            <a:r>
              <a:rPr lang="pt-PT" sz="1400" dirty="0">
                <a:latin typeface="Arial" panose="020B0604020202020204" pitchFamily="34" charset="0"/>
                <a:ea typeface="Times New Roman" panose="02020603050405020304" pitchFamily="18" charset="0"/>
              </a:rPr>
              <a:t>O Brasil é dividido em Estados. A esfera celeste é dividida em Constelações, como mostra a figura acima. Pinte de qualquer cor a constelação do Triângulo Austral. Dica: A estrela mais brilhante desta constelação, a Alfa do Triângulo Austral, chama-se Atria, uma gigante laranja.		    </a:t>
            </a:r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m 1">
            <a:extLst>
              <a:ext uri="{FF2B5EF4-FFF2-40B4-BE49-F238E27FC236}">
                <a16:creationId xmlns:a16="http://schemas.microsoft.com/office/drawing/2014/main" id="{8B647A8C-25A7-49C9-8408-363E58C60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" r="6766" b="19003"/>
          <a:stretch>
            <a:fillRect/>
          </a:stretch>
        </p:blipFill>
        <p:spPr bwMode="auto">
          <a:xfrm>
            <a:off x="131577" y="1707210"/>
            <a:ext cx="7874088" cy="391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2C2ED6E-8CED-4B3C-8480-641A811C52F0}"/>
              </a:ext>
            </a:extLst>
          </p:cNvPr>
          <p:cNvSpPr txBox="1"/>
          <p:nvPr/>
        </p:nvSpPr>
        <p:spPr>
          <a:xfrm rot="4705923">
            <a:off x="366833" y="3952050"/>
            <a:ext cx="335086" cy="325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⇒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15CEC07-B507-4AE6-BC49-98FC9E11D77E}"/>
              </a:ext>
            </a:extLst>
          </p:cNvPr>
          <p:cNvSpPr txBox="1"/>
          <p:nvPr/>
        </p:nvSpPr>
        <p:spPr>
          <a:xfrm rot="18483318">
            <a:off x="822872" y="2411758"/>
            <a:ext cx="433974" cy="406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→</a:t>
            </a:r>
            <a:endParaRPr lang="pt-BR" sz="2400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3CDD54BF-B6C3-4781-9E64-B33F05175C59}"/>
              </a:ext>
            </a:extLst>
          </p:cNvPr>
          <p:cNvCxnSpPr>
            <a:cxnSpLocks/>
          </p:cNvCxnSpPr>
          <p:nvPr/>
        </p:nvCxnSpPr>
        <p:spPr>
          <a:xfrm flipH="1">
            <a:off x="3007245" y="3307975"/>
            <a:ext cx="259018" cy="3229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DC9627E4-02A4-4CAD-85FA-88957156855C}"/>
              </a:ext>
            </a:extLst>
          </p:cNvPr>
          <p:cNvCxnSpPr>
            <a:cxnSpLocks/>
          </p:cNvCxnSpPr>
          <p:nvPr/>
        </p:nvCxnSpPr>
        <p:spPr>
          <a:xfrm flipH="1">
            <a:off x="3077596" y="3368733"/>
            <a:ext cx="322971" cy="4029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7CB480BF-677E-48A8-AA7D-AC0C736FFDB3}"/>
              </a:ext>
            </a:extLst>
          </p:cNvPr>
          <p:cNvCxnSpPr>
            <a:cxnSpLocks/>
          </p:cNvCxnSpPr>
          <p:nvPr/>
        </p:nvCxnSpPr>
        <p:spPr>
          <a:xfrm flipH="1">
            <a:off x="3149258" y="3413501"/>
            <a:ext cx="406207" cy="5002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0532F4BB-4965-43A5-8584-297F539C55BF}"/>
              </a:ext>
            </a:extLst>
          </p:cNvPr>
          <p:cNvCxnSpPr>
            <a:cxnSpLocks/>
          </p:cNvCxnSpPr>
          <p:nvPr/>
        </p:nvCxnSpPr>
        <p:spPr>
          <a:xfrm flipH="1">
            <a:off x="3266263" y="3476372"/>
            <a:ext cx="373371" cy="4915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0467E471-E898-4312-BDF3-052984D08950}"/>
              </a:ext>
            </a:extLst>
          </p:cNvPr>
          <p:cNvCxnSpPr>
            <a:cxnSpLocks/>
          </p:cNvCxnSpPr>
          <p:nvPr/>
        </p:nvCxnSpPr>
        <p:spPr>
          <a:xfrm>
            <a:off x="4251235" y="1946900"/>
            <a:ext cx="402267" cy="341735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87C2A3B2-88D4-4424-9B3C-0041924F94D1}"/>
              </a:ext>
            </a:extLst>
          </p:cNvPr>
          <p:cNvCxnSpPr>
            <a:cxnSpLocks/>
          </p:cNvCxnSpPr>
          <p:nvPr/>
        </p:nvCxnSpPr>
        <p:spPr>
          <a:xfrm flipH="1">
            <a:off x="3613836" y="2956481"/>
            <a:ext cx="2209919" cy="22870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4DC0710-D6DF-4835-B300-1FE1557DB59A}"/>
              </a:ext>
            </a:extLst>
          </p:cNvPr>
          <p:cNvSpPr txBox="1"/>
          <p:nvPr/>
        </p:nvSpPr>
        <p:spPr>
          <a:xfrm rot="844303">
            <a:off x="4295704" y="4071669"/>
            <a:ext cx="343562" cy="732331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pt-PT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endParaRPr lang="pt-BR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sz="2400" b="1" dirty="0"/>
          </a:p>
        </p:txBody>
      </p:sp>
      <p:sp>
        <p:nvSpPr>
          <p:cNvPr id="2" name="Retângulo 1"/>
          <p:cNvSpPr/>
          <p:nvPr/>
        </p:nvSpPr>
        <p:spPr>
          <a:xfrm>
            <a:off x="1358537" y="5840918"/>
            <a:ext cx="10641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6d) </a:t>
            </a:r>
            <a:r>
              <a:rPr lang="pt-PT" sz="1400" dirty="0">
                <a:latin typeface="Arial" panose="020B0604020202020204" pitchFamily="34" charset="0"/>
                <a:ea typeface="Times New Roman" panose="02020603050405020304" pitchFamily="18" charset="0"/>
              </a:rPr>
              <a:t>Trace uma reta cruzando toda a figura acima passando por Gacrux e Acrux e outra passando por Aspidiske e Miaplácidos. A intersecção das retas marca, aproximadamente, o Polo Celeste Sul. Faça um X neste ponto.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18256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CBADC41-FDFF-4626-9A5D-7BE719B0B933}"/>
              </a:ext>
            </a:extLst>
          </p:cNvPr>
          <p:cNvSpPr/>
          <p:nvPr/>
        </p:nvSpPr>
        <p:spPr>
          <a:xfrm>
            <a:off x="190968" y="238771"/>
            <a:ext cx="8141270" cy="2173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 7) (1 ponto)(0,5 cada acerto)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 distância média entre os centros da Terra e da Lua é de 384.000 km e entre os centros da Terra e do Sol é cerca de 150.000.000 km. O diâmetro da Lua é de 3.500 km e o da Terra é de, aproximadamente, 12.800 km. A velocidade da Terra em torno do Sol é cerca de 108.000 km/h e a velocidade da Estação Espacial Internacional em torno da Terra é cerca de 27.000 km/h. </a:t>
            </a: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sz="1050" i="1" dirty="0">
                <a:latin typeface="Arial" panose="020B0604020202020204" pitchFamily="34" charset="0"/>
                <a:ea typeface="Times New Roman" panose="02020603050405020304" pitchFamily="18" charset="0"/>
              </a:rPr>
              <a:t>Obs. Resultados sem contas não são aceitos.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A24ED046-29C9-4663-B03C-52BD7F2012A9}"/>
                  </a:ext>
                </a:extLst>
              </p:cNvPr>
              <p:cNvSpPr txBox="1"/>
              <p:nvPr/>
            </p:nvSpPr>
            <p:spPr>
              <a:xfrm>
                <a:off x="685594" y="3790778"/>
                <a:ext cx="3169073" cy="541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b="1" dirty="0">
                    <a:solidFill>
                      <a:srgbClr val="FF0000"/>
                    </a:solidFill>
                  </a:rPr>
                  <a:t>7a)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𝟑𝟖𝟒</m:t>
                        </m:r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𝒌𝒎</m:t>
                        </m:r>
                      </m:num>
                      <m:den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𝟖𝟎𝟎</m:t>
                        </m:r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𝒌𝒎</m:t>
                        </m:r>
                      </m:den>
                    </m:f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𝟑𝟖𝟒𝟎</m:t>
                        </m:r>
                      </m:num>
                      <m:den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𝟏𝟐𝟖</m:t>
                        </m:r>
                      </m:den>
                    </m:f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𝟑𝟎</m:t>
                    </m:r>
                  </m:oMath>
                </a14:m>
                <a:r>
                  <a:rPr lang="pt-BR" sz="2000" b="1" dirty="0">
                    <a:solidFill>
                      <a:srgbClr val="FF0000"/>
                    </a:solidFill>
                  </a:rPr>
                  <a:t> </a:t>
                </a:r>
                <a:endParaRPr lang="pt-B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A24ED046-29C9-4663-B03C-52BD7F201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94" y="3790778"/>
                <a:ext cx="3169073" cy="541687"/>
              </a:xfrm>
              <a:prstGeom prst="rect">
                <a:avLst/>
              </a:prstGeom>
              <a:blipFill>
                <a:blip r:embed="rId2"/>
                <a:stretch>
                  <a:fillRect l="-1923" b="-67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FBAB2592-DB43-49EF-AB4F-D9C0C90D9EDB}"/>
                  </a:ext>
                </a:extLst>
              </p:cNvPr>
              <p:cNvSpPr txBox="1"/>
              <p:nvPr/>
            </p:nvSpPr>
            <p:spPr>
              <a:xfrm>
                <a:off x="685594" y="4678153"/>
                <a:ext cx="2824428" cy="805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sz="2000" b="1" dirty="0">
                    <a:solidFill>
                      <a:srgbClr val="FF0000"/>
                    </a:solidFill>
                  </a:rPr>
                  <a:t>7b)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𝟏𝟎𝟖</m:t>
                        </m:r>
                        <m:r>
                          <a:rPr lang="pt-PT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PT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  <m:box>
                          <m:boxPr>
                            <m:ctrlPr>
                              <a:rPr lang="pt-B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pt-BR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PT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𝒌𝒎</m:t>
                                </m:r>
                              </m:num>
                              <m:den>
                                <m:r>
                                  <a:rPr lang="pt-PT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den>
                            </m:f>
                          </m:e>
                        </m:box>
                      </m:num>
                      <m:den>
                        <m:r>
                          <a:rPr lang="pt-PT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  <m:r>
                          <a:rPr lang="pt-PT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PT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  <m:box>
                          <m:boxPr>
                            <m:ctrlPr>
                              <a:rPr lang="pt-B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pt-BR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PT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𝒌𝒎</m:t>
                                </m:r>
                              </m:num>
                              <m:den>
                                <m:r>
                                  <a:rPr lang="pt-PT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den>
                            </m:f>
                          </m:e>
                        </m:box>
                      </m:den>
                    </m:f>
                    <m:r>
                      <a:rPr lang="pt-PT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𝟏𝟎𝟖</m:t>
                        </m:r>
                      </m:num>
                      <m:den>
                        <m:r>
                          <a:rPr lang="pt-PT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  <m:r>
                      <a:rPr lang="pt-PT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pt-PT" sz="2000" b="1" dirty="0">
                    <a:solidFill>
                      <a:srgbClr val="FF0000"/>
                    </a:solidFill>
                  </a:rPr>
                  <a:t> </a:t>
                </a:r>
                <a:endParaRPr lang="pt-B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FBAB2592-DB43-49EF-AB4F-D9C0C90D9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94" y="4678153"/>
                <a:ext cx="2824428" cy="805349"/>
              </a:xfrm>
              <a:prstGeom prst="rect">
                <a:avLst/>
              </a:prstGeom>
              <a:blipFill>
                <a:blip r:embed="rId3"/>
                <a:stretch>
                  <a:fillRect l="-21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6">
            <a:extLst>
              <a:ext uri="{FF2B5EF4-FFF2-40B4-BE49-F238E27FC236}">
                <a16:creationId xmlns:a16="http://schemas.microsoft.com/office/drawing/2014/main" id="{308FFE04-599D-44B2-842D-65F48280396E}"/>
              </a:ext>
            </a:extLst>
          </p:cNvPr>
          <p:cNvSpPr/>
          <p:nvPr/>
        </p:nvSpPr>
        <p:spPr>
          <a:xfrm>
            <a:off x="647700" y="5595763"/>
            <a:ext cx="5724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</a:rPr>
              <a:t>Resposta 7a): .................. Resposta 7b): ..................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D9CB267-3936-4B62-BCC8-A96CEAEAB7F7}"/>
              </a:ext>
            </a:extLst>
          </p:cNvPr>
          <p:cNvSpPr txBox="1"/>
          <p:nvPr/>
        </p:nvSpPr>
        <p:spPr>
          <a:xfrm>
            <a:off x="2605621" y="555766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30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1D3E321-2532-4DE9-9ED7-7B0A7C8A18DB}"/>
              </a:ext>
            </a:extLst>
          </p:cNvPr>
          <p:cNvSpPr txBox="1"/>
          <p:nvPr/>
        </p:nvSpPr>
        <p:spPr>
          <a:xfrm>
            <a:off x="5400675" y="55576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13DB5EA-7553-4398-AC88-A3F01C56EA55}"/>
              </a:ext>
            </a:extLst>
          </p:cNvPr>
          <p:cNvSpPr txBox="1"/>
          <p:nvPr/>
        </p:nvSpPr>
        <p:spPr>
          <a:xfrm>
            <a:off x="533444" y="2496562"/>
            <a:ext cx="10286955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7a)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Quantas Terras “enfileiradas” cabem entre os centros da Terra e da Lua?</a:t>
            </a: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7b) 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Quantas vezes a Terra é mais rápida do que a Estação Espacial Internacional?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142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7F37A41-D085-470B-BE31-4A58C0DB33FF}"/>
              </a:ext>
            </a:extLst>
          </p:cNvPr>
          <p:cNvSpPr/>
          <p:nvPr/>
        </p:nvSpPr>
        <p:spPr>
          <a:xfrm>
            <a:off x="274320" y="406310"/>
            <a:ext cx="77742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8)  (1 ponto)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Em 20/08/77, portanto, há mais de 40 anos, foi lançada a espaçonave não tripulada Voyager 1 e em 05/09/77 a Voyager 2, as quais ainda continuam enviando sinais aos cientistas. A Figura ilustra simplificadamente a passagem da Voyager 2 pelos planetas Júpiter, Saturno, Urano e Netuno.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2FDED61-60AE-4900-87ED-426859B5E0C6}"/>
              </a:ext>
            </a:extLst>
          </p:cNvPr>
          <p:cNvSpPr/>
          <p:nvPr/>
        </p:nvSpPr>
        <p:spPr>
          <a:xfrm>
            <a:off x="228816" y="2370422"/>
            <a:ext cx="777218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8a) (0,5 pontos) (0,1 cada acerto)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As aproximações máximas da Voyager 2 aos planetas ocorreram nas datas abaixo. Escreva o nome do planeta do qual estava próximo a Voyager 2 nas datas indicadas abaixo.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6" name="Grupo 93">
            <a:extLst>
              <a:ext uri="{FF2B5EF4-FFF2-40B4-BE49-F238E27FC236}">
                <a16:creationId xmlns:a16="http://schemas.microsoft.com/office/drawing/2014/main" id="{E44CB775-F277-45AA-B5B9-B07D2BEF2078}"/>
              </a:ext>
            </a:extLst>
          </p:cNvPr>
          <p:cNvGrpSpPr/>
          <p:nvPr/>
        </p:nvGrpSpPr>
        <p:grpSpPr>
          <a:xfrm>
            <a:off x="8530808" y="3123411"/>
            <a:ext cx="3674733" cy="3022092"/>
            <a:chOff x="0" y="2"/>
            <a:chExt cx="3168833" cy="2606041"/>
          </a:xfrm>
        </p:grpSpPr>
        <p:grpSp>
          <p:nvGrpSpPr>
            <p:cNvPr id="7" name="Grupo 68">
              <a:extLst>
                <a:ext uri="{FF2B5EF4-FFF2-40B4-BE49-F238E27FC236}">
                  <a16:creationId xmlns:a16="http://schemas.microsoft.com/office/drawing/2014/main" id="{BC4888D1-176C-4103-A9C3-741EDEBEE09E}"/>
                </a:ext>
              </a:extLst>
            </p:cNvPr>
            <p:cNvGrpSpPr/>
            <p:nvPr/>
          </p:nvGrpSpPr>
          <p:grpSpPr>
            <a:xfrm>
              <a:off x="0" y="2"/>
              <a:ext cx="3168833" cy="2606041"/>
              <a:chOff x="1766545" y="3909875"/>
              <a:chExt cx="3685426" cy="2896870"/>
            </a:xfrm>
          </p:grpSpPr>
          <p:grpSp>
            <p:nvGrpSpPr>
              <p:cNvPr id="11" name="Grupo 69">
                <a:extLst>
                  <a:ext uri="{FF2B5EF4-FFF2-40B4-BE49-F238E27FC236}">
                    <a16:creationId xmlns:a16="http://schemas.microsoft.com/office/drawing/2014/main" id="{313F779B-719C-41DE-AAB1-FA31B7DE12E2}"/>
                  </a:ext>
                </a:extLst>
              </p:cNvPr>
              <p:cNvGrpSpPr/>
              <p:nvPr/>
            </p:nvGrpSpPr>
            <p:grpSpPr>
              <a:xfrm>
                <a:off x="1766545" y="3909875"/>
                <a:ext cx="2931562" cy="2896870"/>
                <a:chOff x="1023042" y="597490"/>
                <a:chExt cx="2931562" cy="2896870"/>
              </a:xfrm>
            </p:grpSpPr>
            <p:grpSp>
              <p:nvGrpSpPr>
                <p:cNvPr id="20" name="Grupo 70">
                  <a:extLst>
                    <a:ext uri="{FF2B5EF4-FFF2-40B4-BE49-F238E27FC236}">
                      <a16:creationId xmlns:a16="http://schemas.microsoft.com/office/drawing/2014/main" id="{A7859CCD-E65C-4975-893C-45E6782F7AF1}"/>
                    </a:ext>
                  </a:extLst>
                </p:cNvPr>
                <p:cNvGrpSpPr/>
                <p:nvPr/>
              </p:nvGrpSpPr>
              <p:grpSpPr>
                <a:xfrm>
                  <a:off x="2008791" y="1593410"/>
                  <a:ext cx="1945813" cy="938291"/>
                  <a:chOff x="2008791" y="1593410"/>
                  <a:chExt cx="1945813" cy="938291"/>
                </a:xfrm>
              </p:grpSpPr>
              <p:sp>
                <p:nvSpPr>
                  <p:cNvPr id="23" name="Elipse 22">
                    <a:extLst>
                      <a:ext uri="{FF2B5EF4-FFF2-40B4-BE49-F238E27FC236}">
                        <a16:creationId xmlns:a16="http://schemas.microsoft.com/office/drawing/2014/main" id="{2EF0B961-83D6-4323-B6FC-6E470881566C}"/>
                      </a:ext>
                    </a:extLst>
                  </p:cNvPr>
                  <p:cNvSpPr/>
                  <p:nvPr/>
                </p:nvSpPr>
                <p:spPr>
                  <a:xfrm>
                    <a:off x="2008791" y="1593410"/>
                    <a:ext cx="951693" cy="938291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Elipse 23">
                    <a:extLst>
                      <a:ext uri="{FF2B5EF4-FFF2-40B4-BE49-F238E27FC236}">
                        <a16:creationId xmlns:a16="http://schemas.microsoft.com/office/drawing/2014/main" id="{F7DB502C-978D-4C5E-B0FA-D5B4FA80644E}"/>
                      </a:ext>
                    </a:extLst>
                  </p:cNvPr>
                  <p:cNvSpPr/>
                  <p:nvPr/>
                </p:nvSpPr>
                <p:spPr>
                  <a:xfrm>
                    <a:off x="2236207" y="1801167"/>
                    <a:ext cx="479352" cy="479953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Elipse 24">
                    <a:extLst>
                      <a:ext uri="{FF2B5EF4-FFF2-40B4-BE49-F238E27FC236}">
                        <a16:creationId xmlns:a16="http://schemas.microsoft.com/office/drawing/2014/main" id="{5D8075ED-8DED-49B2-AB25-1750BAC1BCCC}"/>
                      </a:ext>
                    </a:extLst>
                  </p:cNvPr>
                  <p:cNvSpPr/>
                  <p:nvPr/>
                </p:nvSpPr>
                <p:spPr>
                  <a:xfrm>
                    <a:off x="2434304" y="1982708"/>
                    <a:ext cx="108000" cy="108000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Elipse 25">
                    <a:extLst>
                      <a:ext uri="{FF2B5EF4-FFF2-40B4-BE49-F238E27FC236}">
                        <a16:creationId xmlns:a16="http://schemas.microsoft.com/office/drawing/2014/main" id="{F488553F-F95E-44E4-B4F9-99E2EAB79D68}"/>
                      </a:ext>
                    </a:extLst>
                  </p:cNvPr>
                  <p:cNvSpPr/>
                  <p:nvPr/>
                </p:nvSpPr>
                <p:spPr>
                  <a:xfrm>
                    <a:off x="2263263" y="2163987"/>
                    <a:ext cx="107950" cy="107950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Elipse 26">
                    <a:extLst>
                      <a:ext uri="{FF2B5EF4-FFF2-40B4-BE49-F238E27FC236}">
                        <a16:creationId xmlns:a16="http://schemas.microsoft.com/office/drawing/2014/main" id="{7C189BEE-1298-401C-B343-1A024EEC6A92}"/>
                      </a:ext>
                    </a:extLst>
                  </p:cNvPr>
                  <p:cNvSpPr/>
                  <p:nvPr/>
                </p:nvSpPr>
                <p:spPr>
                  <a:xfrm>
                    <a:off x="2542186" y="2423604"/>
                    <a:ext cx="107950" cy="107950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" name="Elipse 27">
                    <a:extLst>
                      <a:ext uri="{FF2B5EF4-FFF2-40B4-BE49-F238E27FC236}">
                        <a16:creationId xmlns:a16="http://schemas.microsoft.com/office/drawing/2014/main" id="{554EE06F-2691-4A80-A3C3-7110990EC4EF}"/>
                      </a:ext>
                    </a:extLst>
                  </p:cNvPr>
                  <p:cNvSpPr/>
                  <p:nvPr/>
                </p:nvSpPr>
                <p:spPr>
                  <a:xfrm>
                    <a:off x="3310449" y="2173040"/>
                    <a:ext cx="107950" cy="107950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" name="Elipse 28">
                    <a:extLst>
                      <a:ext uri="{FF2B5EF4-FFF2-40B4-BE49-F238E27FC236}">
                        <a16:creationId xmlns:a16="http://schemas.microsoft.com/office/drawing/2014/main" id="{9C1843BE-5737-495E-9644-085B8D955CA8}"/>
                      </a:ext>
                    </a:extLst>
                  </p:cNvPr>
                  <p:cNvSpPr/>
                  <p:nvPr/>
                </p:nvSpPr>
                <p:spPr>
                  <a:xfrm>
                    <a:off x="3846654" y="1693118"/>
                    <a:ext cx="107950" cy="107950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" name="Elipse 20">
                  <a:extLst>
                    <a:ext uri="{FF2B5EF4-FFF2-40B4-BE49-F238E27FC236}">
                      <a16:creationId xmlns:a16="http://schemas.microsoft.com/office/drawing/2014/main" id="{F4D0C4F3-2B62-409C-BA70-19E0DAAFF032}"/>
                    </a:ext>
                  </a:extLst>
                </p:cNvPr>
                <p:cNvSpPr/>
                <p:nvPr/>
              </p:nvSpPr>
              <p:spPr>
                <a:xfrm>
                  <a:off x="1575224" y="1140738"/>
                  <a:ext cx="1799590" cy="183559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Elipse 21">
                  <a:extLst>
                    <a:ext uri="{FF2B5EF4-FFF2-40B4-BE49-F238E27FC236}">
                      <a16:creationId xmlns:a16="http://schemas.microsoft.com/office/drawing/2014/main" id="{F0045662-E925-4153-A20B-0FA756460A7C}"/>
                    </a:ext>
                  </a:extLst>
                </p:cNvPr>
                <p:cNvSpPr/>
                <p:nvPr/>
              </p:nvSpPr>
              <p:spPr>
                <a:xfrm>
                  <a:off x="1023042" y="597490"/>
                  <a:ext cx="2897308" cy="289687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" name="Forma livre 82">
                <a:extLst>
                  <a:ext uri="{FF2B5EF4-FFF2-40B4-BE49-F238E27FC236}">
                    <a16:creationId xmlns:a16="http://schemas.microsoft.com/office/drawing/2014/main" id="{9E98B249-8158-4DCC-8FF1-D28AC75CB204}"/>
                  </a:ext>
                </a:extLst>
              </p:cNvPr>
              <p:cNvSpPr/>
              <p:nvPr/>
            </p:nvSpPr>
            <p:spPr>
              <a:xfrm>
                <a:off x="3062013" y="4755751"/>
                <a:ext cx="1771156" cy="1041727"/>
              </a:xfrm>
              <a:custGeom>
                <a:avLst/>
                <a:gdLst>
                  <a:gd name="connsiteX0" fmla="*/ 145473 w 1771156"/>
                  <a:gd name="connsiteY0" fmla="*/ 540327 h 1041727"/>
                  <a:gd name="connsiteX1" fmla="*/ 117764 w 1771156"/>
                  <a:gd name="connsiteY1" fmla="*/ 547254 h 1041727"/>
                  <a:gd name="connsiteX2" fmla="*/ 110837 w 1771156"/>
                  <a:gd name="connsiteY2" fmla="*/ 549563 h 1041727"/>
                  <a:gd name="connsiteX3" fmla="*/ 103909 w 1771156"/>
                  <a:gd name="connsiteY3" fmla="*/ 551872 h 1041727"/>
                  <a:gd name="connsiteX4" fmla="*/ 83127 w 1771156"/>
                  <a:gd name="connsiteY4" fmla="*/ 565727 h 1041727"/>
                  <a:gd name="connsiteX5" fmla="*/ 76200 w 1771156"/>
                  <a:gd name="connsiteY5" fmla="*/ 570345 h 1041727"/>
                  <a:gd name="connsiteX6" fmla="*/ 69273 w 1771156"/>
                  <a:gd name="connsiteY6" fmla="*/ 574963 h 1041727"/>
                  <a:gd name="connsiteX7" fmla="*/ 62346 w 1771156"/>
                  <a:gd name="connsiteY7" fmla="*/ 577272 h 1041727"/>
                  <a:gd name="connsiteX8" fmla="*/ 57727 w 1771156"/>
                  <a:gd name="connsiteY8" fmla="*/ 581891 h 1041727"/>
                  <a:gd name="connsiteX9" fmla="*/ 50800 w 1771156"/>
                  <a:gd name="connsiteY9" fmla="*/ 586509 h 1041727"/>
                  <a:gd name="connsiteX10" fmla="*/ 41564 w 1771156"/>
                  <a:gd name="connsiteY10" fmla="*/ 598054 h 1041727"/>
                  <a:gd name="connsiteX11" fmla="*/ 39255 w 1771156"/>
                  <a:gd name="connsiteY11" fmla="*/ 604981 h 1041727"/>
                  <a:gd name="connsiteX12" fmla="*/ 30018 w 1771156"/>
                  <a:gd name="connsiteY12" fmla="*/ 614218 h 1041727"/>
                  <a:gd name="connsiteX13" fmla="*/ 18473 w 1771156"/>
                  <a:gd name="connsiteY13" fmla="*/ 635000 h 1041727"/>
                  <a:gd name="connsiteX14" fmla="*/ 13855 w 1771156"/>
                  <a:gd name="connsiteY14" fmla="*/ 641927 h 1041727"/>
                  <a:gd name="connsiteX15" fmla="*/ 6927 w 1771156"/>
                  <a:gd name="connsiteY15" fmla="*/ 653472 h 1041727"/>
                  <a:gd name="connsiteX16" fmla="*/ 4618 w 1771156"/>
                  <a:gd name="connsiteY16" fmla="*/ 665018 h 1041727"/>
                  <a:gd name="connsiteX17" fmla="*/ 0 w 1771156"/>
                  <a:gd name="connsiteY17" fmla="*/ 678872 h 1041727"/>
                  <a:gd name="connsiteX18" fmla="*/ 2309 w 1771156"/>
                  <a:gd name="connsiteY18" fmla="*/ 766618 h 1041727"/>
                  <a:gd name="connsiteX19" fmla="*/ 4618 w 1771156"/>
                  <a:gd name="connsiteY19" fmla="*/ 773545 h 1041727"/>
                  <a:gd name="connsiteX20" fmla="*/ 11546 w 1771156"/>
                  <a:gd name="connsiteY20" fmla="*/ 798945 h 1041727"/>
                  <a:gd name="connsiteX21" fmla="*/ 16164 w 1771156"/>
                  <a:gd name="connsiteY21" fmla="*/ 805872 h 1041727"/>
                  <a:gd name="connsiteX22" fmla="*/ 20782 w 1771156"/>
                  <a:gd name="connsiteY22" fmla="*/ 819727 h 1041727"/>
                  <a:gd name="connsiteX23" fmla="*/ 23091 w 1771156"/>
                  <a:gd name="connsiteY23" fmla="*/ 826654 h 1041727"/>
                  <a:gd name="connsiteX24" fmla="*/ 27709 w 1771156"/>
                  <a:gd name="connsiteY24" fmla="*/ 833581 h 1041727"/>
                  <a:gd name="connsiteX25" fmla="*/ 36946 w 1771156"/>
                  <a:gd name="connsiteY25" fmla="*/ 861291 h 1041727"/>
                  <a:gd name="connsiteX26" fmla="*/ 39255 w 1771156"/>
                  <a:gd name="connsiteY26" fmla="*/ 868218 h 1041727"/>
                  <a:gd name="connsiteX27" fmla="*/ 48491 w 1771156"/>
                  <a:gd name="connsiteY27" fmla="*/ 889000 h 1041727"/>
                  <a:gd name="connsiteX28" fmla="*/ 55418 w 1771156"/>
                  <a:gd name="connsiteY28" fmla="*/ 902854 h 1041727"/>
                  <a:gd name="connsiteX29" fmla="*/ 64655 w 1771156"/>
                  <a:gd name="connsiteY29" fmla="*/ 912091 h 1041727"/>
                  <a:gd name="connsiteX30" fmla="*/ 69273 w 1771156"/>
                  <a:gd name="connsiteY30" fmla="*/ 925945 h 1041727"/>
                  <a:gd name="connsiteX31" fmla="*/ 83127 w 1771156"/>
                  <a:gd name="connsiteY31" fmla="*/ 935181 h 1041727"/>
                  <a:gd name="connsiteX32" fmla="*/ 87746 w 1771156"/>
                  <a:gd name="connsiteY32" fmla="*/ 939800 h 1041727"/>
                  <a:gd name="connsiteX33" fmla="*/ 92364 w 1771156"/>
                  <a:gd name="connsiteY33" fmla="*/ 946727 h 1041727"/>
                  <a:gd name="connsiteX34" fmla="*/ 99291 w 1771156"/>
                  <a:gd name="connsiteY34" fmla="*/ 951345 h 1041727"/>
                  <a:gd name="connsiteX35" fmla="*/ 103909 w 1771156"/>
                  <a:gd name="connsiteY35" fmla="*/ 958272 h 1041727"/>
                  <a:gd name="connsiteX36" fmla="*/ 120073 w 1771156"/>
                  <a:gd name="connsiteY36" fmla="*/ 972127 h 1041727"/>
                  <a:gd name="connsiteX37" fmla="*/ 127000 w 1771156"/>
                  <a:gd name="connsiteY37" fmla="*/ 974436 h 1041727"/>
                  <a:gd name="connsiteX38" fmla="*/ 140855 w 1771156"/>
                  <a:gd name="connsiteY38" fmla="*/ 981363 h 1041727"/>
                  <a:gd name="connsiteX39" fmla="*/ 145473 w 1771156"/>
                  <a:gd name="connsiteY39" fmla="*/ 988291 h 1041727"/>
                  <a:gd name="connsiteX40" fmla="*/ 152400 w 1771156"/>
                  <a:gd name="connsiteY40" fmla="*/ 990600 h 1041727"/>
                  <a:gd name="connsiteX41" fmla="*/ 159327 w 1771156"/>
                  <a:gd name="connsiteY41" fmla="*/ 995218 h 1041727"/>
                  <a:gd name="connsiteX42" fmla="*/ 163946 w 1771156"/>
                  <a:gd name="connsiteY42" fmla="*/ 999836 h 1041727"/>
                  <a:gd name="connsiteX43" fmla="*/ 177800 w 1771156"/>
                  <a:gd name="connsiteY43" fmla="*/ 1009072 h 1041727"/>
                  <a:gd name="connsiteX44" fmla="*/ 193964 w 1771156"/>
                  <a:gd name="connsiteY44" fmla="*/ 1022927 h 1041727"/>
                  <a:gd name="connsiteX45" fmla="*/ 226291 w 1771156"/>
                  <a:gd name="connsiteY45" fmla="*/ 1032163 h 1041727"/>
                  <a:gd name="connsiteX46" fmla="*/ 240146 w 1771156"/>
                  <a:gd name="connsiteY46" fmla="*/ 1036781 h 1041727"/>
                  <a:gd name="connsiteX47" fmla="*/ 267855 w 1771156"/>
                  <a:gd name="connsiteY47" fmla="*/ 1041400 h 1041727"/>
                  <a:gd name="connsiteX48" fmla="*/ 300182 w 1771156"/>
                  <a:gd name="connsiteY48" fmla="*/ 1039091 h 1041727"/>
                  <a:gd name="connsiteX49" fmla="*/ 357909 w 1771156"/>
                  <a:gd name="connsiteY49" fmla="*/ 1039091 h 1041727"/>
                  <a:gd name="connsiteX50" fmla="*/ 371764 w 1771156"/>
                  <a:gd name="connsiteY50" fmla="*/ 1034472 h 1041727"/>
                  <a:gd name="connsiteX51" fmla="*/ 378691 w 1771156"/>
                  <a:gd name="connsiteY51" fmla="*/ 1032163 h 1041727"/>
                  <a:gd name="connsiteX52" fmla="*/ 438727 w 1771156"/>
                  <a:gd name="connsiteY52" fmla="*/ 1027545 h 1041727"/>
                  <a:gd name="connsiteX53" fmla="*/ 452582 w 1771156"/>
                  <a:gd name="connsiteY53" fmla="*/ 1020618 h 1041727"/>
                  <a:gd name="connsiteX54" fmla="*/ 466437 w 1771156"/>
                  <a:gd name="connsiteY54" fmla="*/ 1016000 h 1041727"/>
                  <a:gd name="connsiteX55" fmla="*/ 480291 w 1771156"/>
                  <a:gd name="connsiteY55" fmla="*/ 1011381 h 1041727"/>
                  <a:gd name="connsiteX56" fmla="*/ 487218 w 1771156"/>
                  <a:gd name="connsiteY56" fmla="*/ 1009072 h 1041727"/>
                  <a:gd name="connsiteX57" fmla="*/ 496455 w 1771156"/>
                  <a:gd name="connsiteY57" fmla="*/ 1006763 h 1041727"/>
                  <a:gd name="connsiteX58" fmla="*/ 510309 w 1771156"/>
                  <a:gd name="connsiteY58" fmla="*/ 1002145 h 1041727"/>
                  <a:gd name="connsiteX59" fmla="*/ 517237 w 1771156"/>
                  <a:gd name="connsiteY59" fmla="*/ 997527 h 1041727"/>
                  <a:gd name="connsiteX60" fmla="*/ 547255 w 1771156"/>
                  <a:gd name="connsiteY60" fmla="*/ 995218 h 1041727"/>
                  <a:gd name="connsiteX61" fmla="*/ 554182 w 1771156"/>
                  <a:gd name="connsiteY61" fmla="*/ 992909 h 1041727"/>
                  <a:gd name="connsiteX62" fmla="*/ 577273 w 1771156"/>
                  <a:gd name="connsiteY62" fmla="*/ 988291 h 1041727"/>
                  <a:gd name="connsiteX63" fmla="*/ 591127 w 1771156"/>
                  <a:gd name="connsiteY63" fmla="*/ 983672 h 1041727"/>
                  <a:gd name="connsiteX64" fmla="*/ 598055 w 1771156"/>
                  <a:gd name="connsiteY64" fmla="*/ 981363 h 1041727"/>
                  <a:gd name="connsiteX65" fmla="*/ 618837 w 1771156"/>
                  <a:gd name="connsiteY65" fmla="*/ 976745 h 1041727"/>
                  <a:gd name="connsiteX66" fmla="*/ 639618 w 1771156"/>
                  <a:gd name="connsiteY66" fmla="*/ 965200 h 1041727"/>
                  <a:gd name="connsiteX67" fmla="*/ 658091 w 1771156"/>
                  <a:gd name="connsiteY67" fmla="*/ 955963 h 1041727"/>
                  <a:gd name="connsiteX68" fmla="*/ 665018 w 1771156"/>
                  <a:gd name="connsiteY68" fmla="*/ 953654 h 1041727"/>
                  <a:gd name="connsiteX69" fmla="*/ 671946 w 1771156"/>
                  <a:gd name="connsiteY69" fmla="*/ 951345 h 1041727"/>
                  <a:gd name="connsiteX70" fmla="*/ 678873 w 1771156"/>
                  <a:gd name="connsiteY70" fmla="*/ 946727 h 1041727"/>
                  <a:gd name="connsiteX71" fmla="*/ 690418 w 1771156"/>
                  <a:gd name="connsiteY71" fmla="*/ 944418 h 1041727"/>
                  <a:gd name="connsiteX72" fmla="*/ 718127 w 1771156"/>
                  <a:gd name="connsiteY72" fmla="*/ 939800 h 1041727"/>
                  <a:gd name="connsiteX73" fmla="*/ 731982 w 1771156"/>
                  <a:gd name="connsiteY73" fmla="*/ 935181 h 1041727"/>
                  <a:gd name="connsiteX74" fmla="*/ 738909 w 1771156"/>
                  <a:gd name="connsiteY74" fmla="*/ 932872 h 1041727"/>
                  <a:gd name="connsiteX75" fmla="*/ 752764 w 1771156"/>
                  <a:gd name="connsiteY75" fmla="*/ 923636 h 1041727"/>
                  <a:gd name="connsiteX76" fmla="*/ 759691 w 1771156"/>
                  <a:gd name="connsiteY76" fmla="*/ 916709 h 1041727"/>
                  <a:gd name="connsiteX77" fmla="*/ 773546 w 1771156"/>
                  <a:gd name="connsiteY77" fmla="*/ 912091 h 1041727"/>
                  <a:gd name="connsiteX78" fmla="*/ 789709 w 1771156"/>
                  <a:gd name="connsiteY78" fmla="*/ 907472 h 1041727"/>
                  <a:gd name="connsiteX79" fmla="*/ 803564 w 1771156"/>
                  <a:gd name="connsiteY79" fmla="*/ 902854 h 1041727"/>
                  <a:gd name="connsiteX80" fmla="*/ 810491 w 1771156"/>
                  <a:gd name="connsiteY80" fmla="*/ 900545 h 1041727"/>
                  <a:gd name="connsiteX81" fmla="*/ 817418 w 1771156"/>
                  <a:gd name="connsiteY81" fmla="*/ 895927 h 1041727"/>
                  <a:gd name="connsiteX82" fmla="*/ 831273 w 1771156"/>
                  <a:gd name="connsiteY82" fmla="*/ 891309 h 1041727"/>
                  <a:gd name="connsiteX83" fmla="*/ 838200 w 1771156"/>
                  <a:gd name="connsiteY83" fmla="*/ 889000 h 1041727"/>
                  <a:gd name="connsiteX84" fmla="*/ 849746 w 1771156"/>
                  <a:gd name="connsiteY84" fmla="*/ 882072 h 1041727"/>
                  <a:gd name="connsiteX85" fmla="*/ 863600 w 1771156"/>
                  <a:gd name="connsiteY85" fmla="*/ 872836 h 1041727"/>
                  <a:gd name="connsiteX86" fmla="*/ 870527 w 1771156"/>
                  <a:gd name="connsiteY86" fmla="*/ 868218 h 1041727"/>
                  <a:gd name="connsiteX87" fmla="*/ 875146 w 1771156"/>
                  <a:gd name="connsiteY87" fmla="*/ 863600 h 1041727"/>
                  <a:gd name="connsiteX88" fmla="*/ 895927 w 1771156"/>
                  <a:gd name="connsiteY88" fmla="*/ 856672 h 1041727"/>
                  <a:gd name="connsiteX89" fmla="*/ 912091 w 1771156"/>
                  <a:gd name="connsiteY89" fmla="*/ 852054 h 1041727"/>
                  <a:gd name="connsiteX90" fmla="*/ 925946 w 1771156"/>
                  <a:gd name="connsiteY90" fmla="*/ 847436 h 1041727"/>
                  <a:gd name="connsiteX91" fmla="*/ 932873 w 1771156"/>
                  <a:gd name="connsiteY91" fmla="*/ 842818 h 1041727"/>
                  <a:gd name="connsiteX92" fmla="*/ 942109 w 1771156"/>
                  <a:gd name="connsiteY92" fmla="*/ 840509 h 1041727"/>
                  <a:gd name="connsiteX93" fmla="*/ 955964 w 1771156"/>
                  <a:gd name="connsiteY93" fmla="*/ 835891 h 1041727"/>
                  <a:gd name="connsiteX94" fmla="*/ 962891 w 1771156"/>
                  <a:gd name="connsiteY94" fmla="*/ 833581 h 1041727"/>
                  <a:gd name="connsiteX95" fmla="*/ 969818 w 1771156"/>
                  <a:gd name="connsiteY95" fmla="*/ 826654 h 1041727"/>
                  <a:gd name="connsiteX96" fmla="*/ 979055 w 1771156"/>
                  <a:gd name="connsiteY96" fmla="*/ 824345 h 1041727"/>
                  <a:gd name="connsiteX97" fmla="*/ 985982 w 1771156"/>
                  <a:gd name="connsiteY97" fmla="*/ 822036 h 1041727"/>
                  <a:gd name="connsiteX98" fmla="*/ 999837 w 1771156"/>
                  <a:gd name="connsiteY98" fmla="*/ 812800 h 1041727"/>
                  <a:gd name="connsiteX99" fmla="*/ 1004455 w 1771156"/>
                  <a:gd name="connsiteY99" fmla="*/ 808181 h 1041727"/>
                  <a:gd name="connsiteX100" fmla="*/ 1018309 w 1771156"/>
                  <a:gd name="connsiteY100" fmla="*/ 798945 h 1041727"/>
                  <a:gd name="connsiteX101" fmla="*/ 1025237 w 1771156"/>
                  <a:gd name="connsiteY101" fmla="*/ 794327 h 1041727"/>
                  <a:gd name="connsiteX102" fmla="*/ 1029855 w 1771156"/>
                  <a:gd name="connsiteY102" fmla="*/ 787400 h 1041727"/>
                  <a:gd name="connsiteX103" fmla="*/ 1041400 w 1771156"/>
                  <a:gd name="connsiteY103" fmla="*/ 778163 h 1041727"/>
                  <a:gd name="connsiteX104" fmla="*/ 1048327 w 1771156"/>
                  <a:gd name="connsiteY104" fmla="*/ 775854 h 1041727"/>
                  <a:gd name="connsiteX105" fmla="*/ 1059873 w 1771156"/>
                  <a:gd name="connsiteY105" fmla="*/ 766618 h 1041727"/>
                  <a:gd name="connsiteX106" fmla="*/ 1073727 w 1771156"/>
                  <a:gd name="connsiteY106" fmla="*/ 762000 h 1041727"/>
                  <a:gd name="connsiteX107" fmla="*/ 1078346 w 1771156"/>
                  <a:gd name="connsiteY107" fmla="*/ 757381 h 1041727"/>
                  <a:gd name="connsiteX108" fmla="*/ 1085273 w 1771156"/>
                  <a:gd name="connsiteY108" fmla="*/ 755072 h 1041727"/>
                  <a:gd name="connsiteX109" fmla="*/ 1110673 w 1771156"/>
                  <a:gd name="connsiteY109" fmla="*/ 748145 h 1041727"/>
                  <a:gd name="connsiteX110" fmla="*/ 1124527 w 1771156"/>
                  <a:gd name="connsiteY110" fmla="*/ 738909 h 1041727"/>
                  <a:gd name="connsiteX111" fmla="*/ 1138382 w 1771156"/>
                  <a:gd name="connsiteY111" fmla="*/ 734291 h 1041727"/>
                  <a:gd name="connsiteX112" fmla="*/ 1145309 w 1771156"/>
                  <a:gd name="connsiteY112" fmla="*/ 731981 h 1041727"/>
                  <a:gd name="connsiteX113" fmla="*/ 1159164 w 1771156"/>
                  <a:gd name="connsiteY113" fmla="*/ 722745 h 1041727"/>
                  <a:gd name="connsiteX114" fmla="*/ 1166091 w 1771156"/>
                  <a:gd name="connsiteY114" fmla="*/ 720436 h 1041727"/>
                  <a:gd name="connsiteX115" fmla="*/ 1173018 w 1771156"/>
                  <a:gd name="connsiteY115" fmla="*/ 715818 h 1041727"/>
                  <a:gd name="connsiteX116" fmla="*/ 1177637 w 1771156"/>
                  <a:gd name="connsiteY116" fmla="*/ 711200 h 1041727"/>
                  <a:gd name="connsiteX117" fmla="*/ 1184564 w 1771156"/>
                  <a:gd name="connsiteY117" fmla="*/ 708891 h 1041727"/>
                  <a:gd name="connsiteX118" fmla="*/ 1191491 w 1771156"/>
                  <a:gd name="connsiteY118" fmla="*/ 704272 h 1041727"/>
                  <a:gd name="connsiteX119" fmla="*/ 1205346 w 1771156"/>
                  <a:gd name="connsiteY119" fmla="*/ 697345 h 1041727"/>
                  <a:gd name="connsiteX120" fmla="*/ 1212273 w 1771156"/>
                  <a:gd name="connsiteY120" fmla="*/ 690418 h 1041727"/>
                  <a:gd name="connsiteX121" fmla="*/ 1226127 w 1771156"/>
                  <a:gd name="connsiteY121" fmla="*/ 683491 h 1041727"/>
                  <a:gd name="connsiteX122" fmla="*/ 1228437 w 1771156"/>
                  <a:gd name="connsiteY122" fmla="*/ 676563 h 1041727"/>
                  <a:gd name="connsiteX123" fmla="*/ 1242291 w 1771156"/>
                  <a:gd name="connsiteY123" fmla="*/ 669636 h 1041727"/>
                  <a:gd name="connsiteX124" fmla="*/ 1256146 w 1771156"/>
                  <a:gd name="connsiteY124" fmla="*/ 660400 h 1041727"/>
                  <a:gd name="connsiteX125" fmla="*/ 1260764 w 1771156"/>
                  <a:gd name="connsiteY125" fmla="*/ 655781 h 1041727"/>
                  <a:gd name="connsiteX126" fmla="*/ 1267691 w 1771156"/>
                  <a:gd name="connsiteY126" fmla="*/ 651163 h 1041727"/>
                  <a:gd name="connsiteX127" fmla="*/ 1279237 w 1771156"/>
                  <a:gd name="connsiteY127" fmla="*/ 639618 h 1041727"/>
                  <a:gd name="connsiteX128" fmla="*/ 1283855 w 1771156"/>
                  <a:gd name="connsiteY128" fmla="*/ 632691 h 1041727"/>
                  <a:gd name="connsiteX129" fmla="*/ 1288473 w 1771156"/>
                  <a:gd name="connsiteY129" fmla="*/ 628072 h 1041727"/>
                  <a:gd name="connsiteX130" fmla="*/ 1297709 w 1771156"/>
                  <a:gd name="connsiteY130" fmla="*/ 614218 h 1041727"/>
                  <a:gd name="connsiteX131" fmla="*/ 1309255 w 1771156"/>
                  <a:gd name="connsiteY131" fmla="*/ 602672 h 1041727"/>
                  <a:gd name="connsiteX132" fmla="*/ 1313873 w 1771156"/>
                  <a:gd name="connsiteY132" fmla="*/ 595745 h 1041727"/>
                  <a:gd name="connsiteX133" fmla="*/ 1323109 w 1771156"/>
                  <a:gd name="connsiteY133" fmla="*/ 591127 h 1041727"/>
                  <a:gd name="connsiteX134" fmla="*/ 1332346 w 1771156"/>
                  <a:gd name="connsiteY134" fmla="*/ 579581 h 1041727"/>
                  <a:gd name="connsiteX135" fmla="*/ 1339273 w 1771156"/>
                  <a:gd name="connsiteY135" fmla="*/ 577272 h 1041727"/>
                  <a:gd name="connsiteX136" fmla="*/ 1353127 w 1771156"/>
                  <a:gd name="connsiteY136" fmla="*/ 565727 h 1041727"/>
                  <a:gd name="connsiteX137" fmla="*/ 1357746 w 1771156"/>
                  <a:gd name="connsiteY137" fmla="*/ 561109 h 1041727"/>
                  <a:gd name="connsiteX138" fmla="*/ 1369291 w 1771156"/>
                  <a:gd name="connsiteY138" fmla="*/ 551872 h 1041727"/>
                  <a:gd name="connsiteX139" fmla="*/ 1371600 w 1771156"/>
                  <a:gd name="connsiteY139" fmla="*/ 544945 h 1041727"/>
                  <a:gd name="connsiteX140" fmla="*/ 1378527 w 1771156"/>
                  <a:gd name="connsiteY140" fmla="*/ 540327 h 1041727"/>
                  <a:gd name="connsiteX141" fmla="*/ 1383146 w 1771156"/>
                  <a:gd name="connsiteY141" fmla="*/ 535709 h 1041727"/>
                  <a:gd name="connsiteX142" fmla="*/ 1394691 w 1771156"/>
                  <a:gd name="connsiteY142" fmla="*/ 524163 h 1041727"/>
                  <a:gd name="connsiteX143" fmla="*/ 1397000 w 1771156"/>
                  <a:gd name="connsiteY143" fmla="*/ 517236 h 1041727"/>
                  <a:gd name="connsiteX144" fmla="*/ 1403927 w 1771156"/>
                  <a:gd name="connsiteY144" fmla="*/ 512618 h 1041727"/>
                  <a:gd name="connsiteX145" fmla="*/ 1413164 w 1771156"/>
                  <a:gd name="connsiteY145" fmla="*/ 503381 h 1041727"/>
                  <a:gd name="connsiteX146" fmla="*/ 1417782 w 1771156"/>
                  <a:gd name="connsiteY146" fmla="*/ 496454 h 1041727"/>
                  <a:gd name="connsiteX147" fmla="*/ 1424709 w 1771156"/>
                  <a:gd name="connsiteY147" fmla="*/ 494145 h 1041727"/>
                  <a:gd name="connsiteX148" fmla="*/ 1429327 w 1771156"/>
                  <a:gd name="connsiteY148" fmla="*/ 487218 h 1041727"/>
                  <a:gd name="connsiteX149" fmla="*/ 1431637 w 1771156"/>
                  <a:gd name="connsiteY149" fmla="*/ 480291 h 1041727"/>
                  <a:gd name="connsiteX150" fmla="*/ 1436255 w 1771156"/>
                  <a:gd name="connsiteY150" fmla="*/ 475672 h 1041727"/>
                  <a:gd name="connsiteX151" fmla="*/ 1452418 w 1771156"/>
                  <a:gd name="connsiteY151" fmla="*/ 459509 h 1041727"/>
                  <a:gd name="connsiteX152" fmla="*/ 1457037 w 1771156"/>
                  <a:gd name="connsiteY152" fmla="*/ 454891 h 1041727"/>
                  <a:gd name="connsiteX153" fmla="*/ 1463964 w 1771156"/>
                  <a:gd name="connsiteY153" fmla="*/ 452581 h 1041727"/>
                  <a:gd name="connsiteX154" fmla="*/ 1470891 w 1771156"/>
                  <a:gd name="connsiteY154" fmla="*/ 447963 h 1041727"/>
                  <a:gd name="connsiteX155" fmla="*/ 1477818 w 1771156"/>
                  <a:gd name="connsiteY155" fmla="*/ 434109 h 1041727"/>
                  <a:gd name="connsiteX156" fmla="*/ 1482437 w 1771156"/>
                  <a:gd name="connsiteY156" fmla="*/ 429491 h 1041727"/>
                  <a:gd name="connsiteX157" fmla="*/ 1489364 w 1771156"/>
                  <a:gd name="connsiteY157" fmla="*/ 427181 h 1041727"/>
                  <a:gd name="connsiteX158" fmla="*/ 1491673 w 1771156"/>
                  <a:gd name="connsiteY158" fmla="*/ 420254 h 1041727"/>
                  <a:gd name="connsiteX159" fmla="*/ 1498600 w 1771156"/>
                  <a:gd name="connsiteY159" fmla="*/ 415636 h 1041727"/>
                  <a:gd name="connsiteX160" fmla="*/ 1507837 w 1771156"/>
                  <a:gd name="connsiteY160" fmla="*/ 397163 h 1041727"/>
                  <a:gd name="connsiteX161" fmla="*/ 1519382 w 1771156"/>
                  <a:gd name="connsiteY161" fmla="*/ 376381 h 1041727"/>
                  <a:gd name="connsiteX162" fmla="*/ 1526309 w 1771156"/>
                  <a:gd name="connsiteY162" fmla="*/ 371763 h 1041727"/>
                  <a:gd name="connsiteX163" fmla="*/ 1533237 w 1771156"/>
                  <a:gd name="connsiteY163" fmla="*/ 357909 h 1041727"/>
                  <a:gd name="connsiteX164" fmla="*/ 1537855 w 1771156"/>
                  <a:gd name="connsiteY164" fmla="*/ 344054 h 1041727"/>
                  <a:gd name="connsiteX165" fmla="*/ 1547091 w 1771156"/>
                  <a:gd name="connsiteY165" fmla="*/ 330200 h 1041727"/>
                  <a:gd name="connsiteX166" fmla="*/ 1554018 w 1771156"/>
                  <a:gd name="connsiteY166" fmla="*/ 316345 h 1041727"/>
                  <a:gd name="connsiteX167" fmla="*/ 1560946 w 1771156"/>
                  <a:gd name="connsiteY167" fmla="*/ 304800 h 1041727"/>
                  <a:gd name="connsiteX168" fmla="*/ 1570182 w 1771156"/>
                  <a:gd name="connsiteY168" fmla="*/ 290945 h 1041727"/>
                  <a:gd name="connsiteX169" fmla="*/ 1572491 w 1771156"/>
                  <a:gd name="connsiteY169" fmla="*/ 284018 h 1041727"/>
                  <a:gd name="connsiteX170" fmla="*/ 1579418 w 1771156"/>
                  <a:gd name="connsiteY170" fmla="*/ 274781 h 1041727"/>
                  <a:gd name="connsiteX171" fmla="*/ 1584037 w 1771156"/>
                  <a:gd name="connsiteY171" fmla="*/ 267854 h 1041727"/>
                  <a:gd name="connsiteX172" fmla="*/ 1586346 w 1771156"/>
                  <a:gd name="connsiteY172" fmla="*/ 258618 h 1041727"/>
                  <a:gd name="connsiteX173" fmla="*/ 1595582 w 1771156"/>
                  <a:gd name="connsiteY173" fmla="*/ 247072 h 1041727"/>
                  <a:gd name="connsiteX174" fmla="*/ 1604818 w 1771156"/>
                  <a:gd name="connsiteY174" fmla="*/ 233218 h 1041727"/>
                  <a:gd name="connsiteX175" fmla="*/ 1609437 w 1771156"/>
                  <a:gd name="connsiteY175" fmla="*/ 226291 h 1041727"/>
                  <a:gd name="connsiteX176" fmla="*/ 1630218 w 1771156"/>
                  <a:gd name="connsiteY176" fmla="*/ 228600 h 1041727"/>
                  <a:gd name="connsiteX177" fmla="*/ 1632527 w 1771156"/>
                  <a:gd name="connsiteY177" fmla="*/ 221672 h 1041727"/>
                  <a:gd name="connsiteX178" fmla="*/ 1641764 w 1771156"/>
                  <a:gd name="connsiteY178" fmla="*/ 210127 h 1041727"/>
                  <a:gd name="connsiteX179" fmla="*/ 1646382 w 1771156"/>
                  <a:gd name="connsiteY179" fmla="*/ 196272 h 1041727"/>
                  <a:gd name="connsiteX180" fmla="*/ 1655618 w 1771156"/>
                  <a:gd name="connsiteY180" fmla="*/ 182418 h 1041727"/>
                  <a:gd name="connsiteX181" fmla="*/ 1662546 w 1771156"/>
                  <a:gd name="connsiteY181" fmla="*/ 170872 h 1041727"/>
                  <a:gd name="connsiteX182" fmla="*/ 1669473 w 1771156"/>
                  <a:gd name="connsiteY182" fmla="*/ 157018 h 1041727"/>
                  <a:gd name="connsiteX183" fmla="*/ 1671782 w 1771156"/>
                  <a:gd name="connsiteY183" fmla="*/ 150091 h 1041727"/>
                  <a:gd name="connsiteX184" fmla="*/ 1683327 w 1771156"/>
                  <a:gd name="connsiteY184" fmla="*/ 140854 h 1041727"/>
                  <a:gd name="connsiteX185" fmla="*/ 1692564 w 1771156"/>
                  <a:gd name="connsiteY185" fmla="*/ 124691 h 1041727"/>
                  <a:gd name="connsiteX186" fmla="*/ 1697182 w 1771156"/>
                  <a:gd name="connsiteY186" fmla="*/ 120072 h 1041727"/>
                  <a:gd name="connsiteX187" fmla="*/ 1708727 w 1771156"/>
                  <a:gd name="connsiteY187" fmla="*/ 99291 h 1041727"/>
                  <a:gd name="connsiteX188" fmla="*/ 1713346 w 1771156"/>
                  <a:gd name="connsiteY188" fmla="*/ 92363 h 1041727"/>
                  <a:gd name="connsiteX189" fmla="*/ 1720273 w 1771156"/>
                  <a:gd name="connsiteY189" fmla="*/ 101600 h 1041727"/>
                  <a:gd name="connsiteX190" fmla="*/ 1729509 w 1771156"/>
                  <a:gd name="connsiteY190" fmla="*/ 90054 h 1041727"/>
                  <a:gd name="connsiteX191" fmla="*/ 1734127 w 1771156"/>
                  <a:gd name="connsiteY191" fmla="*/ 76200 h 1041727"/>
                  <a:gd name="connsiteX192" fmla="*/ 1736437 w 1771156"/>
                  <a:gd name="connsiteY192" fmla="*/ 69272 h 1041727"/>
                  <a:gd name="connsiteX193" fmla="*/ 1741055 w 1771156"/>
                  <a:gd name="connsiteY193" fmla="*/ 62345 h 1041727"/>
                  <a:gd name="connsiteX194" fmla="*/ 1745673 w 1771156"/>
                  <a:gd name="connsiteY194" fmla="*/ 48491 h 1041727"/>
                  <a:gd name="connsiteX195" fmla="*/ 1747982 w 1771156"/>
                  <a:gd name="connsiteY195" fmla="*/ 41563 h 1041727"/>
                  <a:gd name="connsiteX196" fmla="*/ 1752600 w 1771156"/>
                  <a:gd name="connsiteY196" fmla="*/ 34636 h 1041727"/>
                  <a:gd name="connsiteX197" fmla="*/ 1757218 w 1771156"/>
                  <a:gd name="connsiteY197" fmla="*/ 18472 h 1041727"/>
                  <a:gd name="connsiteX198" fmla="*/ 1764146 w 1771156"/>
                  <a:gd name="connsiteY198" fmla="*/ 16163 h 1041727"/>
                  <a:gd name="connsiteX199" fmla="*/ 1771073 w 1771156"/>
                  <a:gd name="connsiteY199" fmla="*/ 2309 h 1041727"/>
                  <a:gd name="connsiteX200" fmla="*/ 1771073 w 1771156"/>
                  <a:gd name="connsiteY200" fmla="*/ 0 h 1041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1771156" h="1041727">
                    <a:moveTo>
                      <a:pt x="145473" y="540327"/>
                    </a:moveTo>
                    <a:cubicBezTo>
                      <a:pt x="126816" y="543436"/>
                      <a:pt x="136060" y="541155"/>
                      <a:pt x="117764" y="547254"/>
                    </a:cubicBezTo>
                    <a:lnTo>
                      <a:pt x="110837" y="549563"/>
                    </a:lnTo>
                    <a:lnTo>
                      <a:pt x="103909" y="551872"/>
                    </a:lnTo>
                    <a:lnTo>
                      <a:pt x="83127" y="565727"/>
                    </a:lnTo>
                    <a:lnTo>
                      <a:pt x="76200" y="570345"/>
                    </a:lnTo>
                    <a:cubicBezTo>
                      <a:pt x="73891" y="571884"/>
                      <a:pt x="71906" y="574085"/>
                      <a:pt x="69273" y="574963"/>
                    </a:cubicBezTo>
                    <a:lnTo>
                      <a:pt x="62346" y="577272"/>
                    </a:lnTo>
                    <a:cubicBezTo>
                      <a:pt x="60806" y="578812"/>
                      <a:pt x="59427" y="580531"/>
                      <a:pt x="57727" y="581891"/>
                    </a:cubicBezTo>
                    <a:cubicBezTo>
                      <a:pt x="55560" y="583625"/>
                      <a:pt x="52534" y="584342"/>
                      <a:pt x="50800" y="586509"/>
                    </a:cubicBezTo>
                    <a:cubicBezTo>
                      <a:pt x="38054" y="602442"/>
                      <a:pt x="61416" y="584819"/>
                      <a:pt x="41564" y="598054"/>
                    </a:cubicBezTo>
                    <a:cubicBezTo>
                      <a:pt x="40794" y="600363"/>
                      <a:pt x="40670" y="603000"/>
                      <a:pt x="39255" y="604981"/>
                    </a:cubicBezTo>
                    <a:cubicBezTo>
                      <a:pt x="36724" y="608524"/>
                      <a:pt x="30018" y="614218"/>
                      <a:pt x="30018" y="614218"/>
                    </a:cubicBezTo>
                    <a:cubicBezTo>
                      <a:pt x="25954" y="626410"/>
                      <a:pt x="29059" y="619121"/>
                      <a:pt x="18473" y="635000"/>
                    </a:cubicBezTo>
                    <a:cubicBezTo>
                      <a:pt x="16934" y="637309"/>
                      <a:pt x="14733" y="639294"/>
                      <a:pt x="13855" y="641927"/>
                    </a:cubicBezTo>
                    <a:cubicBezTo>
                      <a:pt x="10858" y="650919"/>
                      <a:pt x="13267" y="647133"/>
                      <a:pt x="6927" y="653472"/>
                    </a:cubicBezTo>
                    <a:cubicBezTo>
                      <a:pt x="6157" y="657321"/>
                      <a:pt x="5651" y="661231"/>
                      <a:pt x="4618" y="665018"/>
                    </a:cubicBezTo>
                    <a:cubicBezTo>
                      <a:pt x="3337" y="669714"/>
                      <a:pt x="0" y="678872"/>
                      <a:pt x="0" y="678872"/>
                    </a:cubicBezTo>
                    <a:cubicBezTo>
                      <a:pt x="770" y="708121"/>
                      <a:pt x="883" y="737394"/>
                      <a:pt x="2309" y="766618"/>
                    </a:cubicBezTo>
                    <a:cubicBezTo>
                      <a:pt x="2428" y="769049"/>
                      <a:pt x="4028" y="771184"/>
                      <a:pt x="4618" y="773545"/>
                    </a:cubicBezTo>
                    <a:cubicBezTo>
                      <a:pt x="6354" y="780488"/>
                      <a:pt x="7581" y="792997"/>
                      <a:pt x="11546" y="798945"/>
                    </a:cubicBezTo>
                    <a:lnTo>
                      <a:pt x="16164" y="805872"/>
                    </a:lnTo>
                    <a:lnTo>
                      <a:pt x="20782" y="819727"/>
                    </a:lnTo>
                    <a:cubicBezTo>
                      <a:pt x="21552" y="822036"/>
                      <a:pt x="21741" y="824629"/>
                      <a:pt x="23091" y="826654"/>
                    </a:cubicBezTo>
                    <a:lnTo>
                      <a:pt x="27709" y="833581"/>
                    </a:lnTo>
                    <a:lnTo>
                      <a:pt x="36946" y="861291"/>
                    </a:lnTo>
                    <a:cubicBezTo>
                      <a:pt x="37716" y="863600"/>
                      <a:pt x="37905" y="866193"/>
                      <a:pt x="39255" y="868218"/>
                    </a:cubicBezTo>
                    <a:cubicBezTo>
                      <a:pt x="46573" y="879196"/>
                      <a:pt x="42995" y="872512"/>
                      <a:pt x="48491" y="889000"/>
                    </a:cubicBezTo>
                    <a:cubicBezTo>
                      <a:pt x="50726" y="895704"/>
                      <a:pt x="50535" y="897158"/>
                      <a:pt x="55418" y="902854"/>
                    </a:cubicBezTo>
                    <a:cubicBezTo>
                      <a:pt x="58252" y="906160"/>
                      <a:pt x="64655" y="912091"/>
                      <a:pt x="64655" y="912091"/>
                    </a:cubicBezTo>
                    <a:cubicBezTo>
                      <a:pt x="66194" y="916709"/>
                      <a:pt x="65223" y="923245"/>
                      <a:pt x="69273" y="925945"/>
                    </a:cubicBezTo>
                    <a:cubicBezTo>
                      <a:pt x="73891" y="929024"/>
                      <a:pt x="79202" y="931256"/>
                      <a:pt x="83127" y="935181"/>
                    </a:cubicBezTo>
                    <a:cubicBezTo>
                      <a:pt x="84667" y="936721"/>
                      <a:pt x="86386" y="938100"/>
                      <a:pt x="87746" y="939800"/>
                    </a:cubicBezTo>
                    <a:cubicBezTo>
                      <a:pt x="89480" y="941967"/>
                      <a:pt x="90402" y="944765"/>
                      <a:pt x="92364" y="946727"/>
                    </a:cubicBezTo>
                    <a:cubicBezTo>
                      <a:pt x="94326" y="948689"/>
                      <a:pt x="96982" y="949806"/>
                      <a:pt x="99291" y="951345"/>
                    </a:cubicBezTo>
                    <a:cubicBezTo>
                      <a:pt x="100830" y="953654"/>
                      <a:pt x="102103" y="956165"/>
                      <a:pt x="103909" y="958272"/>
                    </a:cubicBezTo>
                    <a:cubicBezTo>
                      <a:pt x="108170" y="963243"/>
                      <a:pt x="113945" y="969063"/>
                      <a:pt x="120073" y="972127"/>
                    </a:cubicBezTo>
                    <a:cubicBezTo>
                      <a:pt x="122250" y="973215"/>
                      <a:pt x="124823" y="973348"/>
                      <a:pt x="127000" y="974436"/>
                    </a:cubicBezTo>
                    <a:cubicBezTo>
                      <a:pt x="144902" y="983387"/>
                      <a:pt x="123444" y="975560"/>
                      <a:pt x="140855" y="981363"/>
                    </a:cubicBezTo>
                    <a:cubicBezTo>
                      <a:pt x="142394" y="983672"/>
                      <a:pt x="143306" y="986557"/>
                      <a:pt x="145473" y="988291"/>
                    </a:cubicBezTo>
                    <a:cubicBezTo>
                      <a:pt x="147373" y="989812"/>
                      <a:pt x="150223" y="989512"/>
                      <a:pt x="152400" y="990600"/>
                    </a:cubicBezTo>
                    <a:cubicBezTo>
                      <a:pt x="154882" y="991841"/>
                      <a:pt x="157160" y="993485"/>
                      <a:pt x="159327" y="995218"/>
                    </a:cubicBezTo>
                    <a:cubicBezTo>
                      <a:pt x="161027" y="996578"/>
                      <a:pt x="162204" y="998530"/>
                      <a:pt x="163946" y="999836"/>
                    </a:cubicBezTo>
                    <a:cubicBezTo>
                      <a:pt x="168386" y="1003166"/>
                      <a:pt x="173875" y="1005147"/>
                      <a:pt x="177800" y="1009072"/>
                    </a:cubicBezTo>
                    <a:cubicBezTo>
                      <a:pt x="182378" y="1013650"/>
                      <a:pt x="187634" y="1020114"/>
                      <a:pt x="193964" y="1022927"/>
                    </a:cubicBezTo>
                    <a:cubicBezTo>
                      <a:pt x="207306" y="1028857"/>
                      <a:pt x="211615" y="1027271"/>
                      <a:pt x="226291" y="1032163"/>
                    </a:cubicBezTo>
                    <a:cubicBezTo>
                      <a:pt x="230909" y="1033702"/>
                      <a:pt x="235327" y="1036092"/>
                      <a:pt x="240146" y="1036781"/>
                    </a:cubicBezTo>
                    <a:cubicBezTo>
                      <a:pt x="260194" y="1039646"/>
                      <a:pt x="250972" y="1038024"/>
                      <a:pt x="267855" y="1041400"/>
                    </a:cubicBezTo>
                    <a:cubicBezTo>
                      <a:pt x="278631" y="1040630"/>
                      <a:pt x="289379" y="1039091"/>
                      <a:pt x="300182" y="1039091"/>
                    </a:cubicBezTo>
                    <a:cubicBezTo>
                      <a:pt x="375680" y="1039091"/>
                      <a:pt x="286730" y="1045022"/>
                      <a:pt x="357909" y="1039091"/>
                    </a:cubicBezTo>
                    <a:lnTo>
                      <a:pt x="371764" y="1034472"/>
                    </a:lnTo>
                    <a:cubicBezTo>
                      <a:pt x="374073" y="1033702"/>
                      <a:pt x="376282" y="1032507"/>
                      <a:pt x="378691" y="1032163"/>
                    </a:cubicBezTo>
                    <a:cubicBezTo>
                      <a:pt x="409352" y="1027783"/>
                      <a:pt x="389420" y="1030140"/>
                      <a:pt x="438727" y="1027545"/>
                    </a:cubicBezTo>
                    <a:cubicBezTo>
                      <a:pt x="463991" y="1019125"/>
                      <a:pt x="425727" y="1032553"/>
                      <a:pt x="452582" y="1020618"/>
                    </a:cubicBezTo>
                    <a:cubicBezTo>
                      <a:pt x="457031" y="1018641"/>
                      <a:pt x="461819" y="1017539"/>
                      <a:pt x="466437" y="1016000"/>
                    </a:cubicBezTo>
                    <a:lnTo>
                      <a:pt x="480291" y="1011381"/>
                    </a:lnTo>
                    <a:cubicBezTo>
                      <a:pt x="482600" y="1010611"/>
                      <a:pt x="484857" y="1009662"/>
                      <a:pt x="487218" y="1009072"/>
                    </a:cubicBezTo>
                    <a:cubicBezTo>
                      <a:pt x="490297" y="1008302"/>
                      <a:pt x="493415" y="1007675"/>
                      <a:pt x="496455" y="1006763"/>
                    </a:cubicBezTo>
                    <a:cubicBezTo>
                      <a:pt x="501118" y="1005364"/>
                      <a:pt x="506259" y="1004845"/>
                      <a:pt x="510309" y="1002145"/>
                    </a:cubicBezTo>
                    <a:cubicBezTo>
                      <a:pt x="512618" y="1000606"/>
                      <a:pt x="514509" y="998038"/>
                      <a:pt x="517237" y="997527"/>
                    </a:cubicBezTo>
                    <a:cubicBezTo>
                      <a:pt x="527101" y="995678"/>
                      <a:pt x="537249" y="995988"/>
                      <a:pt x="547255" y="995218"/>
                    </a:cubicBezTo>
                    <a:cubicBezTo>
                      <a:pt x="549564" y="994448"/>
                      <a:pt x="551810" y="993456"/>
                      <a:pt x="554182" y="992909"/>
                    </a:cubicBezTo>
                    <a:cubicBezTo>
                      <a:pt x="561830" y="991144"/>
                      <a:pt x="569827" y="990774"/>
                      <a:pt x="577273" y="988291"/>
                    </a:cubicBezTo>
                    <a:lnTo>
                      <a:pt x="591127" y="983672"/>
                    </a:lnTo>
                    <a:cubicBezTo>
                      <a:pt x="593436" y="982902"/>
                      <a:pt x="595654" y="981763"/>
                      <a:pt x="598055" y="981363"/>
                    </a:cubicBezTo>
                    <a:cubicBezTo>
                      <a:pt x="614310" y="978654"/>
                      <a:pt x="607467" y="980534"/>
                      <a:pt x="618837" y="976745"/>
                    </a:cubicBezTo>
                    <a:cubicBezTo>
                      <a:pt x="634716" y="966159"/>
                      <a:pt x="627426" y="969264"/>
                      <a:pt x="639618" y="965200"/>
                    </a:cubicBezTo>
                    <a:cubicBezTo>
                      <a:pt x="647679" y="957139"/>
                      <a:pt x="642171" y="961270"/>
                      <a:pt x="658091" y="955963"/>
                    </a:cubicBezTo>
                    <a:lnTo>
                      <a:pt x="665018" y="953654"/>
                    </a:lnTo>
                    <a:lnTo>
                      <a:pt x="671946" y="951345"/>
                    </a:lnTo>
                    <a:cubicBezTo>
                      <a:pt x="674255" y="949806"/>
                      <a:pt x="676275" y="947701"/>
                      <a:pt x="678873" y="946727"/>
                    </a:cubicBezTo>
                    <a:cubicBezTo>
                      <a:pt x="682548" y="945349"/>
                      <a:pt x="686611" y="945370"/>
                      <a:pt x="690418" y="944418"/>
                    </a:cubicBezTo>
                    <a:cubicBezTo>
                      <a:pt x="712080" y="939003"/>
                      <a:pt x="671673" y="944962"/>
                      <a:pt x="718127" y="939800"/>
                    </a:cubicBezTo>
                    <a:lnTo>
                      <a:pt x="731982" y="935181"/>
                    </a:lnTo>
                    <a:cubicBezTo>
                      <a:pt x="734291" y="934411"/>
                      <a:pt x="736884" y="934222"/>
                      <a:pt x="738909" y="932872"/>
                    </a:cubicBezTo>
                    <a:cubicBezTo>
                      <a:pt x="743527" y="929793"/>
                      <a:pt x="748839" y="927561"/>
                      <a:pt x="752764" y="923636"/>
                    </a:cubicBezTo>
                    <a:cubicBezTo>
                      <a:pt x="755073" y="921327"/>
                      <a:pt x="756836" y="918295"/>
                      <a:pt x="759691" y="916709"/>
                    </a:cubicBezTo>
                    <a:cubicBezTo>
                      <a:pt x="763947" y="914345"/>
                      <a:pt x="768928" y="913631"/>
                      <a:pt x="773546" y="912091"/>
                    </a:cubicBezTo>
                    <a:cubicBezTo>
                      <a:pt x="796838" y="904326"/>
                      <a:pt x="760700" y="916174"/>
                      <a:pt x="789709" y="907472"/>
                    </a:cubicBezTo>
                    <a:cubicBezTo>
                      <a:pt x="794372" y="906073"/>
                      <a:pt x="798946" y="904393"/>
                      <a:pt x="803564" y="902854"/>
                    </a:cubicBezTo>
                    <a:cubicBezTo>
                      <a:pt x="805873" y="902084"/>
                      <a:pt x="808466" y="901895"/>
                      <a:pt x="810491" y="900545"/>
                    </a:cubicBezTo>
                    <a:cubicBezTo>
                      <a:pt x="812800" y="899006"/>
                      <a:pt x="814882" y="897054"/>
                      <a:pt x="817418" y="895927"/>
                    </a:cubicBezTo>
                    <a:cubicBezTo>
                      <a:pt x="821867" y="893950"/>
                      <a:pt x="826655" y="892848"/>
                      <a:pt x="831273" y="891309"/>
                    </a:cubicBezTo>
                    <a:lnTo>
                      <a:pt x="838200" y="889000"/>
                    </a:lnTo>
                    <a:cubicBezTo>
                      <a:pt x="848559" y="878639"/>
                      <a:pt x="836258" y="889565"/>
                      <a:pt x="849746" y="882072"/>
                    </a:cubicBezTo>
                    <a:cubicBezTo>
                      <a:pt x="854598" y="879377"/>
                      <a:pt x="858982" y="875915"/>
                      <a:pt x="863600" y="872836"/>
                    </a:cubicBezTo>
                    <a:cubicBezTo>
                      <a:pt x="865909" y="871297"/>
                      <a:pt x="868565" y="870180"/>
                      <a:pt x="870527" y="868218"/>
                    </a:cubicBezTo>
                    <a:cubicBezTo>
                      <a:pt x="872067" y="866679"/>
                      <a:pt x="873199" y="864574"/>
                      <a:pt x="875146" y="863600"/>
                    </a:cubicBezTo>
                    <a:cubicBezTo>
                      <a:pt x="875152" y="863597"/>
                      <a:pt x="892460" y="857828"/>
                      <a:pt x="895927" y="856672"/>
                    </a:cubicBezTo>
                    <a:cubicBezTo>
                      <a:pt x="919203" y="848914"/>
                      <a:pt x="883105" y="860749"/>
                      <a:pt x="912091" y="852054"/>
                    </a:cubicBezTo>
                    <a:cubicBezTo>
                      <a:pt x="916754" y="850655"/>
                      <a:pt x="925946" y="847436"/>
                      <a:pt x="925946" y="847436"/>
                    </a:cubicBezTo>
                    <a:cubicBezTo>
                      <a:pt x="928255" y="845897"/>
                      <a:pt x="930322" y="843911"/>
                      <a:pt x="932873" y="842818"/>
                    </a:cubicBezTo>
                    <a:cubicBezTo>
                      <a:pt x="935790" y="841568"/>
                      <a:pt x="939069" y="841421"/>
                      <a:pt x="942109" y="840509"/>
                    </a:cubicBezTo>
                    <a:cubicBezTo>
                      <a:pt x="946772" y="839110"/>
                      <a:pt x="951346" y="837431"/>
                      <a:pt x="955964" y="835891"/>
                    </a:cubicBezTo>
                    <a:lnTo>
                      <a:pt x="962891" y="833581"/>
                    </a:lnTo>
                    <a:cubicBezTo>
                      <a:pt x="965200" y="831272"/>
                      <a:pt x="966983" y="828274"/>
                      <a:pt x="969818" y="826654"/>
                    </a:cubicBezTo>
                    <a:cubicBezTo>
                      <a:pt x="972574" y="825079"/>
                      <a:pt x="976003" y="825217"/>
                      <a:pt x="979055" y="824345"/>
                    </a:cubicBezTo>
                    <a:cubicBezTo>
                      <a:pt x="981395" y="823676"/>
                      <a:pt x="983673" y="822806"/>
                      <a:pt x="985982" y="822036"/>
                    </a:cubicBezTo>
                    <a:cubicBezTo>
                      <a:pt x="1003600" y="804418"/>
                      <a:pt x="983125" y="822828"/>
                      <a:pt x="999837" y="812800"/>
                    </a:cubicBezTo>
                    <a:cubicBezTo>
                      <a:pt x="1001704" y="811680"/>
                      <a:pt x="1002713" y="809487"/>
                      <a:pt x="1004455" y="808181"/>
                    </a:cubicBezTo>
                    <a:cubicBezTo>
                      <a:pt x="1008895" y="804851"/>
                      <a:pt x="1013691" y="802024"/>
                      <a:pt x="1018309" y="798945"/>
                    </a:cubicBezTo>
                    <a:lnTo>
                      <a:pt x="1025237" y="794327"/>
                    </a:lnTo>
                    <a:cubicBezTo>
                      <a:pt x="1026776" y="792018"/>
                      <a:pt x="1028122" y="789567"/>
                      <a:pt x="1029855" y="787400"/>
                    </a:cubicBezTo>
                    <a:cubicBezTo>
                      <a:pt x="1032720" y="783819"/>
                      <a:pt x="1037397" y="780164"/>
                      <a:pt x="1041400" y="778163"/>
                    </a:cubicBezTo>
                    <a:cubicBezTo>
                      <a:pt x="1043577" y="777075"/>
                      <a:pt x="1046018" y="776624"/>
                      <a:pt x="1048327" y="775854"/>
                    </a:cubicBezTo>
                    <a:cubicBezTo>
                      <a:pt x="1052165" y="772017"/>
                      <a:pt x="1054631" y="768948"/>
                      <a:pt x="1059873" y="766618"/>
                    </a:cubicBezTo>
                    <a:cubicBezTo>
                      <a:pt x="1064321" y="764641"/>
                      <a:pt x="1073727" y="762000"/>
                      <a:pt x="1073727" y="762000"/>
                    </a:cubicBezTo>
                    <a:cubicBezTo>
                      <a:pt x="1075267" y="760460"/>
                      <a:pt x="1076479" y="758501"/>
                      <a:pt x="1078346" y="757381"/>
                    </a:cubicBezTo>
                    <a:cubicBezTo>
                      <a:pt x="1080433" y="756129"/>
                      <a:pt x="1082912" y="755662"/>
                      <a:pt x="1085273" y="755072"/>
                    </a:cubicBezTo>
                    <a:cubicBezTo>
                      <a:pt x="1092212" y="753337"/>
                      <a:pt x="1104729" y="752107"/>
                      <a:pt x="1110673" y="748145"/>
                    </a:cubicBezTo>
                    <a:cubicBezTo>
                      <a:pt x="1115291" y="745066"/>
                      <a:pt x="1119262" y="740664"/>
                      <a:pt x="1124527" y="738909"/>
                    </a:cubicBezTo>
                    <a:lnTo>
                      <a:pt x="1138382" y="734291"/>
                    </a:lnTo>
                    <a:cubicBezTo>
                      <a:pt x="1140691" y="733521"/>
                      <a:pt x="1143284" y="733331"/>
                      <a:pt x="1145309" y="731981"/>
                    </a:cubicBezTo>
                    <a:cubicBezTo>
                      <a:pt x="1149927" y="728902"/>
                      <a:pt x="1153898" y="724500"/>
                      <a:pt x="1159164" y="722745"/>
                    </a:cubicBezTo>
                    <a:cubicBezTo>
                      <a:pt x="1161473" y="721975"/>
                      <a:pt x="1163914" y="721524"/>
                      <a:pt x="1166091" y="720436"/>
                    </a:cubicBezTo>
                    <a:cubicBezTo>
                      <a:pt x="1168573" y="719195"/>
                      <a:pt x="1170851" y="717551"/>
                      <a:pt x="1173018" y="715818"/>
                    </a:cubicBezTo>
                    <a:cubicBezTo>
                      <a:pt x="1174718" y="714458"/>
                      <a:pt x="1175770" y="712320"/>
                      <a:pt x="1177637" y="711200"/>
                    </a:cubicBezTo>
                    <a:cubicBezTo>
                      <a:pt x="1179724" y="709948"/>
                      <a:pt x="1182255" y="709661"/>
                      <a:pt x="1184564" y="708891"/>
                    </a:cubicBezTo>
                    <a:cubicBezTo>
                      <a:pt x="1186873" y="707351"/>
                      <a:pt x="1189009" y="705513"/>
                      <a:pt x="1191491" y="704272"/>
                    </a:cubicBezTo>
                    <a:cubicBezTo>
                      <a:pt x="1201907" y="699063"/>
                      <a:pt x="1195417" y="705619"/>
                      <a:pt x="1205346" y="697345"/>
                    </a:cubicBezTo>
                    <a:cubicBezTo>
                      <a:pt x="1207855" y="695255"/>
                      <a:pt x="1209764" y="692508"/>
                      <a:pt x="1212273" y="690418"/>
                    </a:cubicBezTo>
                    <a:cubicBezTo>
                      <a:pt x="1218241" y="685445"/>
                      <a:pt x="1219185" y="685805"/>
                      <a:pt x="1226127" y="683491"/>
                    </a:cubicBezTo>
                    <a:cubicBezTo>
                      <a:pt x="1226897" y="681182"/>
                      <a:pt x="1226916" y="678464"/>
                      <a:pt x="1228437" y="676563"/>
                    </a:cubicBezTo>
                    <a:cubicBezTo>
                      <a:pt x="1231692" y="672494"/>
                      <a:pt x="1237728" y="671157"/>
                      <a:pt x="1242291" y="669636"/>
                    </a:cubicBezTo>
                    <a:cubicBezTo>
                      <a:pt x="1259909" y="652018"/>
                      <a:pt x="1239434" y="670428"/>
                      <a:pt x="1256146" y="660400"/>
                    </a:cubicBezTo>
                    <a:cubicBezTo>
                      <a:pt x="1258013" y="659280"/>
                      <a:pt x="1259064" y="657141"/>
                      <a:pt x="1260764" y="655781"/>
                    </a:cubicBezTo>
                    <a:cubicBezTo>
                      <a:pt x="1262931" y="654047"/>
                      <a:pt x="1265382" y="652702"/>
                      <a:pt x="1267691" y="651163"/>
                    </a:cubicBezTo>
                    <a:cubicBezTo>
                      <a:pt x="1280005" y="632692"/>
                      <a:pt x="1263843" y="655011"/>
                      <a:pt x="1279237" y="639618"/>
                    </a:cubicBezTo>
                    <a:cubicBezTo>
                      <a:pt x="1281199" y="637656"/>
                      <a:pt x="1282122" y="634858"/>
                      <a:pt x="1283855" y="632691"/>
                    </a:cubicBezTo>
                    <a:cubicBezTo>
                      <a:pt x="1285215" y="630991"/>
                      <a:pt x="1287167" y="629814"/>
                      <a:pt x="1288473" y="628072"/>
                    </a:cubicBezTo>
                    <a:cubicBezTo>
                      <a:pt x="1291803" y="623632"/>
                      <a:pt x="1293784" y="618143"/>
                      <a:pt x="1297709" y="614218"/>
                    </a:cubicBezTo>
                    <a:cubicBezTo>
                      <a:pt x="1301558" y="610369"/>
                      <a:pt x="1306236" y="607201"/>
                      <a:pt x="1309255" y="602672"/>
                    </a:cubicBezTo>
                    <a:cubicBezTo>
                      <a:pt x="1310794" y="600363"/>
                      <a:pt x="1311741" y="597522"/>
                      <a:pt x="1313873" y="595745"/>
                    </a:cubicBezTo>
                    <a:cubicBezTo>
                      <a:pt x="1316517" y="593541"/>
                      <a:pt x="1320030" y="592666"/>
                      <a:pt x="1323109" y="591127"/>
                    </a:cubicBezTo>
                    <a:cubicBezTo>
                      <a:pt x="1325207" y="587980"/>
                      <a:pt x="1328690" y="581775"/>
                      <a:pt x="1332346" y="579581"/>
                    </a:cubicBezTo>
                    <a:cubicBezTo>
                      <a:pt x="1334433" y="578329"/>
                      <a:pt x="1336964" y="578042"/>
                      <a:pt x="1339273" y="577272"/>
                    </a:cubicBezTo>
                    <a:cubicBezTo>
                      <a:pt x="1355721" y="560824"/>
                      <a:pt x="1337059" y="578580"/>
                      <a:pt x="1353127" y="565727"/>
                    </a:cubicBezTo>
                    <a:cubicBezTo>
                      <a:pt x="1354827" y="564367"/>
                      <a:pt x="1356046" y="562469"/>
                      <a:pt x="1357746" y="561109"/>
                    </a:cubicBezTo>
                    <a:cubicBezTo>
                      <a:pt x="1372299" y="549468"/>
                      <a:pt x="1358149" y="563016"/>
                      <a:pt x="1369291" y="551872"/>
                    </a:cubicBezTo>
                    <a:cubicBezTo>
                      <a:pt x="1370061" y="549563"/>
                      <a:pt x="1370080" y="546846"/>
                      <a:pt x="1371600" y="544945"/>
                    </a:cubicBezTo>
                    <a:cubicBezTo>
                      <a:pt x="1373334" y="542778"/>
                      <a:pt x="1376360" y="542060"/>
                      <a:pt x="1378527" y="540327"/>
                    </a:cubicBezTo>
                    <a:cubicBezTo>
                      <a:pt x="1380227" y="538967"/>
                      <a:pt x="1381786" y="537409"/>
                      <a:pt x="1383146" y="535709"/>
                    </a:cubicBezTo>
                    <a:cubicBezTo>
                      <a:pt x="1391945" y="524711"/>
                      <a:pt x="1382814" y="532081"/>
                      <a:pt x="1394691" y="524163"/>
                    </a:cubicBezTo>
                    <a:cubicBezTo>
                      <a:pt x="1395461" y="521854"/>
                      <a:pt x="1395480" y="519137"/>
                      <a:pt x="1397000" y="517236"/>
                    </a:cubicBezTo>
                    <a:cubicBezTo>
                      <a:pt x="1398734" y="515069"/>
                      <a:pt x="1401820" y="514424"/>
                      <a:pt x="1403927" y="512618"/>
                    </a:cubicBezTo>
                    <a:cubicBezTo>
                      <a:pt x="1407233" y="509784"/>
                      <a:pt x="1410749" y="507004"/>
                      <a:pt x="1413164" y="503381"/>
                    </a:cubicBezTo>
                    <a:cubicBezTo>
                      <a:pt x="1414703" y="501072"/>
                      <a:pt x="1415615" y="498188"/>
                      <a:pt x="1417782" y="496454"/>
                    </a:cubicBezTo>
                    <a:cubicBezTo>
                      <a:pt x="1419683" y="494934"/>
                      <a:pt x="1422400" y="494915"/>
                      <a:pt x="1424709" y="494145"/>
                    </a:cubicBezTo>
                    <a:cubicBezTo>
                      <a:pt x="1426248" y="491836"/>
                      <a:pt x="1428086" y="489700"/>
                      <a:pt x="1429327" y="487218"/>
                    </a:cubicBezTo>
                    <a:cubicBezTo>
                      <a:pt x="1430416" y="485041"/>
                      <a:pt x="1430385" y="482378"/>
                      <a:pt x="1431637" y="480291"/>
                    </a:cubicBezTo>
                    <a:cubicBezTo>
                      <a:pt x="1432757" y="478424"/>
                      <a:pt x="1434949" y="477414"/>
                      <a:pt x="1436255" y="475672"/>
                    </a:cubicBezTo>
                    <a:cubicBezTo>
                      <a:pt x="1448605" y="459205"/>
                      <a:pt x="1439452" y="463831"/>
                      <a:pt x="1452418" y="459509"/>
                    </a:cubicBezTo>
                    <a:cubicBezTo>
                      <a:pt x="1453958" y="457970"/>
                      <a:pt x="1455170" y="456011"/>
                      <a:pt x="1457037" y="454891"/>
                    </a:cubicBezTo>
                    <a:cubicBezTo>
                      <a:pt x="1459124" y="453639"/>
                      <a:pt x="1461787" y="453670"/>
                      <a:pt x="1463964" y="452581"/>
                    </a:cubicBezTo>
                    <a:cubicBezTo>
                      <a:pt x="1466446" y="451340"/>
                      <a:pt x="1468582" y="449502"/>
                      <a:pt x="1470891" y="447963"/>
                    </a:cubicBezTo>
                    <a:cubicBezTo>
                      <a:pt x="1473329" y="440648"/>
                      <a:pt x="1472703" y="440502"/>
                      <a:pt x="1477818" y="434109"/>
                    </a:cubicBezTo>
                    <a:cubicBezTo>
                      <a:pt x="1479178" y="432409"/>
                      <a:pt x="1480570" y="430611"/>
                      <a:pt x="1482437" y="429491"/>
                    </a:cubicBezTo>
                    <a:cubicBezTo>
                      <a:pt x="1484524" y="428239"/>
                      <a:pt x="1487055" y="427951"/>
                      <a:pt x="1489364" y="427181"/>
                    </a:cubicBezTo>
                    <a:cubicBezTo>
                      <a:pt x="1490134" y="424872"/>
                      <a:pt x="1490153" y="422155"/>
                      <a:pt x="1491673" y="420254"/>
                    </a:cubicBezTo>
                    <a:cubicBezTo>
                      <a:pt x="1493407" y="418087"/>
                      <a:pt x="1497129" y="417989"/>
                      <a:pt x="1498600" y="415636"/>
                    </a:cubicBezTo>
                    <a:cubicBezTo>
                      <a:pt x="1516283" y="387342"/>
                      <a:pt x="1494240" y="410757"/>
                      <a:pt x="1507837" y="397163"/>
                    </a:cubicBezTo>
                    <a:cubicBezTo>
                      <a:pt x="1510243" y="389945"/>
                      <a:pt x="1512577" y="380918"/>
                      <a:pt x="1519382" y="376381"/>
                    </a:cubicBezTo>
                    <a:lnTo>
                      <a:pt x="1526309" y="371763"/>
                    </a:lnTo>
                    <a:cubicBezTo>
                      <a:pt x="1534731" y="346497"/>
                      <a:pt x="1521298" y="384770"/>
                      <a:pt x="1533237" y="357909"/>
                    </a:cubicBezTo>
                    <a:cubicBezTo>
                      <a:pt x="1535214" y="353461"/>
                      <a:pt x="1535155" y="348105"/>
                      <a:pt x="1537855" y="344054"/>
                    </a:cubicBezTo>
                    <a:lnTo>
                      <a:pt x="1547091" y="330200"/>
                    </a:lnTo>
                    <a:cubicBezTo>
                      <a:pt x="1552894" y="312789"/>
                      <a:pt x="1545067" y="334247"/>
                      <a:pt x="1554018" y="316345"/>
                    </a:cubicBezTo>
                    <a:cubicBezTo>
                      <a:pt x="1560012" y="304356"/>
                      <a:pt x="1551925" y="313819"/>
                      <a:pt x="1560946" y="304800"/>
                    </a:cubicBezTo>
                    <a:cubicBezTo>
                      <a:pt x="1566249" y="283587"/>
                      <a:pt x="1558585" y="305441"/>
                      <a:pt x="1570182" y="290945"/>
                    </a:cubicBezTo>
                    <a:cubicBezTo>
                      <a:pt x="1571702" y="289044"/>
                      <a:pt x="1571284" y="286131"/>
                      <a:pt x="1572491" y="284018"/>
                    </a:cubicBezTo>
                    <a:cubicBezTo>
                      <a:pt x="1574400" y="280676"/>
                      <a:pt x="1577181" y="277913"/>
                      <a:pt x="1579418" y="274781"/>
                    </a:cubicBezTo>
                    <a:cubicBezTo>
                      <a:pt x="1581031" y="272523"/>
                      <a:pt x="1582497" y="270163"/>
                      <a:pt x="1584037" y="267854"/>
                    </a:cubicBezTo>
                    <a:cubicBezTo>
                      <a:pt x="1584807" y="264775"/>
                      <a:pt x="1585096" y="261535"/>
                      <a:pt x="1586346" y="258618"/>
                    </a:cubicBezTo>
                    <a:cubicBezTo>
                      <a:pt x="1590111" y="249832"/>
                      <a:pt x="1590618" y="253690"/>
                      <a:pt x="1595582" y="247072"/>
                    </a:cubicBezTo>
                    <a:cubicBezTo>
                      <a:pt x="1598912" y="242632"/>
                      <a:pt x="1601739" y="237836"/>
                      <a:pt x="1604818" y="233218"/>
                    </a:cubicBezTo>
                    <a:lnTo>
                      <a:pt x="1609437" y="226291"/>
                    </a:lnTo>
                    <a:cubicBezTo>
                      <a:pt x="1625600" y="231679"/>
                      <a:pt x="1618673" y="232448"/>
                      <a:pt x="1630218" y="228600"/>
                    </a:cubicBezTo>
                    <a:cubicBezTo>
                      <a:pt x="1630988" y="226291"/>
                      <a:pt x="1631275" y="223759"/>
                      <a:pt x="1632527" y="221672"/>
                    </a:cubicBezTo>
                    <a:cubicBezTo>
                      <a:pt x="1640754" y="207962"/>
                      <a:pt x="1633841" y="227954"/>
                      <a:pt x="1641764" y="210127"/>
                    </a:cubicBezTo>
                    <a:cubicBezTo>
                      <a:pt x="1643741" y="205678"/>
                      <a:pt x="1643682" y="200323"/>
                      <a:pt x="1646382" y="196272"/>
                    </a:cubicBezTo>
                    <a:cubicBezTo>
                      <a:pt x="1649461" y="191654"/>
                      <a:pt x="1653863" y="187683"/>
                      <a:pt x="1655618" y="182418"/>
                    </a:cubicBezTo>
                    <a:cubicBezTo>
                      <a:pt x="1658616" y="173425"/>
                      <a:pt x="1656206" y="177212"/>
                      <a:pt x="1662546" y="170872"/>
                    </a:cubicBezTo>
                    <a:cubicBezTo>
                      <a:pt x="1668350" y="153461"/>
                      <a:pt x="1660521" y="174922"/>
                      <a:pt x="1669473" y="157018"/>
                    </a:cubicBezTo>
                    <a:cubicBezTo>
                      <a:pt x="1670561" y="154841"/>
                      <a:pt x="1670530" y="152178"/>
                      <a:pt x="1671782" y="150091"/>
                    </a:cubicBezTo>
                    <a:cubicBezTo>
                      <a:pt x="1673976" y="146433"/>
                      <a:pt x="1680178" y="142953"/>
                      <a:pt x="1683327" y="140854"/>
                    </a:cubicBezTo>
                    <a:cubicBezTo>
                      <a:pt x="1686488" y="134534"/>
                      <a:pt x="1688213" y="130130"/>
                      <a:pt x="1692564" y="124691"/>
                    </a:cubicBezTo>
                    <a:cubicBezTo>
                      <a:pt x="1693924" y="122991"/>
                      <a:pt x="1695643" y="121612"/>
                      <a:pt x="1697182" y="120072"/>
                    </a:cubicBezTo>
                    <a:cubicBezTo>
                      <a:pt x="1701246" y="107880"/>
                      <a:pt x="1698141" y="115169"/>
                      <a:pt x="1708727" y="99291"/>
                    </a:cubicBezTo>
                    <a:lnTo>
                      <a:pt x="1713346" y="92363"/>
                    </a:lnTo>
                    <a:cubicBezTo>
                      <a:pt x="1720410" y="71171"/>
                      <a:pt x="1717480" y="73665"/>
                      <a:pt x="1720273" y="101600"/>
                    </a:cubicBezTo>
                    <a:cubicBezTo>
                      <a:pt x="1724110" y="97762"/>
                      <a:pt x="1727179" y="95296"/>
                      <a:pt x="1729509" y="90054"/>
                    </a:cubicBezTo>
                    <a:cubicBezTo>
                      <a:pt x="1731486" y="85606"/>
                      <a:pt x="1732588" y="80818"/>
                      <a:pt x="1734127" y="76200"/>
                    </a:cubicBezTo>
                    <a:cubicBezTo>
                      <a:pt x="1734897" y="73891"/>
                      <a:pt x="1735087" y="71297"/>
                      <a:pt x="1736437" y="69272"/>
                    </a:cubicBezTo>
                    <a:cubicBezTo>
                      <a:pt x="1737976" y="66963"/>
                      <a:pt x="1739928" y="64881"/>
                      <a:pt x="1741055" y="62345"/>
                    </a:cubicBezTo>
                    <a:cubicBezTo>
                      <a:pt x="1743032" y="57897"/>
                      <a:pt x="1744134" y="53109"/>
                      <a:pt x="1745673" y="48491"/>
                    </a:cubicBezTo>
                    <a:cubicBezTo>
                      <a:pt x="1746443" y="46182"/>
                      <a:pt x="1746632" y="43588"/>
                      <a:pt x="1747982" y="41563"/>
                    </a:cubicBezTo>
                    <a:lnTo>
                      <a:pt x="1752600" y="34636"/>
                    </a:lnTo>
                    <a:cubicBezTo>
                      <a:pt x="1752620" y="34556"/>
                      <a:pt x="1756114" y="19576"/>
                      <a:pt x="1757218" y="18472"/>
                    </a:cubicBezTo>
                    <a:cubicBezTo>
                      <a:pt x="1758939" y="16751"/>
                      <a:pt x="1761837" y="16933"/>
                      <a:pt x="1764146" y="16163"/>
                    </a:cubicBezTo>
                    <a:cubicBezTo>
                      <a:pt x="1768661" y="9391"/>
                      <a:pt x="1769161" y="9957"/>
                      <a:pt x="1771073" y="2309"/>
                    </a:cubicBezTo>
                    <a:cubicBezTo>
                      <a:pt x="1771260" y="1562"/>
                      <a:pt x="1771073" y="770"/>
                      <a:pt x="1771073" y="0"/>
                    </a:cubicBezTo>
                  </a:path>
                </a:pathLst>
              </a:custGeom>
              <a:noFill/>
              <a:ln w="25400" cap="flat" cmpd="sng" algn="ctr">
                <a:solidFill>
                  <a:sysClr val="windowText" lastClr="000000"/>
                </a:solidFill>
                <a:prstDash val="dash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Caixa de texto 83">
                <a:extLst>
                  <a:ext uri="{FF2B5EF4-FFF2-40B4-BE49-F238E27FC236}">
                    <a16:creationId xmlns:a16="http://schemas.microsoft.com/office/drawing/2014/main" id="{5B7E615B-658E-4601-A91D-9EA29403BDC5}"/>
                  </a:ext>
                </a:extLst>
              </p:cNvPr>
              <p:cNvSpPr txBox="1"/>
              <p:nvPr/>
            </p:nvSpPr>
            <p:spPr>
              <a:xfrm>
                <a:off x="3052111" y="4939822"/>
                <a:ext cx="574975" cy="24876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9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Times New Roman" panose="02020603050405020304" pitchFamily="18" charset="0"/>
                    <a:cs typeface="+mn-cs"/>
                  </a:rPr>
                  <a:t>Terra</a:t>
                </a:r>
                <a:endParaRPr kumimoji="0" lang="pt-BR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4" name="Caixa de texto 21">
                <a:extLst>
                  <a:ext uri="{FF2B5EF4-FFF2-40B4-BE49-F238E27FC236}">
                    <a16:creationId xmlns:a16="http://schemas.microsoft.com/office/drawing/2014/main" id="{725FCC1B-4C52-4FBA-8E85-C06903D038F7}"/>
                  </a:ext>
                </a:extLst>
              </p:cNvPr>
              <p:cNvSpPr txBox="1"/>
              <p:nvPr/>
            </p:nvSpPr>
            <p:spPr>
              <a:xfrm>
                <a:off x="2581933" y="5800253"/>
                <a:ext cx="657958" cy="26956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+mn-cs"/>
                  </a:rPr>
                  <a:t>Júpiter</a:t>
                </a:r>
                <a:endPara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5" name="Caixa de texto 21">
                <a:extLst>
                  <a:ext uri="{FF2B5EF4-FFF2-40B4-BE49-F238E27FC236}">
                    <a16:creationId xmlns:a16="http://schemas.microsoft.com/office/drawing/2014/main" id="{A54E1F4C-B7F5-43CD-A92C-020E5A0C5E21}"/>
                  </a:ext>
                </a:extLst>
              </p:cNvPr>
              <p:cNvSpPr txBox="1"/>
              <p:nvPr/>
            </p:nvSpPr>
            <p:spPr>
              <a:xfrm>
                <a:off x="4652069" y="4930845"/>
                <a:ext cx="651261" cy="26671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+mn-cs"/>
                  </a:rPr>
                  <a:t>Netuno</a:t>
                </a:r>
                <a:endPara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6" name="Caixa de texto 21">
                <a:extLst>
                  <a:ext uri="{FF2B5EF4-FFF2-40B4-BE49-F238E27FC236}">
                    <a16:creationId xmlns:a16="http://schemas.microsoft.com/office/drawing/2014/main" id="{CA0612CD-096B-4B00-9450-9DCABCF9131D}"/>
                  </a:ext>
                </a:extLst>
              </p:cNvPr>
              <p:cNvSpPr txBox="1"/>
              <p:nvPr/>
            </p:nvSpPr>
            <p:spPr>
              <a:xfrm>
                <a:off x="4599909" y="4404942"/>
                <a:ext cx="852062" cy="2667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+mn-cs"/>
                  </a:rPr>
                  <a:t>Voyager 2</a:t>
                </a:r>
                <a:endParaRPr kumimoji="0" lang="pt-BR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7" name="Caixa de texto 21">
                <a:extLst>
                  <a:ext uri="{FF2B5EF4-FFF2-40B4-BE49-F238E27FC236}">
                    <a16:creationId xmlns:a16="http://schemas.microsoft.com/office/drawing/2014/main" id="{07D55E81-A4E0-44C2-8351-6EB6727ACC28}"/>
                  </a:ext>
                </a:extLst>
              </p:cNvPr>
              <p:cNvSpPr txBox="1"/>
              <p:nvPr/>
            </p:nvSpPr>
            <p:spPr>
              <a:xfrm>
                <a:off x="4040035" y="5572026"/>
                <a:ext cx="650875" cy="2667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+mn-cs"/>
                  </a:rPr>
                  <a:t>Urano</a:t>
                </a:r>
                <a:endParaRPr kumimoji="0" lang="pt-BR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8" name="Caixa de texto 21">
                <a:extLst>
                  <a:ext uri="{FF2B5EF4-FFF2-40B4-BE49-F238E27FC236}">
                    <a16:creationId xmlns:a16="http://schemas.microsoft.com/office/drawing/2014/main" id="{85166DB8-04DF-4568-BD1F-C8816FB3F31F}"/>
                  </a:ext>
                </a:extLst>
              </p:cNvPr>
              <p:cNvSpPr txBox="1"/>
              <p:nvPr/>
            </p:nvSpPr>
            <p:spPr>
              <a:xfrm>
                <a:off x="3114485" y="5957515"/>
                <a:ext cx="678367" cy="2667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+mn-cs"/>
                  </a:rPr>
                  <a:t>Saturno</a:t>
                </a:r>
                <a:endPara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cxnSp>
            <p:nvCxnSpPr>
              <p:cNvPr id="19" name="Conector de seta reta 89">
                <a:extLst>
                  <a:ext uri="{FF2B5EF4-FFF2-40B4-BE49-F238E27FC236}">
                    <a16:creationId xmlns:a16="http://schemas.microsoft.com/office/drawing/2014/main" id="{5582FCF5-FD86-48DD-83C7-6AF1EF256C31}"/>
                  </a:ext>
                </a:extLst>
              </p:cNvPr>
              <p:cNvCxnSpPr>
                <a:stCxn id="29" idx="195"/>
              </p:cNvCxnSpPr>
              <p:nvPr/>
            </p:nvCxnSpPr>
            <p:spPr>
              <a:xfrm flipV="1">
                <a:off x="4809995" y="4614242"/>
                <a:ext cx="116129" cy="183072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</p:grp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4937E7F3-FA48-4420-B61A-99E1E39AEA28}"/>
                </a:ext>
              </a:extLst>
            </p:cNvPr>
            <p:cNvCxnSpPr/>
            <p:nvPr/>
          </p:nvCxnSpPr>
          <p:spPr>
            <a:xfrm flipH="1">
              <a:off x="985837" y="1504950"/>
              <a:ext cx="128043" cy="23368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71AF595E-C7FF-401D-A412-0F6DF2653F58}"/>
                </a:ext>
              </a:extLst>
            </p:cNvPr>
            <p:cNvCxnSpPr/>
            <p:nvPr/>
          </p:nvCxnSpPr>
          <p:spPr>
            <a:xfrm>
              <a:off x="1357312" y="1690687"/>
              <a:ext cx="42660" cy="20955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9C2C598A-4529-4DD3-9D40-725944B94772}"/>
                </a:ext>
              </a:extLst>
            </p:cNvPr>
            <p:cNvCxnSpPr/>
            <p:nvPr/>
          </p:nvCxnSpPr>
          <p:spPr>
            <a:xfrm>
              <a:off x="1257300" y="1062037"/>
              <a:ext cx="0" cy="28575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30" name="Retângulo 29">
            <a:extLst>
              <a:ext uri="{FF2B5EF4-FFF2-40B4-BE49-F238E27FC236}">
                <a16:creationId xmlns:a16="http://schemas.microsoft.com/office/drawing/2014/main" id="{9CB3CA52-3861-46C5-87F1-61279D27718A}"/>
              </a:ext>
            </a:extLst>
          </p:cNvPr>
          <p:cNvSpPr/>
          <p:nvPr/>
        </p:nvSpPr>
        <p:spPr>
          <a:xfrm>
            <a:off x="183096" y="4291582"/>
            <a:ext cx="10622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_ _ _ _ _ _ _ _ 25 de agosto de 1981.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_ _ _ _ _ _ _ _ 25 de agosto de 1989.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_ _ _ _ _ _ _ _ 20 de agosto de 1977.</a:t>
            </a:r>
            <a:r>
              <a:rPr lang="pt-BR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_ _ _ _ _ _ _ _ 09 de julho de 1979.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_ _ _ _ _ _ _ _ 24 de janeiro de 1986.</a:t>
            </a:r>
          </a:p>
          <a:p>
            <a:endParaRPr lang="pt-BR" sz="1600" dirty="0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90E84C2B-E0D2-447F-9C84-635514B2D739}"/>
              </a:ext>
            </a:extLst>
          </p:cNvPr>
          <p:cNvSpPr txBox="1"/>
          <p:nvPr/>
        </p:nvSpPr>
        <p:spPr>
          <a:xfrm>
            <a:off x="259413" y="4284507"/>
            <a:ext cx="1180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SATURNO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6A9915D4-6CC4-4B5A-8072-F07EF8DB38C0}"/>
              </a:ext>
            </a:extLst>
          </p:cNvPr>
          <p:cNvSpPr txBox="1"/>
          <p:nvPr/>
        </p:nvSpPr>
        <p:spPr>
          <a:xfrm>
            <a:off x="253612" y="4585582"/>
            <a:ext cx="1048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NETUNO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0CC29905-B6E9-4AA3-89B7-1FF3CFCB9A8E}"/>
              </a:ext>
            </a:extLst>
          </p:cNvPr>
          <p:cNvSpPr txBox="1"/>
          <p:nvPr/>
        </p:nvSpPr>
        <p:spPr>
          <a:xfrm>
            <a:off x="235193" y="4859714"/>
            <a:ext cx="888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65CBADB4-88C8-4DEF-A6DA-5736FD24FCE9}"/>
              </a:ext>
            </a:extLst>
          </p:cNvPr>
          <p:cNvSpPr txBox="1"/>
          <p:nvPr/>
        </p:nvSpPr>
        <p:spPr>
          <a:xfrm>
            <a:off x="235615" y="5142985"/>
            <a:ext cx="1048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JÚPITER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95CCEDF6-A1BE-41A5-832D-9647FCFA7D9D}"/>
              </a:ext>
            </a:extLst>
          </p:cNvPr>
          <p:cNvSpPr txBox="1"/>
          <p:nvPr/>
        </p:nvSpPr>
        <p:spPr>
          <a:xfrm>
            <a:off x="243085" y="5429617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URANO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5863C5D5-49C4-4145-8A88-3C126943D660}"/>
              </a:ext>
            </a:extLst>
          </p:cNvPr>
          <p:cNvSpPr txBox="1"/>
          <p:nvPr/>
        </p:nvSpPr>
        <p:spPr>
          <a:xfrm>
            <a:off x="3736483" y="4883535"/>
            <a:ext cx="4850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Obs. Pelo enunciado, nesta data ainda estava na Terra.</a:t>
            </a:r>
            <a:endParaRPr lang="pt-BR" sz="1400" dirty="0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FE4E7E78-F18B-4399-BC31-3048F24EF4AB}"/>
              </a:ext>
            </a:extLst>
          </p:cNvPr>
          <p:cNvSpPr txBox="1"/>
          <p:nvPr/>
        </p:nvSpPr>
        <p:spPr>
          <a:xfrm>
            <a:off x="1361962" y="6177596"/>
            <a:ext cx="6924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Errata: De fato a Voyager 1 foi lançada em 05/09/77 e a 2 em 20/08/77.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24462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xtura Grung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492</TotalTime>
  <Words>1960</Words>
  <Application>Microsoft Office PowerPoint</Application>
  <PresentationFormat>Widescreen</PresentationFormat>
  <Paragraphs>142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Arial Narrow</vt:lpstr>
      <vt:lpstr>Calibri</vt:lpstr>
      <vt:lpstr>Cambria Math</vt:lpstr>
      <vt:lpstr>Gill Sans MT</vt:lpstr>
      <vt:lpstr>Times New Roman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Guilherme Duarte</dc:creator>
  <cp:lastModifiedBy>João Canalle</cp:lastModifiedBy>
  <cp:revision>76</cp:revision>
  <dcterms:created xsi:type="dcterms:W3CDTF">2020-06-18T14:22:58Z</dcterms:created>
  <dcterms:modified xsi:type="dcterms:W3CDTF">2020-07-07T03:19:20Z</dcterms:modified>
</cp:coreProperties>
</file>