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3" r:id="rId17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97" y="62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31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00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68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28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29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35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50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43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386"/>
            <a:ext cx="1271017" cy="8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527" y="5663761"/>
            <a:ext cx="2084095" cy="13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0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47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7B8AB"/>
            </a:gs>
            <a:gs pos="100000">
              <a:srgbClr val="D7B8AB"/>
            </a:gs>
            <a:gs pos="50000">
              <a:srgbClr val="ECE6D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7B13-31DB-45C9-9C62-DF6958CCEC81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BA65-116D-4AB6-BFCE-219E7172D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4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2012 - NÍVEL 3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228806"/>
            <a:ext cx="7704856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 6b) (0,5 ponto)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Uma vez em órbita da Terra, o satélite fica girando numa trajetória que se assemelha à circunferência tracejada mostrada na figura ao lado.  Considerando-se que a cada volta em torno da Terra o satélite percorre a distância de 42.000 km, quanto tempo ele gasta para dar uma volta em torno dela?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Registre aqui suas contas.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2905" y="234888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Resolução: Pode-se resolver usando-se uma simples “regra de três”, ou simples proporções de frações. Foi informado no enunciado que a velocidade do satélite é de 28.000 km/h e a distância percorrida, logo, é idêntico ao item anterior: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5961" y="4293096"/>
                <a:ext cx="148790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28000 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𝑘𝑚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42000 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𝑘𝑚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61" y="4293096"/>
                <a:ext cx="1487908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522105" y="4293096"/>
                <a:ext cx="293061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h𝑜𝑟𝑎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h𝑜𝑟𝑎𝑠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 →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𝑆𝑖𝑚𝑝𝑙𝑖𝑓𝑖𝑐𝑎𝑛𝑑𝑜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05" y="4293096"/>
                <a:ext cx="2930610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258409" y="4293096"/>
                <a:ext cx="974947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𝑘𝑚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𝑘𝑚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09" y="4293096"/>
                <a:ext cx="974947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048484" y="4293096"/>
                <a:ext cx="1875834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h𝑜𝑟𝑎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h𝑜𝑟𝑎𝑠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→∴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484" y="4293096"/>
                <a:ext cx="1875834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78689" y="4447963"/>
                <a:ext cx="12554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1,5 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h𝑜𝑟𝑎𝑠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89" y="4447963"/>
                <a:ext cx="12554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190897" y="5354744"/>
            <a:ext cx="36724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Resposta 6b)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991097" y="5301208"/>
            <a:ext cx="21221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horas.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17" y="2577428"/>
            <a:ext cx="3087279" cy="3299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4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6441" y="70452"/>
            <a:ext cx="7651320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 7) (1 ponto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 Em 2011 um total de 95 satélites artificiais foi colocado em órbita da Terra.  Foguetes são os veículos utilizados para transportar os satélites ao espaço.  A maioria dos 57 foguetes lançados em 2011 transportou um único satélite, mas houve o caso de um foguete que levou ao espaço sete satélites de uma única vez.  As massas dos satélites lançados no ano de 2011 variaram entre 3 kg e 18.000 kg. Mas para que tantos satélites?  Os satélites são utilizados, por exemplo, para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4913" y="4361268"/>
            <a:ext cx="11233248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 7a) (0,25 ponto)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Considerando que um ano é formado por 52 semanas, quantos foguetes foram lançados, em média, por semana, no ano de 2011?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Registre aqui suas contas.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6921" y="5173364"/>
            <a:ext cx="1210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BR" sz="2000" b="1" i="1" dirty="0">
                <a:solidFill>
                  <a:srgbClr val="FF0000"/>
                </a:solidFill>
              </a:rPr>
              <a:t>Resposta:</a:t>
            </a:r>
            <a:endParaRPr lang="pt-BR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514134" y="5157192"/>
                <a:ext cx="2017604" cy="677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𝟓𝟕</m:t>
                          </m:r>
                          <m:r>
                            <a:rPr lang="pt-PT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PT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𝒇𝒐𝒈𝒖𝒆𝒕𝒆𝒔</m:t>
                          </m:r>
                        </m:num>
                        <m:den>
                          <m:r>
                            <a:rPr lang="pt-PT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𝟓𝟐</m:t>
                          </m:r>
                          <m:r>
                            <a:rPr lang="pt-PT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PT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𝒔𝒆𝒎𝒂𝒏𝒂𝒔</m:t>
                          </m:r>
                        </m:den>
                      </m:f>
                      <m:r>
                        <a:rPr lang="pt-PT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134" y="5157192"/>
                <a:ext cx="2017604" cy="677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4188427" y="5308849"/>
            <a:ext cx="4499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PT" b="1" i="1" dirty="0">
                <a:solidFill>
                  <a:srgbClr val="FF0000"/>
                </a:solidFill>
              </a:rPr>
              <a:t>Ou 1,09 ou ainda 1,10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PT" b="1" i="1" dirty="0">
                <a:solidFill>
                  <a:srgbClr val="FF0000"/>
                </a:solidFill>
              </a:rPr>
              <a:t>foguetes por semana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43025" y="6261235"/>
            <a:ext cx="6912768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Resposta 7a):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 _ _ _ _ _ _ _ _ _ _ _ _ _ _ _ _ _ _ _ _ _ _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898159" y="6220473"/>
            <a:ext cx="4493538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1,096 ou 1,09 ou 1,10 foguetes/semana.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341759" y="5290377"/>
                <a:ext cx="9535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pt-PT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t-PT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𝟎𝟗𝟔</m:t>
                      </m:r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759" y="5290377"/>
                <a:ext cx="95359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334913" y="2267636"/>
            <a:ext cx="11233248" cy="198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transmissões televisivas ao vivo, permitindo que um evento que ocorra no Brasil (copa do mundo, por exemplo) seja assistido em todo o globo quase que instantaneamente.  Satélites também são utilizados para monitorar o desmatamento na região amazônica, bem como para transmissão de dados bancários. Vem também do espaço o sinal do sistema de posicionamento global, conhecido pela sigla GPS, cujos receptores hoje equipam carros, telefones celulares e computadores portáteis.  Baseado nas informações dadas, responda as seguintes perguntas:</a:t>
            </a:r>
          </a:p>
        </p:txBody>
      </p:sp>
    </p:spTree>
    <p:extLst>
      <p:ext uri="{BB962C8B-B14F-4D97-AF65-F5344CB8AC3E}">
        <p14:creationId xmlns:p14="http://schemas.microsoft.com/office/powerpoint/2010/main" val="23320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2905" y="47667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 7b) (0,25 ponto)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Quantos satélites, em média, foram lançados, por semana, no ano de 2011?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Registre aqui suas contas.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2905" y="1846507"/>
            <a:ext cx="118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i="1" dirty="0">
                <a:solidFill>
                  <a:srgbClr val="FF0000"/>
                </a:solidFill>
              </a:rPr>
              <a:t>Resposta:</a:t>
            </a:r>
            <a:endParaRPr lang="pt-BR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393986" y="1742561"/>
                <a:ext cx="1864165" cy="678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95 </m:t>
                          </m:r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𝑙𝑖𝑡𝑒𝑠</m:t>
                          </m:r>
                        </m:num>
                        <m:den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52 </m:t>
                          </m:r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𝑠𝑒𝑚𝑎𝑛𝑎𝑠</m:t>
                          </m:r>
                        </m:den>
                      </m:f>
                      <m:r>
                        <a:rPr lang="pt-PT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986" y="1742561"/>
                <a:ext cx="1864165" cy="678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3791297" y="1877341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i="1" dirty="0">
                <a:solidFill>
                  <a:srgbClr val="FF0000"/>
                </a:solidFill>
              </a:rPr>
              <a:t>Ou 1,82 ou ainda 1,8 satélites por semana.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2905" y="2806756"/>
            <a:ext cx="7560840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Resposta 7b):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 _ _ _ _ _ _ _ _ _ _ _ _ _ _ _ _ _ _ _ _ _ _ _ _ _ _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28609" y="2780928"/>
            <a:ext cx="5544616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1,83 ou 1,82 ou ainda 1,8 satélites por semana.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2905" y="3645024"/>
            <a:ext cx="1123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 7c) (0,5 ponto)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Dos 95 satélites levados ao espaço em 2011, 42 eram de comunicações.  Qual o percentual de satélites de comunicações que foram lançados no ano de 2011?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487530" y="4586762"/>
                <a:ext cx="1849737" cy="678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95 </m:t>
                          </m:r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𝑙𝑖𝑡𝑒𝑠</m:t>
                          </m:r>
                        </m:num>
                        <m:den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42 </m:t>
                          </m:r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𝑙𝑖𝑡𝑒𝑠</m:t>
                          </m:r>
                        </m:den>
                      </m:f>
                      <m:r>
                        <a:rPr lang="pt-PT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30" y="4586762"/>
                <a:ext cx="1849737" cy="678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161493" y="4599600"/>
                <a:ext cx="1662891" cy="682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100%</m:t>
                          </m:r>
                        </m:num>
                        <m:den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%</m:t>
                          </m:r>
                        </m:den>
                      </m:f>
                      <m:r>
                        <a:rPr lang="pt-PT" sz="2000" i="1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pt-PT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pt-PT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93" y="4599600"/>
                <a:ext cx="1662891" cy="682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655393" y="4730396"/>
                <a:ext cx="1093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44,21%</m:t>
                      </m:r>
                    </m:oMath>
                  </m:oMathPara>
                </a14:m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393" y="4730396"/>
                <a:ext cx="109356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5640184" y="4729711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sz="2000" dirty="0">
                <a:solidFill>
                  <a:srgbClr val="FF0000"/>
                </a:solidFill>
              </a:rPr>
              <a:t>Ou 44,2%.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93413" y="5513396"/>
            <a:ext cx="3857924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Resposta 7c):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 _ _ _ _ _ _ _ _ _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847081" y="5474161"/>
            <a:ext cx="2031325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44,21% ou 44,2%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143225" y="1858869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>
                          <a:solidFill>
                            <a:srgbClr val="FF0000"/>
                          </a:solidFill>
                          <a:latin typeface="Cambria Math"/>
                        </a:rPr>
                        <m:t>1,83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25" y="1858869"/>
                <a:ext cx="72327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334913" y="4725144"/>
            <a:ext cx="118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i="1" dirty="0">
                <a:solidFill>
                  <a:srgbClr val="FF0000"/>
                </a:solidFill>
              </a:rPr>
              <a:t>Resposta: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848872" cy="231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Questão 8) (1 ponto) 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Instituto Nacional de Pesquisas Espaciais (INPE) é responsável pelo Projeto de Monitoramento do Desflorestamento na Amazônia Legal (PRODES). Por esse projeto, imagens obtidas do espaço por meio de satélites são utilizadas para calcular o desmatamento nessa região.  Apesar da taxa de desmatamento ser decrescente, ela ainda é preocupante!  Entre 2008 e 2009, por exemplo, o INPE estimou uma área desmatada na Amazônia de 7.500.000.000 m</a:t>
            </a:r>
            <a:r>
              <a:rPr lang="pt-BR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 Para que você entenda o significado desse número, convidamos você a fazer algumas continhas.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2420888"/>
            <a:ext cx="8640960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 8a) (0,4 ponto)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Um campo de futebol mede 100 m de comprimento e 75 m de largura, aproximadamente.  Desenhe a forma geométrica do campo de futebol escrevendo na figura as dimensões de 100 m e 75 m.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0897" y="3271973"/>
            <a:ext cx="8640960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Observação: Se não forem colocadas as dimensões perde-se metade dos pontos.</a:t>
            </a:r>
          </a:p>
        </p:txBody>
      </p:sp>
      <p:sp>
        <p:nvSpPr>
          <p:cNvPr id="7" name="Caixa de texto 827"/>
          <p:cNvSpPr txBox="1"/>
          <p:nvPr/>
        </p:nvSpPr>
        <p:spPr>
          <a:xfrm>
            <a:off x="9806430" y="2708920"/>
            <a:ext cx="1224136" cy="626933"/>
          </a:xfrm>
          <a:prstGeom prst="rect">
            <a:avLst/>
          </a:prstGeom>
          <a:solidFill>
            <a:schemeClr val="lt1"/>
          </a:solidFill>
          <a:ln w="12700" cmpd="sng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pt-PT" sz="1200">
                <a:effectLst/>
                <a:latin typeface="Times New Roman"/>
                <a:ea typeface="Times New Roman"/>
              </a:rPr>
              <a:t> </a:t>
            </a:r>
            <a:endParaRPr lang="pt-BR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043402" y="3316733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 m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056228" y="2837720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75 m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0897" y="3650443"/>
            <a:ext cx="11449272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 8b) (0,3 ponto)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 área do campo de futebol é obtida multiplicando-se as suas dimensões (75 m e 100 m).  Faça essa multiplicação e escreva abaixo a área do campo de futebol, não se esquecendo de escrever a unidade.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927201" y="4640125"/>
            <a:ext cx="7412818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Observação: Se não for colocada unidade correta perde-se metade dos pontos.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927201" y="4231834"/>
            <a:ext cx="1781257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 x 100 m =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32942" y="4221088"/>
            <a:ext cx="1103187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7.500 m</a:t>
            </a:r>
            <a:r>
              <a:rPr lang="pt-PT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90897" y="4636544"/>
            <a:ext cx="2808312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Resposta 8b):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_ _ _ _ _ _ _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703065" y="4605061"/>
            <a:ext cx="1071127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7.500 m</a:t>
            </a:r>
            <a:r>
              <a:rPr lang="pt-BR" sz="16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9119889" y="2302700"/>
            <a:ext cx="2486578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Faça aqui o seu desenho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90897" y="5014793"/>
            <a:ext cx="11449272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 8c) (0,3 ponto)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Para descobrir a quantos campos de futebol equivale a área desmatada na região amazônica entre 2008 e 2009, basta que você divida a área total desmatada pela área de um campo de futebol.  Faça as contas e escreva abaixo a quantos campos de futebol equivale a área desmatada na região amazônica no período dado.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599609" y="6049319"/>
                <a:ext cx="1912703" cy="692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7.500.000.000</m:t>
                          </m:r>
                        </m:num>
                        <m:den>
                          <m:r>
                            <a:rPr lang="pt-B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7.500</m:t>
                          </m:r>
                        </m:den>
                      </m:f>
                      <m:r>
                        <a:rPr lang="pt-BR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609" y="6049319"/>
                <a:ext cx="1912703" cy="6920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8301084" y="6173840"/>
                <a:ext cx="1242648" cy="408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mtClean="0">
                          <a:solidFill>
                            <a:srgbClr val="FF0000"/>
                          </a:solidFill>
                          <a:latin typeface="Cambria Math"/>
                        </a:rPr>
                        <m:t>1.000.000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084" y="6173840"/>
                <a:ext cx="1242648" cy="408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1343025" y="6287073"/>
            <a:ext cx="4968552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Resposta 8c):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_ _ _ _ _ _ _ _ _ _ _ _ _ _ _ _ _ _ _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720413" y="6252009"/>
            <a:ext cx="3264035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1.000.000 de campos de futebol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43025" y="587727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Registre aqui suas contas.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90897" y="422108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Registre aqui suas contas.</a:t>
            </a:r>
          </a:p>
        </p:txBody>
      </p:sp>
    </p:spTree>
    <p:extLst>
      <p:ext uri="{BB962C8B-B14F-4D97-AF65-F5344CB8AC3E}">
        <p14:creationId xmlns:p14="http://schemas.microsoft.com/office/powerpoint/2010/main" val="33907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1" grpId="0"/>
      <p:bldP spid="12" grpId="0"/>
      <p:bldP spid="13" grpId="0"/>
      <p:bldP spid="15" grpId="0"/>
      <p:bldP spid="20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913" y="116632"/>
            <a:ext cx="7632848" cy="2721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 9) (1 ponto)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2012 comemoramos o Ano Internacional da Energia Sustentável e para Todos. O Governo Brasileiro, através do programa “Luz para Todos”, está providenciando energia elétrica para todos brasileiros. A maior fonte de geração de energia elétrica no Brasil são as usinas hidrelétricas. Esta é uma energia considerada limpa, pois não polui o ar ao ser gerada. Mas se não chover por longo período de tempo, pode ocorrer, como ocorreu em 2001 e 2002, os apagões ou racionamentos. Assim sendo é preciso diversificar as fontes de energia.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7969" y="3203684"/>
            <a:ext cx="9577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 9) (1 ponto) (0,2 ponto cada acerto)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Relacione o tipo de energia e sua fonte: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62032"/>
              </p:ext>
            </p:extLst>
          </p:nvPr>
        </p:nvGraphicFramePr>
        <p:xfrm>
          <a:off x="334913" y="3789040"/>
          <a:ext cx="9649272" cy="1809435"/>
        </p:xfrm>
        <a:graphic>
          <a:graphicData uri="http://schemas.openxmlformats.org/drawingml/2006/table">
            <a:tbl>
              <a:tblPr firstRow="1" firstCol="1" bandRow="1"/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A - Energia eólica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(    ) Obtida a partir de petróleo, carvão mineral ou gás. 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B - Energia nuclear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(    ) Proveniente de elementos químicos como Urânio.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Times New Roman"/>
                        </a:rPr>
                        <a:t>C - Energia gravitacional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(    ) Obtida a partir da ação dos ventos. 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D - Energia solar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(    ) Obtida a partir da radiação solar. 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E - Energia fóssil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12005" algn="r"/>
                        </a:tabLs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(    ) Obtida a partir das marés.	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759821" y="384725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56233" y="417408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756233" y="457422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742441" y="4947187"/>
            <a:ext cx="371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763015" y="530120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116632"/>
            <a:ext cx="7920880" cy="154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Questão 10) (1 ponto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 Reduzir ou eliminar o desperdício é fundamental, caso contrário se precisa gerar muito mais energia só para suprir o desperdício. A energia elétrica “consumida” por uma lâmpada de 100 Watts durante uma hora é de 100 Joules. Joule é a unidade de energia elétrica e Watt é a unidade de potência, ou seja, Joule por segundo “consumida”.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889" y="1567259"/>
            <a:ext cx="7920880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 10a) (0,5 ponto)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 Calcule quantos Joules de energia serão desperdiçados se você esquecer uma lâmpada de 100 Watts ligada por dez horas seguidas.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8889" y="2241680"/>
            <a:ext cx="1152128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problema pode ser resolvido por simples proporções de frações. Em uma hora temos 60 minutos e num minuto 60 segundos, logo, em uma hora temos 60 x 60 = 3.600 segundos.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8889" y="2868836"/>
            <a:ext cx="3845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10 horas temos, então, 10 x 3.600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18889" y="3184447"/>
                <a:ext cx="1428211" cy="629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7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7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pt-BR" sz="17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Joules</m:t>
                          </m:r>
                        </m:num>
                        <m:den>
                          <m:r>
                            <a:rPr lang="pt-BR" sz="17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pt-BR" sz="17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pt-BR" sz="17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Joules</m:t>
                          </m:r>
                        </m:den>
                      </m:f>
                      <m:r>
                        <a:rPr lang="pt-BR" sz="17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" y="3184447"/>
                <a:ext cx="1428211" cy="629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466784" y="3187258"/>
                <a:ext cx="1853392" cy="634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7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7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pt-BR" sz="17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segundo</m:t>
                          </m:r>
                        </m:num>
                        <m:den>
                          <m:r>
                            <a:rPr lang="pt-BR" sz="17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36.000 </m:t>
                          </m:r>
                          <m:r>
                            <m:rPr>
                              <m:sty m:val="p"/>
                            </m:rPr>
                            <a:rPr lang="pt-BR" sz="17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segundos</m:t>
                          </m:r>
                          <m:r>
                            <a:rPr lang="pt-BR" sz="17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17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84" y="3187258"/>
                <a:ext cx="1853392" cy="634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287241" y="3351500"/>
                <a:ext cx="246356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7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pt-BR" sz="17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pt-BR" sz="17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=36.000 × 100=</m:t>
                      </m:r>
                    </m:oMath>
                  </m:oMathPara>
                </a14:m>
                <a:endParaRPr lang="pt-BR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241" y="3351500"/>
                <a:ext cx="2463560" cy="353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5663505" y="3330128"/>
                <a:ext cx="1819408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7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3.600.000 </m:t>
                      </m:r>
                      <m:r>
                        <a:rPr lang="pt-BR" sz="17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𝐽𝑜𝑢𝑙𝑒𝑠</m:t>
                      </m:r>
                    </m:oMath>
                  </m:oMathPara>
                </a14:m>
                <a:endParaRPr lang="pt-BR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505" y="3330128"/>
                <a:ext cx="1819408" cy="353943"/>
              </a:xfrm>
              <a:prstGeom prst="rect">
                <a:avLst/>
              </a:prstGeom>
              <a:blipFill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5472607" y="2888000"/>
            <a:ext cx="6527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Logo, em 10 horas são desperdiçados 3.600.000 Joules de energia.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8889" y="3828998"/>
            <a:ext cx="320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Resposta 10a)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_ _ _ _ _ _ _ _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689161" y="3819773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3.600.000 J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18889" y="4112136"/>
            <a:ext cx="115212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Pergunta 10b) (0,5 ponto) (0,1 cada acerto)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Quando estamos num avião, de noite, vemos as luzes das cidades. É até bonito, mas isso significa que as lâmpadas estão enviando parte de sua luz para o céu. Escreva CERTO ou ERRADO na frente de cada afirmativa.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98267"/>
              </p:ext>
            </p:extLst>
          </p:nvPr>
        </p:nvGraphicFramePr>
        <p:xfrm>
          <a:off x="1450614" y="5085184"/>
          <a:ext cx="8877241" cy="1684000"/>
        </p:xfrm>
        <a:graphic>
          <a:graphicData uri="http://schemas.openxmlformats.org/drawingml/2006/table">
            <a:tbl>
              <a:tblPr firstRow="1" firstCol="1" bandRow="1"/>
              <a:tblGrid>
                <a:gridCol w="154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1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</a:rPr>
                        <a:t>_ _ _ _ _ _ _ _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/>
                          <a:ea typeface="Times New Roman"/>
                        </a:rPr>
                        <a:t>É importante iluminar o céu para que os pilotos saibam onde ficam as cidades.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</a:rPr>
                        <a:t>_ _ _ _ _ _ _ _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/>
                          <a:ea typeface="Times New Roman"/>
                        </a:rPr>
                        <a:t>Iluminar o céu é importante porque assim podemos ver melhor as estrelas.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</a:rPr>
                        <a:t>_ _ _ _ _ _ _ _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/>
                          <a:ea typeface="Times New Roman"/>
                        </a:rPr>
                        <a:t>Iluminar o céu é um grande exemplo de desperdício de energia elétrica.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</a:rPr>
                        <a:t>_ _ _ _ _ _ _ _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/>
                          <a:ea typeface="Times New Roman"/>
                        </a:rPr>
                        <a:t>Iluminando-se o céu vemos menos estrelas, o que é uma pena!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</a:rPr>
                        <a:t>_ _ _ _ _ _ _ _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/>
                          <a:ea typeface="Times New Roman"/>
                        </a:rPr>
                        <a:t>A iluminação pública deveria só iluminar o chão e não o céu.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3793177" y="2878764"/>
            <a:ext cx="1814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36.000 segundos.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49813" y="501317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549813" y="537931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610625" y="5745687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CERTO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610625" y="6108030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CERTO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612585" y="6444100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CERTO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913" y="548680"/>
            <a:ext cx="748883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 1) (1 ponto) (0,2 cada acerto)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Escreva CERTO ou ERRADO na frente de cada frase.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6556"/>
              </p:ext>
            </p:extLst>
          </p:nvPr>
        </p:nvGraphicFramePr>
        <p:xfrm>
          <a:off x="406921" y="2564904"/>
          <a:ext cx="10657184" cy="2325370"/>
        </p:xfrm>
        <a:graphic>
          <a:graphicData uri="http://schemas.openxmlformats.org/drawingml/2006/table">
            <a:tbl>
              <a:tblPr firstRow="1" firstCol="1" bandRow="1"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 _ _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No inverno do hemisfério Norte ou Sul a Terra está passando muito longe do Sol.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 _ _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No verão do hemisfério Norte ou Sul a Terra está passando pertinho do Sol.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 _ _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O Sol gira ao redor da Terra, isso explica a alternância entre dia e noite.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 _ _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O Sol se põe todo dia no ponto cardeal Oeste.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 _ _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O Sol nasce todo dia no ponto cardeal Leste.	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74701" y="2692328"/>
            <a:ext cx="1184940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4701" y="318150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4701" y="364502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44525" y="411401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44525" y="456265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476672"/>
            <a:ext cx="777686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 2) (1 ponto)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(0,2 cada acerto)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Escreva CERTO ou ERRADO na frente de cada frase. Cuidado para não escrever certo onde está tudo errado.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69036"/>
              </p:ext>
            </p:extLst>
          </p:nvPr>
        </p:nvGraphicFramePr>
        <p:xfrm>
          <a:off x="262905" y="2420888"/>
          <a:ext cx="11305256" cy="2873693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 _ _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No verão de qualquer hemisfério a Terra está mais perto do Sol, logo ele parece maior.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 _ _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Ao meio-dia ou bem perto disso um poste nunca tem (ou faz) sombra.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 _ _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Não vemos a Lua nova porque ela está na sombra da Terra.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 _ _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Podemos ver a Lua cheia até durante o dia, pois ela brilha muito.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 _ _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No inverno de qualquer hemisfério a Terra passa longe do Sol e podemos vê-lo pequenininho no céu.                                                        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06921" y="256490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06921" y="303389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6921" y="3501008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06921" y="396806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06921" y="442787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ERRADO</a:t>
            </a:r>
            <a:endParaRPr lang="pt-BR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61216"/>
            <a:ext cx="7848872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Questão 3) (1 ponto) 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Todo o céu foi dividido em 88 áreas de diferentes tamanhos. Cada área chamamos de constelação. Todas as estrelas dentro de uma mesma área pertencem à mesma constelação. Ao lado vemos a representação de uma parte do céu visto do Brasil, do meio de julho ao meio de maio. A imagem foi obtida com o software gratuito “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stellarium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1" b="5121"/>
          <a:stretch>
            <a:fillRect/>
          </a:stretch>
        </p:blipFill>
        <p:spPr bwMode="auto">
          <a:xfrm>
            <a:off x="256060" y="1503256"/>
            <a:ext cx="4949621" cy="36616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Caixa de texto 2"/>
          <p:cNvSpPr txBox="1"/>
          <p:nvPr/>
        </p:nvSpPr>
        <p:spPr>
          <a:xfrm>
            <a:off x="4090856" y="3305801"/>
            <a:ext cx="429757" cy="35003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1</a:t>
            </a:r>
            <a:endParaRPr lang="pt-BR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Caixa de texto 3"/>
          <p:cNvSpPr txBox="1"/>
          <p:nvPr/>
        </p:nvSpPr>
        <p:spPr>
          <a:xfrm>
            <a:off x="4249841" y="3393398"/>
            <a:ext cx="429634" cy="34981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2</a:t>
            </a:r>
            <a:endParaRPr lang="pt-BR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Caixa de texto 4"/>
          <p:cNvSpPr txBox="1"/>
          <p:nvPr/>
        </p:nvSpPr>
        <p:spPr>
          <a:xfrm>
            <a:off x="4385833" y="3501008"/>
            <a:ext cx="429634" cy="34981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en-US" sz="1600" b="1">
                <a:solidFill>
                  <a:srgbClr val="FF0000"/>
                </a:solidFill>
                <a:effectLst/>
                <a:latin typeface="Arial"/>
                <a:ea typeface="Times New Roman"/>
              </a:rPr>
              <a:t>3</a:t>
            </a:r>
            <a:endParaRPr lang="pt-BR" sz="1600">
              <a:effectLst/>
              <a:latin typeface="Times New Roman"/>
              <a:ea typeface="Times New Roman"/>
            </a:endParaRPr>
          </a:p>
        </p:txBody>
      </p:sp>
      <p:sp>
        <p:nvSpPr>
          <p:cNvPr id="9" name="Caixa de texto 5"/>
          <p:cNvSpPr txBox="1"/>
          <p:nvPr/>
        </p:nvSpPr>
        <p:spPr>
          <a:xfrm>
            <a:off x="4701827" y="2667467"/>
            <a:ext cx="429634" cy="34981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4</a:t>
            </a:r>
            <a:endParaRPr lang="pt-BR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Caixa de texto 6"/>
          <p:cNvSpPr txBox="1"/>
          <p:nvPr/>
        </p:nvSpPr>
        <p:spPr>
          <a:xfrm>
            <a:off x="2249246" y="2515722"/>
            <a:ext cx="429634" cy="34981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5</a:t>
            </a:r>
            <a:endParaRPr lang="pt-BR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03465" y="1484784"/>
            <a:ext cx="2824457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Pergunta 3a) (0,5 ponto) (0,1 ponto cada acerto)</a:t>
            </a:r>
          </a:p>
          <a:p>
            <a:pPr algn="just">
              <a:lnSpc>
                <a:spcPct val="114000"/>
              </a:lnSpc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Escreva, na figura ao lado 1,2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303465" y="2276872"/>
            <a:ext cx="642486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e 3 ao lado de cada uma das “três Marias”, 4 ao lado de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Betelgeuse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e 5 ao lado de Sirius, a estrela mais brilhante de todo o céu noturno. Ela está na área da constelação do Cão Maior – desenhamos o “esqueleto” dele para facilitar.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527601" y="3068960"/>
            <a:ext cx="4854214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Observação: 1, 2, 3 podem ser em qualquer ordem.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303465" y="3356992"/>
            <a:ext cx="6424460" cy="11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Pergunta 3b) (0,25 ponto)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Na área da constelação do Cão Maior os gregos antigos “viam” um cachorro. Pois bem, nós até já desenhamos o “esqueleto” dele para você. Desenhe dando um “corpo” para o cachorro contido dentro da área da Constelação do Cão Maior.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231457" y="4374340"/>
            <a:ext cx="6552728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Observação: Aceitar qualquer tipo de desenho que lembre um cachorro. Isso é para mostrar a todos o quanto é arbitrária a associação de imagens às estrelas de uma determinada constelação.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83541" y="5136262"/>
            <a:ext cx="11683241" cy="859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Pergunta 3c) (0,25 ponto)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Você sabe que a Terra gira ao redor do seu eixo em cerca de 24 horas. Logo, parece que é o céu que gira ao mesmo tempo no sentido contrário. Pois bem, certo dia, em Macapá, latitude de aproximadamente 0</a:t>
            </a:r>
            <a:r>
              <a:rPr lang="pt-BR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grau, observamos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Mintaka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 (uma das três Marias) sobre nossas cabeças logo após o pôr do Sol. Quantas horas depois se pôs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Mintaka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419346" y="5976988"/>
            <a:ext cx="6780663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Observação: Nesta latitude, zero grau, qualquer estrela observada no zênite se põe 6h depois. </a:t>
            </a:r>
            <a:r>
              <a:rPr lang="pt-BR" sz="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Mintaka</a:t>
            </a:r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especial, está sobre o equador celeste, ou seja, no mesmo plano do terrestre.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53931" y="6241870"/>
            <a:ext cx="2249334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Resposta 3c):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_ _ _ _ _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63075" y="6216042"/>
            <a:ext cx="914033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horas</a:t>
            </a:r>
          </a:p>
        </p:txBody>
      </p:sp>
      <p:cxnSp>
        <p:nvCxnSpPr>
          <p:cNvPr id="22" name="Conector reto 21"/>
          <p:cNvCxnSpPr>
            <a:endCxn id="10" idx="1"/>
          </p:cNvCxnSpPr>
          <p:nvPr/>
        </p:nvCxnSpPr>
        <p:spPr>
          <a:xfrm>
            <a:off x="2179413" y="2515722"/>
            <a:ext cx="69833" cy="1749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10" idx="1"/>
          </p:cNvCxnSpPr>
          <p:nvPr/>
        </p:nvCxnSpPr>
        <p:spPr>
          <a:xfrm flipH="1">
            <a:off x="2135114" y="2690631"/>
            <a:ext cx="114132" cy="3063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2179413" y="2991872"/>
            <a:ext cx="284650" cy="3231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>
            <a:off x="1775073" y="2991872"/>
            <a:ext cx="404341" cy="221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1603349" y="2797524"/>
            <a:ext cx="576064" cy="1943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1127001" y="2797525"/>
            <a:ext cx="476348" cy="1274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1117765" y="3017247"/>
            <a:ext cx="195140" cy="630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H="1">
            <a:off x="866677" y="2924944"/>
            <a:ext cx="25192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1603349" y="2603176"/>
            <a:ext cx="610983" cy="11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1196863" y="2603176"/>
            <a:ext cx="406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838969" y="2492896"/>
            <a:ext cx="357894" cy="110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2179413" y="2276872"/>
            <a:ext cx="459756" cy="238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H="1">
            <a:off x="2179413" y="2262175"/>
            <a:ext cx="34916" cy="253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H="1" flipV="1">
            <a:off x="2214333" y="2262175"/>
            <a:ext cx="424836" cy="146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1127001" y="2636912"/>
            <a:ext cx="88796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7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6" grpId="0"/>
      <p:bldP spid="1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260648"/>
            <a:ext cx="7848872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 4) (1 ponto) Ano Bissexto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Nosso calendário está baseado no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Ano Trópico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Este é o tempo que o Sol, em seu movimento aparente anual, gasta entre ficar a pino no Trópico de Capricórnio, ir e ficar a pino ao Trópico de Câncer e voltar a ficar a pino no Trópico de Capricórnio. Quando o Sol está a pino no Trópico de Capricórnio ou de Câncer, dizemos que ali está ocorrendo o Solstício de Verão. Para ir de um Trópico para o outro, passa a pino pelo Equador Celeste e quando isso ocorre dizemos que está ocorrendo o Equinócio.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62905" y="3789040"/>
            <a:ext cx="11305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por isso que o chamamos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Ano Trópico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pois o Sol oscila entre os dois Trópicos. A duração deste Ano Trópico é de, aproximadamente,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365,25 dias.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Sua grande vantagem é que as estações do ano sempre começam, aproximadamente, nas mesmas datas, além de ser simples a observação dos Equinócios e dos Solstícios.</a:t>
            </a:r>
          </a:p>
        </p:txBody>
      </p:sp>
    </p:spTree>
    <p:extLst>
      <p:ext uri="{BB962C8B-B14F-4D97-AF65-F5344CB8AC3E}">
        <p14:creationId xmlns:p14="http://schemas.microsoft.com/office/powerpoint/2010/main" val="298247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116632"/>
            <a:ext cx="7920880" cy="1013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Abaixo mostramos uma figura esquemática ilustrando esta oscilação do Sol em seu aparente movimento anual entre os trópicos, supondo a Terra imóvel, claro.</a:t>
            </a:r>
          </a:p>
        </p:txBody>
      </p:sp>
      <p:grpSp>
        <p:nvGrpSpPr>
          <p:cNvPr id="4" name="Group 823"/>
          <p:cNvGrpSpPr>
            <a:grpSpLocks/>
          </p:cNvGrpSpPr>
          <p:nvPr/>
        </p:nvGrpSpPr>
        <p:grpSpPr bwMode="auto">
          <a:xfrm>
            <a:off x="280235" y="962493"/>
            <a:ext cx="7355064" cy="3329684"/>
            <a:chOff x="1619" y="2767"/>
            <a:chExt cx="8648" cy="3843"/>
          </a:xfrm>
        </p:grpSpPr>
        <p:sp>
          <p:nvSpPr>
            <p:cNvPr id="5" name="Caixa de texto 8"/>
            <p:cNvSpPr txBox="1">
              <a:spLocks noChangeArrowheads="1"/>
            </p:cNvSpPr>
            <p:nvPr/>
          </p:nvSpPr>
          <p:spPr bwMode="auto">
            <a:xfrm>
              <a:off x="4486" y="3946"/>
              <a:ext cx="79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en-US" sz="1200">
                  <a:effectLst/>
                  <a:latin typeface="Arial"/>
                  <a:ea typeface="Times New Roman"/>
                </a:rPr>
                <a:t>HN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Caixa de texto 9"/>
            <p:cNvSpPr txBox="1">
              <a:spLocks noChangeArrowheads="1"/>
            </p:cNvSpPr>
            <p:nvPr/>
          </p:nvSpPr>
          <p:spPr bwMode="auto">
            <a:xfrm>
              <a:off x="4485" y="5850"/>
              <a:ext cx="61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en-US" sz="1100">
                  <a:effectLst/>
                  <a:latin typeface="Arial"/>
                  <a:ea typeface="Times New Roman"/>
                </a:rPr>
                <a:t>HS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7" name="Grupo 6"/>
            <p:cNvGrpSpPr>
              <a:grpSpLocks/>
            </p:cNvGrpSpPr>
            <p:nvPr/>
          </p:nvGrpSpPr>
          <p:grpSpPr bwMode="auto">
            <a:xfrm>
              <a:off x="1619" y="2767"/>
              <a:ext cx="8648" cy="3843"/>
              <a:chOff x="0" y="0"/>
              <a:chExt cx="5600085" cy="2502992"/>
            </a:xfrm>
          </p:grpSpPr>
          <p:sp>
            <p:nvSpPr>
              <p:cNvPr id="8" name="Elipse 7"/>
              <p:cNvSpPr>
                <a:spLocks noChangeArrowheads="1"/>
              </p:cNvSpPr>
              <p:nvPr/>
            </p:nvSpPr>
            <p:spPr bwMode="auto">
              <a:xfrm>
                <a:off x="1856721" y="1067964"/>
                <a:ext cx="914400" cy="914400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9" name="Conector reto 8"/>
              <p:cNvCxnSpPr>
                <a:cxnSpLocks noChangeShapeType="1"/>
              </p:cNvCxnSpPr>
              <p:nvPr/>
            </p:nvCxnSpPr>
            <p:spPr bwMode="auto">
              <a:xfrm>
                <a:off x="2303451" y="397869"/>
                <a:ext cx="19319" cy="2073499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Conector reto 9"/>
              <p:cNvCxnSpPr>
                <a:cxnSpLocks noChangeShapeType="1"/>
              </p:cNvCxnSpPr>
              <p:nvPr/>
            </p:nvCxnSpPr>
            <p:spPr bwMode="auto">
              <a:xfrm>
                <a:off x="1856721" y="1535634"/>
                <a:ext cx="914400" cy="64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Conector reto 10"/>
              <p:cNvCxnSpPr>
                <a:cxnSpLocks noChangeShapeType="1"/>
              </p:cNvCxnSpPr>
              <p:nvPr/>
            </p:nvCxnSpPr>
            <p:spPr bwMode="auto">
              <a:xfrm>
                <a:off x="1912562" y="1298309"/>
                <a:ext cx="792050" cy="64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Conector reto 11"/>
              <p:cNvCxnSpPr>
                <a:cxnSpLocks noChangeShapeType="1"/>
              </p:cNvCxnSpPr>
              <p:nvPr/>
            </p:nvCxnSpPr>
            <p:spPr bwMode="auto">
              <a:xfrm>
                <a:off x="1919542" y="1752019"/>
                <a:ext cx="792050" cy="64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o Explicativo 1 12"/>
              <p:cNvSpPr>
                <a:spLocks/>
              </p:cNvSpPr>
              <p:nvPr/>
            </p:nvSpPr>
            <p:spPr bwMode="auto">
              <a:xfrm>
                <a:off x="0" y="635194"/>
                <a:ext cx="1193800" cy="477520"/>
              </a:xfrm>
              <a:prstGeom prst="borderCallout1">
                <a:avLst>
                  <a:gd name="adj1" fmla="val 49153"/>
                  <a:gd name="adj2" fmla="val 101894"/>
                  <a:gd name="adj3" fmla="val 132148"/>
                  <a:gd name="adj4" fmla="val 15883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</a:rPr>
                  <a:t>Trópico de Câncer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Texto Explicativo 1 13"/>
              <p:cNvSpPr>
                <a:spLocks/>
              </p:cNvSpPr>
              <p:nvPr/>
            </p:nvSpPr>
            <p:spPr bwMode="auto">
              <a:xfrm>
                <a:off x="0" y="1326229"/>
                <a:ext cx="1193800" cy="477520"/>
              </a:xfrm>
              <a:prstGeom prst="borderCallout1">
                <a:avLst>
                  <a:gd name="adj1" fmla="val 49153"/>
                  <a:gd name="adj2" fmla="val 101894"/>
                  <a:gd name="adj3" fmla="val 52796"/>
                  <a:gd name="adj4" fmla="val 153315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</a:rPr>
                  <a:t>Equador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Texto Explicativo 1 14"/>
              <p:cNvSpPr>
                <a:spLocks/>
              </p:cNvSpPr>
              <p:nvPr/>
            </p:nvSpPr>
            <p:spPr bwMode="auto">
              <a:xfrm>
                <a:off x="0" y="1891622"/>
                <a:ext cx="1193800" cy="477520"/>
              </a:xfrm>
              <a:prstGeom prst="borderCallout1">
                <a:avLst>
                  <a:gd name="adj1" fmla="val 49153"/>
                  <a:gd name="adj2" fmla="val 101894"/>
                  <a:gd name="adj3" fmla="val -28287"/>
                  <a:gd name="adj4" fmla="val 156079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</a:rPr>
                  <a:t>Trópico</a:t>
                </a:r>
                <a:r>
                  <a:rPr lang="en-US" sz="100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1000">
                    <a:effectLst/>
                    <a:latin typeface="Arial"/>
                    <a:ea typeface="Times New Roman"/>
                  </a:rPr>
                  <a:t>de</a:t>
                </a:r>
                <a:r>
                  <a:rPr lang="en-US" sz="100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1000">
                    <a:effectLst/>
                    <a:latin typeface="Arial"/>
                    <a:ea typeface="Times New Roman"/>
                  </a:rPr>
                  <a:t>Capricórnio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6" name="Conector reto 15"/>
              <p:cNvCxnSpPr>
                <a:cxnSpLocks noChangeShapeType="1"/>
              </p:cNvCxnSpPr>
              <p:nvPr/>
            </p:nvCxnSpPr>
            <p:spPr bwMode="auto">
              <a:xfrm>
                <a:off x="949301" y="886480"/>
                <a:ext cx="906163" cy="39541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Conector de seta reta 16"/>
              <p:cNvCxnSpPr>
                <a:cxnSpLocks noChangeShapeType="1"/>
              </p:cNvCxnSpPr>
              <p:nvPr/>
            </p:nvCxnSpPr>
            <p:spPr bwMode="auto">
              <a:xfrm>
                <a:off x="949301" y="1535634"/>
                <a:ext cx="782595" cy="0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Conector de seta reta 17"/>
              <p:cNvCxnSpPr>
                <a:cxnSpLocks noChangeShapeType="1"/>
              </p:cNvCxnSpPr>
              <p:nvPr/>
            </p:nvCxnSpPr>
            <p:spPr bwMode="auto">
              <a:xfrm flipV="1">
                <a:off x="991182" y="1752019"/>
                <a:ext cx="864955" cy="389067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Caixa de texto 20"/>
              <p:cNvSpPr txBox="1">
                <a:spLocks noChangeArrowheads="1"/>
              </p:cNvSpPr>
              <p:nvPr/>
            </p:nvSpPr>
            <p:spPr bwMode="auto">
              <a:xfrm>
                <a:off x="1731078" y="0"/>
                <a:ext cx="1194486" cy="276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</a:rPr>
                  <a:t>Eixo de Rotação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0" name="Conector reto 19"/>
              <p:cNvCxnSpPr>
                <a:cxnSpLocks noChangeShapeType="1"/>
              </p:cNvCxnSpPr>
              <p:nvPr/>
            </p:nvCxnSpPr>
            <p:spPr bwMode="auto">
              <a:xfrm flipV="1">
                <a:off x="2317411" y="1305289"/>
                <a:ext cx="385616" cy="23701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Conector reto 20"/>
              <p:cNvCxnSpPr>
                <a:cxnSpLocks noChangeShapeType="1"/>
              </p:cNvCxnSpPr>
              <p:nvPr/>
            </p:nvCxnSpPr>
            <p:spPr bwMode="auto">
              <a:xfrm flipV="1">
                <a:off x="2701319" y="767817"/>
                <a:ext cx="831009" cy="5272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Estrela de 12 Pontos 23"/>
              <p:cNvSpPr>
                <a:spLocks/>
              </p:cNvSpPr>
              <p:nvPr/>
            </p:nvSpPr>
            <p:spPr bwMode="auto">
              <a:xfrm>
                <a:off x="3580819" y="474651"/>
                <a:ext cx="329513" cy="312574"/>
              </a:xfrm>
              <a:custGeom>
                <a:avLst/>
                <a:gdLst>
                  <a:gd name="T0" fmla="*/ 0 w 329513"/>
                  <a:gd name="T1" fmla="*/ 156287 h 312574"/>
                  <a:gd name="T2" fmla="*/ 45400 w 329513"/>
                  <a:gd name="T3" fmla="*/ 125949 h 312574"/>
                  <a:gd name="T4" fmla="*/ 22073 w 329513"/>
                  <a:gd name="T5" fmla="*/ 78144 h 312574"/>
                  <a:gd name="T6" fmla="*/ 77381 w 329513"/>
                  <a:gd name="T7" fmla="*/ 73403 h 312574"/>
                  <a:gd name="T8" fmla="*/ 82378 w 329513"/>
                  <a:gd name="T9" fmla="*/ 20938 h 312574"/>
                  <a:gd name="T10" fmla="*/ 132775 w 329513"/>
                  <a:gd name="T11" fmla="*/ 43066 h 312574"/>
                  <a:gd name="T12" fmla="*/ 164757 w 329513"/>
                  <a:gd name="T13" fmla="*/ 0 h 312574"/>
                  <a:gd name="T14" fmla="*/ 196738 w 329513"/>
                  <a:gd name="T15" fmla="*/ 43066 h 312574"/>
                  <a:gd name="T16" fmla="*/ 247135 w 329513"/>
                  <a:gd name="T17" fmla="*/ 20938 h 312574"/>
                  <a:gd name="T18" fmla="*/ 252132 w 329513"/>
                  <a:gd name="T19" fmla="*/ 73403 h 312574"/>
                  <a:gd name="T20" fmla="*/ 307440 w 329513"/>
                  <a:gd name="T21" fmla="*/ 78144 h 312574"/>
                  <a:gd name="T22" fmla="*/ 284113 w 329513"/>
                  <a:gd name="T23" fmla="*/ 125949 h 312574"/>
                  <a:gd name="T24" fmla="*/ 329513 w 329513"/>
                  <a:gd name="T25" fmla="*/ 156287 h 312574"/>
                  <a:gd name="T26" fmla="*/ 284113 w 329513"/>
                  <a:gd name="T27" fmla="*/ 186625 h 312574"/>
                  <a:gd name="T28" fmla="*/ 307440 w 329513"/>
                  <a:gd name="T29" fmla="*/ 234431 h 312574"/>
                  <a:gd name="T30" fmla="*/ 252132 w 329513"/>
                  <a:gd name="T31" fmla="*/ 239171 h 312574"/>
                  <a:gd name="T32" fmla="*/ 247135 w 329513"/>
                  <a:gd name="T33" fmla="*/ 291636 h 312574"/>
                  <a:gd name="T34" fmla="*/ 196738 w 329513"/>
                  <a:gd name="T35" fmla="*/ 269508 h 312574"/>
                  <a:gd name="T36" fmla="*/ 164757 w 329513"/>
                  <a:gd name="T37" fmla="*/ 312574 h 312574"/>
                  <a:gd name="T38" fmla="*/ 132775 w 329513"/>
                  <a:gd name="T39" fmla="*/ 269508 h 312574"/>
                  <a:gd name="T40" fmla="*/ 82378 w 329513"/>
                  <a:gd name="T41" fmla="*/ 291636 h 312574"/>
                  <a:gd name="T42" fmla="*/ 77381 w 329513"/>
                  <a:gd name="T43" fmla="*/ 239171 h 312574"/>
                  <a:gd name="T44" fmla="*/ 22073 w 329513"/>
                  <a:gd name="T45" fmla="*/ 234431 h 312574"/>
                  <a:gd name="T46" fmla="*/ 45400 w 329513"/>
                  <a:gd name="T47" fmla="*/ 186625 h 312574"/>
                  <a:gd name="T48" fmla="*/ 0 w 329513"/>
                  <a:gd name="T49" fmla="*/ 156287 h 3125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29513" h="312574">
                    <a:moveTo>
                      <a:pt x="0" y="156287"/>
                    </a:moveTo>
                    <a:lnTo>
                      <a:pt x="45400" y="125949"/>
                    </a:lnTo>
                    <a:lnTo>
                      <a:pt x="22073" y="78144"/>
                    </a:lnTo>
                    <a:lnTo>
                      <a:pt x="77381" y="73403"/>
                    </a:lnTo>
                    <a:lnTo>
                      <a:pt x="82378" y="20938"/>
                    </a:lnTo>
                    <a:lnTo>
                      <a:pt x="132775" y="43066"/>
                    </a:lnTo>
                    <a:lnTo>
                      <a:pt x="164757" y="0"/>
                    </a:lnTo>
                    <a:lnTo>
                      <a:pt x="196738" y="43066"/>
                    </a:lnTo>
                    <a:lnTo>
                      <a:pt x="247135" y="20938"/>
                    </a:lnTo>
                    <a:lnTo>
                      <a:pt x="252132" y="73403"/>
                    </a:lnTo>
                    <a:lnTo>
                      <a:pt x="307440" y="78144"/>
                    </a:lnTo>
                    <a:lnTo>
                      <a:pt x="284113" y="125949"/>
                    </a:lnTo>
                    <a:lnTo>
                      <a:pt x="329513" y="156287"/>
                    </a:lnTo>
                    <a:lnTo>
                      <a:pt x="284113" y="186625"/>
                    </a:lnTo>
                    <a:lnTo>
                      <a:pt x="307440" y="234431"/>
                    </a:lnTo>
                    <a:lnTo>
                      <a:pt x="252132" y="239171"/>
                    </a:lnTo>
                    <a:lnTo>
                      <a:pt x="247135" y="291636"/>
                    </a:lnTo>
                    <a:lnTo>
                      <a:pt x="196738" y="269508"/>
                    </a:lnTo>
                    <a:lnTo>
                      <a:pt x="164757" y="312574"/>
                    </a:lnTo>
                    <a:lnTo>
                      <a:pt x="132775" y="269508"/>
                    </a:lnTo>
                    <a:lnTo>
                      <a:pt x="82378" y="291636"/>
                    </a:lnTo>
                    <a:lnTo>
                      <a:pt x="77381" y="239171"/>
                    </a:lnTo>
                    <a:lnTo>
                      <a:pt x="22073" y="234431"/>
                    </a:lnTo>
                    <a:lnTo>
                      <a:pt x="45400" y="186625"/>
                    </a:lnTo>
                    <a:lnTo>
                      <a:pt x="0" y="156287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23" name="Conector reto 22"/>
              <p:cNvCxnSpPr>
                <a:cxnSpLocks noChangeShapeType="1"/>
              </p:cNvCxnSpPr>
              <p:nvPr/>
            </p:nvCxnSpPr>
            <p:spPr bwMode="auto">
              <a:xfrm>
                <a:off x="2317411" y="1542614"/>
                <a:ext cx="388396" cy="21598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Conector reto 23"/>
              <p:cNvCxnSpPr>
                <a:cxnSpLocks noChangeShapeType="1"/>
              </p:cNvCxnSpPr>
              <p:nvPr/>
            </p:nvCxnSpPr>
            <p:spPr bwMode="auto">
              <a:xfrm>
                <a:off x="2708300" y="1758999"/>
                <a:ext cx="946339" cy="53374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Estrela de 12 Pontos 28"/>
              <p:cNvSpPr>
                <a:spLocks/>
              </p:cNvSpPr>
              <p:nvPr/>
            </p:nvSpPr>
            <p:spPr bwMode="auto">
              <a:xfrm>
                <a:off x="3657600" y="2177808"/>
                <a:ext cx="329513" cy="312574"/>
              </a:xfrm>
              <a:custGeom>
                <a:avLst/>
                <a:gdLst>
                  <a:gd name="T0" fmla="*/ 0 w 329513"/>
                  <a:gd name="T1" fmla="*/ 156287 h 312574"/>
                  <a:gd name="T2" fmla="*/ 45400 w 329513"/>
                  <a:gd name="T3" fmla="*/ 125949 h 312574"/>
                  <a:gd name="T4" fmla="*/ 22073 w 329513"/>
                  <a:gd name="T5" fmla="*/ 78144 h 312574"/>
                  <a:gd name="T6" fmla="*/ 77381 w 329513"/>
                  <a:gd name="T7" fmla="*/ 73403 h 312574"/>
                  <a:gd name="T8" fmla="*/ 82378 w 329513"/>
                  <a:gd name="T9" fmla="*/ 20938 h 312574"/>
                  <a:gd name="T10" fmla="*/ 132775 w 329513"/>
                  <a:gd name="T11" fmla="*/ 43066 h 312574"/>
                  <a:gd name="T12" fmla="*/ 164757 w 329513"/>
                  <a:gd name="T13" fmla="*/ 0 h 312574"/>
                  <a:gd name="T14" fmla="*/ 196738 w 329513"/>
                  <a:gd name="T15" fmla="*/ 43066 h 312574"/>
                  <a:gd name="T16" fmla="*/ 247135 w 329513"/>
                  <a:gd name="T17" fmla="*/ 20938 h 312574"/>
                  <a:gd name="T18" fmla="*/ 252132 w 329513"/>
                  <a:gd name="T19" fmla="*/ 73403 h 312574"/>
                  <a:gd name="T20" fmla="*/ 307440 w 329513"/>
                  <a:gd name="T21" fmla="*/ 78144 h 312574"/>
                  <a:gd name="T22" fmla="*/ 284113 w 329513"/>
                  <a:gd name="T23" fmla="*/ 125949 h 312574"/>
                  <a:gd name="T24" fmla="*/ 329513 w 329513"/>
                  <a:gd name="T25" fmla="*/ 156287 h 312574"/>
                  <a:gd name="T26" fmla="*/ 284113 w 329513"/>
                  <a:gd name="T27" fmla="*/ 186625 h 312574"/>
                  <a:gd name="T28" fmla="*/ 307440 w 329513"/>
                  <a:gd name="T29" fmla="*/ 234431 h 312574"/>
                  <a:gd name="T30" fmla="*/ 252132 w 329513"/>
                  <a:gd name="T31" fmla="*/ 239171 h 312574"/>
                  <a:gd name="T32" fmla="*/ 247135 w 329513"/>
                  <a:gd name="T33" fmla="*/ 291636 h 312574"/>
                  <a:gd name="T34" fmla="*/ 196738 w 329513"/>
                  <a:gd name="T35" fmla="*/ 269508 h 312574"/>
                  <a:gd name="T36" fmla="*/ 164757 w 329513"/>
                  <a:gd name="T37" fmla="*/ 312574 h 312574"/>
                  <a:gd name="T38" fmla="*/ 132775 w 329513"/>
                  <a:gd name="T39" fmla="*/ 269508 h 312574"/>
                  <a:gd name="T40" fmla="*/ 82378 w 329513"/>
                  <a:gd name="T41" fmla="*/ 291636 h 312574"/>
                  <a:gd name="T42" fmla="*/ 77381 w 329513"/>
                  <a:gd name="T43" fmla="*/ 239171 h 312574"/>
                  <a:gd name="T44" fmla="*/ 22073 w 329513"/>
                  <a:gd name="T45" fmla="*/ 234431 h 312574"/>
                  <a:gd name="T46" fmla="*/ 45400 w 329513"/>
                  <a:gd name="T47" fmla="*/ 186625 h 312574"/>
                  <a:gd name="T48" fmla="*/ 0 w 329513"/>
                  <a:gd name="T49" fmla="*/ 156287 h 3125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29513" h="312574">
                    <a:moveTo>
                      <a:pt x="0" y="156287"/>
                    </a:moveTo>
                    <a:lnTo>
                      <a:pt x="45400" y="125949"/>
                    </a:lnTo>
                    <a:lnTo>
                      <a:pt x="22073" y="78144"/>
                    </a:lnTo>
                    <a:lnTo>
                      <a:pt x="77381" y="73403"/>
                    </a:lnTo>
                    <a:lnTo>
                      <a:pt x="82378" y="20938"/>
                    </a:lnTo>
                    <a:lnTo>
                      <a:pt x="132775" y="43066"/>
                    </a:lnTo>
                    <a:lnTo>
                      <a:pt x="164757" y="0"/>
                    </a:lnTo>
                    <a:lnTo>
                      <a:pt x="196738" y="43066"/>
                    </a:lnTo>
                    <a:lnTo>
                      <a:pt x="247135" y="20938"/>
                    </a:lnTo>
                    <a:lnTo>
                      <a:pt x="252132" y="73403"/>
                    </a:lnTo>
                    <a:lnTo>
                      <a:pt x="307440" y="78144"/>
                    </a:lnTo>
                    <a:lnTo>
                      <a:pt x="284113" y="125949"/>
                    </a:lnTo>
                    <a:lnTo>
                      <a:pt x="329513" y="156287"/>
                    </a:lnTo>
                    <a:lnTo>
                      <a:pt x="284113" y="186625"/>
                    </a:lnTo>
                    <a:lnTo>
                      <a:pt x="307440" y="234431"/>
                    </a:lnTo>
                    <a:lnTo>
                      <a:pt x="252132" y="239171"/>
                    </a:lnTo>
                    <a:lnTo>
                      <a:pt x="247135" y="291636"/>
                    </a:lnTo>
                    <a:lnTo>
                      <a:pt x="196738" y="269508"/>
                    </a:lnTo>
                    <a:lnTo>
                      <a:pt x="164757" y="312574"/>
                    </a:lnTo>
                    <a:lnTo>
                      <a:pt x="132775" y="269508"/>
                    </a:lnTo>
                    <a:lnTo>
                      <a:pt x="82378" y="291636"/>
                    </a:lnTo>
                    <a:lnTo>
                      <a:pt x="77381" y="239171"/>
                    </a:lnTo>
                    <a:lnTo>
                      <a:pt x="22073" y="234431"/>
                    </a:lnTo>
                    <a:lnTo>
                      <a:pt x="45400" y="186625"/>
                    </a:lnTo>
                    <a:lnTo>
                      <a:pt x="0" y="156287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6" name="Arco 29"/>
              <p:cNvSpPr>
                <a:spLocks/>
              </p:cNvSpPr>
              <p:nvPr/>
            </p:nvSpPr>
            <p:spPr bwMode="auto">
              <a:xfrm>
                <a:off x="3217851" y="781777"/>
                <a:ext cx="690880" cy="1704340"/>
              </a:xfrm>
              <a:custGeom>
                <a:avLst/>
                <a:gdLst>
                  <a:gd name="T0" fmla="*/ 518289 w 690880"/>
                  <a:gd name="T1" fmla="*/ 114353 h 1704340"/>
                  <a:gd name="T2" fmla="*/ 690052 w 690880"/>
                  <a:gd name="T3" fmla="*/ 793198 h 1704340"/>
                  <a:gd name="T4" fmla="*/ 637227 w 690880"/>
                  <a:gd name="T5" fmla="*/ 1308311 h 17043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0880" h="1704340" stroke="0">
                    <a:moveTo>
                      <a:pt x="518289" y="114353"/>
                    </a:moveTo>
                    <a:cubicBezTo>
                      <a:pt x="617729" y="256124"/>
                      <a:pt x="682104" y="510547"/>
                      <a:pt x="690052" y="793198"/>
                    </a:cubicBezTo>
                    <a:cubicBezTo>
                      <a:pt x="695147" y="974403"/>
                      <a:pt x="676639" y="1154883"/>
                      <a:pt x="637227" y="1308311"/>
                    </a:cubicBezTo>
                    <a:lnTo>
                      <a:pt x="345440" y="852170"/>
                    </a:lnTo>
                    <a:lnTo>
                      <a:pt x="518289" y="114353"/>
                    </a:lnTo>
                    <a:close/>
                  </a:path>
                  <a:path w="690880" h="1704340" fill="none">
                    <a:moveTo>
                      <a:pt x="518289" y="114353"/>
                    </a:moveTo>
                    <a:cubicBezTo>
                      <a:pt x="617729" y="256124"/>
                      <a:pt x="682104" y="510547"/>
                      <a:pt x="690052" y="793198"/>
                    </a:cubicBezTo>
                    <a:cubicBezTo>
                      <a:pt x="695147" y="974403"/>
                      <a:pt x="676639" y="1154883"/>
                      <a:pt x="637227" y="1308311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7" name="Caixa de texto 30"/>
              <p:cNvSpPr txBox="1">
                <a:spLocks noChangeArrowheads="1"/>
              </p:cNvSpPr>
              <p:nvPr/>
            </p:nvSpPr>
            <p:spPr bwMode="auto">
              <a:xfrm>
                <a:off x="4055338" y="390868"/>
                <a:ext cx="1459401" cy="495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pt-BR" sz="1000">
                    <a:effectLst/>
                    <a:latin typeface="Arial"/>
                    <a:ea typeface="Times New Roman"/>
                  </a:rPr>
                  <a:t>Sol</a:t>
                </a:r>
                <a:r>
                  <a:rPr lang="pt-BR" sz="100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pt-BR" sz="1000">
                    <a:effectLst/>
                    <a:latin typeface="Arial"/>
                    <a:ea typeface="Times New Roman"/>
                  </a:rPr>
                  <a:t>a pino no Trópico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  <a:p>
                <a:pPr algn="ctr" hangingPunct="0">
                  <a:spcAft>
                    <a:spcPts val="0"/>
                  </a:spcAft>
                </a:pPr>
                <a:r>
                  <a:rPr lang="pt-PT" sz="1000">
                    <a:effectLst/>
                    <a:latin typeface="Arial"/>
                    <a:ea typeface="Times New Roman"/>
                  </a:rPr>
                  <a:t>de Câ</a:t>
                </a:r>
                <a:r>
                  <a:rPr lang="pt-BR" sz="1000">
                    <a:effectLst/>
                    <a:latin typeface="Arial"/>
                    <a:ea typeface="Times New Roman"/>
                  </a:rPr>
                  <a:t>ncer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8" name="Caixa de texto 31"/>
              <p:cNvSpPr txBox="1">
                <a:spLocks noChangeArrowheads="1"/>
              </p:cNvSpPr>
              <p:nvPr/>
            </p:nvSpPr>
            <p:spPr bwMode="auto">
              <a:xfrm>
                <a:off x="4111251" y="2034195"/>
                <a:ext cx="1488834" cy="46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pt-BR" sz="1000">
                    <a:effectLst/>
                    <a:latin typeface="Arial"/>
                    <a:ea typeface="Times New Roman"/>
                  </a:rPr>
                  <a:t>Sol a pino no Trópico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  <a:p>
                <a:pPr algn="ctr" hangingPunct="0"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</a:rPr>
                  <a:t>de Capricórnio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29" name="Retângulo 28"/>
          <p:cNvSpPr/>
          <p:nvPr/>
        </p:nvSpPr>
        <p:spPr>
          <a:xfrm>
            <a:off x="118888" y="4581128"/>
            <a:ext cx="11521281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Figura esquemática da oscilação do Sol entre os dois trópicos. Nesta figura HN e HS significam Hemisfério Norte e Sul, respectivamente. Esta “oscilação” do Sol só ocorre devido à inclinação do eixo de rotação da Terra em relação à perpendicular ao plano de sua órbita. Se o eixo de rotação fosse perpendicular ao plano da órbita nada disso aconteceria e não haveria estações do ano.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3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404664"/>
            <a:ext cx="7848872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 4a) (0,5 ponto)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nosso calendário o ano tem 365 dias, então, quantas horas sobram em cada ano?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Atenção: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A resposta precisa ser em horas. Registre abaixo as suas contas.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7418143" y="2350883"/>
                <a:ext cx="1224136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24 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h𝑜𝑟𝑎𝑠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h𝑜𝑟𝑎𝑠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143" y="2350883"/>
                <a:ext cx="1224136" cy="618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190897" y="298766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Resposta 4a):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0897" y="3429000"/>
            <a:ext cx="11520880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 4b) (0,5 ponto)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Quando as sobras totalizam um dia, após 4 anos, adicionamos um dia em fevereiro e chamamos este ano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“bissexto”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Este ano tem 366 dias. 2012 é bissexto, assim como foi 2008 e será 2016. Pergunta-se: Será 2056 bissexto?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Atenção: Registre abaixo suas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contas.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12656" y="6189227"/>
            <a:ext cx="3890809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Resposta 4b):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 _ _ _ _ _ _ _ _ _ _ 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0897" y="170080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Resposta: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O ano trópico tem 365,25 dias, logo sobram 0,25 dias em cada ano.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90897" y="2488511"/>
            <a:ext cx="3072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Multiplicando: 0,25 x 24 = 6 h.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143225" y="2488511"/>
            <a:ext cx="3166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Ou usando uma “regra de três”: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306922" y="2349402"/>
                <a:ext cx="1299587" cy="647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𝑑𝑖𝑎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0,25 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𝑑𝑖𝑎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922" y="2349402"/>
                <a:ext cx="1299587" cy="647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8498263" y="2475372"/>
                <a:ext cx="1773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=6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h𝑜𝑟𝑎𝑠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263" y="2475372"/>
                <a:ext cx="17737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1993806" y="296518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horas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90897" y="4509120"/>
            <a:ext cx="10870742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Observação: Ano divisível por 4 é bissexto. Se terminar em 00 não é bissexto, exceto se múltiplo de 400.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89049"/>
              </p:ext>
            </p:extLst>
          </p:nvPr>
        </p:nvGraphicFramePr>
        <p:xfrm>
          <a:off x="361313" y="5073744"/>
          <a:ext cx="809299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80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2016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+4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2020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18693"/>
              </p:ext>
            </p:extLst>
          </p:nvPr>
        </p:nvGraphicFramePr>
        <p:xfrm>
          <a:off x="1343025" y="5073744"/>
          <a:ext cx="760761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760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2020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+4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2024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217058"/>
              </p:ext>
            </p:extLst>
          </p:nvPr>
        </p:nvGraphicFramePr>
        <p:xfrm>
          <a:off x="2236520" y="5073744"/>
          <a:ext cx="859368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85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2024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+4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2028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17014"/>
              </p:ext>
            </p:extLst>
          </p:nvPr>
        </p:nvGraphicFramePr>
        <p:xfrm>
          <a:off x="3287241" y="5073744"/>
          <a:ext cx="737257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737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2028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+4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2032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09327"/>
              </p:ext>
            </p:extLst>
          </p:nvPr>
        </p:nvGraphicFramePr>
        <p:xfrm>
          <a:off x="4164627" y="5073744"/>
          <a:ext cx="835864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83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2032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+4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2036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75407"/>
              </p:ext>
            </p:extLst>
          </p:nvPr>
        </p:nvGraphicFramePr>
        <p:xfrm>
          <a:off x="5182055" y="5073744"/>
          <a:ext cx="78732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787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2036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+4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2040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173418"/>
              </p:ext>
            </p:extLst>
          </p:nvPr>
        </p:nvGraphicFramePr>
        <p:xfrm>
          <a:off x="6148248" y="5073744"/>
          <a:ext cx="738788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73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2040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+4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2044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335905"/>
              </p:ext>
            </p:extLst>
          </p:nvPr>
        </p:nvGraphicFramePr>
        <p:xfrm>
          <a:off x="7042467" y="5073744"/>
          <a:ext cx="763822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76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2044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+4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2048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33807"/>
              </p:ext>
            </p:extLst>
          </p:nvPr>
        </p:nvGraphicFramePr>
        <p:xfrm>
          <a:off x="7967761" y="5073744"/>
          <a:ext cx="715284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715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2048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+4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2052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956455"/>
              </p:ext>
            </p:extLst>
          </p:nvPr>
        </p:nvGraphicFramePr>
        <p:xfrm>
          <a:off x="8831857" y="5073744"/>
          <a:ext cx="720080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2052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+4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2056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Retângulo 25"/>
          <p:cNvSpPr/>
          <p:nvPr/>
        </p:nvSpPr>
        <p:spPr>
          <a:xfrm>
            <a:off x="3078760" y="6161519"/>
            <a:ext cx="1954381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2056 é bissexto.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260648"/>
            <a:ext cx="7920880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 5) (1 ponto)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Você sabe que a Terra gira ao redor do Sol numa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órbita elíptica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Chamamos esse movimento de translação. Para dar uma volta completa ao redor do Sol, a Terra gasta, aproximadamente,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365,26 dias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Este tempo chamamos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Ano Sideral.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Ele é medido em relação às estrelas fixas e é maior do que 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ano Trópico.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890" y="1916832"/>
            <a:ext cx="7920880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 5) (1 ponto)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Faça um X na figura abaixo que melhor representa a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7" y="2708920"/>
            <a:ext cx="10801200" cy="23000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1208245" y="5077120"/>
            <a:ext cx="9289032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Observações: A órbita da Terra é uma elipse de baixíssima excentricidade (e = 0,0167), ou seja, muito próxima de um círculo. A segunda figura (da esquerda para a direita) já está exageradíssima em relação à realidade. Se a órbita fosse uma elipse de alta excentridade veríamos o Sol variar de diâmetro durante o ano além de outros fenômenos. Todos os detalhes sobre a correta forma da órbita da Terra estão no artigo: http://www.sbfisica.org.br/fne/Vol4/Num2?v4n2a06.pdf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98175" y="343823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889" y="2276872"/>
            <a:ext cx="11665296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órbita da Terra ao redor do Sol. Não há efeito de perspectiva, isto é, você está olhando tudo de “cima”.</a:t>
            </a:r>
          </a:p>
        </p:txBody>
      </p:sp>
    </p:spTree>
    <p:extLst>
      <p:ext uri="{BB962C8B-B14F-4D97-AF65-F5344CB8AC3E}">
        <p14:creationId xmlns:p14="http://schemas.microsoft.com/office/powerpoint/2010/main" val="3432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88640"/>
            <a:ext cx="7776864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 6) (1 ponto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 Para girarem ao redor da Terra, a 350 km de altura, os satélites artificiais necessitam atingir a velocidade de 28.000 km/h.  Essa velocidade é atingida a partir da queima do combustível de grandes foguetes.  O tempo decorrido entre o lançamento do foguete e a colocação do satélite em órbita é de 10 minutos, ou seja, é o tempo que você leva para tomar banho.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8" y="2544228"/>
            <a:ext cx="115634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Pergunta 6a) (0,5 ponto)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Em São José dos Campos, interior de São Paulo, estão localizadas as organizações que constroem foguetes e satélites no Brasil.  O Instituto de Aeronáutica e Espaço (IAE) constrói foguetes, enquanto o Instituto Nacional de Pesquisas Espaciais (INPE) constrói satélites.  Considerando-se que a distância entre as cidades de São José dos Campos e o Rio de Janeiro é de 350 km, quantas horas levaria um automóvel, movendo-se à velocidade média de 100 km/h, para ir de São José dos Campos até o Rio de Janeiro?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34357" y="4340431"/>
            <a:ext cx="432048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Registre aqui suas contas.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39218" y="5186953"/>
                <a:ext cx="1231427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𝑘𝑚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350 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𝑘𝑚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8" y="5186953"/>
                <a:ext cx="1231427" cy="618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441135" y="5186953"/>
                <a:ext cx="131798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h𝑜𝑟𝑎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h𝑜𝑟𝑎𝑠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 →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35" y="5186953"/>
                <a:ext cx="1317989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633940" y="5311442"/>
                <a:ext cx="1877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∴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=3,5 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h𝑜𝑟𝑎𝑠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940" y="5311442"/>
                <a:ext cx="18774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1415033" y="6216928"/>
            <a:ext cx="323678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Resposta 6a):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 _ _ _ _ _ _ _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94499" y="6179984"/>
            <a:ext cx="126188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horas.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8605" y="4726299"/>
            <a:ext cx="1116124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Resolução: Pode-se resolver usando-se uma simples “regra de três”, ou simples proporções de frações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3197</Words>
  <Application>Microsoft Office PowerPoint</Application>
  <PresentationFormat>Personalizar</PresentationFormat>
  <Paragraphs>232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João Canalle</cp:lastModifiedBy>
  <cp:revision>50</cp:revision>
  <dcterms:created xsi:type="dcterms:W3CDTF">2020-08-11T00:56:45Z</dcterms:created>
  <dcterms:modified xsi:type="dcterms:W3CDTF">2020-08-21T19:23:45Z</dcterms:modified>
</cp:coreProperties>
</file>