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9" r:id="rId2"/>
    <p:sldId id="268" r:id="rId3"/>
    <p:sldId id="261" r:id="rId4"/>
    <p:sldId id="262" r:id="rId5"/>
    <p:sldId id="263" r:id="rId6"/>
    <p:sldId id="264" r:id="rId7"/>
    <p:sldId id="265" r:id="rId8"/>
    <p:sldId id="258" r:id="rId9"/>
    <p:sldId id="259" r:id="rId10"/>
    <p:sldId id="260" r:id="rId11"/>
    <p:sldId id="266" r:id="rId12"/>
    <p:sldId id="270" r:id="rId13"/>
  </p:sldIdLst>
  <p:sldSz cx="11903075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BD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734" y="48"/>
      </p:cViewPr>
      <p:guideLst>
        <p:guide orient="horz" pos="2160"/>
        <p:guide pos="37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E3646-01DD-4703-8DD1-0EFBDC32C894}" type="datetimeFigureOut">
              <a:rPr lang="pt-BR" smtClean="0"/>
              <a:t>27/07/2020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50888" y="1143000"/>
            <a:ext cx="5356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EDF98-DC7F-48EA-92FA-37F1FD93682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144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EDF98-DC7F-48EA-92FA-37F1FD93682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13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92731" y="2130426"/>
            <a:ext cx="10117614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5461" y="3886200"/>
            <a:ext cx="833215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123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794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29729" y="274639"/>
            <a:ext cx="2678192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95154" y="274639"/>
            <a:ext cx="7836191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9219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474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0261" y="4406901"/>
            <a:ext cx="1011761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40261" y="2906713"/>
            <a:ext cx="1011761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095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95154" y="1600201"/>
            <a:ext cx="52571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50730" y="1600201"/>
            <a:ext cx="525719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77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95154" y="1535113"/>
            <a:ext cx="525925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5154" y="2174875"/>
            <a:ext cx="525925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046598" y="1535113"/>
            <a:ext cx="526132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046598" y="2174875"/>
            <a:ext cx="526132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593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3286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  <p:pic>
        <p:nvPicPr>
          <p:cNvPr id="1026" name="Picture 2" descr="C:\Users\OBA\Downloads\mobfog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5946569"/>
            <a:ext cx="1383912" cy="88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BA\Downloads\LOGOTIPO_OBA_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985" y="5661248"/>
            <a:ext cx="2191842" cy="145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43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5154" y="273050"/>
            <a:ext cx="391603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53771" y="273051"/>
            <a:ext cx="66541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95154" y="1435101"/>
            <a:ext cx="391603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759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33086" y="4800600"/>
            <a:ext cx="714184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33086" y="612775"/>
            <a:ext cx="714184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33086" y="5367338"/>
            <a:ext cx="714184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813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3D69B"/>
            </a:gs>
            <a:gs pos="50000">
              <a:srgbClr val="F9F9EE"/>
            </a:gs>
            <a:gs pos="100000">
              <a:srgbClr val="D7E4BD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95154" y="274638"/>
            <a:ext cx="10712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95154" y="1600201"/>
            <a:ext cx="107127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595154" y="6356351"/>
            <a:ext cx="2777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70355-9076-440C-892F-82A9FD49BF94}" type="datetimeFigureOut">
              <a:rPr lang="pt-BR" smtClean="0"/>
              <a:t>27/07/2020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66884" y="6356351"/>
            <a:ext cx="3769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530537" y="6356351"/>
            <a:ext cx="2777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55CBD-7191-4204-A676-DA84A2F3FA97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710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o_Microsoft_Word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517" y="2614914"/>
            <a:ext cx="7083880" cy="470129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426220" y="213381"/>
            <a:ext cx="5897440" cy="2884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296" b="1" dirty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GABARITO COMENTADO </a:t>
            </a:r>
          </a:p>
          <a:p>
            <a:pPr algn="ctr"/>
            <a:r>
              <a:rPr lang="pt-BR" sz="4296" b="1" dirty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PROVA</a:t>
            </a:r>
          </a:p>
          <a:p>
            <a:pPr algn="ctr"/>
            <a:endParaRPr lang="pt-BR" sz="4296" b="1" dirty="0">
              <a:solidFill>
                <a:srgbClr val="0E4D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5272" b="1" dirty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 </a:t>
            </a:r>
            <a:r>
              <a:rPr lang="pt-BR" sz="5272" b="1" dirty="0" smtClean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</a:t>
            </a:r>
            <a:r>
              <a:rPr lang="pt-BR" sz="5272" b="1" dirty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NÍVEL </a:t>
            </a:r>
            <a:r>
              <a:rPr lang="pt-BR" sz="5272" b="1" dirty="0" smtClean="0">
                <a:solidFill>
                  <a:srgbClr val="0E4D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t-BR" sz="5272" b="1" dirty="0">
              <a:solidFill>
                <a:srgbClr val="0E4D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36" y="3720200"/>
            <a:ext cx="3848682" cy="245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0897" y="260648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Questão 9) (1 ponto) </a:t>
            </a:r>
            <a:r>
              <a:rPr lang="pt-BR" dirty="0"/>
              <a:t>Um século depois da invenção do avião, por Santos Dumont, outro brasileiro entrou para a história ao ser o primeiro astronauta brasileiro.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90897" y="128153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Pergunta 9a) (0,5 ponto) </a:t>
            </a:r>
            <a:r>
              <a:rPr lang="pt-BR" dirty="0"/>
              <a:t>Faça um círculo ao redor do nome do primeiro astronauta brasileiro.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880833"/>
              </p:ext>
            </p:extLst>
          </p:nvPr>
        </p:nvGraphicFramePr>
        <p:xfrm>
          <a:off x="1487041" y="2523803"/>
          <a:ext cx="8136906" cy="432048"/>
        </p:xfrm>
        <a:graphic>
          <a:graphicData uri="http://schemas.openxmlformats.org/drawingml/2006/table">
            <a:tbl>
              <a:tblPr firstRow="1" firstCol="1" bandRow="1"/>
              <a:tblGrid>
                <a:gridCol w="1630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4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0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/>
                          <a:ea typeface="Times New Roman"/>
                        </a:rPr>
                        <a:t>João </a:t>
                      </a:r>
                      <a:r>
                        <a:rPr lang="pt-BR" sz="1600" dirty="0" err="1">
                          <a:effectLst/>
                          <a:latin typeface="Arial"/>
                          <a:ea typeface="Times New Roman"/>
                        </a:rPr>
                        <a:t>Canalle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/>
                          <a:ea typeface="Times New Roman"/>
                        </a:rPr>
                        <a:t>Ayrton Senna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/>
                          <a:ea typeface="Times New Roman"/>
                        </a:rPr>
                        <a:t>Santos Dumont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/>
                          <a:ea typeface="Times New Roman"/>
                        </a:rPr>
                        <a:t>Dom Pedro II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/>
                          <a:ea typeface="Times New Roman"/>
                        </a:rPr>
                        <a:t>Marcos Pontes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3143225" y="2996952"/>
            <a:ext cx="54006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500" b="1" dirty="0">
                <a:solidFill>
                  <a:srgbClr val="FF0000"/>
                </a:solidFill>
              </a:rPr>
              <a:t>Obs. Pode aceitar círculo, elipse, quadrado, sublinhado, x, etc.</a:t>
            </a:r>
            <a:endParaRPr lang="pt-BR" sz="1500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90897" y="3429000"/>
            <a:ext cx="11521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Pergunta 9b) (0,5 ponto) </a:t>
            </a:r>
            <a:r>
              <a:rPr lang="pt-BR" dirty="0"/>
              <a:t>Faça um círculo sobre o “veículo” usado pelo astronauta brasileiro para voar até a Estação Espacial Internacional, em 2006.</a:t>
            </a:r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0627630"/>
              </p:ext>
            </p:extLst>
          </p:nvPr>
        </p:nvGraphicFramePr>
        <p:xfrm>
          <a:off x="1415033" y="4437112"/>
          <a:ext cx="8945562" cy="202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Documento" r:id="rId3" imgW="6979513" imgH="1591935" progId="Word.Document.12">
                  <p:embed/>
                </p:oleObj>
              </mc:Choice>
              <mc:Fallback>
                <p:oleObj name="Documento" r:id="rId3" imgW="6979513" imgH="159193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15033" y="4437112"/>
                        <a:ext cx="8945562" cy="202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/>
          <p:cNvSpPr/>
          <p:nvPr/>
        </p:nvSpPr>
        <p:spPr>
          <a:xfrm>
            <a:off x="2351137" y="6381328"/>
            <a:ext cx="704885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500" b="1" dirty="0">
                <a:solidFill>
                  <a:srgbClr val="FF0000"/>
                </a:solidFill>
              </a:rPr>
              <a:t>Obs. Pode aceitar X, Y, pintura ou qualquer sinal desde que sobre a primeira imagem.</a:t>
            </a:r>
            <a:endParaRPr lang="pt-BR" sz="15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952117" y="2420887"/>
            <a:ext cx="1512168" cy="43204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cxnSp>
        <p:nvCxnSpPr>
          <p:cNvPr id="9222" name="AutoShape 6"/>
          <p:cNvCxnSpPr>
            <a:cxnSpLocks noChangeShapeType="1"/>
          </p:cNvCxnSpPr>
          <p:nvPr/>
        </p:nvCxnSpPr>
        <p:spPr bwMode="auto">
          <a:xfrm>
            <a:off x="2334898" y="4919441"/>
            <a:ext cx="653815" cy="101489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3" name="AutoShape 7"/>
          <p:cNvCxnSpPr>
            <a:cxnSpLocks noChangeShapeType="1"/>
          </p:cNvCxnSpPr>
          <p:nvPr/>
        </p:nvCxnSpPr>
        <p:spPr bwMode="auto">
          <a:xfrm flipH="1">
            <a:off x="2114769" y="5090860"/>
            <a:ext cx="1036029" cy="657296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1681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0897" y="11663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Questão 10) (1 ponto) </a:t>
            </a:r>
            <a:r>
              <a:rPr lang="pt-BR" dirty="0"/>
              <a:t>O Brasil fabrica aviões na empresa EMBRAER e foguetes no Instituto de Aeronáutica e Espaço, IAE, ambos em São José dos Campos, SP.</a:t>
            </a:r>
          </a:p>
        </p:txBody>
      </p:sp>
      <p:sp>
        <p:nvSpPr>
          <p:cNvPr id="4" name="Retângulo 3"/>
          <p:cNvSpPr/>
          <p:nvPr/>
        </p:nvSpPr>
        <p:spPr>
          <a:xfrm>
            <a:off x="190897" y="1268760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Pergunta 10)</a:t>
            </a:r>
            <a:r>
              <a:rPr lang="pt-BR" dirty="0"/>
              <a:t> O Brasil já projetou, construiu e lançou muitos foguetes </a:t>
            </a:r>
            <a:r>
              <a:rPr lang="pt-BR" dirty="0" err="1"/>
              <a:t>suborbitais</a:t>
            </a:r>
            <a:r>
              <a:rPr lang="pt-BR" dirty="0"/>
              <a:t>. Estes foguetes são finos e pequenos. Eles têm mais ou menos de 5 a 15 vezes a sua altura. Eles sobem e caem em poucos minutos. Faça um X sobre o foguete </a:t>
            </a:r>
            <a:r>
              <a:rPr lang="pt-BR" dirty="0" err="1"/>
              <a:t>suborbital</a:t>
            </a:r>
            <a:r>
              <a:rPr lang="pt-BR" dirty="0"/>
              <a:t>.</a:t>
            </a: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880669"/>
              </p:ext>
            </p:extLst>
          </p:nvPr>
        </p:nvGraphicFramePr>
        <p:xfrm>
          <a:off x="550937" y="3356992"/>
          <a:ext cx="10850563" cy="263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Documento" r:id="rId3" imgW="6979513" imgH="1708040" progId="Word.Document.12">
                  <p:embed/>
                </p:oleObj>
              </mc:Choice>
              <mc:Fallback>
                <p:oleObj name="Documento" r:id="rId3" imgW="6979513" imgH="17080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937" y="3356992"/>
                        <a:ext cx="10850563" cy="2636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/>
          <p:cNvSpPr/>
          <p:nvPr/>
        </p:nvSpPr>
        <p:spPr>
          <a:xfrm>
            <a:off x="2495153" y="6237312"/>
            <a:ext cx="715808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500" b="1" dirty="0">
                <a:solidFill>
                  <a:srgbClr val="FF0000"/>
                </a:solidFill>
              </a:rPr>
              <a:t>Obs. Pode aceitar X, Y, pintura ou qualquer sinal, desde que sobre a última imagem.</a:t>
            </a:r>
            <a:endParaRPr lang="pt-BR" sz="1500" dirty="0">
              <a:solidFill>
                <a:srgbClr val="FF0000"/>
              </a:solidFill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9783748" y="4293096"/>
            <a:ext cx="1080120" cy="792088"/>
            <a:chOff x="9872" y="13517"/>
            <a:chExt cx="951" cy="603"/>
          </a:xfrm>
        </p:grpSpPr>
        <p:cxnSp>
          <p:nvCxnSpPr>
            <p:cNvPr id="10246" name="AutoShape 6"/>
            <p:cNvCxnSpPr>
              <a:cxnSpLocks noChangeShapeType="1"/>
            </p:cNvCxnSpPr>
            <p:nvPr/>
          </p:nvCxnSpPr>
          <p:spPr bwMode="auto">
            <a:xfrm>
              <a:off x="9872" y="13584"/>
              <a:ext cx="951" cy="40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47" name="AutoShape 7"/>
            <p:cNvCxnSpPr>
              <a:cxnSpLocks noChangeShapeType="1"/>
            </p:cNvCxnSpPr>
            <p:nvPr/>
          </p:nvCxnSpPr>
          <p:spPr bwMode="auto">
            <a:xfrm flipH="1">
              <a:off x="9973" y="13517"/>
              <a:ext cx="650" cy="603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555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ela 21"/>
          <p:cNvGraphicFramePr>
            <a:graphicFrameLocks noGrp="1"/>
          </p:cNvGraphicFramePr>
          <p:nvPr>
            <p:extLst/>
          </p:nvPr>
        </p:nvGraphicFramePr>
        <p:xfrm>
          <a:off x="3858579" y="748162"/>
          <a:ext cx="4167068" cy="5442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419">
                  <a:extLst>
                    <a:ext uri="{9D8B030D-6E8A-4147-A177-3AD203B41FA5}">
                      <a16:colId xmlns:a16="http://schemas.microsoft.com/office/drawing/2014/main" val="77620037"/>
                    </a:ext>
                  </a:extLst>
                </a:gridCol>
                <a:gridCol w="3481649">
                  <a:extLst>
                    <a:ext uri="{9D8B030D-6E8A-4147-A177-3AD203B41FA5}">
                      <a16:colId xmlns:a16="http://schemas.microsoft.com/office/drawing/2014/main" val="3578718802"/>
                    </a:ext>
                  </a:extLst>
                </a:gridCol>
              </a:tblGrid>
              <a:tr h="386817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Contatos: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 marL="89273" marR="89273" marT="44637" marB="4463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671705"/>
                  </a:ext>
                </a:extLst>
              </a:tr>
              <a:tr h="624615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 marL="89273" marR="89273" marT="44637" marB="446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</a:t>
                      </a:r>
                      <a:r>
                        <a:rPr lang="pt-BR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obabr</a:t>
                      </a:r>
                      <a:endParaRPr lang="pt-BR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273" marR="89273" marT="44637" marB="446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90837"/>
                  </a:ext>
                </a:extLst>
              </a:tr>
              <a:tr h="607057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 marL="89273" marR="89273" marT="44637" marB="446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</a:t>
                      </a:r>
                      <a:r>
                        <a:rPr lang="pt-BR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oba_olimpiada</a:t>
                      </a:r>
                      <a:endParaRPr lang="pt-BR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273" marR="89273" marT="44637" marB="446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46611"/>
                  </a:ext>
                </a:extLst>
              </a:tr>
              <a:tr h="562420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 marL="89273" marR="89273" marT="44637" marB="446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obaoficial</a:t>
                      </a:r>
                      <a:endParaRPr lang="pt-BR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273" marR="89273" marT="44637" marB="446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729194"/>
                  </a:ext>
                </a:extLst>
              </a:tr>
              <a:tr h="624911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 marL="89273" marR="89273" marT="44637" marB="446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canal_oba_mobfog</a:t>
                      </a:r>
                      <a:endParaRPr lang="pt-BR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273" marR="89273" marT="44637" marB="446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419485"/>
                  </a:ext>
                </a:extLst>
              </a:tr>
              <a:tr h="553200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 marL="89273" marR="89273" marT="44637" marB="446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oba.secretaria@gmail.com</a:t>
                      </a:r>
                    </a:p>
                  </a:txBody>
                  <a:tcPr marL="89273" marR="89273" marT="44637" marB="446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587587"/>
                  </a:ext>
                </a:extLst>
              </a:tr>
              <a:tr h="601451">
                <a:tc>
                  <a:txBody>
                    <a:bodyPr/>
                    <a:lstStyle/>
                    <a:p>
                      <a:endParaRPr lang="pt-BR" sz="1800"/>
                    </a:p>
                  </a:txBody>
                  <a:tcPr marL="89273" marR="89273" marT="44637" marB="446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98272-3810</a:t>
                      </a:r>
                    </a:p>
                  </a:txBody>
                  <a:tcPr marL="89273" marR="89273" marT="44637" marB="446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904417"/>
                  </a:ext>
                </a:extLst>
              </a:tr>
              <a:tr h="1095030">
                <a:tc>
                  <a:txBody>
                    <a:bodyPr/>
                    <a:lstStyle/>
                    <a:p>
                      <a:endParaRPr lang="pt-BR" sz="1800" dirty="0"/>
                    </a:p>
                  </a:txBody>
                  <a:tcPr marL="89273" marR="89273" marT="44637" marB="4463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2334-0082</a:t>
                      </a:r>
                    </a:p>
                    <a:p>
                      <a:r>
                        <a:rPr lang="pt-B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4104-4047</a:t>
                      </a:r>
                    </a:p>
                    <a:p>
                      <a:r>
                        <a:rPr lang="pt-B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2254-1139</a:t>
                      </a:r>
                    </a:p>
                  </a:txBody>
                  <a:tcPr marL="89273" marR="89273" marT="44637" marB="4463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621586"/>
                  </a:ext>
                </a:extLst>
              </a:tr>
              <a:tr h="386817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www.oba.org.br</a:t>
                      </a:r>
                    </a:p>
                  </a:txBody>
                  <a:tcPr marL="89273" marR="89273" marT="44637" marB="44637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160636"/>
                  </a:ext>
                </a:extLst>
              </a:tr>
            </a:tbl>
          </a:graphicData>
        </a:graphic>
      </p:graphicFrame>
      <p:grpSp>
        <p:nvGrpSpPr>
          <p:cNvPr id="2" name="Agrupar 1"/>
          <p:cNvGrpSpPr/>
          <p:nvPr/>
        </p:nvGrpSpPr>
        <p:grpSpPr>
          <a:xfrm>
            <a:off x="3892430" y="1221538"/>
            <a:ext cx="651692" cy="4341089"/>
            <a:chOff x="3960784" y="1167955"/>
            <a:chExt cx="667511" cy="4446461"/>
          </a:xfrm>
        </p:grpSpPr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9233" y="4171188"/>
              <a:ext cx="530717" cy="528828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1810" y="2391918"/>
              <a:ext cx="477018" cy="47015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524" y="1773936"/>
              <a:ext cx="508521" cy="512064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8470" y="2969133"/>
              <a:ext cx="580515" cy="551307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7422" y="3632454"/>
              <a:ext cx="564933" cy="436626"/>
            </a:xfrm>
            <a:prstGeom prst="rect">
              <a:avLst/>
            </a:prstGeom>
          </p:spPr>
        </p:pic>
        <p:pic>
          <p:nvPicPr>
            <p:cNvPr id="1026" name="Picture 2" descr="Telefone, redondo, ícone - Baixar PNG/SVG Transparent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84" y="4946905"/>
              <a:ext cx="667511" cy="667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0954" y="1167955"/>
              <a:ext cx="470514" cy="468821"/>
            </a:xfrm>
            <a:prstGeom prst="rect">
              <a:avLst/>
            </a:prstGeom>
          </p:spPr>
        </p:pic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239" y="2164725"/>
            <a:ext cx="4022027" cy="2669263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85" y="2593994"/>
            <a:ext cx="2734749" cy="17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18889" y="404664"/>
            <a:ext cx="7992888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Questão 1) (1 ponto)</a:t>
            </a:r>
            <a:r>
              <a:rPr lang="pt-BR" dirty="0"/>
              <a:t> </a:t>
            </a:r>
            <a:r>
              <a:rPr lang="pt-BR" b="1" dirty="0"/>
              <a:t>(0,20 cada acerto)  </a:t>
            </a:r>
            <a:r>
              <a:rPr lang="pt-BR" dirty="0"/>
              <a:t>Escreva ESPAÇO ou TERRA debaixo de cada desenho se ele pertencer ao ESPAÇO ou à TERRA. Espaço é tudo que está além da atmosfera terrestre.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219185"/>
              </p:ext>
            </p:extLst>
          </p:nvPr>
        </p:nvGraphicFramePr>
        <p:xfrm>
          <a:off x="190897" y="2420888"/>
          <a:ext cx="11628438" cy="295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Documento" r:id="rId3" imgW="6979513" imgH="1785924" progId="Word.Document.12">
                  <p:embed/>
                </p:oleObj>
              </mc:Choice>
              <mc:Fallback>
                <p:oleObj name="Documento" r:id="rId3" imgW="6979513" imgH="17859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897" y="2420888"/>
                        <a:ext cx="11628438" cy="295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ângulo 4"/>
          <p:cNvSpPr/>
          <p:nvPr/>
        </p:nvSpPr>
        <p:spPr>
          <a:xfrm>
            <a:off x="1402335" y="4687968"/>
            <a:ext cx="80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TERRA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407921" y="4687968"/>
            <a:ext cx="80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TERRA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447481" y="4688376"/>
            <a:ext cx="809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TERRA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320500" y="4669904"/>
            <a:ext cx="92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ESPAÇO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346922" y="4675712"/>
            <a:ext cx="92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solidFill>
                  <a:srgbClr val="FF0000"/>
                </a:solidFill>
              </a:rPr>
              <a:t>ESPAÇO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4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2905" y="692696"/>
            <a:ext cx="7632848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Questão 2) (1 ponto</a:t>
            </a:r>
            <a:r>
              <a:rPr lang="pt-BR" dirty="0"/>
              <a:t>) Pinte de qualquer cor, ou faça um X sobre o único astro que pode ser visto facilmente durante o dia e durante a noite também.</a:t>
            </a: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4440303"/>
              </p:ext>
            </p:extLst>
          </p:nvPr>
        </p:nvGraphicFramePr>
        <p:xfrm>
          <a:off x="-97135" y="2492896"/>
          <a:ext cx="11909839" cy="2757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o" r:id="rId3" imgW="6979513" imgH="1619699" progId="Word.Document.12">
                  <p:embed/>
                </p:oleObj>
              </mc:Choice>
              <mc:Fallback>
                <p:oleObj name="Documento" r:id="rId3" imgW="6979513" imgH="161969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97135" y="2492896"/>
                        <a:ext cx="11909839" cy="2757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375473" y="3356992"/>
            <a:ext cx="943636" cy="947024"/>
            <a:chOff x="5515" y="1770"/>
            <a:chExt cx="797" cy="697"/>
          </a:xfrm>
        </p:grpSpPr>
        <p:cxnSp>
          <p:nvCxnSpPr>
            <p:cNvPr id="1027" name="AutoShape 3"/>
            <p:cNvCxnSpPr>
              <a:cxnSpLocks noChangeShapeType="1"/>
            </p:cNvCxnSpPr>
            <p:nvPr/>
          </p:nvCxnSpPr>
          <p:spPr bwMode="auto">
            <a:xfrm flipH="1">
              <a:off x="5515" y="1856"/>
              <a:ext cx="797" cy="556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" name="AutoShape 4"/>
            <p:cNvCxnSpPr>
              <a:cxnSpLocks noChangeShapeType="1"/>
            </p:cNvCxnSpPr>
            <p:nvPr/>
          </p:nvCxnSpPr>
          <p:spPr bwMode="auto">
            <a:xfrm>
              <a:off x="5629" y="1770"/>
              <a:ext cx="563" cy="697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Retângulo 5"/>
          <p:cNvSpPr/>
          <p:nvPr/>
        </p:nvSpPr>
        <p:spPr>
          <a:xfrm>
            <a:off x="1559049" y="5445224"/>
            <a:ext cx="87849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600" dirty="0">
                <a:solidFill>
                  <a:srgbClr val="FF0000"/>
                </a:solidFill>
              </a:rPr>
              <a:t>Obs. Serve qualquer símbolo ou pintura sobre a Lua. Se marcar mais de um item perde toda a questão</a:t>
            </a:r>
            <a:endParaRPr lang="pt-B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2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0897" y="188640"/>
            <a:ext cx="7848872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pt-BR" b="1" dirty="0"/>
              <a:t>Questão 3 ) (1 ponto) (0,25 cada acerto</a:t>
            </a:r>
            <a:r>
              <a:rPr lang="pt-BR" b="1" dirty="0" smtClean="0"/>
              <a:t>)</a:t>
            </a:r>
          </a:p>
          <a:p>
            <a:pPr algn="just" hangingPunct="0">
              <a:lnSpc>
                <a:spcPct val="150000"/>
              </a:lnSpc>
            </a:pPr>
            <a:endParaRPr lang="pt-BR" b="1" dirty="0"/>
          </a:p>
          <a:p>
            <a:pPr algn="just" hangingPunct="0">
              <a:lnSpc>
                <a:spcPct val="150000"/>
              </a:lnSpc>
            </a:pPr>
            <a:r>
              <a:rPr lang="pt-BR" dirty="0" smtClean="0"/>
              <a:t>Júpiter </a:t>
            </a:r>
            <a:r>
              <a:rPr lang="pt-BR" dirty="0"/>
              <a:t>tem 11 vezes o diâmetro da Terra. Urano e Netuno são quase iguais em diâmetro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-1" y="297873"/>
            <a:ext cx="1190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5735513" y="2411596"/>
            <a:ext cx="3118483" cy="3224454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9088815" y="2379888"/>
            <a:ext cx="1134176" cy="117271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9088815" y="4115178"/>
            <a:ext cx="1134176" cy="117271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7005492" y="5815307"/>
            <a:ext cx="283044" cy="2926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Caixa de Texto 2"/>
          <p:cNvSpPr txBox="1">
            <a:spLocks noChangeArrowheads="1"/>
          </p:cNvSpPr>
          <p:nvPr/>
        </p:nvSpPr>
        <p:spPr bwMode="auto">
          <a:xfrm>
            <a:off x="8802770" y="3535024"/>
            <a:ext cx="1901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URANO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Caixa de Texto 2"/>
          <p:cNvSpPr txBox="1">
            <a:spLocks noChangeArrowheads="1"/>
          </p:cNvSpPr>
          <p:nvPr/>
        </p:nvSpPr>
        <p:spPr bwMode="auto">
          <a:xfrm>
            <a:off x="6358392" y="4119315"/>
            <a:ext cx="1901295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JÚPITER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3" name="Caixa de Texto 2"/>
          <p:cNvSpPr txBox="1">
            <a:spLocks noChangeArrowheads="1"/>
          </p:cNvSpPr>
          <p:nvPr/>
        </p:nvSpPr>
        <p:spPr bwMode="auto">
          <a:xfrm>
            <a:off x="8793769" y="5287895"/>
            <a:ext cx="1901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NETUNO</a:t>
            </a: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03888" y="4657987"/>
            <a:ext cx="48835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rgbClr val="FF0000"/>
                </a:solidFill>
              </a:rPr>
              <a:t>Obs. Urano e Netuno podem estar invertidos, pois como escrito no enunciado, são quase do mesmo diâmetro.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247681" y="58679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TERRA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190897" y="1988840"/>
            <a:ext cx="532859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/>
              <a:t>Com estas informações escreva os nomes dos planetas Júpiter, Terra, Urano e Netuno nas figuras ao lado. Estas figuras estão em escala correta dos diâmetros dos planetas. A professora explicará o que é diâmetro, se for preciso.</a:t>
            </a:r>
          </a:p>
        </p:txBody>
      </p:sp>
    </p:spTree>
    <p:extLst>
      <p:ext uri="{BB962C8B-B14F-4D97-AF65-F5344CB8AC3E}">
        <p14:creationId xmlns:p14="http://schemas.microsoft.com/office/powerpoint/2010/main" val="87716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5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2905" y="620688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Questão 4) (1 ponto) (0,2 cada acerto) </a:t>
            </a:r>
            <a:r>
              <a:rPr lang="pt-BR" dirty="0"/>
              <a:t>Vejamos o que você já sabe sobre o Sol. Escreva CERTO ou ERRADO na frente de cada afirmação.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834575"/>
              </p:ext>
            </p:extLst>
          </p:nvPr>
        </p:nvGraphicFramePr>
        <p:xfrm>
          <a:off x="550937" y="2490960"/>
          <a:ext cx="10369152" cy="2325370"/>
        </p:xfrm>
        <a:graphic>
          <a:graphicData uri="http://schemas.openxmlformats.org/drawingml/2006/table">
            <a:tbl>
              <a:tblPr firstRow="1" firstCol="1" bandRow="1"/>
              <a:tblGrid>
                <a:gridCol w="123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3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 _ _ _ _ _ 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/>
                          <a:ea typeface="Times New Roman"/>
                        </a:rPr>
                        <a:t>O Sol é uma das muitas estrelas do Sistema Solar.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 _ _ _ _ _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/>
                          <a:ea typeface="Times New Roman"/>
                        </a:rPr>
                        <a:t>O Sol é mais quente do que a Lua (essa é fácil, não?).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 _ _ _ _ _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/>
                          <a:ea typeface="Times New Roman"/>
                        </a:rPr>
                        <a:t>O Sol também tem movimento de rotação.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 _ _ _ _ _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Arial"/>
                          <a:ea typeface="Times New Roman"/>
                        </a:rPr>
                        <a:t>Toda estrela é de alguma constelação, menos o Sol, que não pertence a nenhuma.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 _ _ _ _ _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449580" algn="l"/>
                          <a:tab pos="899160" algn="l"/>
                          <a:tab pos="1348740" algn="l"/>
                          <a:tab pos="1798320" algn="l"/>
                          <a:tab pos="2247900" algn="l"/>
                          <a:tab pos="2697480" algn="l"/>
                          <a:tab pos="5692140" algn="r"/>
                        </a:tabLst>
                      </a:pPr>
                      <a:r>
                        <a:rPr lang="pt-BR" sz="1800" dirty="0">
                          <a:effectLst/>
                          <a:latin typeface="Arial"/>
                          <a:ea typeface="Times New Roman"/>
                        </a:rPr>
                        <a:t>Sem o Sol não há vida na Terra.			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636237" y="2637340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ERRADO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10127" y="3113204"/>
            <a:ext cx="80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CERTO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12716" y="3563128"/>
            <a:ext cx="80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CERTO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712716" y="4030836"/>
            <a:ext cx="80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CERTO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12716" y="4499828"/>
            <a:ext cx="80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CERTO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2905" y="908720"/>
            <a:ext cx="59046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/>
              <a:t>Questão 5) (1 ponto</a:t>
            </a:r>
            <a:r>
              <a:rPr lang="pt-BR" sz="2000" b="1" dirty="0" smtClean="0"/>
              <a:t>) </a:t>
            </a:r>
          </a:p>
          <a:p>
            <a:pPr algn="just">
              <a:lnSpc>
                <a:spcPct val="150000"/>
              </a:lnSpc>
            </a:pPr>
            <a:endParaRPr lang="pt-BR" sz="2000" b="1" dirty="0" smtClean="0"/>
          </a:p>
          <a:p>
            <a:pPr algn="just">
              <a:lnSpc>
                <a:spcPct val="150000"/>
              </a:lnSpc>
            </a:pPr>
            <a:r>
              <a:rPr lang="pt-BR" sz="2000" dirty="0" smtClean="0"/>
              <a:t>No </a:t>
            </a:r>
            <a:r>
              <a:rPr lang="pt-BR" sz="2000" dirty="0"/>
              <a:t>desenho ao lado, da Lua e algumas estrelas, faça um CÍRCULO sobre a única estrela que não poderia estar onde foi desenhada, pois nunca seria vista ali.</a:t>
            </a:r>
          </a:p>
        </p:txBody>
      </p:sp>
      <p:graphicFrame>
        <p:nvGraphicFramePr>
          <p:cNvPr id="16" name="Obje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815644"/>
              </p:ext>
            </p:extLst>
          </p:nvPr>
        </p:nvGraphicFramePr>
        <p:xfrm>
          <a:off x="-1033239" y="2492896"/>
          <a:ext cx="10667593" cy="2728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Documento" r:id="rId3" imgW="6991723" imgH="1611767" progId="Word.Document.12">
                  <p:embed/>
                </p:oleObj>
              </mc:Choice>
              <mc:Fallback>
                <p:oleObj name="Documento" r:id="rId3" imgW="6991723" imgH="161176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33239" y="2492896"/>
                        <a:ext cx="10667593" cy="2728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8635498" y="3265772"/>
            <a:ext cx="281146" cy="2619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262905" y="3573016"/>
            <a:ext cx="5949950" cy="1900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1600" dirty="0">
                <a:solidFill>
                  <a:srgbClr val="FF0000"/>
                </a:solidFill>
              </a:rPr>
              <a:t>Obs. A estrela assinalada não poderia estar lá, pois para tanto uma parte da Lua precisaria ser transparente, ou a estrela deveria estar entre a Lua e a Terra, o que é impossível. Se marcar mais de uma estrela, perde todos os pontos desta questão. Se pintou ou usou quadrado, retângulo, etc, também se aceita.</a:t>
            </a:r>
            <a:endParaRPr lang="pt-B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4913" y="764704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Questão 6) (1 ponto) (0,25 cada acerto)  </a:t>
            </a:r>
            <a:r>
              <a:rPr lang="pt-BR" dirty="0"/>
              <a:t>Escreva CERTO ou ERRADO na frente de cada frase abaixo.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252313"/>
              </p:ext>
            </p:extLst>
          </p:nvPr>
        </p:nvGraphicFramePr>
        <p:xfrm>
          <a:off x="478929" y="2564904"/>
          <a:ext cx="9505056" cy="1860296"/>
        </p:xfrm>
        <a:graphic>
          <a:graphicData uri="http://schemas.openxmlformats.org/drawingml/2006/table">
            <a:tbl>
              <a:tblPr firstRow="1" firstCol="1" bandRow="1"/>
              <a:tblGrid>
                <a:gridCol w="1132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 _ _ _ _ _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Arial"/>
                          <a:ea typeface="Times New Roman"/>
                        </a:rPr>
                        <a:t>A Lua tem fases porque o Sol a ilumina um dia de cada jeito.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 _ _ _ _ _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PT" sz="1800" dirty="0">
                          <a:effectLst/>
                          <a:latin typeface="Arial"/>
                          <a:ea typeface="Times New Roman"/>
                        </a:rPr>
                        <a:t>A Lua tem fases porque gira ao redor da Terra e é iluminada pelo Sol.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</a:t>
                      </a:r>
                      <a:r>
                        <a:rPr lang="pt-BR" sz="1800" baseline="0" dirty="0" smtClean="0">
                          <a:effectLst/>
                          <a:latin typeface="Times New Roman"/>
                          <a:ea typeface="Times New Roman"/>
                        </a:rPr>
                        <a:t> _ _ _ _ _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PT" sz="1800">
                          <a:effectLst/>
                          <a:latin typeface="Arial"/>
                          <a:ea typeface="Times New Roman"/>
                        </a:rPr>
                        <a:t>A Lua tem fases porque entra na sombra da Terra.</a:t>
                      </a:r>
                      <a:endParaRPr lang="pt-B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effectLst/>
                          <a:latin typeface="Times New Roman"/>
                          <a:ea typeface="Times New Roman"/>
                        </a:rPr>
                        <a:t>_ _ _ _ _ _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200000"/>
                        </a:lnSpc>
                        <a:spcAft>
                          <a:spcPts val="0"/>
                        </a:spcAft>
                        <a:tabLst>
                          <a:tab pos="5692140" algn="r"/>
                        </a:tabLst>
                      </a:pPr>
                      <a:r>
                        <a:rPr lang="pt-BR" sz="1800" dirty="0">
                          <a:effectLst/>
                          <a:latin typeface="Arial"/>
                          <a:ea typeface="Times New Roman"/>
                        </a:rPr>
                        <a:t>A Lua tem 29 fases. Uma para cada dia.	</a:t>
                      </a:r>
                      <a:endParaRPr lang="pt-B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583376" y="2718100"/>
            <a:ext cx="1045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ERRADO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11084" y="3645024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ERRADO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7652" y="3194448"/>
            <a:ext cx="80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CERTO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94953" y="4101499"/>
            <a:ext cx="80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CERTO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9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34913" y="261748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Questão 7) (1 ponto) </a:t>
            </a:r>
            <a:r>
              <a:rPr lang="pt-BR" dirty="0"/>
              <a:t>Uma constelação é citada em dois hinos do Brasil.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818494"/>
              </p:ext>
            </p:extLst>
          </p:nvPr>
        </p:nvGraphicFramePr>
        <p:xfrm>
          <a:off x="118889" y="908720"/>
          <a:ext cx="7558436" cy="1280160"/>
        </p:xfrm>
        <a:graphic>
          <a:graphicData uri="http://schemas.openxmlformats.org/drawingml/2006/table">
            <a:tbl>
              <a:tblPr firstRow="1" firstCol="1" bandRow="1"/>
              <a:tblGrid>
                <a:gridCol w="4088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0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Arial"/>
                          <a:ea typeface="Times New Roman"/>
                        </a:rPr>
                        <a:t>Hino à Bandeira: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b="1">
                          <a:effectLst/>
                          <a:latin typeface="Arial"/>
                          <a:ea typeface="Times New Roman"/>
                        </a:rPr>
                        <a:t>Hino Nacional Brasileiro: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 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 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Em teu seio formoso retratas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Brasil, um sonho intenso, um raio vívido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Este céu de puríssimo azul,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De amor e de esperança à terra desce,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A verdura sem par destas matas,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Se em teu formoso céu, risonho e límpido,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>
                          <a:effectLst/>
                          <a:latin typeface="Tahoma"/>
                          <a:ea typeface="Times New Roman"/>
                        </a:rPr>
                        <a:t>E o esplendor do Cruzeiro do Sul.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400" i="1" dirty="0">
                          <a:effectLst/>
                          <a:latin typeface="Tahoma"/>
                          <a:ea typeface="Times New Roman"/>
                        </a:rPr>
                        <a:t>A imagem do Cruzeiro resplandece.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334913" y="2492896"/>
            <a:ext cx="7848872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b="1" dirty="0"/>
              <a:t>Pergunta 7a) (0,5 ponto) </a:t>
            </a:r>
            <a:r>
              <a:rPr lang="pt-BR" dirty="0"/>
              <a:t>Faça um retângulo envolvendo as estrelas da constelação citada nos dois hinos e contida no centro da Bandeira do Brasil que está ao lado.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190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825" y="242088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11903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lum bright="-8000" contrast="10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956" y="4748108"/>
            <a:ext cx="3621013" cy="1889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tângulo 8"/>
          <p:cNvSpPr/>
          <p:nvPr/>
        </p:nvSpPr>
        <p:spPr>
          <a:xfrm>
            <a:off x="334913" y="3645024"/>
            <a:ext cx="5616624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t-BR" b="1" dirty="0"/>
              <a:t>Pergunta 7b) (0,5 ponto) </a:t>
            </a:r>
            <a:r>
              <a:rPr lang="pt-BR" dirty="0"/>
              <a:t>Ao lado está a parte do céu, contendo a mesma constelação citada nos hinos, conforme vista no dia 24/02/14, às 23 horas no Rio de Janeiro. Faça um retângulo sobre as estrelas da mesma constelação.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487041" y="5805264"/>
            <a:ext cx="4536504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500" b="1" dirty="0">
                <a:solidFill>
                  <a:srgbClr val="FF0000"/>
                </a:solidFill>
              </a:rPr>
              <a:t>Obs. Serve qualquer figura (não só quadrado) e pode estar em qualquer posição, mas não pode conter mais nenhuma estrela além das cinco do Cruzeiro do Sul.</a:t>
            </a:r>
            <a:endParaRPr lang="pt-BR" sz="1500" dirty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422556" y="3465004"/>
            <a:ext cx="330770" cy="5431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 rot="-2651079">
            <a:off x="7251434" y="5056996"/>
            <a:ext cx="287609" cy="39988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8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3461" y="184673"/>
            <a:ext cx="771630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/>
              <a:t>Questão 8) (1 ponto) </a:t>
            </a:r>
            <a:r>
              <a:rPr lang="pt-BR" dirty="0"/>
              <a:t>Um brasileiro, nascido na cidade mineira chamada Santos Dumont, (antigamente a cidade era chamada Palmira) inventou o avião, em 1906.</a:t>
            </a:r>
          </a:p>
        </p:txBody>
      </p:sp>
      <p:sp>
        <p:nvSpPr>
          <p:cNvPr id="4" name="Retângulo 3"/>
          <p:cNvSpPr/>
          <p:nvPr/>
        </p:nvSpPr>
        <p:spPr>
          <a:xfrm>
            <a:off x="334913" y="177281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Pergunta 8a) (0,5 ponto) </a:t>
            </a:r>
            <a:r>
              <a:rPr lang="pt-BR" dirty="0"/>
              <a:t>Faça um círculo ao redor do nome do inventor do avião.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19312"/>
              </p:ext>
            </p:extLst>
          </p:nvPr>
        </p:nvGraphicFramePr>
        <p:xfrm>
          <a:off x="1775073" y="2420888"/>
          <a:ext cx="7716307" cy="504056"/>
        </p:xfrm>
        <a:graphic>
          <a:graphicData uri="http://schemas.openxmlformats.org/drawingml/2006/table">
            <a:tbl>
              <a:tblPr firstRow="1" firstCol="1" bandRow="1"/>
              <a:tblGrid>
                <a:gridCol w="154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8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5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/>
                          <a:ea typeface="Times New Roman"/>
                        </a:rPr>
                        <a:t>João </a:t>
                      </a:r>
                      <a:r>
                        <a:rPr lang="pt-BR" sz="1600" dirty="0" err="1">
                          <a:effectLst/>
                          <a:latin typeface="Arial"/>
                          <a:ea typeface="Times New Roman"/>
                        </a:rPr>
                        <a:t>Canalle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/>
                          <a:ea typeface="Times New Roman"/>
                        </a:rPr>
                        <a:t>Ayrton Senna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latin typeface="Arial"/>
                          <a:ea typeface="Times New Roman"/>
                        </a:rPr>
                        <a:t>Santos Dumont</a:t>
                      </a:r>
                      <a:endParaRPr lang="pt-BR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/>
                          <a:ea typeface="Times New Roman"/>
                        </a:rPr>
                        <a:t>Dom Pedro II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/>
                          <a:ea typeface="Times New Roman"/>
                        </a:rPr>
                        <a:t>Marcos Pontes</a:t>
                      </a:r>
                      <a:endParaRPr lang="pt-BR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3071217" y="2996952"/>
            <a:ext cx="525658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500" b="1" dirty="0">
                <a:solidFill>
                  <a:srgbClr val="FF0000"/>
                </a:solidFill>
              </a:rPr>
              <a:t>Obs. Pode aceitar círculo, elipse, quadrado, sublinhado, x, etc.</a:t>
            </a:r>
            <a:endParaRPr lang="pt-BR" sz="1500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406921" y="3573016"/>
            <a:ext cx="8494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Pergunta 8b) (0,5 ponto) </a:t>
            </a:r>
            <a:r>
              <a:rPr lang="pt-BR" dirty="0"/>
              <a:t>Faça um X sobre o avião inventado por Santos Dumont.</a:t>
            </a: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654202"/>
              </p:ext>
            </p:extLst>
          </p:nvPr>
        </p:nvGraphicFramePr>
        <p:xfrm>
          <a:off x="684797" y="4141755"/>
          <a:ext cx="10163284" cy="180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Documento" r:id="rId3" imgW="6979513" imgH="1245423" progId="Word.Document.12">
                  <p:embed/>
                </p:oleObj>
              </mc:Choice>
              <mc:Fallback>
                <p:oleObj name="Documento" r:id="rId3" imgW="6979513" imgH="124542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797" y="4141755"/>
                        <a:ext cx="10163284" cy="180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ângulo 8"/>
          <p:cNvSpPr/>
          <p:nvPr/>
        </p:nvSpPr>
        <p:spPr>
          <a:xfrm>
            <a:off x="2063105" y="6093296"/>
            <a:ext cx="74168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500" b="1" dirty="0">
                <a:solidFill>
                  <a:srgbClr val="FF0000"/>
                </a:solidFill>
              </a:rPr>
              <a:t>Obs. Aceitamos qualquer símbolo ou até pintura desde que feito sobre a primeira imagem.</a:t>
            </a: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4810860" y="2461601"/>
            <a:ext cx="1656184" cy="39133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cxnSp>
        <p:nvCxnSpPr>
          <p:cNvPr id="8197" name="AutoShape 5"/>
          <p:cNvCxnSpPr>
            <a:cxnSpLocks noChangeShapeType="1"/>
          </p:cNvCxnSpPr>
          <p:nvPr/>
        </p:nvCxnSpPr>
        <p:spPr bwMode="auto">
          <a:xfrm>
            <a:off x="1585931" y="4285770"/>
            <a:ext cx="1105747" cy="58261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8" name="AutoShape 6"/>
          <p:cNvCxnSpPr>
            <a:cxnSpLocks noChangeShapeType="1"/>
          </p:cNvCxnSpPr>
          <p:nvPr/>
        </p:nvCxnSpPr>
        <p:spPr bwMode="auto">
          <a:xfrm flipH="1">
            <a:off x="1585931" y="4285770"/>
            <a:ext cx="1067189" cy="64807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75172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1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1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600</Words>
  <Application>Microsoft Office PowerPoint</Application>
  <PresentationFormat>Personalizar</PresentationFormat>
  <Paragraphs>105</Paragraphs>
  <Slides>12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Tema do Office</vt:lpstr>
      <vt:lpstr>Documento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OBA</dc:creator>
  <cp:lastModifiedBy>DVM Informatica</cp:lastModifiedBy>
  <cp:revision>22</cp:revision>
  <dcterms:created xsi:type="dcterms:W3CDTF">2020-07-21T01:56:23Z</dcterms:created>
  <dcterms:modified xsi:type="dcterms:W3CDTF">2020-07-27T22:04:25Z</dcterms:modified>
</cp:coreProperties>
</file>