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4" y="48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DEEF7-04D9-4A0E-A57E-640EB53E8B77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85800"/>
            <a:ext cx="5949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9D498-49F6-41DC-804E-925ACFEDF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7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9D498-49F6-41DC-804E-925ACFEDF41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8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1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13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80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07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08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83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5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61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36" y="6080904"/>
            <a:ext cx="1152128" cy="7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33" y="5903272"/>
            <a:ext cx="1644219" cy="10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6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91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22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4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11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5272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21717"/>
            <a:ext cx="784887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Questão 9)</a:t>
            </a:r>
            <a:r>
              <a:rPr lang="pt-PT" dirty="0"/>
              <a:t> </a:t>
            </a:r>
            <a:r>
              <a:rPr lang="pt-PT" b="1" dirty="0"/>
              <a:t>(1 ponto)</a:t>
            </a:r>
            <a:r>
              <a:rPr lang="pt-PT" dirty="0"/>
              <a:t> Todos gostamos de ter energia elétrica, porém, quando todos usam energia ao mesmo tempo é preciso ligar também as usinas que queimam carvão (as termoelétricas) e as nucleares. Ambas geram energia mais cara e têm problemas de poluição quando funcionam.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4253" y="1619391"/>
            <a:ext cx="784551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 9a) (0,1 ponto cada item certo)</a:t>
            </a:r>
            <a:r>
              <a:rPr lang="pt-PT" dirty="0"/>
              <a:t> Cada um de nós deve evitar o desperdício de energia e de água, claro!  Escreva “</a:t>
            </a:r>
            <a:r>
              <a:rPr lang="pt-PT" b="1" dirty="0"/>
              <a:t>Está certo</a:t>
            </a:r>
            <a:r>
              <a:rPr lang="pt-PT" dirty="0"/>
              <a:t>” ou “</a:t>
            </a:r>
            <a:r>
              <a:rPr lang="pt-PT" b="1" dirty="0"/>
              <a:t>Está errado</a:t>
            </a:r>
            <a:r>
              <a:rPr lang="pt-PT" dirty="0"/>
              <a:t>” na frente de cada frase: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34913" y="2780928"/>
            <a:ext cx="9047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</a:pPr>
            <a:r>
              <a:rPr lang="pt-PT" i="1" dirty="0" smtClean="0"/>
              <a:t>_ _ _ _ _ _ _ _ abrir </a:t>
            </a:r>
            <a:r>
              <a:rPr lang="pt-PT" i="1" dirty="0"/>
              <a:t>a janela ou cortina para aproveitar a luz solar e apagar a lâmpada.</a:t>
            </a:r>
            <a:endParaRPr lang="pt-BR" i="1" dirty="0"/>
          </a:p>
          <a:p>
            <a:pPr hangingPunct="0">
              <a:lnSpc>
                <a:spcPct val="120000"/>
              </a:lnSpc>
            </a:pPr>
            <a:r>
              <a:rPr lang="pt-PT" i="1" dirty="0"/>
              <a:t>_ _ _ _ _ _ _ _ apagar </a:t>
            </a:r>
            <a:r>
              <a:rPr lang="pt-PT" i="1" dirty="0"/>
              <a:t>a lâmpada quando não tem ninguém na sala, por exemplo.</a:t>
            </a:r>
            <a:endParaRPr lang="pt-BR" i="1" dirty="0"/>
          </a:p>
          <a:p>
            <a:pPr hangingPunct="0">
              <a:lnSpc>
                <a:spcPct val="120000"/>
              </a:lnSpc>
            </a:pPr>
            <a:r>
              <a:rPr lang="pt-PT" i="1" dirty="0"/>
              <a:t>_ _ _ _ _ _ _ _ deixar </a:t>
            </a:r>
            <a:r>
              <a:rPr lang="pt-PT" i="1" dirty="0"/>
              <a:t>a televisão ligada quando não tem ninguém assistindo.</a:t>
            </a:r>
            <a:endParaRPr lang="pt-BR" i="1" dirty="0"/>
          </a:p>
          <a:p>
            <a:pPr>
              <a:lnSpc>
                <a:spcPct val="120000"/>
              </a:lnSpc>
            </a:pPr>
            <a:r>
              <a:rPr lang="pt-PT" i="1" dirty="0"/>
              <a:t>_ _ _ _ _ _ _ _ </a:t>
            </a:r>
            <a:r>
              <a:rPr lang="pt-PT" dirty="0" smtClean="0"/>
              <a:t>colocar </a:t>
            </a:r>
            <a:r>
              <a:rPr lang="pt-PT" dirty="0"/>
              <a:t>alimentos quentes dentro da geladeira</a:t>
            </a:r>
            <a:r>
              <a:rPr lang="pt-PT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pt-PT" i="1" dirty="0"/>
              <a:t>_ _ _ _ _ _ _ _ demorar </a:t>
            </a:r>
            <a:r>
              <a:rPr lang="pt-PT" i="1" dirty="0"/>
              <a:t>no banho.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90897" y="4725144"/>
            <a:ext cx="115212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 9b) (0,5 ponto) </a:t>
            </a:r>
            <a:r>
              <a:rPr lang="pt-PT" dirty="0"/>
              <a:t>A água usada nas casas é, geralmente, armazenada em “caixas d’água”. E a energia elétrica, onde ela é armazenada? (Pinte três “carinhas”  debaixo da </a:t>
            </a:r>
            <a:r>
              <a:rPr lang="pt-PT" u="sng" dirty="0"/>
              <a:t>única</a:t>
            </a:r>
            <a:r>
              <a:rPr lang="pt-PT" dirty="0"/>
              <a:t> resposta certa.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847081" y="6021288"/>
            <a:ext cx="8157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/>
              <a:t>No fio</a:t>
            </a:r>
            <a:r>
              <a:rPr lang="pt-BR" sz="2000" dirty="0"/>
              <a:t>     </a:t>
            </a:r>
            <a:r>
              <a:rPr lang="pt-BR" sz="2000" dirty="0" smtClean="0"/>
              <a:t>                       </a:t>
            </a:r>
            <a:r>
              <a:rPr lang="pt-BR" sz="2000" dirty="0"/>
              <a:t>Na caixa de energia    </a:t>
            </a:r>
            <a:r>
              <a:rPr lang="pt-BR" sz="2000" dirty="0" smtClean="0"/>
              <a:t>                  </a:t>
            </a:r>
            <a:r>
              <a:rPr lang="pt-BR" sz="2000" dirty="0"/>
              <a:t>Não dá para armazenar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15033" y="6381328"/>
            <a:ext cx="907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 smtClean="0">
                <a:sym typeface="Wingdings"/>
              </a:rPr>
              <a:t>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190897" y="5445224"/>
            <a:ext cx="541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Obs. Se pintaram mais de 3 carinhas não tem problema.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6576" y="2806950"/>
            <a:ext cx="112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i="1" dirty="0">
                <a:solidFill>
                  <a:srgbClr val="FF0000"/>
                </a:solidFill>
              </a:rPr>
              <a:t>Está certo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560716" y="3129990"/>
            <a:ext cx="112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i="1" dirty="0">
                <a:solidFill>
                  <a:srgbClr val="FF0000"/>
                </a:solidFill>
              </a:rPr>
              <a:t>Está certo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468669" y="3449181"/>
            <a:ext cx="128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i="1" dirty="0">
                <a:solidFill>
                  <a:srgbClr val="FF0000"/>
                </a:solidFill>
              </a:rPr>
              <a:t>Está errado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468669" y="3795213"/>
            <a:ext cx="128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i="1" dirty="0">
                <a:solidFill>
                  <a:srgbClr val="FF0000"/>
                </a:solidFill>
              </a:rPr>
              <a:t>Está errado</a:t>
            </a:r>
            <a:endParaRPr lang="pt-BR" b="1" i="1" dirty="0"/>
          </a:p>
        </p:txBody>
      </p:sp>
      <p:sp>
        <p:nvSpPr>
          <p:cNvPr id="14" name="Retângulo 13"/>
          <p:cNvSpPr/>
          <p:nvPr/>
        </p:nvSpPr>
        <p:spPr>
          <a:xfrm>
            <a:off x="415771" y="4098554"/>
            <a:ext cx="1333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i="1" dirty="0">
                <a:solidFill>
                  <a:srgbClr val="FF0000"/>
                </a:solidFill>
              </a:rPr>
              <a:t>Está errado 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8202257" y="6383208"/>
            <a:ext cx="100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sng" dirty="0">
                <a:solidFill>
                  <a:srgbClr val="FF0000"/>
                </a:solidFill>
              </a:rPr>
              <a:t> </a:t>
            </a:r>
            <a:r>
              <a:rPr lang="pt-PT" sz="2000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sng" dirty="0">
                <a:solidFill>
                  <a:srgbClr val="FF0000"/>
                </a:solidFill>
              </a:rPr>
              <a:t> </a:t>
            </a:r>
            <a:r>
              <a:rPr lang="pt-PT" sz="2000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sng" dirty="0">
                <a:solidFill>
                  <a:srgbClr val="FF0000"/>
                </a:solidFill>
              </a:rPr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988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0417"/>
            <a:ext cx="7848872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Questão 10)</a:t>
            </a:r>
            <a:r>
              <a:rPr lang="pt-PT" dirty="0"/>
              <a:t> </a:t>
            </a:r>
            <a:r>
              <a:rPr lang="pt-PT" b="1" dirty="0"/>
              <a:t>(1 ponto)</a:t>
            </a:r>
            <a:r>
              <a:rPr lang="pt-PT" dirty="0"/>
              <a:t> Na questão anterior você já mostrou o que cada um pode fazer para economizar energia. Tem uma época do ano em que quase todo o Brasil ajuda a economizar energia.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896" y="1021089"/>
            <a:ext cx="7848872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Pergunta 10a) (0,25 ponto cada acerto) </a:t>
            </a:r>
            <a:r>
              <a:rPr lang="pt-PT" dirty="0"/>
              <a:t>Mais ou menos do meio de outubro até o meio de fevereiro, uma boa parte do Brasil antecipa uma hora em todos os relógios. Isto é justamente para economizar energia. É o chamado “horário de verão”. Em quais estações do ano ocorre o horário de verão?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0896" y="2339588"/>
            <a:ext cx="835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Resposta 10a) (</a:t>
            </a:r>
            <a:r>
              <a:rPr lang="pt-PT" dirty="0"/>
              <a:t>Já sabe....pinte as “carinhas” que estão debaixo das estações corretas.)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922974" y="2646879"/>
            <a:ext cx="633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Inverno       </a:t>
            </a:r>
            <a:r>
              <a:rPr lang="pt-BR" dirty="0" smtClean="0"/>
              <a:t>           </a:t>
            </a:r>
            <a:r>
              <a:rPr lang="pt-BR" dirty="0"/>
              <a:t>Primavera      </a:t>
            </a:r>
            <a:r>
              <a:rPr lang="pt-BR" dirty="0" smtClean="0"/>
              <a:t>            </a:t>
            </a:r>
            <a:r>
              <a:rPr lang="pt-BR" dirty="0"/>
              <a:t>Verão          </a:t>
            </a:r>
            <a:r>
              <a:rPr lang="pt-BR" dirty="0" smtClean="0"/>
              <a:t>               </a:t>
            </a:r>
            <a:r>
              <a:rPr lang="pt-BR" dirty="0"/>
              <a:t>Outono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56558" y="3041196"/>
            <a:ext cx="7823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90897" y="3718539"/>
            <a:ext cx="381642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dirty="0" smtClean="0"/>
              <a:t>Ligue </a:t>
            </a:r>
            <a:r>
              <a:rPr lang="pt-PT" dirty="0"/>
              <a:t>a coluna da esquerda com a da direita, que relacionam a fonte de energia e o nome da energia obtida. Já fizemos uma para você, como exemplo. Agora ficou fácil, não? O exemplo feito não vale nenhum ponto!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358446" y="3041196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321937" y="3038944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dbl" dirty="0">
                <a:solidFill>
                  <a:srgbClr val="FF0000"/>
                </a:solidFill>
              </a:rPr>
              <a:t> </a:t>
            </a:r>
            <a:r>
              <a:rPr lang="pt-PT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dbl" dirty="0">
                <a:solidFill>
                  <a:srgbClr val="FF0000"/>
                </a:solidFill>
              </a:rPr>
              <a:t> </a:t>
            </a:r>
            <a:r>
              <a:rPr lang="pt-PT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dirty="0">
                <a:solidFill>
                  <a:srgbClr val="FF0000"/>
                </a:solidFill>
              </a:rPr>
              <a:t> </a:t>
            </a:r>
            <a:endParaRPr lang="pt-B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28" y="3776945"/>
            <a:ext cx="6912769" cy="27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6095552" y="4160854"/>
            <a:ext cx="3038722" cy="50405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6095552" y="4764241"/>
            <a:ext cx="3168352" cy="620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455593" y="6105070"/>
            <a:ext cx="230425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03313" y="3347700"/>
            <a:ext cx="85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Pergunta 10b) (0,5 ponto se acertar os três, senão 0,1 ponto cada acerto)</a:t>
            </a:r>
            <a:r>
              <a:rPr lang="pt-PT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38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80934"/>
              </p:ext>
            </p:extLst>
          </p:nvPr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273" marR="89273" marT="44637" marB="446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0417"/>
            <a:ext cx="784887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/>
              <a:t>Questão 1) (1 ponto) </a:t>
            </a:r>
            <a:r>
              <a:rPr lang="pt-BR" dirty="0"/>
              <a:t>Você viu o lindo desenho do Galileu Galilei no cartaz da OBA deste ano? Esperamos que sim! Há 400 anos, ele, Galileu Galilei, usou pela primeira vez uma luneta para observar o astro que está mais próximo da Terra o tempo todo.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1700808"/>
            <a:ext cx="783528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i="1" dirty="0"/>
              <a:t>Pergunta 1a) (0,5 ponto) </a:t>
            </a:r>
            <a:r>
              <a:rPr lang="pt-PT" i="1" dirty="0"/>
              <a:t>Qual é o nome do astro que Galileu observou pela primeira vez com a luneta dele?</a:t>
            </a:r>
            <a:r>
              <a:rPr lang="pt-BR" i="1" dirty="0"/>
              <a:t>  Dica: </a:t>
            </a:r>
            <a:r>
              <a:rPr lang="pt-PT" i="1" dirty="0"/>
              <a:t>Astro é o nome genérico para Lua, planeta, estrela, etc.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0897" y="2924944"/>
            <a:ext cx="14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1a</a:t>
            </a:r>
            <a:r>
              <a:rPr lang="pt-BR" b="1" dirty="0" smtClean="0"/>
              <a:t>):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0897" y="3573016"/>
            <a:ext cx="1157930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/>
              <a:t>Pergunta 1b) (0,25 ponto cada acerto)</a:t>
            </a:r>
            <a:r>
              <a:rPr lang="pt-PT" dirty="0"/>
              <a:t> O que Galileu viu na Lua quando olhou para ela com sua luneta? Pinte, de qualquer cor, as “carinhas” debaixo das </a:t>
            </a:r>
            <a:r>
              <a:rPr lang="pt-PT" u="sng" dirty="0"/>
              <a:t>duas respostas certas</a:t>
            </a:r>
            <a:r>
              <a:rPr lang="pt-PT" dirty="0"/>
              <a:t>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38969" y="4941168"/>
            <a:ext cx="95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BR" sz="2000" dirty="0"/>
              <a:t>Vulcões     </a:t>
            </a:r>
            <a:r>
              <a:rPr lang="pt-BR" sz="2000" dirty="0" smtClean="0"/>
              <a:t>           Rios                 Montanhas                   </a:t>
            </a:r>
            <a:r>
              <a:rPr lang="pt-BR" sz="2000" dirty="0"/>
              <a:t>Lunáticos    </a:t>
            </a:r>
            <a:r>
              <a:rPr lang="pt-BR" sz="2000" dirty="0" smtClean="0"/>
              <a:t>          Crateras</a:t>
            </a:r>
            <a:r>
              <a:rPr lang="pt-BR" sz="2000" b="1" dirty="0"/>
              <a:t>	 </a:t>
            </a:r>
            <a:endParaRPr lang="pt-BR" sz="2000" dirty="0"/>
          </a:p>
          <a:p>
            <a:pPr hangingPunct="0"/>
            <a:r>
              <a:rPr lang="pt-BR" sz="2000" b="1" dirty="0"/>
              <a:t> </a:t>
            </a:r>
            <a:endParaRPr lang="pt-BR" sz="2000" dirty="0"/>
          </a:p>
          <a:p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b="1" dirty="0">
                <a:sym typeface="Wingdings"/>
              </a:rPr>
              <a:t></a:t>
            </a:r>
            <a:r>
              <a:rPr lang="pt-PT" sz="2000" b="1" dirty="0"/>
              <a:t> </a:t>
            </a:r>
            <a:r>
              <a:rPr lang="pt-PT" sz="2000" b="1" dirty="0">
                <a:sym typeface="Wingdings"/>
              </a:rPr>
              <a:t></a:t>
            </a:r>
            <a:r>
              <a:rPr lang="pt-PT" sz="2000" b="1" dirty="0"/>
              <a:t> </a:t>
            </a:r>
            <a:r>
              <a:rPr lang="pt-PT" sz="2000" b="1" dirty="0">
                <a:sym typeface="Wingdings"/>
              </a:rPr>
              <a:t></a:t>
            </a:r>
            <a:r>
              <a:rPr lang="pt-PT" sz="2000" b="1" dirty="0"/>
              <a:t> </a:t>
            </a:r>
            <a:r>
              <a:rPr lang="pt-PT" sz="2000" b="1" dirty="0">
                <a:sym typeface="Wingdings"/>
              </a:rPr>
              <a:t></a:t>
            </a:r>
            <a:r>
              <a:rPr lang="pt-PT" sz="2000" b="1" dirty="0"/>
              <a:t> </a:t>
            </a:r>
            <a:r>
              <a:rPr lang="pt-PT" sz="2000" b="1" dirty="0">
                <a:sym typeface="Wingdings"/>
              </a:rPr>
              <a:t></a:t>
            </a:r>
            <a:r>
              <a:rPr lang="pt-PT" sz="2000" b="1" dirty="0"/>
              <a:t> </a:t>
            </a:r>
            <a:r>
              <a:rPr lang="pt-PT" sz="2000" b="1" dirty="0">
                <a:sym typeface="Wingdings"/>
              </a:rPr>
              <a:t></a:t>
            </a:r>
            <a:r>
              <a:rPr lang="pt-PT" sz="2000" b="1" dirty="0"/>
              <a:t> </a:t>
            </a:r>
            <a:r>
              <a:rPr lang="pt-PT" sz="2000" b="1" dirty="0">
                <a:sym typeface="Wingdings"/>
              </a:rPr>
              <a:t></a:t>
            </a:r>
            <a:r>
              <a:rPr lang="pt-PT" sz="2000" b="1" dirty="0"/>
              <a:t> </a:t>
            </a:r>
            <a:r>
              <a:rPr lang="pt-PT" sz="2000" b="1" dirty="0">
                <a:sym typeface="Wingdings"/>
              </a:rPr>
              <a:t></a:t>
            </a:r>
            <a:r>
              <a:rPr lang="pt-PT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b="1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 smtClean="0"/>
              <a:t> 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559049" y="2924944"/>
            <a:ext cx="560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LUA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3553041" y="5549170"/>
            <a:ext cx="2103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7895753" y="5547443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0323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292246"/>
            <a:ext cx="784887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/>
              <a:t>Questão 2) (1 ponto)</a:t>
            </a:r>
            <a:r>
              <a:rPr lang="pt-BR" dirty="0"/>
              <a:t> Naquele tempo muita gente não acreditava que a Lua tivesse crateras. Achavam que a luneta do italiano Galileu Galilei estava quebrada! Além disso, ele olhou para o Sol e quase ficou cego, claro!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1594605"/>
            <a:ext cx="784887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/>
              <a:t>Pergunta 2a) (0,5 ponto)</a:t>
            </a:r>
            <a:r>
              <a:rPr lang="pt-PT" dirty="0"/>
              <a:t> Em que país nasceu, viveu e morreu Galileu Galilei?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0897" y="2267580"/>
            <a:ext cx="151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</a:t>
            </a:r>
            <a:r>
              <a:rPr lang="pt-PT" b="1" dirty="0"/>
              <a:t>2a</a:t>
            </a:r>
            <a:r>
              <a:rPr lang="pt-BR" b="1" dirty="0"/>
              <a:t>) </a:t>
            </a:r>
            <a:r>
              <a:rPr lang="pt-BR" b="1" dirty="0" smtClean="0"/>
              <a:t>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0897" y="3120526"/>
            <a:ext cx="1152128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/>
              <a:t>Pergunta 2b) (0,5 ponto)</a:t>
            </a:r>
            <a:r>
              <a:rPr lang="pt-PT" dirty="0"/>
              <a:t> O que viu Galileu quando olhou para o Sol? Pinte, de qualquer cor, as “carinhas” debaixo da única resposta certa.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343025" y="4653136"/>
            <a:ext cx="92795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PT" sz="2000" dirty="0"/>
              <a:t>Crateras</a:t>
            </a:r>
            <a:r>
              <a:rPr lang="pt-BR" sz="2000" dirty="0"/>
              <a:t>     </a:t>
            </a:r>
            <a:r>
              <a:rPr lang="pt-BR" sz="2000" dirty="0" smtClean="0"/>
              <a:t>                        </a:t>
            </a:r>
            <a:r>
              <a:rPr lang="pt-BR" sz="2000" dirty="0"/>
              <a:t>Fumaça  </a:t>
            </a:r>
            <a:r>
              <a:rPr lang="pt-BR" sz="2000" dirty="0" smtClean="0"/>
              <a:t>                                 </a:t>
            </a:r>
            <a:r>
              <a:rPr lang="pt-BR" sz="2000" dirty="0"/>
              <a:t>Manchas escuras </a:t>
            </a:r>
            <a:r>
              <a:rPr lang="pt-BR" sz="2000" b="1" dirty="0"/>
              <a:t>	</a:t>
            </a:r>
            <a:endParaRPr lang="pt-BR" sz="2000" b="1" dirty="0" smtClean="0"/>
          </a:p>
          <a:p>
            <a:pPr hangingPunct="0"/>
            <a:r>
              <a:rPr lang="pt-BR" sz="2000" b="1" dirty="0"/>
              <a:t> </a:t>
            </a:r>
            <a:endParaRPr lang="pt-BR" sz="2000" dirty="0"/>
          </a:p>
          <a:p>
            <a:pPr fontAlgn="base" hangingPunct="0"/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 smtClean="0">
                <a:sym typeface="Wingdings"/>
              </a:rPr>
              <a:t>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/>
              </a:rPr>
              <a:t>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/>
              </a:rPr>
              <a:t>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/>
              </a:rPr>
              <a:t>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/>
              </a:rPr>
              <a:t>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/>
              </a:rPr>
              <a:t></a:t>
            </a:r>
            <a:r>
              <a:rPr lang="pt-BR" sz="2000" dirty="0" smtClean="0"/>
              <a:t>  </a:t>
            </a:r>
            <a:endParaRPr lang="pt-BR" sz="2000" dirty="0"/>
          </a:p>
          <a:p>
            <a:pPr hangingPunct="0"/>
            <a:r>
              <a:rPr lang="pt-BR" sz="2000" b="1" dirty="0"/>
              <a:t> 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568550" y="2267580"/>
            <a:ext cx="778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ITÁLIA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5949974" y="5266144"/>
            <a:ext cx="3142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0417"/>
            <a:ext cx="7753789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/>
              <a:t>Questão 3) (1 ponto) </a:t>
            </a:r>
            <a:r>
              <a:rPr lang="pt-PT" dirty="0"/>
              <a:t>Quando Galileu viu a beleza da Lua, com suas enormes crateras e montanhas; as manchas no Sol, ficou tão feliz quanto você quando ganha medalha na OBA.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897" y="1560274"/>
            <a:ext cx="775378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/>
              <a:t>Pergunta 3a) (0,5 ponto) </a:t>
            </a:r>
            <a:r>
              <a:rPr lang="pt-PT" dirty="0"/>
              <a:t>Em seguida ele apontou a luneta dele para o planeta mais brilhante e mais quente do céu. Qual é o nome deste planeta?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1429" y="2483604"/>
            <a:ext cx="151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</a:t>
            </a:r>
            <a:r>
              <a:rPr lang="pt-PT" b="1" dirty="0"/>
              <a:t>3a</a:t>
            </a:r>
            <a:r>
              <a:rPr lang="pt-BR" b="1" dirty="0"/>
              <a:t>) </a:t>
            </a:r>
            <a:r>
              <a:rPr lang="pt-BR" b="1" dirty="0" smtClean="0"/>
              <a:t>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7894" y="3314601"/>
            <a:ext cx="1145227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/>
              <a:t>Pergunta 3b) (0,5 ponto)</a:t>
            </a:r>
            <a:r>
              <a:rPr lang="pt-PT" dirty="0"/>
              <a:t> Quando olhou para Vênus, Galileu descobriu que num certo sentido, Vênus era parecido com a nossa Lua, pois ele </a:t>
            </a:r>
            <a:r>
              <a:rPr lang="pt-PT" u="sng" dirty="0"/>
              <a:t>viu</a:t>
            </a:r>
            <a:r>
              <a:rPr lang="pt-PT" dirty="0"/>
              <a:t> que os dois tinham: (Você já sabe: pinte de qualquer cor as “carinhas” debaixo da única resposta certa!)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437797" y="4842092"/>
            <a:ext cx="8122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PT" sz="2000" dirty="0"/>
              <a:t>Crateras</a:t>
            </a:r>
            <a:r>
              <a:rPr lang="pt-BR" sz="2000" dirty="0"/>
              <a:t>       </a:t>
            </a:r>
            <a:r>
              <a:rPr lang="pt-BR" sz="2000" dirty="0" smtClean="0"/>
              <a:t>               </a:t>
            </a:r>
            <a:r>
              <a:rPr lang="pt-BR" sz="2000" dirty="0"/>
              <a:t>Mares     </a:t>
            </a:r>
            <a:r>
              <a:rPr lang="pt-BR" sz="2000" dirty="0" smtClean="0"/>
              <a:t>                 </a:t>
            </a:r>
            <a:r>
              <a:rPr lang="pt-BR" sz="2000" dirty="0"/>
              <a:t>Montanhas        </a:t>
            </a:r>
            <a:r>
              <a:rPr lang="pt-BR" sz="2000" dirty="0" smtClean="0"/>
              <a:t>            </a:t>
            </a:r>
            <a:r>
              <a:rPr lang="pt-BR" sz="2000" dirty="0"/>
              <a:t>Fases </a:t>
            </a:r>
            <a:r>
              <a:rPr lang="pt-BR" sz="2000" b="1" dirty="0"/>
              <a:t>	</a:t>
            </a:r>
            <a:endParaRPr lang="pt-BR" sz="2000" dirty="0"/>
          </a:p>
          <a:p>
            <a:pPr hangingPunct="0"/>
            <a:r>
              <a:rPr lang="pt-BR" sz="2000" b="1" dirty="0"/>
              <a:t> </a:t>
            </a:r>
            <a:endParaRPr lang="pt-BR" sz="2000" dirty="0"/>
          </a:p>
          <a:p>
            <a:pPr fontAlgn="base" hangingPunct="0"/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739602" y="248123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VÊNUS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8675157" y="5451334"/>
            <a:ext cx="128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10417"/>
            <a:ext cx="77048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/>
              <a:t>Questão 4) (1 ponto) </a:t>
            </a:r>
            <a:r>
              <a:rPr lang="pt-BR" dirty="0"/>
              <a:t>Galileu Galilei, depois que viu as crateras e montanhas lunares, as manchas solares, e as fases de Vênus, ficou mais feliz do que você quando ganha medalha na OBA.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2904" y="1286992"/>
            <a:ext cx="770485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 4a) (0,5 ponto) </a:t>
            </a:r>
            <a:r>
              <a:rPr lang="pt-PT" dirty="0"/>
              <a:t>Em seguida ele apontou a luneta para Júpiter, o maior dos planetas do sistema solar. Quantas luas ele viu girando ao redor de Júpiter? Dica: você tem mais dedos numa mão do que o número de luas que ele viu. Agora ficou fácil, não é mesmo?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2905" y="2708920"/>
            <a:ext cx="151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Resposta 4a) </a:t>
            </a:r>
            <a:r>
              <a:rPr lang="pt-PT" b="1" dirty="0" smtClean="0"/>
              <a:t>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4608" y="3212976"/>
            <a:ext cx="1138556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 4b) (0,5 ponto)</a:t>
            </a:r>
            <a:r>
              <a:rPr lang="pt-PT" dirty="0"/>
              <a:t> Galileu (aquele da figura do cartaz da OBA deste ano) estava iniciando uma verdadeira “revolução” na Astronomia, com tantas descobertas. Galileu apontou a luneta para Saturno e viu, segundo sua própria descrição, “orelhas” em Saturno. Sim, a luneta dele era bem fraquinha. Mais adiante outro astrônomo descobriu que as “orelhas” de Saturno eram, na verdade: (Já sabe: pinte de qualquer cor as “carinhas” debaixo da </a:t>
            </a:r>
            <a:r>
              <a:rPr lang="pt-PT" u="sng" dirty="0"/>
              <a:t>única</a:t>
            </a:r>
            <a:r>
              <a:rPr lang="pt-PT" dirty="0"/>
              <a:t> resposta certa!)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199009" y="5013176"/>
            <a:ext cx="10153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PT" sz="2000" dirty="0"/>
              <a:t>Luas    </a:t>
            </a:r>
            <a:r>
              <a:rPr lang="pt-PT" sz="2000" dirty="0" smtClean="0"/>
              <a:t>            </a:t>
            </a:r>
            <a:r>
              <a:rPr lang="pt-PT" sz="2000" dirty="0"/>
              <a:t>Anéis        </a:t>
            </a:r>
            <a:r>
              <a:rPr lang="pt-PT" sz="2000" dirty="0" smtClean="0"/>
              <a:t>          Colares                    Asteróides                    Nada </a:t>
            </a:r>
            <a:r>
              <a:rPr lang="pt-PT" sz="2000" dirty="0"/>
              <a:t>disso  </a:t>
            </a:r>
            <a:r>
              <a:rPr lang="pt-BR" sz="2000" b="1" dirty="0"/>
              <a:t>	</a:t>
            </a:r>
            <a:endParaRPr lang="pt-BR" sz="2000" b="1" dirty="0" smtClean="0"/>
          </a:p>
          <a:p>
            <a:pPr hangingPunct="0"/>
            <a:endParaRPr lang="pt-BR" sz="2000" b="1" dirty="0">
              <a:sym typeface="Wingdings"/>
            </a:endParaRPr>
          </a:p>
          <a:p>
            <a:pPr hangingPunct="0"/>
            <a:r>
              <a:rPr lang="pt-PT" sz="2000" dirty="0" smtClean="0">
                <a:sym typeface="Wingdings"/>
              </a:rPr>
              <a:t></a:t>
            </a:r>
            <a:r>
              <a:rPr lang="pt-PT" sz="2000" dirty="0" smtClean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 smtClean="0">
                <a:sym typeface="Wingdings"/>
              </a:rPr>
              <a:t></a:t>
            </a:r>
            <a:r>
              <a:rPr lang="pt-PT" sz="2000" dirty="0" smtClean="0"/>
              <a:t> 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781077" y="2708920"/>
            <a:ext cx="100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QUATRO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79129" y="5624304"/>
            <a:ext cx="128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0417"/>
            <a:ext cx="7776864" cy="1653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Questão 5) (1 ponto) (0,25 para cada item) </a:t>
            </a:r>
            <a:r>
              <a:rPr lang="pt-PT" dirty="0"/>
              <a:t>Nós inventamos um jeito muito divertido de demonstrar as diferenças de tamanhos (volumes) dos planetas e pedimos para o seu professor ou professora mostrar para você. Isso bem antes desta prova, claro. Na figura abaixo estão os discos de todos os planetas, inclusive do “planeta anão”.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90912"/>
              </p:ext>
            </p:extLst>
          </p:nvPr>
        </p:nvGraphicFramePr>
        <p:xfrm>
          <a:off x="273979" y="1755656"/>
          <a:ext cx="7610700" cy="10972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85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b="1" i="1" dirty="0">
                          <a:effectLst/>
                          <a:latin typeface="Arial"/>
                          <a:ea typeface="Times New Roman"/>
                        </a:rPr>
                        <a:t>Pergunta 5a)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i="1">
                          <a:effectLst/>
                          <a:latin typeface="Arial"/>
                          <a:ea typeface="Times New Roman"/>
                        </a:rPr>
                        <a:t>Escreva Júpiter no disco que representa Júpiter.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b="1" i="1" dirty="0">
                          <a:effectLst/>
                          <a:latin typeface="Arial"/>
                          <a:ea typeface="Times New Roman"/>
                        </a:rPr>
                        <a:t>Pergunta 5b)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i="1">
                          <a:effectLst/>
                          <a:latin typeface="Arial"/>
                          <a:ea typeface="Times New Roman"/>
                        </a:rPr>
                        <a:t>Escreva Saturno no disco que representa Saturno.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b="1" i="1" dirty="0">
                          <a:effectLst/>
                          <a:latin typeface="Arial"/>
                          <a:ea typeface="Times New Roman"/>
                        </a:rPr>
                        <a:t>Pergunta 5c)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i="1" dirty="0">
                          <a:effectLst/>
                          <a:latin typeface="Arial"/>
                          <a:ea typeface="Times New Roman"/>
                        </a:rPr>
                        <a:t>Escreva </a:t>
                      </a:r>
                      <a:r>
                        <a:rPr lang="pt-PT" sz="1800" b="1" i="1" dirty="0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r>
                        <a:rPr lang="pt-PT" sz="1800" i="1" dirty="0">
                          <a:effectLst/>
                          <a:latin typeface="Arial"/>
                          <a:ea typeface="Times New Roman"/>
                        </a:rPr>
                        <a:t>  no disco que representa a Terra.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b="1" i="1" dirty="0">
                          <a:effectLst/>
                          <a:latin typeface="Arial"/>
                          <a:ea typeface="Times New Roman"/>
                        </a:rPr>
                        <a:t>Pergunta 5d)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i="1" dirty="0">
                          <a:effectLst/>
                          <a:latin typeface="Arial"/>
                          <a:ea typeface="Times New Roman"/>
                        </a:rPr>
                        <a:t>Escreva </a:t>
                      </a:r>
                      <a:r>
                        <a:rPr lang="pt-PT" sz="1800" b="1" i="1" dirty="0">
                          <a:effectLst/>
                          <a:latin typeface="Arial"/>
                          <a:ea typeface="Times New Roman"/>
                        </a:rPr>
                        <a:t>M</a:t>
                      </a:r>
                      <a:r>
                        <a:rPr lang="pt-PT" sz="1800" i="1" dirty="0">
                          <a:effectLst/>
                          <a:latin typeface="Arial"/>
                          <a:ea typeface="Times New Roman"/>
                        </a:rPr>
                        <a:t> perto do disco que representa Mercúrio.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2664202" y="3037490"/>
            <a:ext cx="5960564" cy="3650342"/>
            <a:chOff x="1461" y="6451"/>
            <a:chExt cx="8926" cy="5556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461" y="6451"/>
              <a:ext cx="8926" cy="5556"/>
              <a:chOff x="1764" y="1426"/>
              <a:chExt cx="8926" cy="5556"/>
            </a:xfrm>
          </p:grpSpPr>
          <p:sp>
            <p:nvSpPr>
              <p:cNvPr id="13" name="Oval 15"/>
              <p:cNvSpPr>
                <a:spLocks noChangeArrowheads="1"/>
              </p:cNvSpPr>
              <p:nvPr/>
            </p:nvSpPr>
            <p:spPr bwMode="auto">
              <a:xfrm>
                <a:off x="1764" y="1426"/>
                <a:ext cx="4666" cy="466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6748" y="3048"/>
                <a:ext cx="3934" cy="393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6747" y="1426"/>
                <a:ext cx="1667" cy="166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9052" y="1426"/>
                <a:ext cx="1638" cy="16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Oval 11"/>
              <p:cNvSpPr>
                <a:spLocks noChangeArrowheads="1"/>
              </p:cNvSpPr>
              <p:nvPr/>
            </p:nvSpPr>
            <p:spPr bwMode="auto">
              <a:xfrm>
                <a:off x="1881" y="6262"/>
                <a:ext cx="414" cy="41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>
                <a:off x="2924" y="6259"/>
                <a:ext cx="397" cy="39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4000" y="6342"/>
                <a:ext cx="221" cy="22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4962" y="6373"/>
                <a:ext cx="159" cy="15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5767" y="6412"/>
                <a:ext cx="74" cy="7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781" y="8584"/>
              <a:ext cx="192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7461" y="9784"/>
              <a:ext cx="192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475" y="11284"/>
              <a:ext cx="639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4211" y="11074"/>
              <a:ext cx="108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3756289" y="4381101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</a:rPr>
              <a:t>JÚPITER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6766962" y="5222095"/>
            <a:ext cx="1217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SATURNO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733096" y="6147649"/>
            <a:ext cx="309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sz="2000" b="1" dirty="0">
                <a:solidFill>
                  <a:srgbClr val="FF0000"/>
                </a:solidFill>
              </a:rPr>
              <a:t>T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651794" y="6272192"/>
            <a:ext cx="409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sz="2000" b="1" dirty="0">
                <a:solidFill>
                  <a:srgbClr val="FF0000"/>
                </a:solidFill>
              </a:rPr>
              <a:t>M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7077" y="315758"/>
            <a:ext cx="7704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Questão 6)</a:t>
            </a:r>
            <a:r>
              <a:rPr lang="pt-PT" dirty="0"/>
              <a:t> </a:t>
            </a:r>
            <a:r>
              <a:rPr lang="pt-PT" b="1" dirty="0"/>
              <a:t>(1 ponto)</a:t>
            </a:r>
            <a:r>
              <a:rPr lang="pt-PT" dirty="0"/>
              <a:t> Em 2009, Ano Internacional da Astronomia, também comemoramos os 40 anos que o homem chegou à Lua. Para chegar lá a missão </a:t>
            </a:r>
            <a:r>
              <a:rPr lang="pt-PT" b="1" dirty="0"/>
              <a:t>Apolo 11</a:t>
            </a:r>
            <a:r>
              <a:rPr lang="pt-PT" dirty="0"/>
              <a:t> partiu com três astronautas norte-americanos em um grande foguete chamado </a:t>
            </a:r>
            <a:r>
              <a:rPr lang="pt-PT" b="1" dirty="0"/>
              <a:t>Saturno 5</a:t>
            </a:r>
            <a:r>
              <a:rPr lang="pt-PT" dirty="0"/>
              <a:t>. Dois astronautas pousaram na Lua no dia 20 de julho e depois todos voltaram para a Terra, pousando no Oceano Pacífico.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4877" y="2204864"/>
            <a:ext cx="78488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 6a)(0,5 ponto)</a:t>
            </a:r>
            <a:r>
              <a:rPr lang="pt-PT" dirty="0"/>
              <a:t> Em que ano os primeiros astronautas pisaram na Lua?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96885" y="2515082"/>
            <a:ext cx="320638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i="1" dirty="0"/>
              <a:t>Faça aqui </a:t>
            </a:r>
            <a:r>
              <a:rPr lang="pt-PT" dirty="0" smtClean="0"/>
              <a:t>suas contas.             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4877" y="3573016"/>
            <a:ext cx="14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Resposta 6a</a:t>
            </a:r>
            <a:r>
              <a:rPr lang="pt-PT" b="1" dirty="0" smtClean="0"/>
              <a:t>):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9800" y="4499828"/>
            <a:ext cx="115589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 6b)(0,5 ponto) </a:t>
            </a:r>
            <a:r>
              <a:rPr lang="pt-PT" dirty="0"/>
              <a:t>Quando os astronautas voltaram da Lua eles pousaram em terra ou na água?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90897" y="5291916"/>
            <a:ext cx="147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Resposta 6b</a:t>
            </a:r>
            <a:r>
              <a:rPr lang="pt-PT" b="1" dirty="0" smtClean="0"/>
              <a:t>):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7792" y="2917628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2009 – 40 </a:t>
            </a:r>
            <a:r>
              <a:rPr lang="pt-PT" dirty="0" smtClean="0">
                <a:solidFill>
                  <a:srgbClr val="FF0000"/>
                </a:solidFill>
              </a:rPr>
              <a:t>=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487041" y="292494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1969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646391" y="3574473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No ano de 1969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00606" y="5287175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Na água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848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09" y="2636912"/>
            <a:ext cx="6905625" cy="33147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0897" y="332656"/>
            <a:ext cx="7776864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Questão 7)</a:t>
            </a:r>
            <a:r>
              <a:rPr lang="pt-PT" dirty="0"/>
              <a:t> </a:t>
            </a:r>
            <a:r>
              <a:rPr lang="pt-PT" b="1" dirty="0"/>
              <a:t>(1 ponto)</a:t>
            </a:r>
            <a:r>
              <a:rPr lang="pt-PT" dirty="0"/>
              <a:t> A figura abaixo mostra o telescópio espacial Hubble, em sua órbita em torno da Terra, e uma espaçonave indo em direção à Lua. É impossível ir retinho da Terra para a Lua. Pinte, de qualquer cor, a espaçonave que está indo para a Lua.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4481" y="1877054"/>
            <a:ext cx="7776864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i="1" dirty="0">
                <a:solidFill>
                  <a:srgbClr val="FF0000"/>
                </a:solidFill>
              </a:rPr>
              <a:t>Resposta: Colocamos uma “moldura” na espaçonave que está indo para Lua.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ctangle 116"/>
          <p:cNvSpPr>
            <a:spLocks noChangeAspect="1" noChangeArrowheads="1"/>
          </p:cNvSpPr>
          <p:nvPr/>
        </p:nvSpPr>
        <p:spPr bwMode="auto">
          <a:xfrm>
            <a:off x="6094528" y="3014141"/>
            <a:ext cx="473085" cy="41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ctangle 179"/>
          <p:cNvSpPr>
            <a:spLocks noChangeAspect="1" noChangeArrowheads="1"/>
          </p:cNvSpPr>
          <p:nvPr/>
        </p:nvSpPr>
        <p:spPr bwMode="auto">
          <a:xfrm>
            <a:off x="4899496" y="3646698"/>
            <a:ext cx="490333" cy="42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ctangle 180"/>
          <p:cNvSpPr>
            <a:spLocks noChangeAspect="1" noChangeArrowheads="1"/>
          </p:cNvSpPr>
          <p:nvPr/>
        </p:nvSpPr>
        <p:spPr bwMode="auto">
          <a:xfrm>
            <a:off x="4899496" y="3646698"/>
            <a:ext cx="490333" cy="42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35313" y="4797152"/>
            <a:ext cx="1944216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7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121764"/>
            <a:ext cx="7920880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Questão 8) (1 ponto) </a:t>
            </a:r>
            <a:r>
              <a:rPr lang="pt-PT" dirty="0"/>
              <a:t>A forma de um objeto quando visto de cima (do alto) é diferente daquela que ele tem quando visto de lado. Esse aspecto é importante quando analisamos imagens obtidas de avião ou satélites.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8889" y="1106272"/>
            <a:ext cx="7920880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Pergunta 8a)(0,4 ponto) (0,1 ponto cada item certo)</a:t>
            </a:r>
            <a:r>
              <a:rPr lang="pt-PT" dirty="0"/>
              <a:t> Na primeira linha da figura abaixo estão  objetos vistos de lado. Na segunda linha estão os mesmos objetos, </a:t>
            </a:r>
            <a:endParaRPr lang="pt-BR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625948" y="1765460"/>
            <a:ext cx="5557837" cy="2304256"/>
            <a:chOff x="861" y="9624"/>
            <a:chExt cx="6480" cy="2650"/>
          </a:xfrm>
        </p:grpSpPr>
        <p:graphicFrame>
          <p:nvGraphicFramePr>
            <p:cNvPr id="11" name="Objeto 10"/>
            <p:cNvGraphicFramePr>
              <a:graphicFrameLocks noChangeAspect="1"/>
            </p:cNvGraphicFramePr>
            <p:nvPr/>
          </p:nvGraphicFramePr>
          <p:xfrm>
            <a:off x="2421" y="9664"/>
            <a:ext cx="1080" cy="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" name="Imagem de Bitmap" r:id="rId3" imgW="4877481" imgH="4247619" progId="Paint.Picture">
                    <p:embed/>
                  </p:oleObj>
                </mc:Choice>
                <mc:Fallback>
                  <p:oleObj name="Imagem de Bitmap" r:id="rId3" imgW="4877481" imgH="4247619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1" y="9664"/>
                          <a:ext cx="1080" cy="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3" t="34164" r="33069" b="51282"/>
            <a:stretch>
              <a:fillRect/>
            </a:stretch>
          </p:blipFill>
          <p:spPr bwMode="auto">
            <a:xfrm>
              <a:off x="4341" y="9624"/>
              <a:ext cx="923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" name="Objeto 11"/>
            <p:cNvGraphicFramePr>
              <a:graphicFrameLocks noChangeAspect="1"/>
            </p:cNvGraphicFramePr>
            <p:nvPr/>
          </p:nvGraphicFramePr>
          <p:xfrm>
            <a:off x="6381" y="9734"/>
            <a:ext cx="798" cy="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7" name="Imagem de Bitmap" r:id="rId6" imgW="2952381" imgH="2980952" progId="Paint.Picture">
                    <p:embed/>
                  </p:oleObj>
                </mc:Choice>
                <mc:Fallback>
                  <p:oleObj name="Imagem de Bitmap" r:id="rId6" imgW="2952381" imgH="2980952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7077" t="8383" r="11385" b="8282"/>
                        <a:stretch>
                          <a:fillRect/>
                        </a:stretch>
                      </p:blipFill>
                      <p:spPr bwMode="auto">
                        <a:xfrm>
                          <a:off x="6381" y="9734"/>
                          <a:ext cx="798" cy="8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to 12"/>
            <p:cNvGraphicFramePr>
              <a:graphicFrameLocks noChangeAspect="1"/>
            </p:cNvGraphicFramePr>
            <p:nvPr/>
          </p:nvGraphicFramePr>
          <p:xfrm>
            <a:off x="2781" y="11224"/>
            <a:ext cx="713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8" name="Imagem de Bitmap" r:id="rId8" imgW="4676190" imgH="4761905" progId="Paint.Picture">
                    <p:embed/>
                  </p:oleObj>
                </mc:Choice>
                <mc:Fallback>
                  <p:oleObj name="Imagem de Bitmap" r:id="rId8" imgW="4676190" imgH="4761905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1" y="11224"/>
                          <a:ext cx="713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to 13"/>
            <p:cNvGraphicFramePr>
              <a:graphicFrameLocks noChangeAspect="1"/>
            </p:cNvGraphicFramePr>
            <p:nvPr/>
          </p:nvGraphicFramePr>
          <p:xfrm>
            <a:off x="861" y="10894"/>
            <a:ext cx="1196" cy="1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9" name="Imagem de Bitmap" r:id="rId10" imgW="2980952" imgH="3038095" progId="Paint.Picture">
                    <p:embed/>
                  </p:oleObj>
                </mc:Choice>
                <mc:Fallback>
                  <p:oleObj name="Imagem de Bitmap" r:id="rId10" imgW="2980952" imgH="3038095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1806" t="6050" r="13492" b="8765"/>
                        <a:stretch>
                          <a:fillRect/>
                        </a:stretch>
                      </p:blipFill>
                      <p:spPr bwMode="auto">
                        <a:xfrm>
                          <a:off x="861" y="10894"/>
                          <a:ext cx="1196" cy="1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to 14"/>
            <p:cNvGraphicFramePr>
              <a:graphicFrameLocks noChangeAspect="1"/>
            </p:cNvGraphicFramePr>
            <p:nvPr/>
          </p:nvGraphicFramePr>
          <p:xfrm>
            <a:off x="4461" y="11164"/>
            <a:ext cx="1125" cy="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0" name="Imagem de Bitmap" r:id="rId12" imgW="4839375" imgH="3610479" progId="Paint.Picture">
                    <p:embed/>
                  </p:oleObj>
                </mc:Choice>
                <mc:Fallback>
                  <p:oleObj name="Imagem de Bitmap" r:id="rId12" imgW="4839375" imgH="3610479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" y="11164"/>
                          <a:ext cx="1125" cy="8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6261" y="11344"/>
              <a:ext cx="1080" cy="4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aphicFrame>
          <p:nvGraphicFramePr>
            <p:cNvPr id="17" name="Objeto 16"/>
            <p:cNvGraphicFramePr>
              <a:graphicFrameLocks noChangeAspect="1"/>
            </p:cNvGraphicFramePr>
            <p:nvPr/>
          </p:nvGraphicFramePr>
          <p:xfrm>
            <a:off x="861" y="9694"/>
            <a:ext cx="759" cy="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1" name="Imagem de Bitmap" r:id="rId14" imgW="4095238" imgH="4839375" progId="Paint.Picture">
                    <p:embed/>
                  </p:oleObj>
                </mc:Choice>
                <mc:Fallback>
                  <p:oleObj name="Imagem de Bitmap" r:id="rId14" imgW="4095238" imgH="4839375" progId="Paint.Picture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" y="9694"/>
                          <a:ext cx="759" cy="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140563" y="2213268"/>
            <a:ext cx="1337998" cy="11477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478560" y="2152401"/>
            <a:ext cx="1543844" cy="13129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6228250" y="2213268"/>
            <a:ext cx="1337998" cy="11477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3449331" y="2421956"/>
            <a:ext cx="4013993" cy="73040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63171" y="4256152"/>
            <a:ext cx="11549006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/>
              <a:t>Pergunta 8b) (0,6 ponto)</a:t>
            </a:r>
            <a:r>
              <a:rPr lang="pt-PT" dirty="0"/>
              <a:t> Nem todo foguete é grande como o </a:t>
            </a:r>
            <a:r>
              <a:rPr lang="pt-PT" b="1" dirty="0"/>
              <a:t>Saturno 5</a:t>
            </a:r>
            <a:r>
              <a:rPr lang="pt-PT" dirty="0"/>
              <a:t>. Alguns são bem pequenos e não levam astronautas. Eles sobem e descem rapidamente, exatamente como faz o foguetinho feito de canudinho </a:t>
            </a:r>
            <a:r>
              <a:rPr lang="pt-PT" dirty="0"/>
              <a:t>de refrigerante. </a:t>
            </a:r>
            <a:r>
              <a:rPr lang="pt-PT" b="1" dirty="0"/>
              <a:t>(</a:t>
            </a:r>
            <a:r>
              <a:rPr lang="pt-PT" dirty="0"/>
              <a:t>Já sabe....pinte as “carinhas” que estão debaixo da resposta que melhor representa o caminho que o foguetinho faz quando lançado</a:t>
            </a:r>
            <a:r>
              <a:rPr lang="pt-PT" dirty="0" smtClean="0"/>
              <a:t>.)</a:t>
            </a:r>
            <a:endParaRPr lang="pt-BR" dirty="0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1493680" y="5552853"/>
            <a:ext cx="1304693" cy="720080"/>
          </a:xfrm>
          <a:custGeom>
            <a:avLst/>
            <a:gdLst>
              <a:gd name="T0" fmla="*/ 0 w 1560"/>
              <a:gd name="T1" fmla="*/ 760 h 760"/>
              <a:gd name="T2" fmla="*/ 600 w 1560"/>
              <a:gd name="T3" fmla="*/ 520 h 760"/>
              <a:gd name="T4" fmla="*/ 840 w 1560"/>
              <a:gd name="T5" fmla="*/ 160 h 760"/>
              <a:gd name="T6" fmla="*/ 960 w 1560"/>
              <a:gd name="T7" fmla="*/ 40 h 760"/>
              <a:gd name="T8" fmla="*/ 1200 w 1560"/>
              <a:gd name="T9" fmla="*/ 40 h 760"/>
              <a:gd name="T10" fmla="*/ 1440 w 1560"/>
              <a:gd name="T11" fmla="*/ 280 h 760"/>
              <a:gd name="T12" fmla="*/ 1560 w 1560"/>
              <a:gd name="T13" fmla="*/ 76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" h="760">
                <a:moveTo>
                  <a:pt x="0" y="760"/>
                </a:moveTo>
                <a:cubicBezTo>
                  <a:pt x="230" y="690"/>
                  <a:pt x="460" y="620"/>
                  <a:pt x="600" y="520"/>
                </a:cubicBezTo>
                <a:cubicBezTo>
                  <a:pt x="740" y="420"/>
                  <a:pt x="780" y="240"/>
                  <a:pt x="840" y="160"/>
                </a:cubicBezTo>
                <a:cubicBezTo>
                  <a:pt x="900" y="80"/>
                  <a:pt x="900" y="60"/>
                  <a:pt x="960" y="40"/>
                </a:cubicBezTo>
                <a:cubicBezTo>
                  <a:pt x="1020" y="20"/>
                  <a:pt x="1120" y="0"/>
                  <a:pt x="1200" y="40"/>
                </a:cubicBezTo>
                <a:cubicBezTo>
                  <a:pt x="1280" y="80"/>
                  <a:pt x="1380" y="160"/>
                  <a:pt x="1440" y="280"/>
                </a:cubicBezTo>
                <a:cubicBezTo>
                  <a:pt x="1500" y="400"/>
                  <a:pt x="1540" y="680"/>
                  <a:pt x="1560" y="76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3606312" y="5600212"/>
            <a:ext cx="946034" cy="720080"/>
            <a:chOff x="4107" y="14325"/>
            <a:chExt cx="960" cy="720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4107" y="14325"/>
              <a:ext cx="96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5067" y="14325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5324991" y="5782952"/>
            <a:ext cx="1959098" cy="476672"/>
          </a:xfrm>
          <a:custGeom>
            <a:avLst/>
            <a:gdLst>
              <a:gd name="T0" fmla="*/ 0 w 1680"/>
              <a:gd name="T1" fmla="*/ 480 h 480"/>
              <a:gd name="T2" fmla="*/ 840 w 1680"/>
              <a:gd name="T3" fmla="*/ 0 h 480"/>
              <a:gd name="T4" fmla="*/ 1680 w 1680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480">
                <a:moveTo>
                  <a:pt x="0" y="480"/>
                </a:moveTo>
                <a:cubicBezTo>
                  <a:pt x="280" y="240"/>
                  <a:pt x="560" y="0"/>
                  <a:pt x="840" y="0"/>
                </a:cubicBezTo>
                <a:cubicBezTo>
                  <a:pt x="1120" y="0"/>
                  <a:pt x="1540" y="400"/>
                  <a:pt x="1680" y="48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7895753" y="5572325"/>
            <a:ext cx="2312069" cy="836712"/>
          </a:xfrm>
          <a:custGeom>
            <a:avLst/>
            <a:gdLst>
              <a:gd name="T0" fmla="*/ 0 w 1680"/>
              <a:gd name="T1" fmla="*/ 540 h 660"/>
              <a:gd name="T2" fmla="*/ 240 w 1680"/>
              <a:gd name="T3" fmla="*/ 180 h 660"/>
              <a:gd name="T4" fmla="*/ 600 w 1680"/>
              <a:gd name="T5" fmla="*/ 300 h 660"/>
              <a:gd name="T6" fmla="*/ 1080 w 1680"/>
              <a:gd name="T7" fmla="*/ 60 h 660"/>
              <a:gd name="T8" fmla="*/ 1680 w 1680"/>
              <a:gd name="T9" fmla="*/ 66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0" h="660">
                <a:moveTo>
                  <a:pt x="0" y="540"/>
                </a:moveTo>
                <a:cubicBezTo>
                  <a:pt x="70" y="380"/>
                  <a:pt x="140" y="220"/>
                  <a:pt x="240" y="180"/>
                </a:cubicBezTo>
                <a:cubicBezTo>
                  <a:pt x="340" y="140"/>
                  <a:pt x="460" y="320"/>
                  <a:pt x="600" y="300"/>
                </a:cubicBezTo>
                <a:cubicBezTo>
                  <a:pt x="740" y="280"/>
                  <a:pt x="900" y="0"/>
                  <a:pt x="1080" y="60"/>
                </a:cubicBezTo>
                <a:cubicBezTo>
                  <a:pt x="1260" y="120"/>
                  <a:pt x="1580" y="560"/>
                  <a:pt x="1680" y="66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054993" y="6406621"/>
            <a:ext cx="972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r>
              <a:rPr lang="pt-PT" dirty="0">
                <a:sym typeface="Wingdings"/>
              </a:rPr>
              <a:t></a:t>
            </a:r>
            <a:r>
              <a:rPr lang="pt-PT" dirty="0"/>
              <a:t> </a:t>
            </a:r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4953079" y="6406621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sng" dirty="0">
                <a:solidFill>
                  <a:srgbClr val="FF0000"/>
                </a:solidFill>
              </a:rPr>
              <a:t> </a:t>
            </a:r>
            <a:r>
              <a:rPr lang="pt-PT" b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dirty="0"/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8889" y="1682336"/>
            <a:ext cx="2376264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dirty="0"/>
              <a:t>porém vistos de cima. Ligue os objetos da linha de cima, quando são vistos de lado, com os respectivos objetos da linha de baixo, quando são vistos de cima.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0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1074</Words>
  <Application>Microsoft Office PowerPoint</Application>
  <PresentationFormat>Personalizar</PresentationFormat>
  <Paragraphs>111</Paragraphs>
  <Slides>12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DVM Informatica</cp:lastModifiedBy>
  <cp:revision>20</cp:revision>
  <dcterms:created xsi:type="dcterms:W3CDTF">2020-08-14T17:50:32Z</dcterms:created>
  <dcterms:modified xsi:type="dcterms:W3CDTF">2020-08-27T00:07:55Z</dcterms:modified>
</cp:coreProperties>
</file>