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4" y="48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25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88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20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54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1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61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06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0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LOGOTIPO_OBA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009" y="5805264"/>
            <a:ext cx="1796063" cy="11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mobfog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220"/>
            <a:ext cx="1383912" cy="8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0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13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63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8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64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5272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16632"/>
            <a:ext cx="7776864" cy="206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dirty="0"/>
              <a:t>No Brasil existem cientistas que trabalham na construção de foguetes e satélites.  Eles constroem satélites no Instituto Nacional de Pesquisas Espaciais (INPE) e foguetes no Instituto de Aeronáutica e Espaço (IAE), órgão do Comando-Geral de Tecnologia Aeroespacial (CTA).  Para coordenar as atividades espaciais brasileiras existe a Agência Espacial Brasileira (AEB) que, por meio do Programa AEB Escola, promove atividades educacionais em escolas do Brasil.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2905" y="2276632"/>
            <a:ext cx="597666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 8) (1 ponto) (0,3 ponto cada item correto. Acertando os três ganha 1 ponto)</a:t>
            </a:r>
            <a:r>
              <a:rPr lang="pt-PT" dirty="0"/>
              <a:t> (Complete os espaços em branco com </a:t>
            </a:r>
            <a:r>
              <a:rPr lang="pt-PT" b="1" dirty="0"/>
              <a:t>1</a:t>
            </a:r>
            <a:r>
              <a:rPr lang="pt-PT" b="1" baseline="30000" dirty="0"/>
              <a:t>o</a:t>
            </a:r>
            <a:r>
              <a:rPr lang="pt-PT" b="1" dirty="0"/>
              <a:t>, 2</a:t>
            </a:r>
            <a:r>
              <a:rPr lang="pt-PT" b="1" baseline="30000" dirty="0"/>
              <a:t>o</a:t>
            </a:r>
            <a:r>
              <a:rPr lang="pt-PT" b="1" dirty="0"/>
              <a:t> ou 3</a:t>
            </a:r>
            <a:r>
              <a:rPr lang="pt-PT" b="1" baseline="30000" dirty="0"/>
              <a:t>o</a:t>
            </a:r>
            <a:r>
              <a:rPr lang="pt-PT" dirty="0"/>
              <a:t>).  Foguetes são veículos para levar satélites e pessoas ao espaço. No início do vôo do foguete o motor do </a:t>
            </a:r>
            <a:r>
              <a:rPr lang="pt-PT" u="sng" dirty="0" smtClean="0"/>
              <a:t>__   </a:t>
            </a:r>
            <a:r>
              <a:rPr lang="pt-PT" u="sng" dirty="0"/>
              <a:t>_ </a:t>
            </a:r>
            <a:r>
              <a:rPr lang="pt-PT" dirty="0"/>
              <a:t>estágio tira o foguete do chão.  Após a separação deste motor, é acionado o motor do </a:t>
            </a:r>
            <a:r>
              <a:rPr lang="pt-PT" u="sng" dirty="0" smtClean="0"/>
              <a:t>__    </a:t>
            </a:r>
            <a:r>
              <a:rPr lang="pt-PT" u="sng" dirty="0"/>
              <a:t>_</a:t>
            </a:r>
            <a:r>
              <a:rPr lang="pt-PT" dirty="0"/>
              <a:t> estágio, para dar continuidade ao vôo.  Finalmente, é acionado o motor do </a:t>
            </a:r>
            <a:r>
              <a:rPr lang="pt-PT" dirty="0" smtClean="0"/>
              <a:t>___</a:t>
            </a:r>
            <a:r>
              <a:rPr lang="pt-PT" u="sng" dirty="0" smtClean="0"/>
              <a:t> </a:t>
            </a:r>
            <a:r>
              <a:rPr lang="pt-PT" dirty="0"/>
              <a:t>_ estágio para colocar a carga-útil em órbita da Terra. Veja a figura ao lado.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25" y="1844824"/>
            <a:ext cx="20162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631057" y="3573016"/>
            <a:ext cx="4283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b="1" dirty="0">
                <a:solidFill>
                  <a:srgbClr val="FF0000"/>
                </a:solidFill>
              </a:rPr>
              <a:t>1</a:t>
            </a:r>
            <a:r>
              <a:rPr lang="pt-PT" sz="2200" b="1" baseline="30000" dirty="0">
                <a:solidFill>
                  <a:srgbClr val="FF0000"/>
                </a:solidFill>
              </a:rPr>
              <a:t>o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43425" y="3897273"/>
            <a:ext cx="4283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b="1" dirty="0">
                <a:solidFill>
                  <a:srgbClr val="FF0000"/>
                </a:solidFill>
              </a:rPr>
              <a:t>2</a:t>
            </a:r>
            <a:r>
              <a:rPr lang="pt-PT" sz="2200" b="1" baseline="30000" dirty="0">
                <a:solidFill>
                  <a:srgbClr val="FF0000"/>
                </a:solidFill>
              </a:rPr>
              <a:t>o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15033" y="4544184"/>
            <a:ext cx="4283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b="1" dirty="0">
                <a:solidFill>
                  <a:srgbClr val="FF0000"/>
                </a:solidFill>
              </a:rPr>
              <a:t>3</a:t>
            </a:r>
            <a:r>
              <a:rPr lang="pt-PT" sz="2200" b="1" baseline="30000" dirty="0">
                <a:solidFill>
                  <a:srgbClr val="FF0000"/>
                </a:solidFill>
              </a:rPr>
              <a:t>o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88640"/>
            <a:ext cx="7848872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/>
              <a:t>Questão 9) (1 ponto) (0,25 cada item correto) </a:t>
            </a:r>
            <a:r>
              <a:rPr lang="pt-PT" dirty="0"/>
              <a:t>Satélites são veículos que transportam câmeras fotográficas e outros instrumentos ao espaço. Os satélites dão uma volta em torno da Terra em 90 minutos; um navio gasta 1 mês; um avião gasta 48 horas e um carro gastaria 15 dias.  Na figura abaixo escreva acima de cada meio de transporte, o tempo que ele gasta para dar uma volta na Terra.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631057" y="3140968"/>
            <a:ext cx="1374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90 minutos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67361" y="3140968"/>
            <a:ext cx="1092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48 horas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959649" y="3140968"/>
            <a:ext cx="806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1 mês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335913" y="3140968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15 dias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982985" y="3573016"/>
            <a:ext cx="9865096" cy="1419798"/>
            <a:chOff x="982985" y="3573016"/>
            <a:chExt cx="9865096" cy="1419798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985" y="3573016"/>
              <a:ext cx="2572126" cy="1368152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89" y="3576346"/>
              <a:ext cx="2333625" cy="1371600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7561" y="3576346"/>
              <a:ext cx="2228850" cy="1390650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3825" y="3576345"/>
              <a:ext cx="2304256" cy="1416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0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77686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/>
              <a:t>Questão 10) (1 ponto) </a:t>
            </a:r>
            <a:r>
              <a:rPr lang="pt-PT" dirty="0"/>
              <a:t>O furacão é um fenômeno natural formado por nuvens grandes e ventos fortes. Essas nuvens giram em torno de um centro chamado “olho do furacão”. Sua forma circular torna o furacão bem visível em imagens de satélites. Deste modo, essas imagens podem ajudar no estudo dos furacões.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897" y="1772816"/>
            <a:ext cx="774377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Marque com um </a:t>
            </a:r>
            <a:r>
              <a:rPr lang="pt-PT" b="1" dirty="0"/>
              <a:t>X</a:t>
            </a:r>
            <a:r>
              <a:rPr lang="pt-PT" dirty="0"/>
              <a:t> o olho (centro) do furacão da imagem ao lado.</a:t>
            </a:r>
            <a:endParaRPr lang="pt-BR" dirty="0"/>
          </a:p>
        </p:txBody>
      </p:sp>
      <p:pic>
        <p:nvPicPr>
          <p:cNvPr id="8194" name="Picture 2" descr="Fig4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5" y="2372108"/>
            <a:ext cx="5472608" cy="436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5138101" y="4388332"/>
            <a:ext cx="576064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5138101" y="4388332"/>
            <a:ext cx="576064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83771"/>
              </p:ext>
            </p:extLst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273" marR="89273" marT="44637" marB="446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4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620688"/>
            <a:ext cx="7776864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/>
              <a:t>Questão 1) (1 ponto) </a:t>
            </a:r>
            <a:r>
              <a:rPr lang="pt-PT" dirty="0"/>
              <a:t>Qual é o melhor local para observar o céu com um telescópio? </a:t>
            </a:r>
            <a:endParaRPr lang="pt-BR" dirty="0"/>
          </a:p>
          <a:p>
            <a:pPr algn="just">
              <a:lnSpc>
                <a:spcPct val="150000"/>
              </a:lnSpc>
            </a:pPr>
            <a:r>
              <a:rPr lang="pt-PT" dirty="0"/>
              <a:t>Coloque um X na frente da </a:t>
            </a:r>
            <a:r>
              <a:rPr lang="pt-BR" dirty="0"/>
              <a:t>única </a:t>
            </a:r>
            <a:r>
              <a:rPr lang="pt-PT" dirty="0"/>
              <a:t>resposta certa.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22945" y="2924944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PT" sz="2000" dirty="0"/>
              <a:t>(    )     Do alto de um prédio de uma grande cidade</a:t>
            </a:r>
            <a:r>
              <a:rPr lang="pt-PT" sz="2000" dirty="0" smtClean="0"/>
              <a:t>.</a:t>
            </a:r>
          </a:p>
          <a:p>
            <a:pPr hangingPunct="0"/>
            <a:endParaRPr lang="pt-BR" sz="2000" dirty="0"/>
          </a:p>
          <a:p>
            <a:pPr hangingPunct="0"/>
            <a:r>
              <a:rPr lang="pt-PT" sz="2000" dirty="0"/>
              <a:t>( </a:t>
            </a:r>
            <a:r>
              <a:rPr lang="pt-PT" sz="2000" dirty="0" smtClean="0"/>
              <a:t>   )</a:t>
            </a:r>
            <a:r>
              <a:rPr lang="pt-PT" sz="2000" dirty="0"/>
              <a:t>     Do alto de uma montanha longe das cidades</a:t>
            </a:r>
            <a:r>
              <a:rPr lang="pt-PT" sz="2000" dirty="0" smtClean="0"/>
              <a:t>.</a:t>
            </a:r>
          </a:p>
          <a:p>
            <a:pPr hangingPunct="0"/>
            <a:endParaRPr lang="pt-BR" sz="2000" dirty="0"/>
          </a:p>
          <a:p>
            <a:r>
              <a:rPr lang="pt-PT" sz="2000" dirty="0"/>
              <a:t>(    )     Do pátio da sua escola quando todas as luzes estão acesas.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743658" y="353416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X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47667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 2) (1 ponto)</a:t>
            </a:r>
            <a:r>
              <a:rPr lang="pt-BR" dirty="0"/>
              <a:t> A Lua tem uma fase (ou aparência) a cada noite, que é justamente a parte dela que é visível a partir da Terra. A causa para esta mudança diária da aparência da Lua é (coloque um X na frente da única resposta correta):</a:t>
            </a:r>
          </a:p>
        </p:txBody>
      </p:sp>
      <p:sp>
        <p:nvSpPr>
          <p:cNvPr id="4" name="Retângulo 3"/>
          <p:cNvSpPr/>
          <p:nvPr/>
        </p:nvSpPr>
        <p:spPr>
          <a:xfrm>
            <a:off x="406921" y="2852936"/>
            <a:ext cx="59499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r>
              <a:rPr lang="pt-PT" sz="2000" dirty="0"/>
              <a:t>(    )     A sombra da Terra sobre a Lua</a:t>
            </a:r>
            <a:r>
              <a:rPr lang="pt-PT" sz="2000" dirty="0" smtClean="0"/>
              <a:t>.</a:t>
            </a:r>
          </a:p>
          <a:p>
            <a:pPr hangingPunct="0"/>
            <a:endParaRPr lang="pt-BR" sz="2000" dirty="0"/>
          </a:p>
          <a:p>
            <a:pPr hangingPunct="0"/>
            <a:r>
              <a:rPr lang="pt-PT" sz="2000" dirty="0"/>
              <a:t>(    )     A sombra do Sol sobre a Lua.</a:t>
            </a:r>
            <a:endParaRPr lang="pt-BR" sz="2000" dirty="0"/>
          </a:p>
          <a:p>
            <a:pPr hangingPunct="0"/>
            <a:endParaRPr lang="pt-PT" sz="2000" dirty="0" smtClean="0"/>
          </a:p>
          <a:p>
            <a:pPr hangingPunct="0"/>
            <a:r>
              <a:rPr lang="pt-PT" sz="2000" dirty="0" smtClean="0"/>
              <a:t>(</a:t>
            </a:r>
            <a:r>
              <a:rPr lang="pt-PT" sz="2000" dirty="0"/>
              <a:t>    )     A rotação da Lua sobre ela mesma.</a:t>
            </a:r>
            <a:endParaRPr lang="pt-BR" sz="2000" dirty="0"/>
          </a:p>
          <a:p>
            <a:endParaRPr lang="pt-PT" sz="2000" dirty="0" smtClean="0"/>
          </a:p>
          <a:p>
            <a:r>
              <a:rPr lang="pt-PT" sz="2000" dirty="0" smtClean="0"/>
              <a:t>(</a:t>
            </a:r>
            <a:r>
              <a:rPr lang="pt-PT" sz="2000" dirty="0"/>
              <a:t> </a:t>
            </a:r>
            <a:r>
              <a:rPr lang="pt-PT" sz="2000" dirty="0" smtClean="0"/>
              <a:t>   )</a:t>
            </a:r>
            <a:r>
              <a:rPr lang="pt-PT" sz="2000" dirty="0"/>
              <a:t>     A translação da Lua ao redor da Terra.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524262" y="466237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X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260648"/>
            <a:ext cx="784887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 3) (1 ponto)</a:t>
            </a:r>
            <a:r>
              <a:rPr lang="pt-BR" dirty="0"/>
              <a:t> A Terra é muito maior (em massa e volume) do que a Lua, mas não estamos levando isso em consideração nestas questões.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1340768"/>
            <a:ext cx="784887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Pergunta 3a) (0,5 ponto) </a:t>
            </a:r>
            <a:r>
              <a:rPr lang="pt-BR" dirty="0"/>
              <a:t>Pinte, de qualquer cor, a figura abaixo que melhor representa a </a:t>
            </a:r>
            <a:r>
              <a:rPr lang="pt-BR" b="1" u="sng" dirty="0"/>
              <a:t>forma da Terra</a:t>
            </a:r>
            <a:r>
              <a:rPr lang="pt-BR" dirty="0"/>
              <a:t>.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043952" y="2552082"/>
            <a:ext cx="1655647" cy="14300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232571" y="2442842"/>
            <a:ext cx="1655647" cy="16892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92234" y="2707004"/>
            <a:ext cx="1655647" cy="112616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 rot="10800000">
            <a:off x="5864094" y="2445821"/>
            <a:ext cx="1401606" cy="16872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90897" y="4293096"/>
            <a:ext cx="979288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Pergunta 3b) (0,5 ponto) </a:t>
            </a:r>
            <a:r>
              <a:rPr lang="pt-BR" dirty="0"/>
              <a:t>Pinte, de qualquer cor, a figura abaixo que melhor representa a </a:t>
            </a:r>
            <a:r>
              <a:rPr lang="pt-BR" b="1" u="sng" dirty="0"/>
              <a:t>forma da Lua</a:t>
            </a:r>
            <a:r>
              <a:rPr lang="pt-BR" dirty="0"/>
              <a:t>.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102298" y="4945568"/>
            <a:ext cx="1707818" cy="145569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233839" y="4834369"/>
            <a:ext cx="1707818" cy="171954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556086" y="5103269"/>
            <a:ext cx="1707818" cy="11463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 rot="10800000">
            <a:off x="5979793" y="4837402"/>
            <a:ext cx="1445772" cy="171752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2232571" y="2455135"/>
            <a:ext cx="1655647" cy="168924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233839" y="4835150"/>
            <a:ext cx="1707818" cy="171954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8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4038" y="117325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 4) (1 ponto) </a:t>
            </a:r>
            <a:r>
              <a:rPr lang="pt-BR" dirty="0"/>
              <a:t>Claro que o tamanho da órbita da Terra é muito maior do que o da órbita da Lua, mas não estamos levando isso em consideração nesta questão.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Pergunta 4a) (0,5 ponto) </a:t>
            </a:r>
            <a:r>
              <a:rPr lang="pt-BR" dirty="0"/>
              <a:t>Escreva uma grande letra </a:t>
            </a:r>
            <a:r>
              <a:rPr lang="pt-BR" b="1" dirty="0"/>
              <a:t>T</a:t>
            </a:r>
            <a:r>
              <a:rPr lang="pt-BR" dirty="0"/>
              <a:t> sobre a figura que mais se aproxime do movimento de </a:t>
            </a:r>
            <a:r>
              <a:rPr lang="pt-BR" u="sng" dirty="0"/>
              <a:t>translação da Terra ao redor do Sol</a:t>
            </a:r>
            <a:r>
              <a:rPr lang="pt-BR" dirty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0897" y="2276872"/>
            <a:ext cx="78488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Pergunta 4b) (0,5 ponto) </a:t>
            </a:r>
            <a:r>
              <a:rPr lang="pt-BR" dirty="0"/>
              <a:t>Escreva uma grande letra </a:t>
            </a:r>
            <a:r>
              <a:rPr lang="pt-BR" b="1" dirty="0"/>
              <a:t>L</a:t>
            </a:r>
            <a:r>
              <a:rPr lang="pt-BR" dirty="0"/>
              <a:t> sobre a figura que mais se aproxime do movimento de </a:t>
            </a:r>
            <a:r>
              <a:rPr lang="pt-BR" u="sng" dirty="0"/>
              <a:t>translação da Lua ao redor da Terra</a:t>
            </a:r>
            <a:r>
              <a:rPr lang="pt-BR" dirty="0"/>
              <a:t> (despreze o movimento de translação da Terra neste caso).</a:t>
            </a:r>
          </a:p>
        </p:txBody>
      </p:sp>
      <p:grpSp>
        <p:nvGrpSpPr>
          <p:cNvPr id="6" name="Group 2"/>
          <p:cNvGrpSpPr>
            <a:grpSpLocks noChangeAspect="1"/>
          </p:cNvGrpSpPr>
          <p:nvPr/>
        </p:nvGrpSpPr>
        <p:grpSpPr bwMode="auto">
          <a:xfrm>
            <a:off x="1559049" y="3856030"/>
            <a:ext cx="8856984" cy="2165258"/>
            <a:chOff x="567" y="13540"/>
            <a:chExt cx="7002" cy="1702"/>
          </a:xfrm>
        </p:grpSpPr>
        <p:sp>
          <p:nvSpPr>
            <p:cNvPr id="7" name="Oval 3"/>
            <p:cNvSpPr>
              <a:spLocks noChangeAspect="1" noChangeArrowheads="1"/>
            </p:cNvSpPr>
            <p:nvPr/>
          </p:nvSpPr>
          <p:spPr bwMode="auto">
            <a:xfrm>
              <a:off x="567" y="13540"/>
              <a:ext cx="1701" cy="17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Oval 4"/>
            <p:cNvSpPr>
              <a:spLocks noChangeAspect="1" noChangeArrowheads="1"/>
            </p:cNvSpPr>
            <p:nvPr/>
          </p:nvSpPr>
          <p:spPr bwMode="auto">
            <a:xfrm>
              <a:off x="2428" y="13650"/>
              <a:ext cx="1701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Oval 5"/>
            <p:cNvSpPr>
              <a:spLocks noChangeAspect="1" noChangeArrowheads="1"/>
            </p:cNvSpPr>
            <p:nvPr/>
          </p:nvSpPr>
          <p:spPr bwMode="auto">
            <a:xfrm>
              <a:off x="5868" y="13806"/>
              <a:ext cx="1701" cy="1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Oval 6"/>
            <p:cNvSpPr>
              <a:spLocks noChangeAspect="1" noChangeArrowheads="1"/>
            </p:cNvSpPr>
            <p:nvPr/>
          </p:nvSpPr>
          <p:spPr bwMode="auto">
            <a:xfrm rot="-10800000">
              <a:off x="4298" y="13543"/>
              <a:ext cx="1440" cy="16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2423109" y="420631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460053" y="525879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L</a:t>
            </a:r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16632"/>
            <a:ext cx="792088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 5) (1 ponto)</a:t>
            </a:r>
            <a:r>
              <a:rPr lang="pt-PT" dirty="0"/>
              <a:t> Esta é um pouquinho difícil, mas vamos ajudar bastante você.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2905" y="60001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/>
              <a:t>Pergunta 5a) (0,5 ponto)</a:t>
            </a:r>
            <a:r>
              <a:rPr lang="pt-BR" dirty="0"/>
              <a:t> Quando você passa pela sombra de um prédio é porque ele está entre você e o Sol, Certo? Claro que sim! Pois bem, na noite do dia 20 para 21 de fevereiro de 2008 houve um eclipse da Lua, logo, tal como você, a Lua passou pela sombra da Terra. Abaixo tem a Lua representada em 4 posições ao redor da Terra e o Sol (desconsidere a translação da Terra).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5" y="3072895"/>
            <a:ext cx="10297468" cy="36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1634284" y="4638782"/>
            <a:ext cx="324000" cy="3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2905" y="2239822"/>
            <a:ext cx="1144927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dirty="0"/>
              <a:t>Pinte, de qualquer cor, a Lua, na posição em que ela deveria estar para que ficasse sob a sombra da Terra, ou seja, eclipsada! Observação: a figura abaixo está fora de escala.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3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4031"/>
            <a:ext cx="7848872" cy="173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5b) (0,5 ponto)</a:t>
            </a:r>
            <a:r>
              <a:rPr lang="pt-PT" dirty="0"/>
              <a:t> Agora são somente oitos planetas ao redor do Sol, porque o menor deles foi reclassificado como planeta anão. Nas cruzadinhas ao lado estão os nomes dos oito planetas (mais alguns astros). Pode achá-los na vertical e na horizontal. Uma (ou mais) letra pode fazer parte de mais de um nome. Faça um risco sobre os nomes achados.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897" y="1809760"/>
            <a:ext cx="7848872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Localize os nomes de 5 </a:t>
            </a:r>
            <a:r>
              <a:rPr lang="pt-PT" b="1" u="sng" dirty="0"/>
              <a:t>planetas</a:t>
            </a:r>
            <a:r>
              <a:rPr lang="pt-PT" dirty="0"/>
              <a:t>. </a:t>
            </a:r>
            <a:r>
              <a:rPr lang="pt-PT" b="1" dirty="0"/>
              <a:t>Cada nome de planeta achado vale 0,1 ponto, mas cada nome marcado errado perde 0,1 ponto.</a:t>
            </a:r>
            <a:r>
              <a:rPr lang="pt-PT" dirty="0"/>
              <a:t> </a:t>
            </a:r>
            <a:r>
              <a:rPr lang="pt-PT" b="1" dirty="0"/>
              <a:t>No máximo ganha 0,5 ponto.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01316"/>
              </p:ext>
            </p:extLst>
          </p:nvPr>
        </p:nvGraphicFramePr>
        <p:xfrm>
          <a:off x="2927201" y="2636912"/>
          <a:ext cx="4896550" cy="367240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8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6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6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 i="0" kern="0" dirty="0">
                          <a:effectLst/>
                          <a:latin typeface="Times New Roman"/>
                        </a:rPr>
                        <a:t>R</a:t>
                      </a:r>
                      <a:endParaRPr lang="pt-BR" sz="1000" b="1" i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Z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J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W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Ê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3006460" y="2821925"/>
            <a:ext cx="22249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155323" y="2708920"/>
            <a:ext cx="0" cy="3096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583385" y="2924944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012790" y="3645024"/>
            <a:ext cx="2124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5616202" y="3501008"/>
            <a:ext cx="0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3575273" y="4487804"/>
            <a:ext cx="30963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572086" y="5282271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7072239" y="3501008"/>
            <a:ext cx="0" cy="2664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332656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200" b="1" dirty="0"/>
              <a:t>Questão 6) (1 ponto) </a:t>
            </a:r>
            <a:r>
              <a:rPr lang="pt-PT" sz="2200" dirty="0"/>
              <a:t>Utilizamos a energia elétrica durante grande parte do tempo. Até quando estamos dormindo, a geladeira e o ventilador, se estiverem ligados, estão gastando energia elétrica. Em que período do dia, geralmente, mais acendemos as lâmpadas e ligamos a televisão? Manhã, tarde, noite ou madrugada? Escolha apenas um período.</a:t>
            </a: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268200" y="4005064"/>
            <a:ext cx="16141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b="1" dirty="0"/>
              <a:t>Resposta 6</a:t>
            </a:r>
            <a:r>
              <a:rPr lang="pt-PT" sz="2200" b="1" dirty="0" smtClean="0"/>
              <a:t>):</a:t>
            </a:r>
            <a:endParaRPr lang="pt-BR" sz="2200" dirty="0"/>
          </a:p>
        </p:txBody>
      </p:sp>
      <p:sp>
        <p:nvSpPr>
          <p:cNvPr id="5" name="Retângulo 4"/>
          <p:cNvSpPr/>
          <p:nvPr/>
        </p:nvSpPr>
        <p:spPr>
          <a:xfrm>
            <a:off x="1882360" y="4005064"/>
            <a:ext cx="8288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b="1" dirty="0">
                <a:solidFill>
                  <a:srgbClr val="FF0000"/>
                </a:solidFill>
              </a:rPr>
              <a:t>Noite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692696"/>
            <a:ext cx="11089232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PT" b="1" dirty="0"/>
              <a:t>Questão 7) (1 ponto) </a:t>
            </a:r>
            <a:r>
              <a:rPr lang="pt-PT" dirty="0"/>
              <a:t>Existem várias formas de se produzir energia elétrica. </a:t>
            </a:r>
            <a:endParaRPr lang="pt-PT" dirty="0" smtClean="0"/>
          </a:p>
          <a:p>
            <a:pPr algn="just" hangingPunct="0">
              <a:lnSpc>
                <a:spcPct val="150000"/>
              </a:lnSpc>
            </a:pPr>
            <a:r>
              <a:rPr lang="pt-PT" dirty="0" smtClean="0"/>
              <a:t>Abaixo </a:t>
            </a:r>
            <a:r>
              <a:rPr lang="pt-PT" dirty="0"/>
              <a:t>listamos quatro.</a:t>
            </a:r>
            <a:endParaRPr lang="pt-BR" dirty="0"/>
          </a:p>
          <a:p>
            <a:pPr algn="just" hangingPunct="0">
              <a:lnSpc>
                <a:spcPct val="150000"/>
              </a:lnSpc>
            </a:pPr>
            <a:endParaRPr lang="pt-BR" dirty="0" smtClean="0"/>
          </a:p>
          <a:p>
            <a:pPr algn="just" hangingPunct="0">
              <a:lnSpc>
                <a:spcPct val="150000"/>
              </a:lnSpc>
            </a:pPr>
            <a:r>
              <a:rPr lang="pt-BR" dirty="0" smtClean="0"/>
              <a:t>Usina </a:t>
            </a:r>
            <a:r>
              <a:rPr lang="pt-BR" dirty="0"/>
              <a:t>hidrelétrica - utiliza as quedas de água dos rios para produzir energia elétrica.</a:t>
            </a:r>
          </a:p>
          <a:p>
            <a:pPr algn="just" hangingPunct="0">
              <a:lnSpc>
                <a:spcPct val="150000"/>
              </a:lnSpc>
            </a:pPr>
            <a:r>
              <a:rPr lang="pt-BR" dirty="0"/>
              <a:t>Usina termelétrica - utiliza combustível fóssil (carvão ou petróleo) para produzir energia elétrica </a:t>
            </a:r>
          </a:p>
          <a:p>
            <a:pPr algn="just" hangingPunct="0">
              <a:lnSpc>
                <a:spcPct val="150000"/>
              </a:lnSpc>
            </a:pPr>
            <a:r>
              <a:rPr lang="pt-BR" dirty="0"/>
              <a:t>Usina solar - utiliza a energia solar para produzir energia elétrica.</a:t>
            </a:r>
          </a:p>
          <a:p>
            <a:pPr algn="just" hangingPunct="0">
              <a:lnSpc>
                <a:spcPct val="150000"/>
              </a:lnSpc>
            </a:pPr>
            <a:r>
              <a:rPr lang="pt-BR" dirty="0"/>
              <a:t>Usina eólica - utiliza a velocidade do vento para produzir energia elétrica.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3789040"/>
            <a:ext cx="1152088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/>
              <a:t>Pergunta 7): </a:t>
            </a:r>
            <a:r>
              <a:rPr lang="pt-BR" dirty="0"/>
              <a:t>Em que tipo de usina é produzida a maior parte da energia elétrica que gastamos em nossas casas?</a:t>
            </a:r>
          </a:p>
          <a:p>
            <a:pPr algn="just" hangingPunct="0">
              <a:lnSpc>
                <a:spcPct val="150000"/>
              </a:lnSpc>
            </a:pPr>
            <a:r>
              <a:rPr lang="pt-BR" dirty="0"/>
              <a:t>(Escolha apenas uma das opções acima.)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0133" y="4941168"/>
            <a:ext cx="13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Resposta 7</a:t>
            </a:r>
            <a:r>
              <a:rPr lang="pt-PT" b="1" dirty="0" smtClean="0"/>
              <a:t>):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551593" y="4941168"/>
            <a:ext cx="1867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Usina hidrelétrica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945</Words>
  <Application>Microsoft Office PowerPoint</Application>
  <PresentationFormat>Personalizar</PresentationFormat>
  <Paragraphs>161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GABARITO COMENTADO  DA PROVA  OBA 2008 - NÍVEL 1</dc:title>
  <dc:creator>OBA</dc:creator>
  <cp:lastModifiedBy>DVM Informatica</cp:lastModifiedBy>
  <cp:revision>14</cp:revision>
  <dcterms:created xsi:type="dcterms:W3CDTF">2020-08-24T16:34:50Z</dcterms:created>
  <dcterms:modified xsi:type="dcterms:W3CDTF">2020-08-31T21:32:39Z</dcterms:modified>
</cp:coreProperties>
</file>