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70" r:id="rId2"/>
    <p:sldId id="258" r:id="rId3"/>
    <p:sldId id="259" r:id="rId4"/>
    <p:sldId id="260" r:id="rId5"/>
    <p:sldId id="261" r:id="rId6"/>
    <p:sldId id="262" r:id="rId7"/>
    <p:sldId id="263" r:id="rId8"/>
    <p:sldId id="264" r:id="rId9"/>
    <p:sldId id="265" r:id="rId10"/>
    <p:sldId id="266" r:id="rId11"/>
    <p:sldId id="267" r:id="rId12"/>
    <p:sldId id="269" r:id="rId13"/>
    <p:sldId id="271" r:id="rId14"/>
  </p:sldIdLst>
  <p:sldSz cx="11903075"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74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7E4BD"/>
    <a:srgbClr val="EBF1DE"/>
    <a:srgbClr val="C3D6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734" y="48"/>
      </p:cViewPr>
      <p:guideLst>
        <p:guide orient="horz" pos="2160"/>
        <p:guide pos="374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DA86009-5116-47B4-BB35-94C9804D8CCD}" type="datetimeFigureOut">
              <a:rPr lang="pt-BR" smtClean="0"/>
              <a:t>19/09/2020</a:t>
            </a:fld>
            <a:endParaRPr lang="pt-BR"/>
          </a:p>
        </p:txBody>
      </p:sp>
      <p:sp>
        <p:nvSpPr>
          <p:cNvPr id="4" name="Espaço Reservado para Imagem de Slide 3"/>
          <p:cNvSpPr>
            <a:spLocks noGrp="1" noRot="1" noChangeAspect="1"/>
          </p:cNvSpPr>
          <p:nvPr>
            <p:ph type="sldImg" idx="2"/>
          </p:nvPr>
        </p:nvSpPr>
        <p:spPr>
          <a:xfrm>
            <a:off x="454025" y="685800"/>
            <a:ext cx="594995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F673AAA-60C6-4920-8156-3C099701EABC}" type="slidenum">
              <a:rPr lang="pt-BR" smtClean="0"/>
              <a:t>‹nº›</a:t>
            </a:fld>
            <a:endParaRPr lang="pt-BR"/>
          </a:p>
        </p:txBody>
      </p:sp>
    </p:spTree>
    <p:extLst>
      <p:ext uri="{BB962C8B-B14F-4D97-AF65-F5344CB8AC3E}">
        <p14:creationId xmlns:p14="http://schemas.microsoft.com/office/powerpoint/2010/main" val="34202559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BF673AAA-60C6-4920-8156-3C099701EABC}" type="slidenum">
              <a:rPr lang="pt-BR" smtClean="0"/>
              <a:t>8</a:t>
            </a:fld>
            <a:endParaRPr lang="pt-BR"/>
          </a:p>
        </p:txBody>
      </p:sp>
    </p:spTree>
    <p:extLst>
      <p:ext uri="{BB962C8B-B14F-4D97-AF65-F5344CB8AC3E}">
        <p14:creationId xmlns:p14="http://schemas.microsoft.com/office/powerpoint/2010/main" val="35752847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892731" y="2130426"/>
            <a:ext cx="10117614" cy="1470025"/>
          </a:xfrm>
        </p:spPr>
        <p:txBody>
          <a:bodyPr/>
          <a:lstStyle/>
          <a:p>
            <a:r>
              <a:rPr lang="pt-BR" smtClean="0"/>
              <a:t>Clique para editar o título mestre</a:t>
            </a:r>
            <a:endParaRPr lang="pt-BR"/>
          </a:p>
        </p:txBody>
      </p:sp>
      <p:sp>
        <p:nvSpPr>
          <p:cNvPr id="3" name="Subtítulo 2"/>
          <p:cNvSpPr>
            <a:spLocks noGrp="1"/>
          </p:cNvSpPr>
          <p:nvPr>
            <p:ph type="subTitle" idx="1"/>
          </p:nvPr>
        </p:nvSpPr>
        <p:spPr>
          <a:xfrm>
            <a:off x="1785461" y="3886200"/>
            <a:ext cx="8332153"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E05FABB0-2A1F-43C0-AB54-629AF50D916F}" type="datetimeFigureOut">
              <a:rPr lang="pt-BR" smtClean="0"/>
              <a:t>19/09/2020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9FDC8077-0B42-4943-B52F-2C9A6B5A4167}" type="slidenum">
              <a:rPr lang="pt-BR" smtClean="0"/>
              <a:t>‹nº›</a:t>
            </a:fld>
            <a:endParaRPr lang="pt-BR"/>
          </a:p>
        </p:txBody>
      </p:sp>
    </p:spTree>
    <p:extLst>
      <p:ext uri="{BB962C8B-B14F-4D97-AF65-F5344CB8AC3E}">
        <p14:creationId xmlns:p14="http://schemas.microsoft.com/office/powerpoint/2010/main" val="8737927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E05FABB0-2A1F-43C0-AB54-629AF50D916F}" type="datetimeFigureOut">
              <a:rPr lang="pt-BR" smtClean="0"/>
              <a:t>19/09/2020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9FDC8077-0B42-4943-B52F-2C9A6B5A4167}" type="slidenum">
              <a:rPr lang="pt-BR" smtClean="0"/>
              <a:t>‹nº›</a:t>
            </a:fld>
            <a:endParaRPr lang="pt-BR"/>
          </a:p>
        </p:txBody>
      </p:sp>
    </p:spTree>
    <p:extLst>
      <p:ext uri="{BB962C8B-B14F-4D97-AF65-F5344CB8AC3E}">
        <p14:creationId xmlns:p14="http://schemas.microsoft.com/office/powerpoint/2010/main" val="5933943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11233528" y="274639"/>
            <a:ext cx="3486196" cy="5851525"/>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774941" y="274639"/>
            <a:ext cx="10260202" cy="58515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E05FABB0-2A1F-43C0-AB54-629AF50D916F}" type="datetimeFigureOut">
              <a:rPr lang="pt-BR" smtClean="0"/>
              <a:t>19/09/2020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9FDC8077-0B42-4943-B52F-2C9A6B5A4167}" type="slidenum">
              <a:rPr lang="pt-BR" smtClean="0"/>
              <a:t>‹nº›</a:t>
            </a:fld>
            <a:endParaRPr lang="pt-BR"/>
          </a:p>
        </p:txBody>
      </p:sp>
    </p:spTree>
    <p:extLst>
      <p:ext uri="{BB962C8B-B14F-4D97-AF65-F5344CB8AC3E}">
        <p14:creationId xmlns:p14="http://schemas.microsoft.com/office/powerpoint/2010/main" val="199056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E05FABB0-2A1F-43C0-AB54-629AF50D916F}" type="datetimeFigureOut">
              <a:rPr lang="pt-BR" smtClean="0"/>
              <a:t>19/09/2020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9FDC8077-0B42-4943-B52F-2C9A6B5A4167}" type="slidenum">
              <a:rPr lang="pt-BR" smtClean="0"/>
              <a:t>‹nº›</a:t>
            </a:fld>
            <a:endParaRPr lang="pt-BR"/>
          </a:p>
        </p:txBody>
      </p:sp>
    </p:spTree>
    <p:extLst>
      <p:ext uri="{BB962C8B-B14F-4D97-AF65-F5344CB8AC3E}">
        <p14:creationId xmlns:p14="http://schemas.microsoft.com/office/powerpoint/2010/main" val="41016035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940261" y="4406901"/>
            <a:ext cx="10117614" cy="1362075"/>
          </a:xfrm>
        </p:spPr>
        <p:txBody>
          <a:bodyPr anchor="t"/>
          <a:lstStyle>
            <a:lvl1pPr algn="l">
              <a:defRPr sz="40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940261" y="2906713"/>
            <a:ext cx="10117614"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p>
            <a:fld id="{E05FABB0-2A1F-43C0-AB54-629AF50D916F}" type="datetimeFigureOut">
              <a:rPr lang="pt-BR" smtClean="0"/>
              <a:t>19/09/2020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9FDC8077-0B42-4943-B52F-2C9A6B5A4167}" type="slidenum">
              <a:rPr lang="pt-BR" smtClean="0"/>
              <a:t>‹nº›</a:t>
            </a:fld>
            <a:endParaRPr lang="pt-BR"/>
          </a:p>
        </p:txBody>
      </p:sp>
    </p:spTree>
    <p:extLst>
      <p:ext uri="{BB962C8B-B14F-4D97-AF65-F5344CB8AC3E}">
        <p14:creationId xmlns:p14="http://schemas.microsoft.com/office/powerpoint/2010/main" val="31852273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774941" y="1600201"/>
            <a:ext cx="687319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7846525" y="1600201"/>
            <a:ext cx="687319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E05FABB0-2A1F-43C0-AB54-629AF50D916F}" type="datetimeFigureOut">
              <a:rPr lang="pt-BR" smtClean="0"/>
              <a:t>19/09/2020</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9FDC8077-0B42-4943-B52F-2C9A6B5A4167}" type="slidenum">
              <a:rPr lang="pt-BR" smtClean="0"/>
              <a:t>‹nº›</a:t>
            </a:fld>
            <a:endParaRPr lang="pt-BR"/>
          </a:p>
        </p:txBody>
      </p:sp>
    </p:spTree>
    <p:extLst>
      <p:ext uri="{BB962C8B-B14F-4D97-AF65-F5344CB8AC3E}">
        <p14:creationId xmlns:p14="http://schemas.microsoft.com/office/powerpoint/2010/main" val="253435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595154" y="274638"/>
            <a:ext cx="10712768" cy="1143000"/>
          </a:xfrm>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595154" y="1535113"/>
            <a:ext cx="5259259"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595154" y="2174875"/>
            <a:ext cx="5259259"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6046598" y="1535113"/>
            <a:ext cx="526132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6046598" y="2174875"/>
            <a:ext cx="526132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E05FABB0-2A1F-43C0-AB54-629AF50D916F}" type="datetimeFigureOut">
              <a:rPr lang="pt-BR" smtClean="0"/>
              <a:t>19/09/2020</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9FDC8077-0B42-4943-B52F-2C9A6B5A4167}" type="slidenum">
              <a:rPr lang="pt-BR" smtClean="0"/>
              <a:t>‹nº›</a:t>
            </a:fld>
            <a:endParaRPr lang="pt-BR"/>
          </a:p>
        </p:txBody>
      </p:sp>
    </p:spTree>
    <p:extLst>
      <p:ext uri="{BB962C8B-B14F-4D97-AF65-F5344CB8AC3E}">
        <p14:creationId xmlns:p14="http://schemas.microsoft.com/office/powerpoint/2010/main" val="598856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p:txBody>
          <a:bodyPr/>
          <a:lstStyle/>
          <a:p>
            <a:fld id="{E05FABB0-2A1F-43C0-AB54-629AF50D916F}" type="datetimeFigureOut">
              <a:rPr lang="pt-BR" smtClean="0"/>
              <a:t>19/09/2020</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9FDC8077-0B42-4943-B52F-2C9A6B5A4167}" type="slidenum">
              <a:rPr lang="pt-BR" smtClean="0"/>
              <a:t>‹nº›</a:t>
            </a:fld>
            <a:endParaRPr lang="pt-BR"/>
          </a:p>
        </p:txBody>
      </p:sp>
    </p:spTree>
    <p:extLst>
      <p:ext uri="{BB962C8B-B14F-4D97-AF65-F5344CB8AC3E}">
        <p14:creationId xmlns:p14="http://schemas.microsoft.com/office/powerpoint/2010/main" val="35247618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E05FABB0-2A1F-43C0-AB54-629AF50D916F}" type="datetimeFigureOut">
              <a:rPr lang="pt-BR" smtClean="0"/>
              <a:t>19/09/2020</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9FDC8077-0B42-4943-B52F-2C9A6B5A4167}" type="slidenum">
              <a:rPr lang="pt-BR" smtClean="0"/>
              <a:t>‹nº›</a:t>
            </a:fld>
            <a:endParaRPr lang="pt-BR"/>
          </a:p>
        </p:txBody>
      </p:sp>
      <p:pic>
        <p:nvPicPr>
          <p:cNvPr id="5" name="Picture 3" descr="C:\Users\OBA\Downloads\mobfog logo.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544" y="5936872"/>
            <a:ext cx="1383912" cy="88399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C:\Users\OBA\Downloads\LOGOTIPO_OBA_png.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128001" y="5730800"/>
            <a:ext cx="1953022" cy="12961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62688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595154" y="273050"/>
            <a:ext cx="3916030" cy="1162050"/>
          </a:xfr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4653771" y="273051"/>
            <a:ext cx="66541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595154" y="1435101"/>
            <a:ext cx="391603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E05FABB0-2A1F-43C0-AB54-629AF50D916F}" type="datetimeFigureOut">
              <a:rPr lang="pt-BR" smtClean="0"/>
              <a:t>19/09/2020</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9FDC8077-0B42-4943-B52F-2C9A6B5A4167}" type="slidenum">
              <a:rPr lang="pt-BR" smtClean="0"/>
              <a:t>‹nº›</a:t>
            </a:fld>
            <a:endParaRPr lang="pt-BR"/>
          </a:p>
        </p:txBody>
      </p:sp>
    </p:spTree>
    <p:extLst>
      <p:ext uri="{BB962C8B-B14F-4D97-AF65-F5344CB8AC3E}">
        <p14:creationId xmlns:p14="http://schemas.microsoft.com/office/powerpoint/2010/main" val="2180428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2333086" y="4800600"/>
            <a:ext cx="7141845" cy="566738"/>
          </a:xfr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2333086" y="612775"/>
            <a:ext cx="7141845"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2333086" y="5367338"/>
            <a:ext cx="7141845"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E05FABB0-2A1F-43C0-AB54-629AF50D916F}" type="datetimeFigureOut">
              <a:rPr lang="pt-BR" smtClean="0"/>
              <a:t>19/09/2020</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9FDC8077-0B42-4943-B52F-2C9A6B5A4167}" type="slidenum">
              <a:rPr lang="pt-BR" smtClean="0"/>
              <a:t>‹nº›</a:t>
            </a:fld>
            <a:endParaRPr lang="pt-BR"/>
          </a:p>
        </p:txBody>
      </p:sp>
    </p:spTree>
    <p:extLst>
      <p:ext uri="{BB962C8B-B14F-4D97-AF65-F5344CB8AC3E}">
        <p14:creationId xmlns:p14="http://schemas.microsoft.com/office/powerpoint/2010/main" val="5558799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C3D69B"/>
            </a:gs>
            <a:gs pos="50000">
              <a:srgbClr val="EBF1DE"/>
            </a:gs>
            <a:gs pos="100000">
              <a:srgbClr val="D7E4BD"/>
            </a:gs>
          </a:gsLst>
          <a:lin ang="5400000" scaled="1"/>
          <a:tileRect/>
        </a:gradFill>
        <a:effectLst/>
      </p:bgPr>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595154" y="274638"/>
            <a:ext cx="10712768" cy="1143000"/>
          </a:xfrm>
          <a:prstGeom prst="rect">
            <a:avLst/>
          </a:prstGeom>
        </p:spPr>
        <p:txBody>
          <a:bodyPr vert="horz" lIns="91440" tIns="45720" rIns="91440" bIns="45720" rtlCol="0" anchor="ctr">
            <a:normAutofit/>
          </a:bodyPr>
          <a:lstStyle/>
          <a:p>
            <a:r>
              <a:rPr lang="pt-BR" smtClean="0"/>
              <a:t>Clique para editar o título mestre</a:t>
            </a:r>
            <a:endParaRPr lang="pt-BR"/>
          </a:p>
        </p:txBody>
      </p:sp>
      <p:sp>
        <p:nvSpPr>
          <p:cNvPr id="3" name="Espaço Reservado para Texto 2"/>
          <p:cNvSpPr>
            <a:spLocks noGrp="1"/>
          </p:cNvSpPr>
          <p:nvPr>
            <p:ph type="body" idx="1"/>
          </p:nvPr>
        </p:nvSpPr>
        <p:spPr>
          <a:xfrm>
            <a:off x="595154" y="1600201"/>
            <a:ext cx="10712768" cy="4525963"/>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595154" y="6356351"/>
            <a:ext cx="2777384"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5FABB0-2A1F-43C0-AB54-629AF50D916F}" type="datetimeFigureOut">
              <a:rPr lang="pt-BR" smtClean="0"/>
              <a:t>19/09/2020</a:t>
            </a:fld>
            <a:endParaRPr lang="pt-BR"/>
          </a:p>
        </p:txBody>
      </p:sp>
      <p:sp>
        <p:nvSpPr>
          <p:cNvPr id="5" name="Espaço Reservado para Rodapé 4"/>
          <p:cNvSpPr>
            <a:spLocks noGrp="1"/>
          </p:cNvSpPr>
          <p:nvPr>
            <p:ph type="ftr" sz="quarter" idx="3"/>
          </p:nvPr>
        </p:nvSpPr>
        <p:spPr>
          <a:xfrm>
            <a:off x="4066884" y="6356351"/>
            <a:ext cx="376930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8530537" y="6356351"/>
            <a:ext cx="2777384"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DC8077-0B42-4943-B52F-2C9A6B5A4167}" type="slidenum">
              <a:rPr lang="pt-BR" smtClean="0"/>
              <a:t>‹nº›</a:t>
            </a:fld>
            <a:endParaRPr lang="pt-BR"/>
          </a:p>
        </p:txBody>
      </p:sp>
    </p:spTree>
    <p:extLst>
      <p:ext uri="{BB962C8B-B14F-4D97-AF65-F5344CB8AC3E}">
        <p14:creationId xmlns:p14="http://schemas.microsoft.com/office/powerpoint/2010/main" val="34964646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10" Type="http://schemas.openxmlformats.org/officeDocument/2006/relationships/image" Target="../media/image1.png"/><Relationship Id="rId4" Type="http://schemas.openxmlformats.org/officeDocument/2006/relationships/image" Target="../media/image9.png"/><Relationship Id="rId9" Type="http://schemas.openxmlformats.org/officeDocument/2006/relationships/image" Target="../media/image1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4.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517" y="2614914"/>
            <a:ext cx="7083880" cy="4701294"/>
          </a:xfrm>
          <a:prstGeom prst="rect">
            <a:avLst/>
          </a:prstGeom>
        </p:spPr>
      </p:pic>
      <p:sp>
        <p:nvSpPr>
          <p:cNvPr id="6" name="CaixaDeTexto 5"/>
          <p:cNvSpPr txBox="1"/>
          <p:nvPr/>
        </p:nvSpPr>
        <p:spPr>
          <a:xfrm>
            <a:off x="2426220" y="213381"/>
            <a:ext cx="5897440" cy="2884636"/>
          </a:xfrm>
          <a:prstGeom prst="rect">
            <a:avLst/>
          </a:prstGeom>
          <a:noFill/>
        </p:spPr>
        <p:txBody>
          <a:bodyPr wrap="square" rtlCol="0">
            <a:spAutoFit/>
          </a:bodyPr>
          <a:lstStyle/>
          <a:p>
            <a:pPr algn="ctr"/>
            <a:r>
              <a:rPr lang="pt-BR" sz="4296" b="1" dirty="0">
                <a:solidFill>
                  <a:srgbClr val="0E4D3C"/>
                </a:solidFill>
                <a:effectLst>
                  <a:outerShdw blurRad="38100" dist="38100" dir="2700000" algn="tl">
                    <a:srgbClr val="000000">
                      <a:alpha val="43137"/>
                    </a:srgbClr>
                  </a:outerShdw>
                </a:effectLst>
              </a:rPr>
              <a:t>GABARITO </a:t>
            </a:r>
            <a:r>
              <a:rPr lang="pt-BR" sz="4296" b="1" dirty="0">
                <a:solidFill>
                  <a:srgbClr val="0E4D3C"/>
                </a:solidFill>
                <a:effectLst>
                  <a:outerShdw blurRad="38100" dist="38100" dir="2700000" algn="tl">
                    <a:srgbClr val="000000">
                      <a:alpha val="43137"/>
                    </a:srgbClr>
                  </a:outerShdw>
                </a:effectLst>
              </a:rPr>
              <a:t>COMENTADO </a:t>
            </a:r>
          </a:p>
          <a:p>
            <a:pPr algn="ctr"/>
            <a:r>
              <a:rPr lang="pt-BR" sz="4296" b="1" dirty="0">
                <a:solidFill>
                  <a:srgbClr val="0E4D3C"/>
                </a:solidFill>
                <a:effectLst>
                  <a:outerShdw blurRad="38100" dist="38100" dir="2700000" algn="tl">
                    <a:srgbClr val="000000">
                      <a:alpha val="43137"/>
                    </a:srgbClr>
                  </a:outerShdw>
                </a:effectLst>
              </a:rPr>
              <a:t>DA PROVA</a:t>
            </a:r>
          </a:p>
          <a:p>
            <a:pPr algn="ctr"/>
            <a:endParaRPr lang="pt-BR" sz="4296" b="1" dirty="0">
              <a:solidFill>
                <a:srgbClr val="0E4D3C"/>
              </a:solidFill>
              <a:effectLst>
                <a:outerShdw blurRad="38100" dist="38100" dir="2700000" algn="tl">
                  <a:srgbClr val="000000">
                    <a:alpha val="43137"/>
                  </a:srgbClr>
                </a:outerShdw>
              </a:effectLst>
            </a:endParaRPr>
          </a:p>
          <a:p>
            <a:pPr algn="ctr"/>
            <a:r>
              <a:rPr lang="pt-BR" sz="5272" b="1" dirty="0">
                <a:solidFill>
                  <a:srgbClr val="0E4D3C"/>
                </a:solidFill>
                <a:effectLst>
                  <a:outerShdw blurRad="38100" dist="38100" dir="2700000" algn="tl">
                    <a:srgbClr val="000000">
                      <a:alpha val="43137"/>
                    </a:srgbClr>
                  </a:outerShdw>
                </a:effectLst>
              </a:rPr>
              <a:t>OBA </a:t>
            </a:r>
            <a:r>
              <a:rPr lang="pt-BR" sz="5272" b="1" dirty="0" smtClean="0">
                <a:solidFill>
                  <a:srgbClr val="0E4D3C"/>
                </a:solidFill>
                <a:effectLst>
                  <a:outerShdw blurRad="38100" dist="38100" dir="2700000" algn="tl">
                    <a:srgbClr val="000000">
                      <a:alpha val="43137"/>
                    </a:srgbClr>
                  </a:outerShdw>
                </a:effectLst>
              </a:rPr>
              <a:t>2004 </a:t>
            </a:r>
            <a:r>
              <a:rPr lang="pt-BR" sz="5272" b="1" dirty="0">
                <a:solidFill>
                  <a:srgbClr val="0E4D3C"/>
                </a:solidFill>
                <a:effectLst>
                  <a:outerShdw blurRad="38100" dist="38100" dir="2700000" algn="tl">
                    <a:srgbClr val="000000">
                      <a:alpha val="43137"/>
                    </a:srgbClr>
                  </a:outerShdw>
                </a:effectLst>
              </a:rPr>
              <a:t>- </a:t>
            </a:r>
            <a:r>
              <a:rPr lang="pt-BR" sz="5272" b="1" dirty="0">
                <a:solidFill>
                  <a:srgbClr val="0E4D3C"/>
                </a:solidFill>
                <a:effectLst>
                  <a:outerShdw blurRad="38100" dist="38100" dir="2700000" algn="tl">
                    <a:srgbClr val="000000">
                      <a:alpha val="43137"/>
                    </a:srgbClr>
                  </a:outerShdw>
                </a:effectLst>
              </a:rPr>
              <a:t>NÍVEL </a:t>
            </a:r>
            <a:r>
              <a:rPr lang="pt-BR" sz="5272" b="1" dirty="0" smtClean="0">
                <a:solidFill>
                  <a:srgbClr val="0E4D3C"/>
                </a:solidFill>
                <a:effectLst>
                  <a:outerShdw blurRad="38100" dist="38100" dir="2700000" algn="tl">
                    <a:srgbClr val="000000">
                      <a:alpha val="43137"/>
                    </a:srgbClr>
                  </a:outerShdw>
                </a:effectLst>
              </a:rPr>
              <a:t>2</a:t>
            </a:r>
            <a:endParaRPr lang="pt-BR" sz="5272" b="1" dirty="0">
              <a:solidFill>
                <a:srgbClr val="0E4D3C"/>
              </a:solidFill>
              <a:effectLst>
                <a:outerShdw blurRad="38100" dist="38100" dir="2700000" algn="tl">
                  <a:srgbClr val="000000">
                    <a:alpha val="43137"/>
                  </a:srgbClr>
                </a:outerShdw>
              </a:effectLst>
            </a:endParaRPr>
          </a:p>
        </p:txBody>
      </p:sp>
      <p:pic>
        <p:nvPicPr>
          <p:cNvPr id="7" name="Imagem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06136" y="3720200"/>
            <a:ext cx="3848682" cy="2458411"/>
          </a:xfrm>
          <a:prstGeom prst="rect">
            <a:avLst/>
          </a:prstGeom>
        </p:spPr>
      </p:pic>
    </p:spTree>
    <p:extLst>
      <p:ext uri="{BB962C8B-B14F-4D97-AF65-F5344CB8AC3E}">
        <p14:creationId xmlns:p14="http://schemas.microsoft.com/office/powerpoint/2010/main" val="17625376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528"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anim calcmode="lin" valueType="num">
                                      <p:cBhvr>
                                        <p:cTn id="10" dur="500" fill="hold"/>
                                        <p:tgtEl>
                                          <p:spTgt spid="5"/>
                                        </p:tgtEl>
                                        <p:attrNameLst>
                                          <p:attrName>ppt_x</p:attrName>
                                        </p:attrNameLst>
                                      </p:cBhvr>
                                      <p:tavLst>
                                        <p:tav tm="0">
                                          <p:val>
                                            <p:fltVal val="0.5"/>
                                          </p:val>
                                        </p:tav>
                                        <p:tav tm="100000">
                                          <p:val>
                                            <p:strVal val="#ppt_x"/>
                                          </p:val>
                                        </p:tav>
                                      </p:tavLst>
                                    </p:anim>
                                    <p:anim calcmode="lin" valueType="num">
                                      <p:cBhvr>
                                        <p:cTn id="11" dur="500" fill="hold"/>
                                        <p:tgtEl>
                                          <p:spTgt spid="5"/>
                                        </p:tgtEl>
                                        <p:attrNameLst>
                                          <p:attrName>ppt_y</p:attrName>
                                        </p:attrNameLst>
                                      </p:cBhvr>
                                      <p:tavLst>
                                        <p:tav tm="0">
                                          <p:val>
                                            <p:fltVal val="0.5"/>
                                          </p:val>
                                        </p:tav>
                                        <p:tav tm="100000">
                                          <p:val>
                                            <p:strVal val="#ppt_y"/>
                                          </p:val>
                                        </p:tav>
                                      </p:tavLst>
                                    </p:anim>
                                  </p:childTnLst>
                                </p:cTn>
                              </p:par>
                              <p:par>
                                <p:cTn id="12" presetID="16" presetClass="entr" presetSubtype="37" fill="hold" grpId="0" nodeType="with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barn(outVertical)">
                                      <p:cBhvr>
                                        <p:cTn id="14" dur="500"/>
                                        <p:tgtEl>
                                          <p:spTgt spid="6"/>
                                        </p:tgtEl>
                                      </p:cBhvr>
                                    </p:animEffect>
                                  </p:childTnLst>
                                </p:cTn>
                              </p:par>
                              <p:par>
                                <p:cTn id="15" presetID="53" presetClass="entr" presetSubtype="16" fill="hold" nodeType="with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p:cTn id="17" dur="500" fill="hold"/>
                                        <p:tgtEl>
                                          <p:spTgt spid="7"/>
                                        </p:tgtEl>
                                        <p:attrNameLst>
                                          <p:attrName>ppt_w</p:attrName>
                                        </p:attrNameLst>
                                      </p:cBhvr>
                                      <p:tavLst>
                                        <p:tav tm="0">
                                          <p:val>
                                            <p:fltVal val="0"/>
                                          </p:val>
                                        </p:tav>
                                        <p:tav tm="100000">
                                          <p:val>
                                            <p:strVal val="#ppt_w"/>
                                          </p:val>
                                        </p:tav>
                                      </p:tavLst>
                                    </p:anim>
                                    <p:anim calcmode="lin" valueType="num">
                                      <p:cBhvr>
                                        <p:cTn id="18" dur="500" fill="hold"/>
                                        <p:tgtEl>
                                          <p:spTgt spid="7"/>
                                        </p:tgtEl>
                                        <p:attrNameLst>
                                          <p:attrName>ppt_h</p:attrName>
                                        </p:attrNameLst>
                                      </p:cBhvr>
                                      <p:tavLst>
                                        <p:tav tm="0">
                                          <p:val>
                                            <p:fltVal val="0"/>
                                          </p:val>
                                        </p:tav>
                                        <p:tav tm="100000">
                                          <p:val>
                                            <p:strVal val="#ppt_h"/>
                                          </p:val>
                                        </p:tav>
                                      </p:tavLst>
                                    </p:anim>
                                    <p:animEffect transition="in" filter="fade">
                                      <p:cBhvr>
                                        <p:cTn id="1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90897" y="95143"/>
            <a:ext cx="7920880" cy="2585323"/>
          </a:xfrm>
          <a:prstGeom prst="rect">
            <a:avLst/>
          </a:prstGeom>
        </p:spPr>
        <p:txBody>
          <a:bodyPr wrap="square">
            <a:spAutoFit/>
          </a:bodyPr>
          <a:lstStyle/>
          <a:p>
            <a:pPr algn="just">
              <a:lnSpc>
                <a:spcPct val="150000"/>
              </a:lnSpc>
            </a:pPr>
            <a:r>
              <a:rPr lang="pt-BR" b="1" dirty="0">
                <a:latin typeface="Arial" pitchFamily="34" charset="0"/>
                <a:cs typeface="Arial" pitchFamily="34" charset="0"/>
              </a:rPr>
              <a:t>Questão 8) (1 ponto)</a:t>
            </a:r>
            <a:r>
              <a:rPr lang="pt-BR" dirty="0">
                <a:latin typeface="Arial" pitchFamily="34" charset="0"/>
                <a:cs typeface="Arial" pitchFamily="34" charset="0"/>
              </a:rPr>
              <a:t> Tudo na superfície da Terra tem peso. O peso é a força com que a Terra atrai tudo para o centro dela. A bola ao lado representa o planeta Terra. Sobre ela tem 4 pessoas. Uma está no </a:t>
            </a:r>
            <a:r>
              <a:rPr lang="pt-BR" dirty="0" err="1">
                <a:latin typeface="Arial" pitchFamily="34" charset="0"/>
                <a:cs typeface="Arial" pitchFamily="34" charset="0"/>
              </a:rPr>
              <a:t>pólo</a:t>
            </a:r>
            <a:r>
              <a:rPr lang="pt-BR" dirty="0">
                <a:latin typeface="Arial" pitchFamily="34" charset="0"/>
                <a:cs typeface="Arial" pitchFamily="34" charset="0"/>
              </a:rPr>
              <a:t> norte (ponto A), outra no </a:t>
            </a:r>
            <a:r>
              <a:rPr lang="pt-BR" dirty="0" err="1">
                <a:latin typeface="Arial" pitchFamily="34" charset="0"/>
                <a:cs typeface="Arial" pitchFamily="34" charset="0"/>
              </a:rPr>
              <a:t>pólo</a:t>
            </a:r>
            <a:r>
              <a:rPr lang="pt-BR" dirty="0">
                <a:latin typeface="Arial" pitchFamily="34" charset="0"/>
                <a:cs typeface="Arial" pitchFamily="34" charset="0"/>
              </a:rPr>
              <a:t> Sul (ponto C), uma no Brasil (ponto B) e outra na Nova Guiné (ponto D). Cada pessoa segura uma pedra na mão e todos vão soltá-la no mesmo instante.</a:t>
            </a:r>
          </a:p>
        </p:txBody>
      </p:sp>
      <p:sp>
        <p:nvSpPr>
          <p:cNvPr id="4" name="Retângulo 3"/>
          <p:cNvSpPr/>
          <p:nvPr/>
        </p:nvSpPr>
        <p:spPr>
          <a:xfrm>
            <a:off x="191163" y="2835990"/>
            <a:ext cx="7128526" cy="1338828"/>
          </a:xfrm>
          <a:prstGeom prst="rect">
            <a:avLst/>
          </a:prstGeom>
        </p:spPr>
        <p:txBody>
          <a:bodyPr wrap="square">
            <a:spAutoFit/>
          </a:bodyPr>
          <a:lstStyle/>
          <a:p>
            <a:pPr algn="just" hangingPunct="0">
              <a:lnSpc>
                <a:spcPct val="150000"/>
              </a:lnSpc>
            </a:pPr>
            <a:r>
              <a:rPr lang="pt-BR" b="1" dirty="0" smtClean="0">
                <a:latin typeface="Arial" pitchFamily="34" charset="0"/>
                <a:cs typeface="Arial" pitchFamily="34" charset="0"/>
              </a:rPr>
              <a:t>Pergunta </a:t>
            </a:r>
            <a:r>
              <a:rPr lang="pt-BR" dirty="0">
                <a:latin typeface="Arial" pitchFamily="34" charset="0"/>
                <a:cs typeface="Arial" pitchFamily="34" charset="0"/>
              </a:rPr>
              <a:t>Desenhe o caminho seguido pelas quatro pedras. </a:t>
            </a:r>
            <a:r>
              <a:rPr lang="pt-BR" b="1" dirty="0">
                <a:latin typeface="Arial" pitchFamily="34" charset="0"/>
                <a:cs typeface="Arial" pitchFamily="34" charset="0"/>
              </a:rPr>
              <a:t>(0,25 pontos </a:t>
            </a:r>
            <a:r>
              <a:rPr lang="pt-BR" dirty="0">
                <a:latin typeface="Arial" pitchFamily="34" charset="0"/>
                <a:cs typeface="Arial" pitchFamily="34" charset="0"/>
              </a:rPr>
              <a:t>para cada caminho (trajetória) desenhado corretamente). Os bonecos estão fora de escala em relação ao planeta Terra, claro!</a:t>
            </a:r>
          </a:p>
        </p:txBody>
      </p:sp>
      <p:sp>
        <p:nvSpPr>
          <p:cNvPr id="5" name="Retângulo 4"/>
          <p:cNvSpPr/>
          <p:nvPr/>
        </p:nvSpPr>
        <p:spPr>
          <a:xfrm>
            <a:off x="171478" y="4377493"/>
            <a:ext cx="7148211" cy="1338828"/>
          </a:xfrm>
          <a:prstGeom prst="rect">
            <a:avLst/>
          </a:prstGeom>
        </p:spPr>
        <p:txBody>
          <a:bodyPr wrap="square">
            <a:spAutoFit/>
          </a:bodyPr>
          <a:lstStyle/>
          <a:p>
            <a:pPr algn="just">
              <a:lnSpc>
                <a:spcPct val="150000"/>
              </a:lnSpc>
            </a:pPr>
            <a:r>
              <a:rPr lang="pt-BR" dirty="0" smtClean="0">
                <a:solidFill>
                  <a:srgbClr val="FF0000"/>
                </a:solidFill>
                <a:latin typeface="Arial" pitchFamily="34" charset="0"/>
                <a:cs typeface="Arial" pitchFamily="34" charset="0"/>
              </a:rPr>
              <a:t>Em </a:t>
            </a:r>
            <a:r>
              <a:rPr lang="pt-BR" dirty="0">
                <a:solidFill>
                  <a:srgbClr val="FF0000"/>
                </a:solidFill>
                <a:latin typeface="Arial" pitchFamily="34" charset="0"/>
                <a:cs typeface="Arial" pitchFamily="34" charset="0"/>
              </a:rPr>
              <a:t>qualquer posição sobre o planeta Terra, se você soltar uma pedra ela vai cair verticalmente no seu pé, conforme ilustra as linhas tracejadas entre a pedra e o pé do boneco na figura da direita.</a:t>
            </a:r>
          </a:p>
        </p:txBody>
      </p:sp>
      <p:grpSp>
        <p:nvGrpSpPr>
          <p:cNvPr id="7" name="Group 3"/>
          <p:cNvGrpSpPr>
            <a:grpSpLocks/>
          </p:cNvGrpSpPr>
          <p:nvPr/>
        </p:nvGrpSpPr>
        <p:grpSpPr bwMode="auto">
          <a:xfrm>
            <a:off x="7501730" y="2420888"/>
            <a:ext cx="3922416" cy="3888432"/>
            <a:chOff x="6545" y="568"/>
            <a:chExt cx="4800" cy="4551"/>
          </a:xfrm>
        </p:grpSpPr>
        <p:grpSp>
          <p:nvGrpSpPr>
            <p:cNvPr id="8" name="Group 4"/>
            <p:cNvGrpSpPr>
              <a:grpSpLocks/>
            </p:cNvGrpSpPr>
            <p:nvPr/>
          </p:nvGrpSpPr>
          <p:grpSpPr bwMode="auto">
            <a:xfrm>
              <a:off x="6545" y="568"/>
              <a:ext cx="4800" cy="4551"/>
              <a:chOff x="3741" y="3149"/>
              <a:chExt cx="4800" cy="4551"/>
            </a:xfrm>
          </p:grpSpPr>
          <p:grpSp>
            <p:nvGrpSpPr>
              <p:cNvPr id="9" name="Group 5"/>
              <p:cNvGrpSpPr>
                <a:grpSpLocks/>
              </p:cNvGrpSpPr>
              <p:nvPr/>
            </p:nvGrpSpPr>
            <p:grpSpPr bwMode="auto">
              <a:xfrm>
                <a:off x="3861" y="3149"/>
                <a:ext cx="4671" cy="4551"/>
                <a:chOff x="3861" y="3149"/>
                <a:chExt cx="4671" cy="4551"/>
              </a:xfrm>
            </p:grpSpPr>
            <p:grpSp>
              <p:nvGrpSpPr>
                <p:cNvPr id="11" name="Group 6"/>
                <p:cNvGrpSpPr>
                  <a:grpSpLocks/>
                </p:cNvGrpSpPr>
                <p:nvPr/>
              </p:nvGrpSpPr>
              <p:grpSpPr bwMode="auto">
                <a:xfrm>
                  <a:off x="3861" y="3149"/>
                  <a:ext cx="4671" cy="4551"/>
                  <a:chOff x="3861" y="3149"/>
                  <a:chExt cx="4671" cy="4551"/>
                </a:xfrm>
              </p:grpSpPr>
              <p:sp>
                <p:nvSpPr>
                  <p:cNvPr id="13" name="Oval 7"/>
                  <p:cNvSpPr>
                    <a:spLocks noChangeArrowheads="1"/>
                  </p:cNvSpPr>
                  <p:nvPr/>
                </p:nvSpPr>
                <p:spPr bwMode="auto">
                  <a:xfrm>
                    <a:off x="5061" y="4264"/>
                    <a:ext cx="2268" cy="2268"/>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grpSp>
                <p:nvGrpSpPr>
                  <p:cNvPr id="14" name="Group 8"/>
                  <p:cNvGrpSpPr>
                    <a:grpSpLocks noChangeAspect="1"/>
                  </p:cNvGrpSpPr>
                  <p:nvPr/>
                </p:nvGrpSpPr>
                <p:grpSpPr bwMode="auto">
                  <a:xfrm>
                    <a:off x="5713" y="3149"/>
                    <a:ext cx="737" cy="1191"/>
                    <a:chOff x="5781" y="3737"/>
                    <a:chExt cx="1440" cy="2327"/>
                  </a:xfrm>
                </p:grpSpPr>
                <p:sp>
                  <p:nvSpPr>
                    <p:cNvPr id="36" name="Oval 9"/>
                    <p:cNvSpPr>
                      <a:spLocks noChangeAspect="1" noChangeArrowheads="1"/>
                    </p:cNvSpPr>
                    <p:nvPr/>
                  </p:nvSpPr>
                  <p:spPr bwMode="auto">
                    <a:xfrm>
                      <a:off x="6519" y="3737"/>
                      <a:ext cx="454" cy="454"/>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37" name="Line 10"/>
                    <p:cNvSpPr>
                      <a:spLocks noChangeAspect="1" noChangeShapeType="1"/>
                    </p:cNvSpPr>
                    <p:nvPr/>
                  </p:nvSpPr>
                  <p:spPr bwMode="auto">
                    <a:xfrm flipH="1">
                      <a:off x="6741" y="4178"/>
                      <a:ext cx="0" cy="1046"/>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38" name="Line 11"/>
                    <p:cNvSpPr>
                      <a:spLocks noChangeAspect="1" noChangeShapeType="1"/>
                    </p:cNvSpPr>
                    <p:nvPr/>
                  </p:nvSpPr>
                  <p:spPr bwMode="auto">
                    <a:xfrm flipH="1">
                      <a:off x="6141" y="5224"/>
                      <a:ext cx="600" cy="84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39" name="Line 12"/>
                    <p:cNvSpPr>
                      <a:spLocks noChangeAspect="1" noChangeShapeType="1"/>
                    </p:cNvSpPr>
                    <p:nvPr/>
                  </p:nvSpPr>
                  <p:spPr bwMode="auto">
                    <a:xfrm>
                      <a:off x="6741" y="5224"/>
                      <a:ext cx="480" cy="84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40" name="Line 13"/>
                    <p:cNvSpPr>
                      <a:spLocks noChangeAspect="1" noChangeShapeType="1"/>
                    </p:cNvSpPr>
                    <p:nvPr/>
                  </p:nvSpPr>
                  <p:spPr bwMode="auto">
                    <a:xfrm flipH="1">
                      <a:off x="5901" y="4384"/>
                      <a:ext cx="84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41" name="Oval 14"/>
                    <p:cNvSpPr>
                      <a:spLocks noChangeAspect="1" noChangeArrowheads="1"/>
                    </p:cNvSpPr>
                    <p:nvPr/>
                  </p:nvSpPr>
                  <p:spPr bwMode="auto">
                    <a:xfrm>
                      <a:off x="5781" y="4144"/>
                      <a:ext cx="227" cy="227"/>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grpSp>
              <p:grpSp>
                <p:nvGrpSpPr>
                  <p:cNvPr id="15" name="Group 15"/>
                  <p:cNvGrpSpPr>
                    <a:grpSpLocks noChangeAspect="1"/>
                  </p:cNvGrpSpPr>
                  <p:nvPr/>
                </p:nvGrpSpPr>
                <p:grpSpPr bwMode="auto">
                  <a:xfrm rot="-5400000">
                    <a:off x="4088" y="4877"/>
                    <a:ext cx="737" cy="1191"/>
                    <a:chOff x="5781" y="3737"/>
                    <a:chExt cx="1440" cy="2327"/>
                  </a:xfrm>
                </p:grpSpPr>
                <p:sp>
                  <p:nvSpPr>
                    <p:cNvPr id="30" name="Oval 16"/>
                    <p:cNvSpPr>
                      <a:spLocks noChangeAspect="1" noChangeArrowheads="1"/>
                    </p:cNvSpPr>
                    <p:nvPr/>
                  </p:nvSpPr>
                  <p:spPr bwMode="auto">
                    <a:xfrm>
                      <a:off x="6519" y="3737"/>
                      <a:ext cx="454" cy="454"/>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31" name="Line 17"/>
                    <p:cNvSpPr>
                      <a:spLocks noChangeAspect="1" noChangeShapeType="1"/>
                    </p:cNvSpPr>
                    <p:nvPr/>
                  </p:nvSpPr>
                  <p:spPr bwMode="auto">
                    <a:xfrm flipH="1">
                      <a:off x="6741" y="4178"/>
                      <a:ext cx="0" cy="1046"/>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32" name="Line 18"/>
                    <p:cNvSpPr>
                      <a:spLocks noChangeAspect="1" noChangeShapeType="1"/>
                    </p:cNvSpPr>
                    <p:nvPr/>
                  </p:nvSpPr>
                  <p:spPr bwMode="auto">
                    <a:xfrm flipH="1">
                      <a:off x="6141" y="5224"/>
                      <a:ext cx="600" cy="84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33" name="Line 19"/>
                    <p:cNvSpPr>
                      <a:spLocks noChangeAspect="1" noChangeShapeType="1"/>
                    </p:cNvSpPr>
                    <p:nvPr/>
                  </p:nvSpPr>
                  <p:spPr bwMode="auto">
                    <a:xfrm>
                      <a:off x="6741" y="5224"/>
                      <a:ext cx="480" cy="84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34" name="Line 20"/>
                    <p:cNvSpPr>
                      <a:spLocks noChangeAspect="1" noChangeShapeType="1"/>
                    </p:cNvSpPr>
                    <p:nvPr/>
                  </p:nvSpPr>
                  <p:spPr bwMode="auto">
                    <a:xfrm flipH="1">
                      <a:off x="5901" y="4384"/>
                      <a:ext cx="84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35" name="Oval 21"/>
                    <p:cNvSpPr>
                      <a:spLocks noChangeAspect="1" noChangeArrowheads="1"/>
                    </p:cNvSpPr>
                    <p:nvPr/>
                  </p:nvSpPr>
                  <p:spPr bwMode="auto">
                    <a:xfrm>
                      <a:off x="5781" y="4144"/>
                      <a:ext cx="227" cy="227"/>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grpSp>
              <p:grpSp>
                <p:nvGrpSpPr>
                  <p:cNvPr id="16" name="Group 22"/>
                  <p:cNvGrpSpPr>
                    <a:grpSpLocks noChangeAspect="1"/>
                  </p:cNvGrpSpPr>
                  <p:nvPr/>
                </p:nvGrpSpPr>
                <p:grpSpPr bwMode="auto">
                  <a:xfrm rot="5400000">
                    <a:off x="7568" y="4637"/>
                    <a:ext cx="737" cy="1191"/>
                    <a:chOff x="5781" y="3737"/>
                    <a:chExt cx="1440" cy="2327"/>
                  </a:xfrm>
                </p:grpSpPr>
                <p:sp>
                  <p:nvSpPr>
                    <p:cNvPr id="24" name="Oval 23"/>
                    <p:cNvSpPr>
                      <a:spLocks noChangeAspect="1" noChangeArrowheads="1"/>
                    </p:cNvSpPr>
                    <p:nvPr/>
                  </p:nvSpPr>
                  <p:spPr bwMode="auto">
                    <a:xfrm>
                      <a:off x="6519" y="3737"/>
                      <a:ext cx="454" cy="454"/>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25" name="Line 24"/>
                    <p:cNvSpPr>
                      <a:spLocks noChangeAspect="1" noChangeShapeType="1"/>
                    </p:cNvSpPr>
                    <p:nvPr/>
                  </p:nvSpPr>
                  <p:spPr bwMode="auto">
                    <a:xfrm flipH="1">
                      <a:off x="6741" y="4178"/>
                      <a:ext cx="0" cy="1046"/>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26" name="Line 25"/>
                    <p:cNvSpPr>
                      <a:spLocks noChangeAspect="1" noChangeShapeType="1"/>
                    </p:cNvSpPr>
                    <p:nvPr/>
                  </p:nvSpPr>
                  <p:spPr bwMode="auto">
                    <a:xfrm flipH="1">
                      <a:off x="6141" y="5224"/>
                      <a:ext cx="600" cy="84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27" name="Line 26"/>
                    <p:cNvSpPr>
                      <a:spLocks noChangeAspect="1" noChangeShapeType="1"/>
                    </p:cNvSpPr>
                    <p:nvPr/>
                  </p:nvSpPr>
                  <p:spPr bwMode="auto">
                    <a:xfrm>
                      <a:off x="6741" y="5224"/>
                      <a:ext cx="480" cy="84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28" name="Line 27"/>
                    <p:cNvSpPr>
                      <a:spLocks noChangeAspect="1" noChangeShapeType="1"/>
                    </p:cNvSpPr>
                    <p:nvPr/>
                  </p:nvSpPr>
                  <p:spPr bwMode="auto">
                    <a:xfrm flipH="1">
                      <a:off x="5901" y="4384"/>
                      <a:ext cx="84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29" name="Oval 28"/>
                    <p:cNvSpPr>
                      <a:spLocks noChangeAspect="1" noChangeArrowheads="1"/>
                    </p:cNvSpPr>
                    <p:nvPr/>
                  </p:nvSpPr>
                  <p:spPr bwMode="auto">
                    <a:xfrm>
                      <a:off x="5781" y="4144"/>
                      <a:ext cx="227" cy="227"/>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grpSp>
              <p:grpSp>
                <p:nvGrpSpPr>
                  <p:cNvPr id="17" name="Group 29"/>
                  <p:cNvGrpSpPr>
                    <a:grpSpLocks noChangeAspect="1"/>
                  </p:cNvGrpSpPr>
                  <p:nvPr/>
                </p:nvGrpSpPr>
                <p:grpSpPr bwMode="auto">
                  <a:xfrm flipV="1">
                    <a:off x="5782" y="6509"/>
                    <a:ext cx="737" cy="1191"/>
                    <a:chOff x="5781" y="3737"/>
                    <a:chExt cx="1440" cy="2327"/>
                  </a:xfrm>
                </p:grpSpPr>
                <p:sp>
                  <p:nvSpPr>
                    <p:cNvPr id="18" name="Oval 30"/>
                    <p:cNvSpPr>
                      <a:spLocks noChangeAspect="1" noChangeArrowheads="1"/>
                    </p:cNvSpPr>
                    <p:nvPr/>
                  </p:nvSpPr>
                  <p:spPr bwMode="auto">
                    <a:xfrm>
                      <a:off x="6519" y="3737"/>
                      <a:ext cx="454" cy="454"/>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19" name="Line 31"/>
                    <p:cNvSpPr>
                      <a:spLocks noChangeAspect="1" noChangeShapeType="1"/>
                    </p:cNvSpPr>
                    <p:nvPr/>
                  </p:nvSpPr>
                  <p:spPr bwMode="auto">
                    <a:xfrm flipH="1">
                      <a:off x="6741" y="4178"/>
                      <a:ext cx="0" cy="1046"/>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20" name="Line 32"/>
                    <p:cNvSpPr>
                      <a:spLocks noChangeAspect="1" noChangeShapeType="1"/>
                    </p:cNvSpPr>
                    <p:nvPr/>
                  </p:nvSpPr>
                  <p:spPr bwMode="auto">
                    <a:xfrm flipH="1">
                      <a:off x="6141" y="5224"/>
                      <a:ext cx="600" cy="84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21" name="Line 33"/>
                    <p:cNvSpPr>
                      <a:spLocks noChangeAspect="1" noChangeShapeType="1"/>
                    </p:cNvSpPr>
                    <p:nvPr/>
                  </p:nvSpPr>
                  <p:spPr bwMode="auto">
                    <a:xfrm>
                      <a:off x="6741" y="5224"/>
                      <a:ext cx="480" cy="84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22" name="Line 34"/>
                    <p:cNvSpPr>
                      <a:spLocks noChangeAspect="1" noChangeShapeType="1"/>
                    </p:cNvSpPr>
                    <p:nvPr/>
                  </p:nvSpPr>
                  <p:spPr bwMode="auto">
                    <a:xfrm flipH="1">
                      <a:off x="5901" y="4384"/>
                      <a:ext cx="84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23" name="Oval 35"/>
                    <p:cNvSpPr>
                      <a:spLocks noChangeAspect="1" noChangeArrowheads="1"/>
                    </p:cNvSpPr>
                    <p:nvPr/>
                  </p:nvSpPr>
                  <p:spPr bwMode="auto">
                    <a:xfrm>
                      <a:off x="5781" y="4144"/>
                      <a:ext cx="227" cy="227"/>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grpSp>
            </p:grpSp>
            <p:sp>
              <p:nvSpPr>
                <p:cNvPr id="12" name="Oval 36"/>
                <p:cNvSpPr>
                  <a:spLocks noChangeArrowheads="1"/>
                </p:cNvSpPr>
                <p:nvPr/>
              </p:nvSpPr>
              <p:spPr bwMode="auto">
                <a:xfrm>
                  <a:off x="5061" y="4899"/>
                  <a:ext cx="2268" cy="1080"/>
                </a:xfrm>
                <a:prstGeom prst="ellipse">
                  <a:avLst/>
                </a:prstGeom>
                <a:solidFill>
                  <a:srgbClr val="FFFFFF"/>
                </a:solidFill>
                <a:ln w="9525">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pt-BR"/>
                </a:p>
              </p:txBody>
            </p:sp>
          </p:grpSp>
          <p:sp>
            <p:nvSpPr>
              <p:cNvPr id="10" name="Text Box 37"/>
              <p:cNvSpPr txBox="1">
                <a:spLocks noChangeArrowheads="1"/>
              </p:cNvSpPr>
              <p:nvPr/>
            </p:nvSpPr>
            <p:spPr bwMode="auto">
              <a:xfrm>
                <a:off x="5901" y="3424"/>
                <a:ext cx="1200" cy="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pt-BR" sz="2000" b="0" i="0" u="none" strike="noStrike" cap="none" normalizeH="0" baseline="0" smtClean="0">
                    <a:ln>
                      <a:noFill/>
                    </a:ln>
                    <a:solidFill>
                      <a:schemeClr val="tx1"/>
                    </a:solidFill>
                    <a:effectLst/>
                    <a:latin typeface="Calibri" pitchFamily="34" charset="0"/>
                    <a:cs typeface="Arial" pitchFamily="34" charset="0"/>
                  </a:rPr>
                  <a:t>A</a:t>
                </a:r>
                <a:endParaRPr kumimoji="0" lang="pt-BR" sz="1800" b="0" i="0" u="none" strike="noStrike" cap="none" normalizeH="0" baseline="0" smtClean="0">
                  <a:ln>
                    <a:noFill/>
                  </a:ln>
                  <a:solidFill>
                    <a:schemeClr val="tx1"/>
                  </a:solidFill>
                  <a:effectLst/>
                  <a:latin typeface="Arial" pitchFamily="34" charset="0"/>
                  <a:cs typeface="Arial" pitchFamily="34" charset="0"/>
                </a:endParaRPr>
              </a:p>
            </p:txBody>
          </p:sp>
        </p:grpSp>
      </p:grpSp>
      <p:cxnSp>
        <p:nvCxnSpPr>
          <p:cNvPr id="42" name="Conector reto 41"/>
          <p:cNvCxnSpPr/>
          <p:nvPr/>
        </p:nvCxnSpPr>
        <p:spPr>
          <a:xfrm>
            <a:off x="9163377" y="2703824"/>
            <a:ext cx="6197" cy="734669"/>
          </a:xfrm>
          <a:prstGeom prst="line">
            <a:avLst/>
          </a:prstGeom>
          <a:ln w="28575">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44" name="Conector reto 43"/>
          <p:cNvCxnSpPr>
            <a:stCxn id="22" idx="1"/>
          </p:cNvCxnSpPr>
          <p:nvPr/>
        </p:nvCxnSpPr>
        <p:spPr>
          <a:xfrm flipH="1" flipV="1">
            <a:off x="9208128" y="5311366"/>
            <a:ext cx="11634" cy="715018"/>
          </a:xfrm>
          <a:prstGeom prst="line">
            <a:avLst/>
          </a:prstGeom>
          <a:ln w="28575">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46" name="Conector reto 45"/>
          <p:cNvCxnSpPr/>
          <p:nvPr/>
        </p:nvCxnSpPr>
        <p:spPr>
          <a:xfrm flipH="1">
            <a:off x="10412184" y="3942771"/>
            <a:ext cx="765360" cy="0"/>
          </a:xfrm>
          <a:prstGeom prst="line">
            <a:avLst/>
          </a:prstGeom>
          <a:ln w="28575">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49" name="Conector reto 48"/>
          <p:cNvCxnSpPr/>
          <p:nvPr/>
        </p:nvCxnSpPr>
        <p:spPr>
          <a:xfrm>
            <a:off x="7900641" y="4681873"/>
            <a:ext cx="729341" cy="14537"/>
          </a:xfrm>
          <a:prstGeom prst="line">
            <a:avLst/>
          </a:prstGeom>
          <a:ln w="28575">
            <a:solidFill>
              <a:srgbClr val="FF0000"/>
            </a:solidFill>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6969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42" fill="hold"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barn(outHorizontal)">
                                      <p:cBhvr>
                                        <p:cTn id="7" dur="500"/>
                                        <p:tgtEl>
                                          <p:spTgt spid="42"/>
                                        </p:tgtEl>
                                      </p:cBhvr>
                                    </p:animEffect>
                                  </p:childTnLst>
                                </p:cTn>
                              </p:par>
                              <p:par>
                                <p:cTn id="8" presetID="16" presetClass="entr" presetSubtype="42" fill="hold" nodeType="withEffect">
                                  <p:stCondLst>
                                    <p:cond delay="0"/>
                                  </p:stCondLst>
                                  <p:childTnLst>
                                    <p:set>
                                      <p:cBhvr>
                                        <p:cTn id="9" dur="1" fill="hold">
                                          <p:stCondLst>
                                            <p:cond delay="0"/>
                                          </p:stCondLst>
                                        </p:cTn>
                                        <p:tgtEl>
                                          <p:spTgt spid="44"/>
                                        </p:tgtEl>
                                        <p:attrNameLst>
                                          <p:attrName>style.visibility</p:attrName>
                                        </p:attrNameLst>
                                      </p:cBhvr>
                                      <p:to>
                                        <p:strVal val="visible"/>
                                      </p:to>
                                    </p:set>
                                    <p:animEffect transition="in" filter="barn(outHorizontal)">
                                      <p:cBhvr>
                                        <p:cTn id="10" dur="500"/>
                                        <p:tgtEl>
                                          <p:spTgt spid="44"/>
                                        </p:tgtEl>
                                      </p:cBhvr>
                                    </p:animEffect>
                                  </p:childTnLst>
                                </p:cTn>
                              </p:par>
                              <p:par>
                                <p:cTn id="11" presetID="16" presetClass="entr" presetSubtype="21" fill="hold" nodeType="withEffect">
                                  <p:stCondLst>
                                    <p:cond delay="0"/>
                                  </p:stCondLst>
                                  <p:childTnLst>
                                    <p:set>
                                      <p:cBhvr>
                                        <p:cTn id="12" dur="1" fill="hold">
                                          <p:stCondLst>
                                            <p:cond delay="0"/>
                                          </p:stCondLst>
                                        </p:cTn>
                                        <p:tgtEl>
                                          <p:spTgt spid="49"/>
                                        </p:tgtEl>
                                        <p:attrNameLst>
                                          <p:attrName>style.visibility</p:attrName>
                                        </p:attrNameLst>
                                      </p:cBhvr>
                                      <p:to>
                                        <p:strVal val="visible"/>
                                      </p:to>
                                    </p:set>
                                    <p:animEffect transition="in" filter="barn(inVertical)">
                                      <p:cBhvr>
                                        <p:cTn id="13" dur="500"/>
                                        <p:tgtEl>
                                          <p:spTgt spid="49"/>
                                        </p:tgtEl>
                                      </p:cBhvr>
                                    </p:animEffect>
                                  </p:childTnLst>
                                </p:cTn>
                              </p:par>
                              <p:par>
                                <p:cTn id="14" presetID="16" presetClass="entr" presetSubtype="21" fill="hold" nodeType="withEffect">
                                  <p:stCondLst>
                                    <p:cond delay="0"/>
                                  </p:stCondLst>
                                  <p:childTnLst>
                                    <p:set>
                                      <p:cBhvr>
                                        <p:cTn id="15" dur="1" fill="hold">
                                          <p:stCondLst>
                                            <p:cond delay="0"/>
                                          </p:stCondLst>
                                        </p:cTn>
                                        <p:tgtEl>
                                          <p:spTgt spid="46"/>
                                        </p:tgtEl>
                                        <p:attrNameLst>
                                          <p:attrName>style.visibility</p:attrName>
                                        </p:attrNameLst>
                                      </p:cBhvr>
                                      <p:to>
                                        <p:strVal val="visible"/>
                                      </p:to>
                                    </p:set>
                                    <p:animEffect transition="in" filter="barn(inVertical)">
                                      <p:cBhvr>
                                        <p:cTn id="16" dur="500"/>
                                        <p:tgtEl>
                                          <p:spTgt spid="46"/>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90896" y="294902"/>
            <a:ext cx="7848873" cy="1338828"/>
          </a:xfrm>
          <a:prstGeom prst="rect">
            <a:avLst/>
          </a:prstGeom>
        </p:spPr>
        <p:txBody>
          <a:bodyPr wrap="square">
            <a:spAutoFit/>
          </a:bodyPr>
          <a:lstStyle/>
          <a:p>
            <a:pPr algn="just">
              <a:lnSpc>
                <a:spcPct val="150000"/>
              </a:lnSpc>
            </a:pPr>
            <a:r>
              <a:rPr lang="pt-BR" b="1" dirty="0">
                <a:latin typeface="Arial" pitchFamily="34" charset="0"/>
                <a:cs typeface="Arial" pitchFamily="34" charset="0"/>
              </a:rPr>
              <a:t>Questão 9) (1 ponto)</a:t>
            </a:r>
            <a:r>
              <a:rPr lang="pt-BR" dirty="0">
                <a:latin typeface="Arial" pitchFamily="34" charset="0"/>
                <a:cs typeface="Arial" pitchFamily="34" charset="0"/>
              </a:rPr>
              <a:t> Qual das duas figuras abaixo melhor ilustra o movimento da Terra (translação) ao redor do Sol? A da esquerda ou a da direita? Pinte a figura escolhida!</a:t>
            </a:r>
          </a:p>
        </p:txBody>
      </p:sp>
      <p:pic>
        <p:nvPicPr>
          <p:cNvPr id="6" name="Picture 40"/>
          <p:cNvPicPr/>
          <p:nvPr/>
        </p:nvPicPr>
        <p:blipFill>
          <a:blip r:embed="rId2">
            <a:extLst/>
          </a:blip>
          <a:srcRect/>
          <a:stretch>
            <a:fillRect/>
          </a:stretch>
        </p:blipFill>
        <p:spPr bwMode="auto">
          <a:xfrm>
            <a:off x="2604871" y="3068959"/>
            <a:ext cx="1582470" cy="1656184"/>
          </a:xfrm>
          <a:prstGeom prst="rect">
            <a:avLst/>
          </a:prstGeom>
          <a:noFill/>
        </p:spPr>
      </p:pic>
      <p:pic>
        <p:nvPicPr>
          <p:cNvPr id="7" name="Picture 39"/>
          <p:cNvPicPr/>
          <p:nvPr/>
        </p:nvPicPr>
        <p:blipFill>
          <a:blip r:embed="rId3">
            <a:extLst/>
          </a:blip>
          <a:srcRect/>
          <a:stretch>
            <a:fillRect/>
          </a:stretch>
        </p:blipFill>
        <p:spPr bwMode="auto">
          <a:xfrm>
            <a:off x="6311577" y="2969421"/>
            <a:ext cx="2899891" cy="1855261"/>
          </a:xfrm>
          <a:prstGeom prst="rect">
            <a:avLst/>
          </a:prstGeom>
          <a:noFill/>
        </p:spPr>
      </p:pic>
      <p:sp>
        <p:nvSpPr>
          <p:cNvPr id="4" name="Retângulo 3"/>
          <p:cNvSpPr/>
          <p:nvPr/>
        </p:nvSpPr>
        <p:spPr>
          <a:xfrm>
            <a:off x="7296330" y="3712385"/>
            <a:ext cx="465192" cy="369332"/>
          </a:xfrm>
          <a:prstGeom prst="rect">
            <a:avLst/>
          </a:prstGeom>
        </p:spPr>
        <p:txBody>
          <a:bodyPr wrap="none">
            <a:spAutoFit/>
          </a:bodyPr>
          <a:lstStyle/>
          <a:p>
            <a:r>
              <a:rPr lang="pt-BR" dirty="0"/>
              <a:t>Sol</a:t>
            </a:r>
          </a:p>
        </p:txBody>
      </p:sp>
      <p:sp>
        <p:nvSpPr>
          <p:cNvPr id="8" name="Retângulo 7"/>
          <p:cNvSpPr/>
          <p:nvPr/>
        </p:nvSpPr>
        <p:spPr>
          <a:xfrm>
            <a:off x="3071217" y="3580767"/>
            <a:ext cx="465192" cy="369332"/>
          </a:xfrm>
          <a:prstGeom prst="rect">
            <a:avLst/>
          </a:prstGeom>
        </p:spPr>
        <p:txBody>
          <a:bodyPr wrap="none">
            <a:spAutoFit/>
          </a:bodyPr>
          <a:lstStyle/>
          <a:p>
            <a:r>
              <a:rPr lang="pt-BR" dirty="0"/>
              <a:t>Sol</a:t>
            </a:r>
          </a:p>
        </p:txBody>
      </p:sp>
      <p:sp>
        <p:nvSpPr>
          <p:cNvPr id="9" name="Retângulo 8"/>
          <p:cNvSpPr/>
          <p:nvPr/>
        </p:nvSpPr>
        <p:spPr>
          <a:xfrm>
            <a:off x="4079329" y="3723972"/>
            <a:ext cx="657937" cy="369332"/>
          </a:xfrm>
          <a:prstGeom prst="rect">
            <a:avLst/>
          </a:prstGeom>
        </p:spPr>
        <p:txBody>
          <a:bodyPr wrap="none">
            <a:spAutoFit/>
          </a:bodyPr>
          <a:lstStyle/>
          <a:p>
            <a:r>
              <a:rPr lang="pt-BR" dirty="0"/>
              <a:t>Terra</a:t>
            </a:r>
          </a:p>
        </p:txBody>
      </p:sp>
      <p:sp>
        <p:nvSpPr>
          <p:cNvPr id="10" name="Retângulo 9"/>
          <p:cNvSpPr/>
          <p:nvPr/>
        </p:nvSpPr>
        <p:spPr>
          <a:xfrm>
            <a:off x="5735513" y="3716412"/>
            <a:ext cx="657937" cy="369332"/>
          </a:xfrm>
          <a:prstGeom prst="rect">
            <a:avLst/>
          </a:prstGeom>
        </p:spPr>
        <p:txBody>
          <a:bodyPr wrap="none">
            <a:spAutoFit/>
          </a:bodyPr>
          <a:lstStyle/>
          <a:p>
            <a:r>
              <a:rPr lang="pt-BR" dirty="0"/>
              <a:t>Terra</a:t>
            </a:r>
          </a:p>
        </p:txBody>
      </p:sp>
      <p:sp>
        <p:nvSpPr>
          <p:cNvPr id="5" name="Retângulo 4"/>
          <p:cNvSpPr/>
          <p:nvPr/>
        </p:nvSpPr>
        <p:spPr>
          <a:xfrm>
            <a:off x="2756163" y="4822312"/>
            <a:ext cx="1095300" cy="369332"/>
          </a:xfrm>
          <a:prstGeom prst="rect">
            <a:avLst/>
          </a:prstGeom>
        </p:spPr>
        <p:txBody>
          <a:bodyPr wrap="none">
            <a:spAutoFit/>
          </a:bodyPr>
          <a:lstStyle/>
          <a:p>
            <a:r>
              <a:rPr lang="en-US" b="1" dirty="0">
                <a:solidFill>
                  <a:srgbClr val="FF0000"/>
                </a:solidFill>
              </a:rPr>
              <a:t>CORRETO</a:t>
            </a:r>
            <a:endParaRPr lang="pt-BR" dirty="0">
              <a:solidFill>
                <a:srgbClr val="FF0000"/>
              </a:solidFill>
            </a:endParaRPr>
          </a:p>
        </p:txBody>
      </p:sp>
      <p:sp>
        <p:nvSpPr>
          <p:cNvPr id="11" name="Retângulo 10"/>
          <p:cNvSpPr/>
          <p:nvPr/>
        </p:nvSpPr>
        <p:spPr>
          <a:xfrm>
            <a:off x="7296330" y="4824682"/>
            <a:ext cx="997389" cy="369332"/>
          </a:xfrm>
          <a:prstGeom prst="rect">
            <a:avLst/>
          </a:prstGeom>
        </p:spPr>
        <p:txBody>
          <a:bodyPr wrap="none">
            <a:spAutoFit/>
          </a:bodyPr>
          <a:lstStyle/>
          <a:p>
            <a:r>
              <a:rPr lang="en-US" b="1" dirty="0">
                <a:solidFill>
                  <a:srgbClr val="FF0000"/>
                </a:solidFill>
              </a:rPr>
              <a:t>ERRADO</a:t>
            </a:r>
            <a:endParaRPr lang="pt-BR" dirty="0">
              <a:solidFill>
                <a:srgbClr val="FF0000"/>
              </a:solidFill>
            </a:endParaRPr>
          </a:p>
        </p:txBody>
      </p:sp>
      <p:cxnSp>
        <p:nvCxnSpPr>
          <p:cNvPr id="12" name="Conector reto 11"/>
          <p:cNvCxnSpPr/>
          <p:nvPr/>
        </p:nvCxnSpPr>
        <p:spPr>
          <a:xfrm flipH="1">
            <a:off x="6378880" y="2708920"/>
            <a:ext cx="2741009" cy="2232248"/>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Conector reto 12"/>
          <p:cNvCxnSpPr/>
          <p:nvPr/>
        </p:nvCxnSpPr>
        <p:spPr>
          <a:xfrm>
            <a:off x="6049911" y="2708920"/>
            <a:ext cx="3161557" cy="2016223"/>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14" name="Elipse 13"/>
          <p:cNvSpPr/>
          <p:nvPr/>
        </p:nvSpPr>
        <p:spPr>
          <a:xfrm>
            <a:off x="2639169" y="3105904"/>
            <a:ext cx="1440160" cy="1584176"/>
          </a:xfrm>
          <a:prstGeom prst="ellipse">
            <a:avLst/>
          </a:prstGeom>
          <a:solidFill>
            <a:schemeClr val="accent2">
              <a:lumMod val="40000"/>
              <a:lumOff val="60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solidFill>
                <a:schemeClr val="accent6">
                  <a:lumMod val="40000"/>
                  <a:lumOff val="60000"/>
                </a:schemeClr>
              </a:solidFill>
            </a:endParaRPr>
          </a:p>
        </p:txBody>
      </p:sp>
    </p:spTree>
    <p:extLst>
      <p:ext uri="{BB962C8B-B14F-4D97-AF65-F5344CB8AC3E}">
        <p14:creationId xmlns:p14="http://schemas.microsoft.com/office/powerpoint/2010/main" val="2992368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par>
                                <p:cTn id="10" presetID="16" presetClass="entr" presetSubtype="21" fill="hold" grpId="0" nodeType="with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barn(inVertical)">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 calcmode="lin" valueType="num">
                                      <p:cBhvr>
                                        <p:cTn id="17" dur="500" fill="hold"/>
                                        <p:tgtEl>
                                          <p:spTgt spid="11"/>
                                        </p:tgtEl>
                                        <p:attrNameLst>
                                          <p:attrName>ppt_w</p:attrName>
                                        </p:attrNameLst>
                                      </p:cBhvr>
                                      <p:tavLst>
                                        <p:tav tm="0">
                                          <p:val>
                                            <p:fltVal val="0"/>
                                          </p:val>
                                        </p:tav>
                                        <p:tav tm="100000">
                                          <p:val>
                                            <p:strVal val="#ppt_w"/>
                                          </p:val>
                                        </p:tav>
                                      </p:tavLst>
                                    </p:anim>
                                    <p:anim calcmode="lin" valueType="num">
                                      <p:cBhvr>
                                        <p:cTn id="18" dur="500" fill="hold"/>
                                        <p:tgtEl>
                                          <p:spTgt spid="11"/>
                                        </p:tgtEl>
                                        <p:attrNameLst>
                                          <p:attrName>ppt_h</p:attrName>
                                        </p:attrNameLst>
                                      </p:cBhvr>
                                      <p:tavLst>
                                        <p:tav tm="0">
                                          <p:val>
                                            <p:fltVal val="0"/>
                                          </p:val>
                                        </p:tav>
                                        <p:tav tm="100000">
                                          <p:val>
                                            <p:strVal val="#ppt_h"/>
                                          </p:val>
                                        </p:tav>
                                      </p:tavLst>
                                    </p:anim>
                                    <p:animEffect transition="in" filter="fade">
                                      <p:cBhvr>
                                        <p:cTn id="19" dur="500"/>
                                        <p:tgtEl>
                                          <p:spTgt spid="11"/>
                                        </p:tgtEl>
                                      </p:cBhvr>
                                    </p:animEffect>
                                  </p:childTnLst>
                                </p:cTn>
                              </p:par>
                              <p:par>
                                <p:cTn id="20" presetID="16" presetClass="entr" presetSubtype="37" fill="hold" nodeType="with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barn(outVertical)">
                                      <p:cBhvr>
                                        <p:cTn id="22" dur="500"/>
                                        <p:tgtEl>
                                          <p:spTgt spid="12"/>
                                        </p:tgtEl>
                                      </p:cBhvr>
                                    </p:animEffect>
                                  </p:childTnLst>
                                </p:cTn>
                              </p:par>
                              <p:par>
                                <p:cTn id="23" presetID="16" presetClass="entr" presetSubtype="37" fill="hold" nodeType="with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barn(outVertical)">
                                      <p:cBhvr>
                                        <p:cTn id="25"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1" grpId="0"/>
      <p:bldP spid="1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33722" y="980728"/>
            <a:ext cx="7920880" cy="923330"/>
          </a:xfrm>
          <a:prstGeom prst="rect">
            <a:avLst/>
          </a:prstGeom>
        </p:spPr>
        <p:txBody>
          <a:bodyPr wrap="square">
            <a:spAutoFit/>
          </a:bodyPr>
          <a:lstStyle/>
          <a:p>
            <a:pPr algn="just">
              <a:lnSpc>
                <a:spcPct val="150000"/>
              </a:lnSpc>
            </a:pPr>
            <a:r>
              <a:rPr lang="pt-BR" b="1" dirty="0">
                <a:latin typeface="Arial" pitchFamily="34" charset="0"/>
                <a:cs typeface="Arial" pitchFamily="34" charset="0"/>
              </a:rPr>
              <a:t>Questão 10) (1 ponto)</a:t>
            </a:r>
            <a:r>
              <a:rPr lang="pt-BR" dirty="0">
                <a:latin typeface="Arial" pitchFamily="34" charset="0"/>
                <a:cs typeface="Arial" pitchFamily="34" charset="0"/>
              </a:rPr>
              <a:t> Escreva CERTO ou ERRADO na </a:t>
            </a:r>
            <a:r>
              <a:rPr lang="pt-BR" u="sng" dirty="0">
                <a:latin typeface="Arial" pitchFamily="34" charset="0"/>
                <a:cs typeface="Arial" pitchFamily="34" charset="0"/>
              </a:rPr>
              <a:t>frente</a:t>
            </a:r>
            <a:r>
              <a:rPr lang="pt-BR" dirty="0">
                <a:latin typeface="Arial" pitchFamily="34" charset="0"/>
                <a:cs typeface="Arial" pitchFamily="34" charset="0"/>
              </a:rPr>
              <a:t> de cada afirmação abaixo. Cada item correto vale 0,2 pontos.</a:t>
            </a:r>
          </a:p>
        </p:txBody>
      </p:sp>
      <p:graphicFrame>
        <p:nvGraphicFramePr>
          <p:cNvPr id="4" name="Tabela 3"/>
          <p:cNvGraphicFramePr>
            <a:graphicFrameLocks noGrp="1"/>
          </p:cNvGraphicFramePr>
          <p:nvPr>
            <p:extLst>
              <p:ext uri="{D42A27DB-BD31-4B8C-83A1-F6EECF244321}">
                <p14:modId xmlns:p14="http://schemas.microsoft.com/office/powerpoint/2010/main" val="1729930966"/>
              </p:ext>
            </p:extLst>
          </p:nvPr>
        </p:nvGraphicFramePr>
        <p:xfrm>
          <a:off x="118889" y="2369661"/>
          <a:ext cx="11679257" cy="3440113"/>
        </p:xfrm>
        <a:graphic>
          <a:graphicData uri="http://schemas.openxmlformats.org/drawingml/2006/table">
            <a:tbl>
              <a:tblPr/>
              <a:tblGrid>
                <a:gridCol w="2047322">
                  <a:extLst>
                    <a:ext uri="{9D8B030D-6E8A-4147-A177-3AD203B41FA5}">
                      <a16:colId xmlns:a16="http://schemas.microsoft.com/office/drawing/2014/main" val="20000"/>
                    </a:ext>
                  </a:extLst>
                </a:gridCol>
                <a:gridCol w="9631935">
                  <a:extLst>
                    <a:ext uri="{9D8B030D-6E8A-4147-A177-3AD203B41FA5}">
                      <a16:colId xmlns:a16="http://schemas.microsoft.com/office/drawing/2014/main" val="20001"/>
                    </a:ext>
                  </a:extLst>
                </a:gridCol>
              </a:tblGrid>
              <a:tr h="0">
                <a:tc>
                  <a:txBody>
                    <a:bodyPr/>
                    <a:lstStyle/>
                    <a:p>
                      <a:pPr algn="just" hangingPunct="0">
                        <a:lnSpc>
                          <a:spcPct val="114000"/>
                        </a:lnSpc>
                        <a:spcAft>
                          <a:spcPts val="0"/>
                        </a:spcAft>
                      </a:pPr>
                      <a:r>
                        <a:rPr lang="pt-PT" sz="1800" dirty="0">
                          <a:effectLst/>
                          <a:latin typeface="Arial" pitchFamily="34" charset="0"/>
                          <a:ea typeface="Times New Roman"/>
                          <a:cs typeface="Arial" pitchFamily="34" charset="0"/>
                        </a:rPr>
                        <a:t> </a:t>
                      </a:r>
                      <a:endParaRPr lang="pt-BR" sz="18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hangingPunct="0">
                        <a:lnSpc>
                          <a:spcPct val="114000"/>
                        </a:lnSpc>
                        <a:spcAft>
                          <a:spcPts val="0"/>
                        </a:spcAft>
                        <a:tabLst>
                          <a:tab pos="467995" algn="l"/>
                          <a:tab pos="3376295" algn="r"/>
                        </a:tabLst>
                      </a:pPr>
                      <a:r>
                        <a:rPr lang="pt-BR" sz="1800" b="0">
                          <a:effectLst/>
                          <a:latin typeface="Arial" pitchFamily="34" charset="0"/>
                          <a:cs typeface="Arial" pitchFamily="34" charset="0"/>
                        </a:rPr>
                        <a:t>Se a Terra passasse bem pertinho do Sol e depois bem longe dele conforme mostra a figura da direita da questão 9, então teríamos que ver o tamanho do Sol ora bem GRANDE e ora bem pequeno.</a:t>
                      </a:r>
                      <a:endParaRPr lang="pt-BR" sz="1800" b="1">
                        <a:effectLst/>
                        <a:latin typeface="Arial" pitchFamily="34" charset="0"/>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0">
                <a:tc>
                  <a:txBody>
                    <a:bodyPr/>
                    <a:lstStyle/>
                    <a:p>
                      <a:pPr algn="ctr" hangingPunct="0">
                        <a:lnSpc>
                          <a:spcPct val="114000"/>
                        </a:lnSpc>
                        <a:spcAft>
                          <a:spcPts val="0"/>
                        </a:spcAft>
                      </a:pPr>
                      <a:r>
                        <a:rPr lang="pt-BR" sz="1800" dirty="0">
                          <a:effectLst/>
                          <a:latin typeface="Arial" pitchFamily="34" charset="0"/>
                          <a:ea typeface="Times New Roman"/>
                          <a:cs typeface="Arial" pitchFamily="34" charset="0"/>
                        </a:rPr>
                        <a:t> </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hangingPunct="0">
                        <a:lnSpc>
                          <a:spcPct val="114000"/>
                        </a:lnSpc>
                        <a:spcAft>
                          <a:spcPts val="0"/>
                        </a:spcAft>
                        <a:tabLst>
                          <a:tab pos="467995" algn="l"/>
                          <a:tab pos="3376295" algn="r"/>
                        </a:tabLst>
                      </a:pPr>
                      <a:r>
                        <a:rPr lang="pt-BR" sz="1800" b="0">
                          <a:effectLst/>
                          <a:latin typeface="Arial" pitchFamily="34" charset="0"/>
                          <a:cs typeface="Arial" pitchFamily="34" charset="0"/>
                        </a:rPr>
                        <a:t>Se a Terra passasse bem pertinho do Sol conforme mostra a figura da direita da questão 9, então haveria um verão muito quente em toda a Terra na mesma época.</a:t>
                      </a:r>
                      <a:endParaRPr lang="pt-BR" sz="1800" b="1">
                        <a:effectLst/>
                        <a:latin typeface="Arial" pitchFamily="34" charset="0"/>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0">
                <a:tc>
                  <a:txBody>
                    <a:bodyPr/>
                    <a:lstStyle/>
                    <a:p>
                      <a:pPr algn="ctr" hangingPunct="0">
                        <a:lnSpc>
                          <a:spcPct val="114000"/>
                        </a:lnSpc>
                        <a:spcAft>
                          <a:spcPts val="0"/>
                        </a:spcAft>
                      </a:pPr>
                      <a:endParaRPr lang="pt-BR" sz="1800" b="1" dirty="0">
                        <a:effectLst/>
                        <a:latin typeface="Arial" pitchFamily="34" charset="0"/>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hangingPunct="0">
                        <a:lnSpc>
                          <a:spcPct val="114000"/>
                        </a:lnSpc>
                        <a:spcAft>
                          <a:spcPts val="0"/>
                        </a:spcAft>
                        <a:tabLst>
                          <a:tab pos="467995" algn="l"/>
                          <a:tab pos="3376295" algn="r"/>
                        </a:tabLst>
                      </a:pPr>
                      <a:r>
                        <a:rPr lang="pt-BR" sz="1800" b="0">
                          <a:effectLst/>
                          <a:latin typeface="Arial" pitchFamily="34" charset="0"/>
                          <a:cs typeface="Arial" pitchFamily="34" charset="0"/>
                        </a:rPr>
                        <a:t>Se a Terra passasse bem pertinho do Sol conforme mostra a figura da direita da questão 9, então haveria uma ENORME maré devido ao Sol uma vez por ano.</a:t>
                      </a:r>
                      <a:endParaRPr lang="pt-BR" sz="1800" b="1">
                        <a:effectLst/>
                        <a:latin typeface="Arial" pitchFamily="34" charset="0"/>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0">
                <a:tc>
                  <a:txBody>
                    <a:bodyPr/>
                    <a:lstStyle/>
                    <a:p>
                      <a:pPr algn="ctr" hangingPunct="0">
                        <a:lnSpc>
                          <a:spcPct val="114000"/>
                        </a:lnSpc>
                        <a:spcAft>
                          <a:spcPts val="0"/>
                        </a:spcAft>
                      </a:pPr>
                      <a:endParaRPr lang="pt-BR" sz="1800" b="1" dirty="0">
                        <a:effectLst/>
                        <a:latin typeface="Arial" pitchFamily="34" charset="0"/>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hangingPunct="0">
                        <a:lnSpc>
                          <a:spcPct val="114000"/>
                        </a:lnSpc>
                        <a:spcAft>
                          <a:spcPts val="0"/>
                        </a:spcAft>
                        <a:tabLst>
                          <a:tab pos="467995" algn="l"/>
                          <a:tab pos="3376295" algn="r"/>
                        </a:tabLst>
                      </a:pPr>
                      <a:r>
                        <a:rPr lang="pt-BR" sz="1800" b="0">
                          <a:effectLst/>
                          <a:latin typeface="Arial" pitchFamily="34" charset="0"/>
                          <a:cs typeface="Arial" pitchFamily="34" charset="0"/>
                        </a:rPr>
                        <a:t>Se a Terra passasse bem longe do Sol conforme mostra a figura da  direita da questão 9, então haveria um intenso inverno em TODO o planeta Terra.</a:t>
                      </a:r>
                      <a:endParaRPr lang="pt-BR" sz="1800" b="1">
                        <a:effectLst/>
                        <a:latin typeface="Arial" pitchFamily="34" charset="0"/>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0">
                <a:tc>
                  <a:txBody>
                    <a:bodyPr/>
                    <a:lstStyle/>
                    <a:p>
                      <a:pPr algn="ctr" hangingPunct="0">
                        <a:lnSpc>
                          <a:spcPct val="114000"/>
                        </a:lnSpc>
                        <a:spcAft>
                          <a:spcPts val="0"/>
                        </a:spcAft>
                      </a:pPr>
                      <a:endParaRPr lang="pt-BR" sz="18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hangingPunct="0">
                        <a:lnSpc>
                          <a:spcPct val="114000"/>
                        </a:lnSpc>
                        <a:spcAft>
                          <a:spcPts val="0"/>
                        </a:spcAft>
                        <a:tabLst>
                          <a:tab pos="467995" algn="l"/>
                          <a:tab pos="3376295" algn="r"/>
                        </a:tabLst>
                      </a:pPr>
                      <a:r>
                        <a:rPr lang="pt-BR" sz="1800" b="0" dirty="0">
                          <a:effectLst/>
                          <a:latin typeface="Arial" pitchFamily="34" charset="0"/>
                          <a:cs typeface="Arial" pitchFamily="34" charset="0"/>
                        </a:rPr>
                        <a:t>Como a Terra gira ao redor do Sol conforme a figura da esquerda, então sempre vemos o Sol do mesmo tamanho e nunca há uma maré gigantesca devido ao Sol.</a:t>
                      </a:r>
                      <a:endParaRPr lang="pt-BR" sz="1800" b="1" dirty="0">
                        <a:effectLst/>
                        <a:latin typeface="Arial" pitchFamily="34" charset="0"/>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5" name="Retângulo 4"/>
          <p:cNvSpPr/>
          <p:nvPr/>
        </p:nvSpPr>
        <p:spPr>
          <a:xfrm>
            <a:off x="550937" y="2636912"/>
            <a:ext cx="988412" cy="381771"/>
          </a:xfrm>
          <a:prstGeom prst="rect">
            <a:avLst/>
          </a:prstGeom>
        </p:spPr>
        <p:txBody>
          <a:bodyPr wrap="none">
            <a:spAutoFit/>
          </a:bodyPr>
          <a:lstStyle/>
          <a:p>
            <a:pPr algn="ctr" hangingPunct="0">
              <a:lnSpc>
                <a:spcPct val="114000"/>
              </a:lnSpc>
              <a:spcAft>
                <a:spcPts val="0"/>
              </a:spcAft>
            </a:pPr>
            <a:r>
              <a:rPr lang="pt-PT" b="1" dirty="0">
                <a:solidFill>
                  <a:srgbClr val="FF0000"/>
                </a:solidFill>
                <a:latin typeface="Arial" pitchFamily="34" charset="0"/>
                <a:cs typeface="Arial" pitchFamily="34" charset="0"/>
              </a:rPr>
              <a:t>CERTO</a:t>
            </a:r>
            <a:endParaRPr lang="pt-BR" b="1" dirty="0">
              <a:solidFill>
                <a:srgbClr val="FF0000"/>
              </a:solidFill>
              <a:latin typeface="Arial" pitchFamily="34" charset="0"/>
              <a:cs typeface="Arial" pitchFamily="34" charset="0"/>
            </a:endParaRPr>
          </a:p>
        </p:txBody>
      </p:sp>
      <p:sp>
        <p:nvSpPr>
          <p:cNvPr id="6" name="Retângulo 5"/>
          <p:cNvSpPr/>
          <p:nvPr/>
        </p:nvSpPr>
        <p:spPr>
          <a:xfrm>
            <a:off x="550937" y="3429000"/>
            <a:ext cx="988412" cy="381771"/>
          </a:xfrm>
          <a:prstGeom prst="rect">
            <a:avLst/>
          </a:prstGeom>
        </p:spPr>
        <p:txBody>
          <a:bodyPr wrap="none">
            <a:spAutoFit/>
          </a:bodyPr>
          <a:lstStyle/>
          <a:p>
            <a:pPr algn="ctr" hangingPunct="0">
              <a:lnSpc>
                <a:spcPct val="114000"/>
              </a:lnSpc>
              <a:spcAft>
                <a:spcPts val="0"/>
              </a:spcAft>
            </a:pPr>
            <a:r>
              <a:rPr lang="pt-PT" b="1" dirty="0">
                <a:solidFill>
                  <a:srgbClr val="FF0000"/>
                </a:solidFill>
                <a:latin typeface="Arial" pitchFamily="34" charset="0"/>
                <a:cs typeface="Arial" pitchFamily="34" charset="0"/>
              </a:rPr>
              <a:t>CERTO</a:t>
            </a:r>
            <a:endParaRPr lang="pt-BR" b="1" dirty="0">
              <a:solidFill>
                <a:srgbClr val="FF0000"/>
              </a:solidFill>
              <a:latin typeface="Arial" pitchFamily="34" charset="0"/>
              <a:cs typeface="Arial" pitchFamily="34" charset="0"/>
            </a:endParaRPr>
          </a:p>
        </p:txBody>
      </p:sp>
      <p:sp>
        <p:nvSpPr>
          <p:cNvPr id="7" name="Retângulo 6"/>
          <p:cNvSpPr/>
          <p:nvPr/>
        </p:nvSpPr>
        <p:spPr>
          <a:xfrm>
            <a:off x="564523" y="4027717"/>
            <a:ext cx="988412" cy="381771"/>
          </a:xfrm>
          <a:prstGeom prst="rect">
            <a:avLst/>
          </a:prstGeom>
        </p:spPr>
        <p:txBody>
          <a:bodyPr wrap="none">
            <a:spAutoFit/>
          </a:bodyPr>
          <a:lstStyle/>
          <a:p>
            <a:pPr algn="ctr" hangingPunct="0">
              <a:lnSpc>
                <a:spcPct val="114000"/>
              </a:lnSpc>
              <a:spcAft>
                <a:spcPts val="0"/>
              </a:spcAft>
            </a:pPr>
            <a:r>
              <a:rPr lang="pt-PT" b="1" dirty="0">
                <a:solidFill>
                  <a:srgbClr val="FF0000"/>
                </a:solidFill>
                <a:latin typeface="Arial" pitchFamily="34" charset="0"/>
                <a:cs typeface="Arial" pitchFamily="34" charset="0"/>
              </a:rPr>
              <a:t>CERTO</a:t>
            </a:r>
            <a:endParaRPr lang="pt-BR" b="1" dirty="0">
              <a:solidFill>
                <a:srgbClr val="FF0000"/>
              </a:solidFill>
              <a:latin typeface="Arial" pitchFamily="34" charset="0"/>
              <a:cs typeface="Arial" pitchFamily="34" charset="0"/>
            </a:endParaRPr>
          </a:p>
        </p:txBody>
      </p:sp>
      <p:sp>
        <p:nvSpPr>
          <p:cNvPr id="8" name="Retângulo 7"/>
          <p:cNvSpPr/>
          <p:nvPr/>
        </p:nvSpPr>
        <p:spPr>
          <a:xfrm>
            <a:off x="564523" y="4659315"/>
            <a:ext cx="988412" cy="381771"/>
          </a:xfrm>
          <a:prstGeom prst="rect">
            <a:avLst/>
          </a:prstGeom>
        </p:spPr>
        <p:txBody>
          <a:bodyPr wrap="none">
            <a:spAutoFit/>
          </a:bodyPr>
          <a:lstStyle/>
          <a:p>
            <a:pPr algn="ctr" hangingPunct="0">
              <a:lnSpc>
                <a:spcPct val="114000"/>
              </a:lnSpc>
              <a:spcAft>
                <a:spcPts val="0"/>
              </a:spcAft>
            </a:pPr>
            <a:r>
              <a:rPr lang="pt-PT" b="1" dirty="0">
                <a:solidFill>
                  <a:srgbClr val="FF0000"/>
                </a:solidFill>
                <a:latin typeface="Arial" pitchFamily="34" charset="0"/>
                <a:cs typeface="Arial" pitchFamily="34" charset="0"/>
              </a:rPr>
              <a:t>CERTO</a:t>
            </a:r>
            <a:endParaRPr lang="pt-BR" b="1" dirty="0">
              <a:solidFill>
                <a:srgbClr val="FF0000"/>
              </a:solidFill>
              <a:latin typeface="Arial" pitchFamily="34" charset="0"/>
              <a:cs typeface="Arial" pitchFamily="34" charset="0"/>
            </a:endParaRPr>
          </a:p>
        </p:txBody>
      </p:sp>
      <p:sp>
        <p:nvSpPr>
          <p:cNvPr id="9" name="Retângulo 8"/>
          <p:cNvSpPr/>
          <p:nvPr/>
        </p:nvSpPr>
        <p:spPr>
          <a:xfrm>
            <a:off x="572310" y="5348077"/>
            <a:ext cx="988412" cy="381771"/>
          </a:xfrm>
          <a:prstGeom prst="rect">
            <a:avLst/>
          </a:prstGeom>
        </p:spPr>
        <p:txBody>
          <a:bodyPr wrap="none">
            <a:spAutoFit/>
          </a:bodyPr>
          <a:lstStyle/>
          <a:p>
            <a:pPr algn="ctr" hangingPunct="0">
              <a:lnSpc>
                <a:spcPct val="114000"/>
              </a:lnSpc>
              <a:spcAft>
                <a:spcPts val="0"/>
              </a:spcAft>
            </a:pPr>
            <a:r>
              <a:rPr lang="pt-PT" b="1" dirty="0">
                <a:solidFill>
                  <a:srgbClr val="FF0000"/>
                </a:solidFill>
                <a:latin typeface="Arial" pitchFamily="34" charset="0"/>
                <a:cs typeface="Arial" pitchFamily="34" charset="0"/>
              </a:rPr>
              <a:t>CERTO</a:t>
            </a:r>
            <a:endParaRPr lang="pt-BR" b="1"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3029801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 name="Tabela 21"/>
          <p:cNvGraphicFramePr>
            <a:graphicFrameLocks noGrp="1"/>
          </p:cNvGraphicFramePr>
          <p:nvPr>
            <p:extLst/>
          </p:nvPr>
        </p:nvGraphicFramePr>
        <p:xfrm>
          <a:off x="3858579" y="748162"/>
          <a:ext cx="4167068" cy="5442318"/>
        </p:xfrm>
        <a:graphic>
          <a:graphicData uri="http://schemas.openxmlformats.org/drawingml/2006/table">
            <a:tbl>
              <a:tblPr firstRow="1" bandRow="1">
                <a:tableStyleId>{5C22544A-7EE6-4342-B048-85BDC9FD1C3A}</a:tableStyleId>
              </a:tblPr>
              <a:tblGrid>
                <a:gridCol w="685419">
                  <a:extLst>
                    <a:ext uri="{9D8B030D-6E8A-4147-A177-3AD203B41FA5}">
                      <a16:colId xmlns:a16="http://schemas.microsoft.com/office/drawing/2014/main" val="77620037"/>
                    </a:ext>
                  </a:extLst>
                </a:gridCol>
                <a:gridCol w="3481649">
                  <a:extLst>
                    <a:ext uri="{9D8B030D-6E8A-4147-A177-3AD203B41FA5}">
                      <a16:colId xmlns:a16="http://schemas.microsoft.com/office/drawing/2014/main" val="3578718802"/>
                    </a:ext>
                  </a:extLst>
                </a:gridCol>
              </a:tblGrid>
              <a:tr h="386817">
                <a:tc gridSpan="2">
                  <a:txBody>
                    <a:bodyPr/>
                    <a:lstStyle/>
                    <a:p>
                      <a:pPr algn="ctr"/>
                      <a:r>
                        <a:rPr lang="pt-BR" sz="1800" dirty="0" smtClean="0">
                          <a:solidFill>
                            <a:schemeClr val="tx1"/>
                          </a:solidFill>
                        </a:rPr>
                        <a:t>Contatos:</a:t>
                      </a:r>
                      <a:endParaRPr lang="pt-BR" sz="1800" dirty="0">
                        <a:solidFill>
                          <a:schemeClr val="tx1"/>
                        </a:solidFill>
                      </a:endParaRPr>
                    </a:p>
                  </a:txBody>
                  <a:tcPr marL="89273" marR="89273" marT="44637" marB="44637">
                    <a:solidFill>
                      <a:schemeClr val="accent5">
                        <a:lumMod val="40000"/>
                        <a:lumOff val="60000"/>
                      </a:schemeClr>
                    </a:solidFill>
                  </a:tcPr>
                </a:tc>
                <a:tc hMerge="1">
                  <a:txBody>
                    <a:bodyPr/>
                    <a:lstStyle/>
                    <a:p>
                      <a:endParaRPr lang="pt-BR" dirty="0"/>
                    </a:p>
                  </a:txBody>
                  <a:tcPr/>
                </a:tc>
                <a:extLst>
                  <a:ext uri="{0D108BD9-81ED-4DB2-BD59-A6C34878D82A}">
                    <a16:rowId xmlns:a16="http://schemas.microsoft.com/office/drawing/2014/main" val="1427671705"/>
                  </a:ext>
                </a:extLst>
              </a:tr>
              <a:tr h="624615">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smtClean="0">
                          <a:latin typeface="Arial" panose="020B0604020202020204" pitchFamily="34" charset="0"/>
                          <a:cs typeface="Arial" panose="020B0604020202020204" pitchFamily="34" charset="0"/>
                        </a:rPr>
                        <a:t>@</a:t>
                      </a:r>
                      <a:r>
                        <a:rPr lang="pt-BR" sz="1800" dirty="0" err="1" smtClean="0">
                          <a:latin typeface="Arial" panose="020B0604020202020204" pitchFamily="34" charset="0"/>
                          <a:cs typeface="Arial" panose="020B0604020202020204" pitchFamily="34" charset="0"/>
                        </a:rPr>
                        <a:t>obabr</a:t>
                      </a:r>
                      <a:endParaRPr lang="pt-BR" sz="1800" dirty="0" smtClean="0">
                        <a:latin typeface="Arial" panose="020B0604020202020204" pitchFamily="34" charset="0"/>
                        <a:cs typeface="Arial" panose="020B0604020202020204" pitchFamily="34" charset="0"/>
                      </a:endParaRP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2640790837"/>
                  </a:ext>
                </a:extLst>
              </a:tr>
              <a:tr h="607057">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smtClean="0">
                          <a:latin typeface="Arial" panose="020B0604020202020204" pitchFamily="34" charset="0"/>
                          <a:cs typeface="Arial" panose="020B0604020202020204" pitchFamily="34" charset="0"/>
                        </a:rPr>
                        <a:t>@</a:t>
                      </a:r>
                      <a:r>
                        <a:rPr lang="pt-BR" sz="1800" dirty="0" err="1" smtClean="0">
                          <a:latin typeface="Arial" panose="020B0604020202020204" pitchFamily="34" charset="0"/>
                          <a:cs typeface="Arial" panose="020B0604020202020204" pitchFamily="34" charset="0"/>
                        </a:rPr>
                        <a:t>oba_olimpiada</a:t>
                      </a:r>
                      <a:endParaRPr lang="pt-BR" sz="1800" dirty="0" smtClean="0">
                        <a:latin typeface="Arial" panose="020B0604020202020204" pitchFamily="34" charset="0"/>
                        <a:cs typeface="Arial" panose="020B0604020202020204" pitchFamily="34" charset="0"/>
                      </a:endParaRP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1203746611"/>
                  </a:ext>
                </a:extLst>
              </a:tr>
              <a:tr h="562420">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err="1" smtClean="0">
                          <a:latin typeface="Arial" panose="020B0604020202020204" pitchFamily="34" charset="0"/>
                          <a:cs typeface="Arial" panose="020B0604020202020204" pitchFamily="34" charset="0"/>
                        </a:rPr>
                        <a:t>obaoficial</a:t>
                      </a:r>
                      <a:endParaRPr lang="pt-BR" sz="1800" dirty="0" smtClean="0">
                        <a:latin typeface="Arial" panose="020B0604020202020204" pitchFamily="34" charset="0"/>
                        <a:cs typeface="Arial" panose="020B0604020202020204" pitchFamily="34" charset="0"/>
                      </a:endParaRP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3635729194"/>
                  </a:ext>
                </a:extLst>
              </a:tr>
              <a:tr h="624911">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err="1" smtClean="0">
                          <a:latin typeface="Arial" panose="020B0604020202020204" pitchFamily="34" charset="0"/>
                          <a:cs typeface="Arial" panose="020B0604020202020204" pitchFamily="34" charset="0"/>
                        </a:rPr>
                        <a:t>canal_oba_mobfog</a:t>
                      </a:r>
                      <a:endParaRPr lang="pt-BR" sz="1800" dirty="0" smtClean="0">
                        <a:latin typeface="Arial" panose="020B0604020202020204" pitchFamily="34" charset="0"/>
                        <a:cs typeface="Arial" panose="020B0604020202020204" pitchFamily="34" charset="0"/>
                      </a:endParaRP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2510419485"/>
                  </a:ext>
                </a:extLst>
              </a:tr>
              <a:tr h="553200">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smtClean="0">
                          <a:latin typeface="Arial" panose="020B0604020202020204" pitchFamily="34" charset="0"/>
                          <a:cs typeface="Arial" panose="020B0604020202020204" pitchFamily="34" charset="0"/>
                        </a:rPr>
                        <a:t>oba.secretaria@gmail.com</a:t>
                      </a: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2571587587"/>
                  </a:ext>
                </a:extLst>
              </a:tr>
              <a:tr h="601451">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smtClean="0">
                          <a:latin typeface="Arial" panose="020B0604020202020204" pitchFamily="34" charset="0"/>
                          <a:cs typeface="Arial" panose="020B0604020202020204" pitchFamily="34" charset="0"/>
                        </a:rPr>
                        <a:t>(21) 98272-3810</a:t>
                      </a: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1529904417"/>
                  </a:ext>
                </a:extLst>
              </a:tr>
              <a:tr h="1095030">
                <a:tc>
                  <a:txBody>
                    <a:bodyPr/>
                    <a:lstStyle/>
                    <a:p>
                      <a:endParaRPr lang="pt-BR" sz="1800" dirty="0"/>
                    </a:p>
                  </a:txBody>
                  <a:tcPr marL="89273" marR="89273" marT="44637" marB="44637">
                    <a:solidFill>
                      <a:schemeClr val="bg1"/>
                    </a:solidFill>
                  </a:tcPr>
                </a:tc>
                <a:tc>
                  <a:txBody>
                    <a:bodyPr/>
                    <a:lstStyle/>
                    <a:p>
                      <a:r>
                        <a:rPr lang="pt-BR" sz="1800" dirty="0" smtClean="0">
                          <a:latin typeface="Arial" panose="020B0604020202020204" pitchFamily="34" charset="0"/>
                          <a:cs typeface="Arial" panose="020B0604020202020204" pitchFamily="34" charset="0"/>
                        </a:rPr>
                        <a:t>(21) 2334-0082</a:t>
                      </a:r>
                    </a:p>
                    <a:p>
                      <a:r>
                        <a:rPr lang="pt-BR" sz="1800" dirty="0" smtClean="0">
                          <a:latin typeface="Arial" panose="020B0604020202020204" pitchFamily="34" charset="0"/>
                          <a:cs typeface="Arial" panose="020B0604020202020204" pitchFamily="34" charset="0"/>
                        </a:rPr>
                        <a:t>(21) 4104-4047</a:t>
                      </a:r>
                    </a:p>
                    <a:p>
                      <a:r>
                        <a:rPr lang="pt-BR" sz="1800" dirty="0" smtClean="0">
                          <a:latin typeface="Arial" panose="020B0604020202020204" pitchFamily="34" charset="0"/>
                          <a:cs typeface="Arial" panose="020B0604020202020204" pitchFamily="34" charset="0"/>
                        </a:rPr>
                        <a:t>(21) 2254-1139</a:t>
                      </a: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1146621586"/>
                  </a:ext>
                </a:extLst>
              </a:tr>
              <a:tr h="386817">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t-BR" sz="1800" dirty="0" smtClean="0">
                          <a:latin typeface="Arial" panose="020B0604020202020204" pitchFamily="34" charset="0"/>
                          <a:cs typeface="Arial" panose="020B0604020202020204" pitchFamily="34" charset="0"/>
                        </a:rPr>
                        <a:t>www.oba.org.br</a:t>
                      </a:r>
                    </a:p>
                  </a:txBody>
                  <a:tcPr marL="89273" marR="89273" marT="44637" marB="44637">
                    <a:solidFill>
                      <a:schemeClr val="accent5">
                        <a:lumMod val="40000"/>
                        <a:lumOff val="60000"/>
                      </a:schemeClr>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pt-BR" sz="1800" dirty="0" smtClean="0">
                        <a:latin typeface="Arial" panose="020B0604020202020204" pitchFamily="34" charset="0"/>
                        <a:cs typeface="Arial" panose="020B0604020202020204" pitchFamily="34" charset="0"/>
                      </a:endParaRPr>
                    </a:p>
                  </a:txBody>
                  <a:tcPr>
                    <a:noFill/>
                  </a:tcPr>
                </a:tc>
                <a:extLst>
                  <a:ext uri="{0D108BD9-81ED-4DB2-BD59-A6C34878D82A}">
                    <a16:rowId xmlns:a16="http://schemas.microsoft.com/office/drawing/2014/main" val="1288160636"/>
                  </a:ext>
                </a:extLst>
              </a:tr>
            </a:tbl>
          </a:graphicData>
        </a:graphic>
      </p:graphicFrame>
      <p:grpSp>
        <p:nvGrpSpPr>
          <p:cNvPr id="2" name="Agrupar 1"/>
          <p:cNvGrpSpPr/>
          <p:nvPr/>
        </p:nvGrpSpPr>
        <p:grpSpPr>
          <a:xfrm>
            <a:off x="3892430" y="1221538"/>
            <a:ext cx="651692" cy="4341089"/>
            <a:chOff x="3960784" y="1167955"/>
            <a:chExt cx="667511" cy="4446461"/>
          </a:xfrm>
        </p:grpSpPr>
        <p:pic>
          <p:nvPicPr>
            <p:cNvPr id="7" name="Imagem 6"/>
            <p:cNvPicPr>
              <a:picLocks noChangeAspect="1"/>
            </p:cNvPicPr>
            <p:nvPr/>
          </p:nvPicPr>
          <p:blipFill>
            <a:blip r:embed="rId2"/>
            <a:stretch>
              <a:fillRect/>
            </a:stretch>
          </p:blipFill>
          <p:spPr>
            <a:xfrm>
              <a:off x="4009233" y="4171188"/>
              <a:ext cx="530717" cy="528828"/>
            </a:xfrm>
            <a:prstGeom prst="rect">
              <a:avLst/>
            </a:prstGeom>
          </p:spPr>
        </p:pic>
        <p:pic>
          <p:nvPicPr>
            <p:cNvPr id="8" name="Imagem 7"/>
            <p:cNvPicPr>
              <a:picLocks noChangeAspect="1"/>
            </p:cNvPicPr>
            <p:nvPr/>
          </p:nvPicPr>
          <p:blipFill>
            <a:blip r:embed="rId3"/>
            <a:stretch>
              <a:fillRect/>
            </a:stretch>
          </p:blipFill>
          <p:spPr>
            <a:xfrm>
              <a:off x="4041810" y="2391918"/>
              <a:ext cx="477018" cy="470154"/>
            </a:xfrm>
            <a:prstGeom prst="rect">
              <a:avLst/>
            </a:prstGeom>
          </p:spPr>
        </p:pic>
        <p:pic>
          <p:nvPicPr>
            <p:cNvPr id="9" name="Imagem 8"/>
            <p:cNvPicPr>
              <a:picLocks noChangeAspect="1"/>
            </p:cNvPicPr>
            <p:nvPr/>
          </p:nvPicPr>
          <p:blipFill>
            <a:blip r:embed="rId4"/>
            <a:stretch>
              <a:fillRect/>
            </a:stretch>
          </p:blipFill>
          <p:spPr>
            <a:xfrm>
              <a:off x="4035524" y="1773936"/>
              <a:ext cx="508521" cy="512064"/>
            </a:xfrm>
            <a:prstGeom prst="rect">
              <a:avLst/>
            </a:prstGeom>
          </p:spPr>
        </p:pic>
        <p:pic>
          <p:nvPicPr>
            <p:cNvPr id="10" name="Imagem 9"/>
            <p:cNvPicPr>
              <a:picLocks noChangeAspect="1"/>
            </p:cNvPicPr>
            <p:nvPr/>
          </p:nvPicPr>
          <p:blipFill>
            <a:blip r:embed="rId5"/>
            <a:stretch>
              <a:fillRect/>
            </a:stretch>
          </p:blipFill>
          <p:spPr>
            <a:xfrm>
              <a:off x="3988470" y="2969133"/>
              <a:ext cx="580515" cy="551307"/>
            </a:xfrm>
            <a:prstGeom prst="rect">
              <a:avLst/>
            </a:prstGeom>
          </p:spPr>
        </p:pic>
        <p:pic>
          <p:nvPicPr>
            <p:cNvPr id="11" name="Imagem 10"/>
            <p:cNvPicPr>
              <a:picLocks noChangeAspect="1"/>
            </p:cNvPicPr>
            <p:nvPr/>
          </p:nvPicPr>
          <p:blipFill>
            <a:blip r:embed="rId6"/>
            <a:stretch>
              <a:fillRect/>
            </a:stretch>
          </p:blipFill>
          <p:spPr>
            <a:xfrm>
              <a:off x="3997422" y="3632454"/>
              <a:ext cx="564933" cy="436626"/>
            </a:xfrm>
            <a:prstGeom prst="rect">
              <a:avLst/>
            </a:prstGeom>
          </p:spPr>
        </p:pic>
        <p:pic>
          <p:nvPicPr>
            <p:cNvPr id="1026" name="Picture 2" descr="Telefone, redondo, ícone - Baixar PNG/SVG Transparente"/>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960784" y="4946905"/>
              <a:ext cx="667511" cy="667511"/>
            </a:xfrm>
            <a:prstGeom prst="rect">
              <a:avLst/>
            </a:prstGeom>
            <a:noFill/>
            <a:extLst>
              <a:ext uri="{909E8E84-426E-40DD-AFC4-6F175D3DCCD1}">
                <a14:hiddenFill xmlns:a14="http://schemas.microsoft.com/office/drawing/2010/main">
                  <a:solidFill>
                    <a:srgbClr val="FFFFFF"/>
                  </a:solidFill>
                </a14:hiddenFill>
              </a:ext>
            </a:extLst>
          </p:spPr>
        </p:pic>
        <p:pic>
          <p:nvPicPr>
            <p:cNvPr id="24" name="Imagem 23"/>
            <p:cNvPicPr>
              <a:picLocks noChangeAspect="1"/>
            </p:cNvPicPr>
            <p:nvPr/>
          </p:nvPicPr>
          <p:blipFill>
            <a:blip r:embed="rId8"/>
            <a:stretch>
              <a:fillRect/>
            </a:stretch>
          </p:blipFill>
          <p:spPr>
            <a:xfrm>
              <a:off x="4050954" y="1167955"/>
              <a:ext cx="470514" cy="468821"/>
            </a:xfrm>
            <a:prstGeom prst="rect">
              <a:avLst/>
            </a:prstGeom>
          </p:spPr>
        </p:pic>
      </p:grpSp>
      <p:pic>
        <p:nvPicPr>
          <p:cNvPr id="26" name="Imagem 2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96239" y="2164725"/>
            <a:ext cx="4022027" cy="2669263"/>
          </a:xfrm>
          <a:prstGeom prst="rect">
            <a:avLst/>
          </a:prstGeom>
        </p:spPr>
      </p:pic>
      <p:pic>
        <p:nvPicPr>
          <p:cNvPr id="27" name="Imagem 26"/>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484485" y="2593994"/>
            <a:ext cx="2734749" cy="1746866"/>
          </a:xfrm>
          <a:prstGeom prst="rect">
            <a:avLst/>
          </a:prstGeom>
        </p:spPr>
      </p:pic>
    </p:spTree>
    <p:extLst>
      <p:ext uri="{BB962C8B-B14F-4D97-AF65-F5344CB8AC3E}">
        <p14:creationId xmlns:p14="http://schemas.microsoft.com/office/powerpoint/2010/main" val="2332270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nodeType="with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fade">
                                      <p:cBhvr>
                                        <p:cTn id="7" dur="2000"/>
                                        <p:tgtEl>
                                          <p:spTgt spid="26"/>
                                        </p:tgtEl>
                                      </p:cBhvr>
                                    </p:animEffect>
                                    <p:anim calcmode="lin" valueType="num">
                                      <p:cBhvr>
                                        <p:cTn id="8" dur="2000" fill="hold"/>
                                        <p:tgtEl>
                                          <p:spTgt spid="26"/>
                                        </p:tgtEl>
                                        <p:attrNameLst>
                                          <p:attrName>ppt_w</p:attrName>
                                        </p:attrNameLst>
                                      </p:cBhvr>
                                      <p:tavLst>
                                        <p:tav tm="0" fmla="#ppt_w*sin(2.5*pi*$)">
                                          <p:val>
                                            <p:fltVal val="0"/>
                                          </p:val>
                                        </p:tav>
                                        <p:tav tm="100000">
                                          <p:val>
                                            <p:fltVal val="1"/>
                                          </p:val>
                                        </p:tav>
                                      </p:tavLst>
                                    </p:anim>
                                    <p:anim calcmode="lin" valueType="num">
                                      <p:cBhvr>
                                        <p:cTn id="9" dur="2000" fill="hold"/>
                                        <p:tgtEl>
                                          <p:spTgt spid="26"/>
                                        </p:tgtEl>
                                        <p:attrNameLst>
                                          <p:attrName>ppt_h</p:attrName>
                                        </p:attrNameLst>
                                      </p:cBhvr>
                                      <p:tavLst>
                                        <p:tav tm="0">
                                          <p:val>
                                            <p:strVal val="#ppt_h"/>
                                          </p:val>
                                        </p:tav>
                                        <p:tav tm="100000">
                                          <p:val>
                                            <p:strVal val="#ppt_h"/>
                                          </p:val>
                                        </p:tav>
                                      </p:tavLst>
                                    </p:anim>
                                  </p:childTnLst>
                                </p:cTn>
                              </p:par>
                              <p:par>
                                <p:cTn id="10" presetID="45" presetClass="entr" presetSubtype="0" fill="hold" nodeType="with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fade">
                                      <p:cBhvr>
                                        <p:cTn id="12" dur="2000"/>
                                        <p:tgtEl>
                                          <p:spTgt spid="27"/>
                                        </p:tgtEl>
                                      </p:cBhvr>
                                    </p:animEffect>
                                    <p:anim calcmode="lin" valueType="num">
                                      <p:cBhvr>
                                        <p:cTn id="13" dur="2000" fill="hold"/>
                                        <p:tgtEl>
                                          <p:spTgt spid="27"/>
                                        </p:tgtEl>
                                        <p:attrNameLst>
                                          <p:attrName>ppt_w</p:attrName>
                                        </p:attrNameLst>
                                      </p:cBhvr>
                                      <p:tavLst>
                                        <p:tav tm="0" fmla="#ppt_w*sin(2.5*pi*$)">
                                          <p:val>
                                            <p:fltVal val="0"/>
                                          </p:val>
                                        </p:tav>
                                        <p:tav tm="100000">
                                          <p:val>
                                            <p:fltVal val="1"/>
                                          </p:val>
                                        </p:tav>
                                      </p:tavLst>
                                    </p:anim>
                                    <p:anim calcmode="lin" valueType="num">
                                      <p:cBhvr>
                                        <p:cTn id="14" dur="2000" fill="hold"/>
                                        <p:tgtEl>
                                          <p:spTgt spid="27"/>
                                        </p:tgtEl>
                                        <p:attrNameLst>
                                          <p:attrName>ppt_h</p:attrName>
                                        </p:attrNameLst>
                                      </p:cBhvr>
                                      <p:tavLst>
                                        <p:tav tm="0">
                                          <p:val>
                                            <p:strVal val="#ppt_h"/>
                                          </p:val>
                                        </p:tav>
                                        <p:tav tm="100000">
                                          <p:val>
                                            <p:strVal val="#ppt_h"/>
                                          </p:val>
                                        </p:tav>
                                      </p:tavLst>
                                    </p:anim>
                                  </p:childTnLst>
                                </p:cTn>
                              </p:par>
                              <p:par>
                                <p:cTn id="15" presetID="16" presetClass="entr" presetSubtype="21" fill="hold" nodeType="with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barn(inVertical)">
                                      <p:cBhvr>
                                        <p:cTn id="1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93950" y="125519"/>
            <a:ext cx="7845819" cy="2169825"/>
          </a:xfrm>
          <a:prstGeom prst="rect">
            <a:avLst/>
          </a:prstGeom>
        </p:spPr>
        <p:txBody>
          <a:bodyPr wrap="square">
            <a:spAutoFit/>
          </a:bodyPr>
          <a:lstStyle/>
          <a:p>
            <a:pPr algn="just">
              <a:lnSpc>
                <a:spcPct val="150000"/>
              </a:lnSpc>
            </a:pPr>
            <a:r>
              <a:rPr lang="pt-BR" b="1" dirty="0">
                <a:latin typeface="Arial" pitchFamily="34" charset="0"/>
                <a:cs typeface="Arial" pitchFamily="34" charset="0"/>
              </a:rPr>
              <a:t>Questão 1) (1 ponto)</a:t>
            </a:r>
            <a:r>
              <a:rPr lang="pt-BR" dirty="0">
                <a:latin typeface="Arial" pitchFamily="34" charset="0"/>
                <a:cs typeface="Arial" pitchFamily="34" charset="0"/>
              </a:rPr>
              <a:t> Como você já deve saber o sistema solar é </a:t>
            </a:r>
            <a:r>
              <a:rPr lang="pt-BR" dirty="0" smtClean="0">
                <a:latin typeface="Arial" pitchFamily="34" charset="0"/>
                <a:cs typeface="Arial" pitchFamily="34" charset="0"/>
              </a:rPr>
              <a:t>constituído </a:t>
            </a:r>
            <a:r>
              <a:rPr lang="pt-BR" dirty="0" smtClean="0">
                <a:latin typeface="Arial" pitchFamily="34" charset="0"/>
                <a:cs typeface="Arial" pitchFamily="34" charset="0"/>
              </a:rPr>
              <a:t>pelo </a:t>
            </a:r>
            <a:r>
              <a:rPr lang="pt-BR" dirty="0">
                <a:latin typeface="Arial" pitchFamily="34" charset="0"/>
                <a:cs typeface="Arial" pitchFamily="34" charset="0"/>
              </a:rPr>
              <a:t>Sol, </a:t>
            </a:r>
            <a:r>
              <a:rPr lang="pt-BR" dirty="0" smtClean="0">
                <a:latin typeface="Arial" pitchFamily="34" charset="0"/>
                <a:cs typeface="Arial" pitchFamily="34" charset="0"/>
              </a:rPr>
              <a:t>nove </a:t>
            </a:r>
            <a:r>
              <a:rPr lang="pt-BR" dirty="0">
                <a:latin typeface="Arial" pitchFamily="34" charset="0"/>
                <a:cs typeface="Arial" pitchFamily="34" charset="0"/>
              </a:rPr>
              <a:t>planetas, muitas luas, </a:t>
            </a:r>
            <a:r>
              <a:rPr lang="pt-BR" dirty="0" err="1">
                <a:latin typeface="Arial" pitchFamily="34" charset="0"/>
                <a:cs typeface="Arial" pitchFamily="34" charset="0"/>
              </a:rPr>
              <a:t>asteróides</a:t>
            </a:r>
            <a:r>
              <a:rPr lang="pt-BR" dirty="0">
                <a:latin typeface="Arial" pitchFamily="34" charset="0"/>
                <a:cs typeface="Arial" pitchFamily="34" charset="0"/>
              </a:rPr>
              <a:t>, cometas, pelo cinturão de </a:t>
            </a:r>
            <a:r>
              <a:rPr lang="pt-BR" dirty="0" err="1" smtClean="0">
                <a:latin typeface="Arial" pitchFamily="34" charset="0"/>
                <a:cs typeface="Arial" pitchFamily="34" charset="0"/>
              </a:rPr>
              <a:t>Kuiper</a:t>
            </a:r>
            <a:r>
              <a:rPr lang="pt-BR" dirty="0" smtClean="0">
                <a:latin typeface="Arial" pitchFamily="34" charset="0"/>
                <a:cs typeface="Arial" pitchFamily="34" charset="0"/>
              </a:rPr>
              <a:t> </a:t>
            </a:r>
            <a:r>
              <a:rPr lang="pt-BR" dirty="0">
                <a:latin typeface="Arial" pitchFamily="34" charset="0"/>
                <a:cs typeface="Arial" pitchFamily="34" charset="0"/>
              </a:rPr>
              <a:t>e pela nuvem </a:t>
            </a:r>
            <a:r>
              <a:rPr lang="pt-BR" dirty="0" smtClean="0">
                <a:latin typeface="Arial" pitchFamily="34" charset="0"/>
                <a:cs typeface="Arial" pitchFamily="34" charset="0"/>
              </a:rPr>
              <a:t>de </a:t>
            </a:r>
            <a:r>
              <a:rPr lang="pt-BR" dirty="0" err="1">
                <a:latin typeface="Arial" pitchFamily="34" charset="0"/>
                <a:cs typeface="Arial" pitchFamily="34" charset="0"/>
              </a:rPr>
              <a:t>Oort</a:t>
            </a:r>
            <a:r>
              <a:rPr lang="pt-BR" dirty="0">
                <a:latin typeface="Arial" pitchFamily="34" charset="0"/>
                <a:cs typeface="Arial" pitchFamily="34" charset="0"/>
              </a:rPr>
              <a:t> (sobre estes dois últimos comentamos na </a:t>
            </a:r>
            <a:r>
              <a:rPr lang="pt-BR" dirty="0" smtClean="0">
                <a:latin typeface="Arial" pitchFamily="34" charset="0"/>
                <a:cs typeface="Arial" pitchFamily="34" charset="0"/>
              </a:rPr>
              <a:t>OBA </a:t>
            </a:r>
            <a:r>
              <a:rPr lang="pt-BR" dirty="0" smtClean="0">
                <a:latin typeface="Arial" pitchFamily="34" charset="0"/>
                <a:cs typeface="Arial" pitchFamily="34" charset="0"/>
              </a:rPr>
              <a:t>de 2003</a:t>
            </a:r>
            <a:r>
              <a:rPr lang="pt-BR" dirty="0">
                <a:latin typeface="Arial" pitchFamily="34" charset="0"/>
                <a:cs typeface="Arial" pitchFamily="34" charset="0"/>
              </a:rPr>
              <a:t>). Todas as luas </a:t>
            </a:r>
            <a:r>
              <a:rPr lang="pt-BR" dirty="0" smtClean="0">
                <a:latin typeface="Arial" pitchFamily="34" charset="0"/>
                <a:cs typeface="Arial" pitchFamily="34" charset="0"/>
              </a:rPr>
              <a:t>(</a:t>
            </a:r>
            <a:r>
              <a:rPr lang="pt-BR" dirty="0">
                <a:latin typeface="Arial" pitchFamily="34" charset="0"/>
                <a:cs typeface="Arial" pitchFamily="34" charset="0"/>
              </a:rPr>
              <a:t>ou satélites naturais dos planetas) são rochosas, </a:t>
            </a:r>
            <a:r>
              <a:rPr lang="pt-BR" dirty="0" smtClean="0">
                <a:latin typeface="Arial" pitchFamily="34" charset="0"/>
                <a:cs typeface="Arial" pitchFamily="34" charset="0"/>
              </a:rPr>
              <a:t>isto </a:t>
            </a:r>
            <a:r>
              <a:rPr lang="pt-BR" dirty="0">
                <a:latin typeface="Arial" pitchFamily="34" charset="0"/>
                <a:cs typeface="Arial" pitchFamily="34" charset="0"/>
              </a:rPr>
              <a:t>é, </a:t>
            </a:r>
            <a:r>
              <a:rPr lang="pt-BR" dirty="0" smtClean="0">
                <a:latin typeface="Arial" pitchFamily="34" charset="0"/>
                <a:cs typeface="Arial" pitchFamily="34" charset="0"/>
              </a:rPr>
              <a:t>tem </a:t>
            </a:r>
            <a:r>
              <a:rPr lang="pt-BR" dirty="0">
                <a:latin typeface="Arial" pitchFamily="34" charset="0"/>
                <a:cs typeface="Arial" pitchFamily="34" charset="0"/>
              </a:rPr>
              <a:t>um solo rochoso assim </a:t>
            </a:r>
            <a:r>
              <a:rPr lang="pt-BR" dirty="0" smtClean="0">
                <a:latin typeface="Arial" pitchFamily="34" charset="0"/>
                <a:cs typeface="Arial" pitchFamily="34" charset="0"/>
              </a:rPr>
              <a:t>como </a:t>
            </a:r>
            <a:r>
              <a:rPr lang="pt-BR" dirty="0">
                <a:latin typeface="Arial" pitchFamily="34" charset="0"/>
                <a:cs typeface="Arial" pitchFamily="34" charset="0"/>
              </a:rPr>
              <a:t>a Terra, </a:t>
            </a:r>
          </a:p>
        </p:txBody>
      </p:sp>
      <p:sp>
        <p:nvSpPr>
          <p:cNvPr id="4" name="Retângulo 3"/>
          <p:cNvSpPr/>
          <p:nvPr/>
        </p:nvSpPr>
        <p:spPr>
          <a:xfrm>
            <a:off x="190898" y="3789040"/>
            <a:ext cx="11521280" cy="923330"/>
          </a:xfrm>
          <a:prstGeom prst="rect">
            <a:avLst/>
          </a:prstGeom>
        </p:spPr>
        <p:txBody>
          <a:bodyPr wrap="square">
            <a:spAutoFit/>
          </a:bodyPr>
          <a:lstStyle/>
          <a:p>
            <a:pPr algn="just" hangingPunct="0">
              <a:lnSpc>
                <a:spcPct val="150000"/>
              </a:lnSpc>
            </a:pPr>
            <a:r>
              <a:rPr lang="pt-BR" b="1" dirty="0" smtClean="0">
                <a:latin typeface="Arial" pitchFamily="34" charset="0"/>
                <a:cs typeface="Arial" pitchFamily="34" charset="0"/>
              </a:rPr>
              <a:t>Pergunta</a:t>
            </a:r>
            <a:r>
              <a:rPr lang="pt-BR" dirty="0">
                <a:latin typeface="Arial" pitchFamily="34" charset="0"/>
                <a:cs typeface="Arial" pitchFamily="34" charset="0"/>
              </a:rPr>
              <a:t> </a:t>
            </a:r>
            <a:r>
              <a:rPr lang="pt-BR" b="1" dirty="0" smtClean="0">
                <a:latin typeface="Arial" pitchFamily="34" charset="0"/>
                <a:cs typeface="Arial" pitchFamily="34" charset="0"/>
              </a:rPr>
              <a:t>1a</a:t>
            </a:r>
            <a:r>
              <a:rPr lang="pt-BR" b="1" dirty="0">
                <a:latin typeface="Arial" pitchFamily="34" charset="0"/>
                <a:cs typeface="Arial" pitchFamily="34" charset="0"/>
              </a:rPr>
              <a:t>) (0,5 ponto) </a:t>
            </a:r>
            <a:r>
              <a:rPr lang="pt-BR" dirty="0">
                <a:latin typeface="Arial" pitchFamily="34" charset="0"/>
                <a:cs typeface="Arial" pitchFamily="34" charset="0"/>
              </a:rPr>
              <a:t>Coloque um X em frente à linha que tem somente os nomes dos 5 planetas rochosos do sistema solar.</a:t>
            </a:r>
          </a:p>
        </p:txBody>
      </p:sp>
      <p:sp>
        <p:nvSpPr>
          <p:cNvPr id="9" name="Retângulo 8"/>
          <p:cNvSpPr/>
          <p:nvPr/>
        </p:nvSpPr>
        <p:spPr>
          <a:xfrm>
            <a:off x="2423145" y="4517058"/>
            <a:ext cx="4865563" cy="369332"/>
          </a:xfrm>
          <a:prstGeom prst="rect">
            <a:avLst/>
          </a:prstGeom>
        </p:spPr>
        <p:txBody>
          <a:bodyPr wrap="none">
            <a:spAutoFit/>
          </a:bodyPr>
          <a:lstStyle/>
          <a:p>
            <a:r>
              <a:rPr lang="pt-BR" b="1" dirty="0">
                <a:latin typeface="Arial" pitchFamily="34" charset="0"/>
                <a:cs typeface="Arial" pitchFamily="34" charset="0"/>
              </a:rPr>
              <a:t>(   ) </a:t>
            </a:r>
            <a:r>
              <a:rPr lang="pt-BR" dirty="0">
                <a:latin typeface="Arial" pitchFamily="34" charset="0"/>
                <a:cs typeface="Arial" pitchFamily="34" charset="0"/>
              </a:rPr>
              <a:t>Terra, Júpiter, Saturno, Plutão e Mercúrio.</a:t>
            </a:r>
          </a:p>
        </p:txBody>
      </p:sp>
      <p:sp>
        <p:nvSpPr>
          <p:cNvPr id="10" name="Retângulo 9"/>
          <p:cNvSpPr/>
          <p:nvPr/>
        </p:nvSpPr>
        <p:spPr>
          <a:xfrm>
            <a:off x="2423145" y="4927402"/>
            <a:ext cx="4681794" cy="369332"/>
          </a:xfrm>
          <a:prstGeom prst="rect">
            <a:avLst/>
          </a:prstGeom>
        </p:spPr>
        <p:txBody>
          <a:bodyPr wrap="none">
            <a:spAutoFit/>
          </a:bodyPr>
          <a:lstStyle/>
          <a:p>
            <a:r>
              <a:rPr lang="pt-BR" b="1" dirty="0">
                <a:latin typeface="Arial" pitchFamily="34" charset="0"/>
                <a:cs typeface="Arial" pitchFamily="34" charset="0"/>
              </a:rPr>
              <a:t>(   ) </a:t>
            </a:r>
            <a:r>
              <a:rPr lang="pt-BR" dirty="0">
                <a:latin typeface="Arial" pitchFamily="34" charset="0"/>
                <a:cs typeface="Arial" pitchFamily="34" charset="0"/>
              </a:rPr>
              <a:t>Mercúrio, Vênus Terra, Urano e Netuno.</a:t>
            </a:r>
          </a:p>
        </p:txBody>
      </p:sp>
      <p:sp>
        <p:nvSpPr>
          <p:cNvPr id="11" name="Retângulo 10"/>
          <p:cNvSpPr/>
          <p:nvPr/>
        </p:nvSpPr>
        <p:spPr>
          <a:xfrm>
            <a:off x="2423145" y="5336826"/>
            <a:ext cx="4502258" cy="369332"/>
          </a:xfrm>
          <a:prstGeom prst="rect">
            <a:avLst/>
          </a:prstGeom>
        </p:spPr>
        <p:txBody>
          <a:bodyPr wrap="none">
            <a:spAutoFit/>
          </a:bodyPr>
          <a:lstStyle/>
          <a:p>
            <a:r>
              <a:rPr lang="pt-BR" b="1" dirty="0">
                <a:latin typeface="Arial" pitchFamily="34" charset="0"/>
                <a:cs typeface="Arial" pitchFamily="34" charset="0"/>
              </a:rPr>
              <a:t>(   ) </a:t>
            </a:r>
            <a:r>
              <a:rPr lang="pt-BR" dirty="0">
                <a:latin typeface="Arial" pitchFamily="34" charset="0"/>
                <a:cs typeface="Arial" pitchFamily="34" charset="0"/>
              </a:rPr>
              <a:t>Marte, Plutão, Urano, Saturno e </a:t>
            </a:r>
            <a:r>
              <a:rPr lang="pt-BR" dirty="0" smtClean="0">
                <a:latin typeface="Arial" pitchFamily="34" charset="0"/>
                <a:cs typeface="Arial" pitchFamily="34" charset="0"/>
              </a:rPr>
              <a:t>Terra.</a:t>
            </a:r>
            <a:endParaRPr lang="pt-BR" dirty="0">
              <a:latin typeface="Arial" pitchFamily="34" charset="0"/>
              <a:cs typeface="Arial" pitchFamily="34" charset="0"/>
            </a:endParaRPr>
          </a:p>
        </p:txBody>
      </p:sp>
      <p:sp>
        <p:nvSpPr>
          <p:cNvPr id="12" name="Retângulo 11"/>
          <p:cNvSpPr/>
          <p:nvPr/>
        </p:nvSpPr>
        <p:spPr>
          <a:xfrm>
            <a:off x="2423145" y="5706158"/>
            <a:ext cx="4617674" cy="369332"/>
          </a:xfrm>
          <a:prstGeom prst="rect">
            <a:avLst/>
          </a:prstGeom>
        </p:spPr>
        <p:txBody>
          <a:bodyPr wrap="none">
            <a:spAutoFit/>
          </a:bodyPr>
          <a:lstStyle/>
          <a:p>
            <a:r>
              <a:rPr lang="pt-BR" b="1" dirty="0" smtClean="0">
                <a:latin typeface="Arial" pitchFamily="34" charset="0"/>
                <a:cs typeface="Arial" pitchFamily="34" charset="0"/>
              </a:rPr>
              <a:t>(   ) </a:t>
            </a:r>
            <a:r>
              <a:rPr lang="pt-BR" dirty="0">
                <a:latin typeface="Arial" pitchFamily="34" charset="0"/>
                <a:cs typeface="Arial" pitchFamily="34" charset="0"/>
              </a:rPr>
              <a:t>Mercúrio, Vênus, Terra, Marte e Plutão.</a:t>
            </a:r>
          </a:p>
        </p:txBody>
      </p:sp>
      <p:sp>
        <p:nvSpPr>
          <p:cNvPr id="13" name="Retângulo 12"/>
          <p:cNvSpPr/>
          <p:nvPr/>
        </p:nvSpPr>
        <p:spPr>
          <a:xfrm>
            <a:off x="2528302" y="5730038"/>
            <a:ext cx="325730" cy="400110"/>
          </a:xfrm>
          <a:prstGeom prst="rect">
            <a:avLst/>
          </a:prstGeom>
        </p:spPr>
        <p:txBody>
          <a:bodyPr wrap="none">
            <a:spAutoFit/>
          </a:bodyPr>
          <a:lstStyle/>
          <a:p>
            <a:r>
              <a:rPr lang="pt-BR" sz="2000" b="1" dirty="0">
                <a:solidFill>
                  <a:srgbClr val="FF0000"/>
                </a:solidFill>
              </a:rPr>
              <a:t>X</a:t>
            </a:r>
            <a:endParaRPr lang="pt-BR" sz="2000" dirty="0">
              <a:solidFill>
                <a:srgbClr val="FF0000"/>
              </a:solidFill>
            </a:endParaRPr>
          </a:p>
        </p:txBody>
      </p:sp>
      <p:sp>
        <p:nvSpPr>
          <p:cNvPr id="5" name="Retângulo 4"/>
          <p:cNvSpPr/>
          <p:nvPr/>
        </p:nvSpPr>
        <p:spPr>
          <a:xfrm>
            <a:off x="190897" y="2178730"/>
            <a:ext cx="11521280" cy="1754326"/>
          </a:xfrm>
          <a:prstGeom prst="rect">
            <a:avLst/>
          </a:prstGeom>
        </p:spPr>
        <p:txBody>
          <a:bodyPr wrap="square">
            <a:spAutoFit/>
          </a:bodyPr>
          <a:lstStyle/>
          <a:p>
            <a:pPr algn="just">
              <a:lnSpc>
                <a:spcPct val="150000"/>
              </a:lnSpc>
            </a:pPr>
            <a:r>
              <a:rPr lang="pt-BR" dirty="0">
                <a:latin typeface="Arial" pitchFamily="34" charset="0"/>
                <a:cs typeface="Arial" pitchFamily="34" charset="0"/>
              </a:rPr>
              <a:t>mas somente 5 planetas tem solo rochoso, ou seja, tem chão tal como temos aqui na Terra. Recentemente foi achado mais um planetinha, chamado </a:t>
            </a:r>
            <a:r>
              <a:rPr lang="pt-BR" dirty="0" err="1">
                <a:latin typeface="Arial" pitchFamily="34" charset="0"/>
                <a:cs typeface="Arial" pitchFamily="34" charset="0"/>
              </a:rPr>
              <a:t>Sedna</a:t>
            </a:r>
            <a:r>
              <a:rPr lang="pt-BR" dirty="0">
                <a:latin typeface="Arial" pitchFamily="34" charset="0"/>
                <a:cs typeface="Arial" pitchFamily="34" charset="0"/>
              </a:rPr>
              <a:t>, bem além de Plutão e ele também é rochoso, mas não vamos levar esse em consideração, afinal ele não foi oficialmente classificado como planeta e provavelmente não será assim classificado.</a:t>
            </a:r>
            <a:endParaRPr lang="pt-BR" dirty="0">
              <a:latin typeface="Arial" pitchFamily="34" charset="0"/>
              <a:cs typeface="Arial" pitchFamily="34" charset="0"/>
            </a:endParaRPr>
          </a:p>
        </p:txBody>
      </p:sp>
    </p:spTree>
    <p:extLst>
      <p:ext uri="{BB962C8B-B14F-4D97-AF65-F5344CB8AC3E}">
        <p14:creationId xmlns:p14="http://schemas.microsoft.com/office/powerpoint/2010/main" val="40071547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90897" y="332656"/>
            <a:ext cx="7848873" cy="2169825"/>
          </a:xfrm>
          <a:prstGeom prst="rect">
            <a:avLst/>
          </a:prstGeom>
        </p:spPr>
        <p:txBody>
          <a:bodyPr wrap="square">
            <a:spAutoFit/>
          </a:bodyPr>
          <a:lstStyle/>
          <a:p>
            <a:pPr algn="just">
              <a:lnSpc>
                <a:spcPct val="150000"/>
              </a:lnSpc>
            </a:pPr>
            <a:r>
              <a:rPr lang="pt-BR" b="1" dirty="0" smtClean="0">
                <a:latin typeface="Arial" pitchFamily="34" charset="0"/>
                <a:cs typeface="Arial" pitchFamily="34" charset="0"/>
              </a:rPr>
              <a:t>Pergunta 1b</a:t>
            </a:r>
            <a:r>
              <a:rPr lang="pt-BR" b="1" dirty="0">
                <a:latin typeface="Arial" pitchFamily="34" charset="0"/>
                <a:cs typeface="Arial" pitchFamily="34" charset="0"/>
              </a:rPr>
              <a:t>) (0,5 ponto) </a:t>
            </a:r>
            <a:r>
              <a:rPr lang="pt-BR" dirty="0">
                <a:latin typeface="Arial" pitchFamily="34" charset="0"/>
                <a:cs typeface="Arial" pitchFamily="34" charset="0"/>
              </a:rPr>
              <a:t>Coloque um X em frente à linha que tem somente os nomes dos 4 planetas que são gasosos, ou seja, lá não tem chão tal como temos aqui na Terra, além disso eles são os MAIORES planetas do sistema solar, todos eles têm anéis ao redor deles e são os planetas que têm o maior número de luas ao redor deles.</a:t>
            </a:r>
          </a:p>
        </p:txBody>
      </p:sp>
      <p:sp>
        <p:nvSpPr>
          <p:cNvPr id="4" name="Retângulo 3"/>
          <p:cNvSpPr/>
          <p:nvPr/>
        </p:nvSpPr>
        <p:spPr>
          <a:xfrm>
            <a:off x="694953" y="3244334"/>
            <a:ext cx="3878113" cy="369332"/>
          </a:xfrm>
          <a:prstGeom prst="rect">
            <a:avLst/>
          </a:prstGeom>
        </p:spPr>
        <p:txBody>
          <a:bodyPr wrap="none">
            <a:spAutoFit/>
          </a:bodyPr>
          <a:lstStyle/>
          <a:p>
            <a:r>
              <a:rPr lang="pt-BR" b="1" dirty="0">
                <a:latin typeface="Arial" pitchFamily="34" charset="0"/>
                <a:cs typeface="Arial" pitchFamily="34" charset="0"/>
              </a:rPr>
              <a:t>(   ) </a:t>
            </a:r>
            <a:r>
              <a:rPr lang="pt-BR" dirty="0">
                <a:latin typeface="Arial" pitchFamily="34" charset="0"/>
                <a:cs typeface="Arial" pitchFamily="34" charset="0"/>
              </a:rPr>
              <a:t>Terra, Júpiter, Saturno e </a:t>
            </a:r>
            <a:r>
              <a:rPr lang="pt-BR" dirty="0" smtClean="0">
                <a:latin typeface="Arial" pitchFamily="34" charset="0"/>
                <a:cs typeface="Arial" pitchFamily="34" charset="0"/>
              </a:rPr>
              <a:t>Urano. </a:t>
            </a:r>
            <a:endParaRPr lang="pt-BR" dirty="0">
              <a:latin typeface="Arial" pitchFamily="34" charset="0"/>
              <a:cs typeface="Arial" pitchFamily="34" charset="0"/>
            </a:endParaRPr>
          </a:p>
        </p:txBody>
      </p:sp>
      <p:sp>
        <p:nvSpPr>
          <p:cNvPr id="5" name="Retângulo 4"/>
          <p:cNvSpPr/>
          <p:nvPr/>
        </p:nvSpPr>
        <p:spPr>
          <a:xfrm>
            <a:off x="694953" y="3779748"/>
            <a:ext cx="3813929" cy="369332"/>
          </a:xfrm>
          <a:prstGeom prst="rect">
            <a:avLst/>
          </a:prstGeom>
        </p:spPr>
        <p:txBody>
          <a:bodyPr wrap="none">
            <a:spAutoFit/>
          </a:bodyPr>
          <a:lstStyle/>
          <a:p>
            <a:r>
              <a:rPr lang="pt-BR" b="1" dirty="0">
                <a:latin typeface="Arial" pitchFamily="34" charset="0"/>
                <a:cs typeface="Arial" pitchFamily="34" charset="0"/>
              </a:rPr>
              <a:t>(   ) </a:t>
            </a:r>
            <a:r>
              <a:rPr lang="pt-BR" dirty="0">
                <a:latin typeface="Arial" pitchFamily="34" charset="0"/>
                <a:cs typeface="Arial" pitchFamily="34" charset="0"/>
              </a:rPr>
              <a:t>Vênus Júpiter, Urano e Netuno.</a:t>
            </a:r>
          </a:p>
        </p:txBody>
      </p:sp>
      <p:sp>
        <p:nvSpPr>
          <p:cNvPr id="6" name="Retângulo 5"/>
          <p:cNvSpPr/>
          <p:nvPr/>
        </p:nvSpPr>
        <p:spPr>
          <a:xfrm>
            <a:off x="694953" y="4265332"/>
            <a:ext cx="3942169" cy="369332"/>
          </a:xfrm>
          <a:prstGeom prst="rect">
            <a:avLst/>
          </a:prstGeom>
        </p:spPr>
        <p:txBody>
          <a:bodyPr wrap="none">
            <a:spAutoFit/>
          </a:bodyPr>
          <a:lstStyle/>
          <a:p>
            <a:r>
              <a:rPr lang="pt-BR" b="1" dirty="0">
                <a:latin typeface="Arial" pitchFamily="34" charset="0"/>
                <a:cs typeface="Arial" pitchFamily="34" charset="0"/>
              </a:rPr>
              <a:t>(   ) </a:t>
            </a:r>
            <a:r>
              <a:rPr lang="pt-BR" dirty="0">
                <a:latin typeface="Arial" pitchFamily="34" charset="0"/>
                <a:cs typeface="Arial" pitchFamily="34" charset="0"/>
              </a:rPr>
              <a:t>Júpiter, Saturno, Urano e </a:t>
            </a:r>
            <a:r>
              <a:rPr lang="pt-BR" dirty="0" smtClean="0">
                <a:latin typeface="Arial" pitchFamily="34" charset="0"/>
                <a:cs typeface="Arial" pitchFamily="34" charset="0"/>
              </a:rPr>
              <a:t>Plutão.</a:t>
            </a:r>
            <a:endParaRPr lang="pt-BR" dirty="0">
              <a:latin typeface="Arial" pitchFamily="34" charset="0"/>
              <a:cs typeface="Arial" pitchFamily="34" charset="0"/>
            </a:endParaRPr>
          </a:p>
        </p:txBody>
      </p:sp>
      <p:sp>
        <p:nvSpPr>
          <p:cNvPr id="7" name="Retângulo 6"/>
          <p:cNvSpPr/>
          <p:nvPr/>
        </p:nvSpPr>
        <p:spPr>
          <a:xfrm>
            <a:off x="694953" y="4704368"/>
            <a:ext cx="3967817" cy="369332"/>
          </a:xfrm>
          <a:prstGeom prst="rect">
            <a:avLst/>
          </a:prstGeom>
        </p:spPr>
        <p:txBody>
          <a:bodyPr wrap="none">
            <a:spAutoFit/>
          </a:bodyPr>
          <a:lstStyle/>
          <a:p>
            <a:r>
              <a:rPr lang="pt-BR" b="1" dirty="0" smtClean="0">
                <a:latin typeface="Arial" pitchFamily="34" charset="0"/>
                <a:cs typeface="Arial" pitchFamily="34" charset="0"/>
              </a:rPr>
              <a:t>(   ) </a:t>
            </a:r>
            <a:r>
              <a:rPr lang="pt-BR" dirty="0">
                <a:latin typeface="Arial" pitchFamily="34" charset="0"/>
                <a:cs typeface="Arial" pitchFamily="34" charset="0"/>
              </a:rPr>
              <a:t>Júpiter, Saturno, Urano e Netuno</a:t>
            </a:r>
          </a:p>
        </p:txBody>
      </p:sp>
      <p:sp>
        <p:nvSpPr>
          <p:cNvPr id="8" name="Retângulo 7"/>
          <p:cNvSpPr/>
          <p:nvPr/>
        </p:nvSpPr>
        <p:spPr>
          <a:xfrm>
            <a:off x="776456" y="4715852"/>
            <a:ext cx="338554" cy="369332"/>
          </a:xfrm>
          <a:prstGeom prst="rect">
            <a:avLst/>
          </a:prstGeom>
        </p:spPr>
        <p:txBody>
          <a:bodyPr wrap="none">
            <a:spAutoFit/>
          </a:bodyPr>
          <a:lstStyle/>
          <a:p>
            <a:r>
              <a:rPr lang="pt-BR" b="1" dirty="0">
                <a:solidFill>
                  <a:srgbClr val="FF0000"/>
                </a:solidFill>
                <a:latin typeface="Arial" pitchFamily="34" charset="0"/>
                <a:cs typeface="Arial" pitchFamily="34" charset="0"/>
              </a:rPr>
              <a:t>X</a:t>
            </a:r>
            <a:endParaRPr lang="pt-BR" dirty="0">
              <a:solidFill>
                <a:srgbClr val="FF0000"/>
              </a:solidFill>
            </a:endParaRPr>
          </a:p>
        </p:txBody>
      </p:sp>
    </p:spTree>
    <p:extLst>
      <p:ext uri="{BB962C8B-B14F-4D97-AF65-F5344CB8AC3E}">
        <p14:creationId xmlns:p14="http://schemas.microsoft.com/office/powerpoint/2010/main" val="2838212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90897" y="67939"/>
            <a:ext cx="7848872" cy="1338828"/>
          </a:xfrm>
          <a:prstGeom prst="rect">
            <a:avLst/>
          </a:prstGeom>
        </p:spPr>
        <p:txBody>
          <a:bodyPr wrap="square">
            <a:spAutoFit/>
          </a:bodyPr>
          <a:lstStyle/>
          <a:p>
            <a:pPr algn="just">
              <a:lnSpc>
                <a:spcPct val="150000"/>
              </a:lnSpc>
            </a:pPr>
            <a:r>
              <a:rPr lang="pt-BR" b="1" dirty="0">
                <a:latin typeface="Arial" pitchFamily="34" charset="0"/>
                <a:cs typeface="Arial" pitchFamily="34" charset="0"/>
              </a:rPr>
              <a:t>Questão 2) (1 ponto)</a:t>
            </a:r>
            <a:r>
              <a:rPr lang="pt-BR" dirty="0">
                <a:latin typeface="Arial" pitchFamily="34" charset="0"/>
                <a:cs typeface="Arial" pitchFamily="34" charset="0"/>
              </a:rPr>
              <a:t> O Sol é uma estrela e é a fonte de quase toda a luz que chega na Terra. A forma do Sol é o de uma bola, assim como de todas as outras estrelas.</a:t>
            </a:r>
          </a:p>
        </p:txBody>
      </p:sp>
      <p:sp>
        <p:nvSpPr>
          <p:cNvPr id="4" name="Retângulo 3"/>
          <p:cNvSpPr/>
          <p:nvPr/>
        </p:nvSpPr>
        <p:spPr>
          <a:xfrm>
            <a:off x="186912" y="1556792"/>
            <a:ext cx="7852857" cy="923330"/>
          </a:xfrm>
          <a:prstGeom prst="rect">
            <a:avLst/>
          </a:prstGeom>
        </p:spPr>
        <p:txBody>
          <a:bodyPr wrap="square">
            <a:spAutoFit/>
          </a:bodyPr>
          <a:lstStyle/>
          <a:p>
            <a:pPr algn="just" hangingPunct="0">
              <a:lnSpc>
                <a:spcPct val="150000"/>
              </a:lnSpc>
            </a:pPr>
            <a:r>
              <a:rPr lang="pt-BR" b="1" dirty="0" smtClean="0">
                <a:latin typeface="Arial" pitchFamily="34" charset="0"/>
                <a:cs typeface="Arial" pitchFamily="34" charset="0"/>
              </a:rPr>
              <a:t>Pergunta 2a</a:t>
            </a:r>
            <a:r>
              <a:rPr lang="pt-BR" b="1" dirty="0">
                <a:latin typeface="Arial" pitchFamily="34" charset="0"/>
                <a:cs typeface="Arial" pitchFamily="34" charset="0"/>
              </a:rPr>
              <a:t>) (0,5 ponto) </a:t>
            </a:r>
            <a:r>
              <a:rPr lang="pt-BR" dirty="0">
                <a:latin typeface="Arial" pitchFamily="34" charset="0"/>
                <a:cs typeface="Arial" pitchFamily="34" charset="0"/>
              </a:rPr>
              <a:t>Pinte (de qualquer cor) a figura abaixo que melhor representa a forma da </a:t>
            </a:r>
            <a:r>
              <a:rPr lang="pt-BR" u="sng" dirty="0">
                <a:latin typeface="Arial" pitchFamily="34" charset="0"/>
                <a:cs typeface="Arial" pitchFamily="34" charset="0"/>
              </a:rPr>
              <a:t>Lua</a:t>
            </a:r>
            <a:r>
              <a:rPr lang="pt-BR" dirty="0" smtClean="0">
                <a:latin typeface="Arial" pitchFamily="34" charset="0"/>
                <a:cs typeface="Arial" pitchFamily="34" charset="0"/>
              </a:rPr>
              <a:t>.</a:t>
            </a:r>
            <a:endParaRPr lang="pt-BR" dirty="0">
              <a:latin typeface="Arial" pitchFamily="34" charset="0"/>
              <a:cs typeface="Arial" pitchFamily="34" charset="0"/>
            </a:endParaRPr>
          </a:p>
        </p:txBody>
      </p:sp>
      <p:grpSp>
        <p:nvGrpSpPr>
          <p:cNvPr id="25" name="Grupo 24"/>
          <p:cNvGrpSpPr/>
          <p:nvPr/>
        </p:nvGrpSpPr>
        <p:grpSpPr>
          <a:xfrm>
            <a:off x="1703065" y="2480122"/>
            <a:ext cx="1505598" cy="1596652"/>
            <a:chOff x="1703065" y="2480122"/>
            <a:chExt cx="1505598" cy="1596652"/>
          </a:xfrm>
        </p:grpSpPr>
        <p:sp>
          <p:nvSpPr>
            <p:cNvPr id="6" name="Oval 3"/>
            <p:cNvSpPr>
              <a:spLocks noChangeArrowheads="1"/>
            </p:cNvSpPr>
            <p:nvPr/>
          </p:nvSpPr>
          <p:spPr bwMode="auto">
            <a:xfrm>
              <a:off x="1703065" y="2480122"/>
              <a:ext cx="1505598" cy="1596652"/>
            </a:xfrm>
            <a:prstGeom prst="ellipse">
              <a:avLst/>
            </a:prstGeom>
            <a:solidFill>
              <a:schemeClr val="bg1"/>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7" name="Oval 4"/>
            <p:cNvSpPr>
              <a:spLocks noChangeArrowheads="1"/>
            </p:cNvSpPr>
            <p:nvPr/>
          </p:nvSpPr>
          <p:spPr bwMode="auto">
            <a:xfrm>
              <a:off x="1703065" y="3050355"/>
              <a:ext cx="1505598" cy="456186"/>
            </a:xfrm>
            <a:prstGeom prst="ellipse">
              <a:avLst/>
            </a:prstGeom>
            <a:solidFill>
              <a:schemeClr val="bg1"/>
            </a:solidFill>
            <a:ln w="9525">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pt-BR"/>
            </a:p>
          </p:txBody>
        </p:sp>
      </p:grpSp>
      <p:sp>
        <p:nvSpPr>
          <p:cNvPr id="8" name="Oval 5"/>
          <p:cNvSpPr>
            <a:spLocks noChangeArrowheads="1"/>
          </p:cNvSpPr>
          <p:nvPr/>
        </p:nvSpPr>
        <p:spPr bwMode="auto">
          <a:xfrm>
            <a:off x="3321517" y="2573753"/>
            <a:ext cx="1505598" cy="1396719"/>
          </a:xfrm>
          <a:prstGeom prst="ellipse">
            <a:avLst/>
          </a:prstGeom>
          <a:solidFill>
            <a:schemeClr val="bg1"/>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9" name="Oval 6"/>
          <p:cNvSpPr>
            <a:spLocks noChangeArrowheads="1"/>
          </p:cNvSpPr>
          <p:nvPr/>
        </p:nvSpPr>
        <p:spPr bwMode="auto">
          <a:xfrm>
            <a:off x="3321517" y="3072883"/>
            <a:ext cx="1505598" cy="398459"/>
          </a:xfrm>
          <a:prstGeom prst="ellipse">
            <a:avLst/>
          </a:prstGeom>
          <a:solidFill>
            <a:schemeClr val="bg1"/>
          </a:solidFill>
          <a:ln w="9525">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pt-BR"/>
          </a:p>
        </p:txBody>
      </p:sp>
      <p:sp>
        <p:nvSpPr>
          <p:cNvPr id="10" name="Oval 7"/>
          <p:cNvSpPr>
            <a:spLocks noChangeArrowheads="1"/>
          </p:cNvSpPr>
          <p:nvPr/>
        </p:nvSpPr>
        <p:spPr bwMode="auto">
          <a:xfrm>
            <a:off x="4894827" y="2780726"/>
            <a:ext cx="1505598" cy="997556"/>
          </a:xfrm>
          <a:prstGeom prst="ellipse">
            <a:avLst/>
          </a:prstGeom>
          <a:solidFill>
            <a:schemeClr val="bg1"/>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11" name="Oval 8"/>
          <p:cNvSpPr>
            <a:spLocks noChangeArrowheads="1"/>
          </p:cNvSpPr>
          <p:nvPr/>
        </p:nvSpPr>
        <p:spPr bwMode="auto">
          <a:xfrm>
            <a:off x="4894827" y="3136946"/>
            <a:ext cx="1505598" cy="285116"/>
          </a:xfrm>
          <a:prstGeom prst="ellipse">
            <a:avLst/>
          </a:prstGeom>
          <a:solidFill>
            <a:schemeClr val="bg1"/>
          </a:solidFill>
          <a:ln w="9525">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pt-BR"/>
          </a:p>
        </p:txBody>
      </p:sp>
      <p:sp>
        <p:nvSpPr>
          <p:cNvPr id="12" name="Oval 9"/>
          <p:cNvSpPr>
            <a:spLocks noChangeArrowheads="1"/>
          </p:cNvSpPr>
          <p:nvPr/>
        </p:nvSpPr>
        <p:spPr bwMode="auto">
          <a:xfrm>
            <a:off x="6462163" y="2994740"/>
            <a:ext cx="1505598" cy="598393"/>
          </a:xfrm>
          <a:prstGeom prst="ellipse">
            <a:avLst/>
          </a:prstGeom>
          <a:solidFill>
            <a:schemeClr val="bg1"/>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13" name="Oval 10"/>
          <p:cNvSpPr>
            <a:spLocks noChangeArrowheads="1"/>
          </p:cNvSpPr>
          <p:nvPr/>
        </p:nvSpPr>
        <p:spPr bwMode="auto">
          <a:xfrm>
            <a:off x="6462163" y="3208753"/>
            <a:ext cx="1505598" cy="170366"/>
          </a:xfrm>
          <a:prstGeom prst="ellipse">
            <a:avLst/>
          </a:prstGeom>
          <a:solidFill>
            <a:schemeClr val="bg1"/>
          </a:solidFill>
          <a:ln w="9525">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pt-BR"/>
          </a:p>
        </p:txBody>
      </p:sp>
      <p:sp>
        <p:nvSpPr>
          <p:cNvPr id="14" name="Retângulo 13"/>
          <p:cNvSpPr/>
          <p:nvPr/>
        </p:nvSpPr>
        <p:spPr>
          <a:xfrm>
            <a:off x="199160" y="4210771"/>
            <a:ext cx="11607249" cy="507831"/>
          </a:xfrm>
          <a:prstGeom prst="rect">
            <a:avLst/>
          </a:prstGeom>
        </p:spPr>
        <p:txBody>
          <a:bodyPr wrap="square">
            <a:spAutoFit/>
          </a:bodyPr>
          <a:lstStyle/>
          <a:p>
            <a:pPr hangingPunct="0">
              <a:lnSpc>
                <a:spcPct val="150000"/>
              </a:lnSpc>
            </a:pPr>
            <a:r>
              <a:rPr lang="pt-BR" b="1" dirty="0" smtClean="0">
                <a:latin typeface="Arial" pitchFamily="34" charset="0"/>
                <a:cs typeface="Arial" pitchFamily="34" charset="0"/>
              </a:rPr>
              <a:t>Pergunta 2b</a:t>
            </a:r>
            <a:r>
              <a:rPr lang="pt-BR" b="1" dirty="0">
                <a:latin typeface="Arial" pitchFamily="34" charset="0"/>
                <a:cs typeface="Arial" pitchFamily="34" charset="0"/>
              </a:rPr>
              <a:t>) (0,5 ponto)</a:t>
            </a:r>
            <a:r>
              <a:rPr lang="pt-BR" dirty="0">
                <a:latin typeface="Arial" pitchFamily="34" charset="0"/>
                <a:cs typeface="Arial" pitchFamily="34" charset="0"/>
              </a:rPr>
              <a:t> Pinte (de qualquer cor) a figura abaixo que melhor representa a forma da </a:t>
            </a:r>
            <a:r>
              <a:rPr lang="pt-BR" u="sng" dirty="0">
                <a:latin typeface="Arial" pitchFamily="34" charset="0"/>
                <a:cs typeface="Arial" pitchFamily="34" charset="0"/>
              </a:rPr>
              <a:t>Terra</a:t>
            </a:r>
            <a:r>
              <a:rPr lang="pt-BR" dirty="0" smtClean="0">
                <a:latin typeface="Arial" pitchFamily="34" charset="0"/>
                <a:cs typeface="Arial" pitchFamily="34" charset="0"/>
              </a:rPr>
              <a:t>.</a:t>
            </a:r>
            <a:endParaRPr lang="pt-BR" dirty="0">
              <a:latin typeface="Arial" pitchFamily="34" charset="0"/>
              <a:cs typeface="Arial" pitchFamily="34" charset="0"/>
            </a:endParaRPr>
          </a:p>
        </p:txBody>
      </p:sp>
      <p:sp>
        <p:nvSpPr>
          <p:cNvPr id="17" name="Oval 3"/>
          <p:cNvSpPr>
            <a:spLocks noChangeArrowheads="1"/>
          </p:cNvSpPr>
          <p:nvPr/>
        </p:nvSpPr>
        <p:spPr bwMode="auto">
          <a:xfrm>
            <a:off x="2455864" y="4941168"/>
            <a:ext cx="1505598" cy="1596652"/>
          </a:xfrm>
          <a:prstGeom prst="ellipse">
            <a:avLst/>
          </a:prstGeom>
          <a:solidFill>
            <a:schemeClr val="bg1"/>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18" name="Oval 4"/>
          <p:cNvSpPr>
            <a:spLocks noChangeArrowheads="1"/>
          </p:cNvSpPr>
          <p:nvPr/>
        </p:nvSpPr>
        <p:spPr bwMode="auto">
          <a:xfrm>
            <a:off x="2455864" y="5511401"/>
            <a:ext cx="1505598" cy="456186"/>
          </a:xfrm>
          <a:prstGeom prst="ellipse">
            <a:avLst/>
          </a:prstGeom>
          <a:solidFill>
            <a:schemeClr val="bg1"/>
          </a:solidFill>
          <a:ln w="9525">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pt-BR"/>
          </a:p>
        </p:txBody>
      </p:sp>
      <p:sp>
        <p:nvSpPr>
          <p:cNvPr id="19" name="Oval 5"/>
          <p:cNvSpPr>
            <a:spLocks noChangeArrowheads="1"/>
          </p:cNvSpPr>
          <p:nvPr/>
        </p:nvSpPr>
        <p:spPr bwMode="auto">
          <a:xfrm>
            <a:off x="4074316" y="5034799"/>
            <a:ext cx="1505598" cy="1396719"/>
          </a:xfrm>
          <a:prstGeom prst="ellipse">
            <a:avLst/>
          </a:prstGeom>
          <a:solidFill>
            <a:schemeClr val="bg1"/>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20" name="Oval 6"/>
          <p:cNvSpPr>
            <a:spLocks noChangeArrowheads="1"/>
          </p:cNvSpPr>
          <p:nvPr/>
        </p:nvSpPr>
        <p:spPr bwMode="auto">
          <a:xfrm>
            <a:off x="4074316" y="5533929"/>
            <a:ext cx="1505598" cy="398459"/>
          </a:xfrm>
          <a:prstGeom prst="ellipse">
            <a:avLst/>
          </a:prstGeom>
          <a:solidFill>
            <a:schemeClr val="bg1"/>
          </a:solidFill>
          <a:ln w="9525">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pt-BR"/>
          </a:p>
        </p:txBody>
      </p:sp>
      <p:sp>
        <p:nvSpPr>
          <p:cNvPr id="21" name="Oval 7"/>
          <p:cNvSpPr>
            <a:spLocks noChangeArrowheads="1"/>
          </p:cNvSpPr>
          <p:nvPr/>
        </p:nvSpPr>
        <p:spPr bwMode="auto">
          <a:xfrm>
            <a:off x="5647626" y="5241772"/>
            <a:ext cx="1505598" cy="997556"/>
          </a:xfrm>
          <a:prstGeom prst="ellipse">
            <a:avLst/>
          </a:prstGeom>
          <a:solidFill>
            <a:schemeClr val="bg1"/>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22" name="Oval 8"/>
          <p:cNvSpPr>
            <a:spLocks noChangeArrowheads="1"/>
          </p:cNvSpPr>
          <p:nvPr/>
        </p:nvSpPr>
        <p:spPr bwMode="auto">
          <a:xfrm>
            <a:off x="5647626" y="5597992"/>
            <a:ext cx="1505598" cy="285116"/>
          </a:xfrm>
          <a:prstGeom prst="ellipse">
            <a:avLst/>
          </a:prstGeom>
          <a:solidFill>
            <a:schemeClr val="bg1"/>
          </a:solidFill>
          <a:ln w="9525">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pt-BR"/>
          </a:p>
        </p:txBody>
      </p:sp>
      <p:sp>
        <p:nvSpPr>
          <p:cNvPr id="23" name="Oval 9"/>
          <p:cNvSpPr>
            <a:spLocks noChangeArrowheads="1"/>
          </p:cNvSpPr>
          <p:nvPr/>
        </p:nvSpPr>
        <p:spPr bwMode="auto">
          <a:xfrm>
            <a:off x="7214962" y="5455786"/>
            <a:ext cx="1505598" cy="598393"/>
          </a:xfrm>
          <a:prstGeom prst="ellipse">
            <a:avLst/>
          </a:prstGeom>
          <a:solidFill>
            <a:schemeClr val="bg1"/>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24" name="Oval 10"/>
          <p:cNvSpPr>
            <a:spLocks noChangeArrowheads="1"/>
          </p:cNvSpPr>
          <p:nvPr/>
        </p:nvSpPr>
        <p:spPr bwMode="auto">
          <a:xfrm>
            <a:off x="7214962" y="5669799"/>
            <a:ext cx="1505598" cy="170366"/>
          </a:xfrm>
          <a:prstGeom prst="ellipse">
            <a:avLst/>
          </a:prstGeom>
          <a:solidFill>
            <a:schemeClr val="bg1"/>
          </a:solidFill>
          <a:ln w="9525">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pt-BR"/>
          </a:p>
        </p:txBody>
      </p:sp>
      <p:grpSp>
        <p:nvGrpSpPr>
          <p:cNvPr id="26" name="Grupo 25"/>
          <p:cNvGrpSpPr/>
          <p:nvPr/>
        </p:nvGrpSpPr>
        <p:grpSpPr>
          <a:xfrm>
            <a:off x="1703065" y="2495610"/>
            <a:ext cx="1505598" cy="1596652"/>
            <a:chOff x="1703065" y="2480122"/>
            <a:chExt cx="1505598" cy="1596652"/>
          </a:xfrm>
          <a:solidFill>
            <a:srgbClr val="FF0000"/>
          </a:solidFill>
        </p:grpSpPr>
        <p:sp>
          <p:nvSpPr>
            <p:cNvPr id="27" name="Oval 3"/>
            <p:cNvSpPr>
              <a:spLocks noChangeArrowheads="1"/>
            </p:cNvSpPr>
            <p:nvPr/>
          </p:nvSpPr>
          <p:spPr bwMode="auto">
            <a:xfrm>
              <a:off x="1703065" y="2480122"/>
              <a:ext cx="1505598" cy="1596652"/>
            </a:xfrm>
            <a:prstGeom prst="ellipse">
              <a:avLst/>
            </a:prstGeom>
            <a:grp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28" name="Oval 4"/>
            <p:cNvSpPr>
              <a:spLocks noChangeArrowheads="1"/>
            </p:cNvSpPr>
            <p:nvPr/>
          </p:nvSpPr>
          <p:spPr bwMode="auto">
            <a:xfrm>
              <a:off x="1703065" y="3050355"/>
              <a:ext cx="1505598" cy="456186"/>
            </a:xfrm>
            <a:prstGeom prst="ellipse">
              <a:avLst/>
            </a:prstGeom>
            <a:grpFill/>
            <a:ln w="9525">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pt-BR"/>
            </a:p>
          </p:txBody>
        </p:sp>
      </p:grpSp>
      <p:grpSp>
        <p:nvGrpSpPr>
          <p:cNvPr id="29" name="Grupo 28"/>
          <p:cNvGrpSpPr/>
          <p:nvPr/>
        </p:nvGrpSpPr>
        <p:grpSpPr>
          <a:xfrm>
            <a:off x="2455864" y="4942224"/>
            <a:ext cx="1505598" cy="1596652"/>
            <a:chOff x="1703065" y="2480122"/>
            <a:chExt cx="1505598" cy="1596652"/>
          </a:xfrm>
          <a:solidFill>
            <a:srgbClr val="FF0000"/>
          </a:solidFill>
        </p:grpSpPr>
        <p:sp>
          <p:nvSpPr>
            <p:cNvPr id="30" name="Oval 3"/>
            <p:cNvSpPr>
              <a:spLocks noChangeArrowheads="1"/>
            </p:cNvSpPr>
            <p:nvPr/>
          </p:nvSpPr>
          <p:spPr bwMode="auto">
            <a:xfrm>
              <a:off x="1703065" y="2480122"/>
              <a:ext cx="1505598" cy="1596652"/>
            </a:xfrm>
            <a:prstGeom prst="ellipse">
              <a:avLst/>
            </a:prstGeom>
            <a:grp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31" name="Oval 4"/>
            <p:cNvSpPr>
              <a:spLocks noChangeArrowheads="1"/>
            </p:cNvSpPr>
            <p:nvPr/>
          </p:nvSpPr>
          <p:spPr bwMode="auto">
            <a:xfrm>
              <a:off x="1703065" y="3050355"/>
              <a:ext cx="1505598" cy="456186"/>
            </a:xfrm>
            <a:prstGeom prst="ellipse">
              <a:avLst/>
            </a:prstGeom>
            <a:grpFill/>
            <a:ln w="9525">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pt-BR"/>
            </a:p>
          </p:txBody>
        </p:sp>
      </p:grpSp>
    </p:spTree>
    <p:extLst>
      <p:ext uri="{BB962C8B-B14F-4D97-AF65-F5344CB8AC3E}">
        <p14:creationId xmlns:p14="http://schemas.microsoft.com/office/powerpoint/2010/main" val="153611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wheel(1)">
                                      <p:cBhvr>
                                        <p:cTn id="7" dur="2000"/>
                                        <p:tgtEl>
                                          <p:spTgt spid="26"/>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29"/>
                                        </p:tgtEl>
                                        <p:attrNameLst>
                                          <p:attrName>style.visibility</p:attrName>
                                        </p:attrNameLst>
                                      </p:cBhvr>
                                      <p:to>
                                        <p:strVal val="visible"/>
                                      </p:to>
                                    </p:set>
                                    <p:animEffect transition="in" filter="wheel(1)">
                                      <p:cBhvr>
                                        <p:cTn id="12" dur="20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18888" y="66417"/>
            <a:ext cx="8079257" cy="2033890"/>
          </a:xfrm>
          <a:prstGeom prst="rect">
            <a:avLst/>
          </a:prstGeom>
        </p:spPr>
        <p:txBody>
          <a:bodyPr wrap="square">
            <a:spAutoFit/>
          </a:bodyPr>
          <a:lstStyle/>
          <a:p>
            <a:pPr algn="just">
              <a:lnSpc>
                <a:spcPct val="114000"/>
              </a:lnSpc>
            </a:pPr>
            <a:r>
              <a:rPr lang="pt-PT" sz="1600" b="1" dirty="0">
                <a:latin typeface="Arial" pitchFamily="34" charset="0"/>
                <a:cs typeface="Arial" pitchFamily="34" charset="0"/>
              </a:rPr>
              <a:t>Qu</a:t>
            </a:r>
            <a:r>
              <a:rPr lang="pt-BR" sz="1600" b="1" dirty="0">
                <a:latin typeface="Arial" pitchFamily="34" charset="0"/>
                <a:cs typeface="Arial" pitchFamily="34" charset="0"/>
              </a:rPr>
              <a:t>estão 3)</a:t>
            </a:r>
            <a:r>
              <a:rPr lang="pt-BR" sz="1600" dirty="0">
                <a:latin typeface="Arial" pitchFamily="34" charset="0"/>
                <a:cs typeface="Arial" pitchFamily="34" charset="0"/>
              </a:rPr>
              <a:t> </a:t>
            </a:r>
            <a:r>
              <a:rPr lang="pt-BR" sz="1600" b="1" dirty="0">
                <a:latin typeface="Arial" pitchFamily="34" charset="0"/>
                <a:cs typeface="Arial" pitchFamily="34" charset="0"/>
              </a:rPr>
              <a:t>(1 ponto)</a:t>
            </a:r>
            <a:r>
              <a:rPr lang="pt-BR" sz="1600" dirty="0">
                <a:latin typeface="Arial" pitchFamily="34" charset="0"/>
                <a:cs typeface="Arial" pitchFamily="34" charset="0"/>
              </a:rPr>
              <a:t> </a:t>
            </a:r>
            <a:r>
              <a:rPr lang="pt-PT" sz="1600" dirty="0">
                <a:latin typeface="Arial" pitchFamily="34" charset="0"/>
                <a:cs typeface="Arial" pitchFamily="34" charset="0"/>
              </a:rPr>
              <a:t>Constelações são grupos de estrelas que formam “desenhos” no céu. As estrelas de uma mesma constelação estão próximas de uma mesma direção no céu e por isso parecem estar próximas uma das outras. A maior parte destes “desenhos” foi criada pela imaginação dos povos antigos. Os desenhos abaixo mostram três constelações que podem ser vistas nos céus do Brasil: </a:t>
            </a:r>
            <a:r>
              <a:rPr lang="pt-PT" sz="1600" i="1" dirty="0">
                <a:latin typeface="Arial" pitchFamily="34" charset="0"/>
                <a:cs typeface="Arial" pitchFamily="34" charset="0"/>
              </a:rPr>
              <a:t>O Cruzeiro do Sul, o gigante Órion e o Escorpião.</a:t>
            </a:r>
            <a:r>
              <a:rPr lang="pt-PT" sz="1600" dirty="0">
                <a:latin typeface="Arial" pitchFamily="34" charset="0"/>
                <a:cs typeface="Arial" pitchFamily="34" charset="0"/>
              </a:rPr>
              <a:t> Esperamos que você possa ver estas constelações no céu.</a:t>
            </a:r>
            <a:endParaRPr lang="pt-BR" sz="1600" dirty="0">
              <a:latin typeface="Arial" pitchFamily="34" charset="0"/>
              <a:cs typeface="Arial" pitchFamily="34" charset="0"/>
            </a:endParaRPr>
          </a:p>
        </p:txBody>
      </p:sp>
      <p:sp>
        <p:nvSpPr>
          <p:cNvPr id="4" name="Retângulo 3"/>
          <p:cNvSpPr/>
          <p:nvPr/>
        </p:nvSpPr>
        <p:spPr>
          <a:xfrm>
            <a:off x="118887" y="2226417"/>
            <a:ext cx="11679259" cy="934487"/>
          </a:xfrm>
          <a:prstGeom prst="rect">
            <a:avLst/>
          </a:prstGeom>
        </p:spPr>
        <p:txBody>
          <a:bodyPr wrap="square">
            <a:spAutoFit/>
          </a:bodyPr>
          <a:lstStyle/>
          <a:p>
            <a:pPr algn="just">
              <a:lnSpc>
                <a:spcPct val="114000"/>
              </a:lnSpc>
            </a:pPr>
            <a:r>
              <a:rPr lang="pt-PT" sz="1600" b="1" dirty="0" smtClean="0">
                <a:latin typeface="Arial" pitchFamily="34" charset="0"/>
                <a:cs typeface="Arial" pitchFamily="34" charset="0"/>
              </a:rPr>
              <a:t>Pergunta 3a</a:t>
            </a:r>
            <a:r>
              <a:rPr lang="pt-PT" sz="1600" b="1" dirty="0">
                <a:latin typeface="Arial" pitchFamily="34" charset="0"/>
                <a:cs typeface="Arial" pitchFamily="34" charset="0"/>
              </a:rPr>
              <a:t>) (0,5 ponto) </a:t>
            </a:r>
            <a:r>
              <a:rPr lang="pt-PT" sz="1600" dirty="0">
                <a:latin typeface="Arial" pitchFamily="34" charset="0"/>
                <a:cs typeface="Arial" pitchFamily="34" charset="0"/>
              </a:rPr>
              <a:t>Pinte, de qualquer cor (menos de vermelho), as “Três Marias” da constelação de Órion na figura abaixo. Faça um círculo ao redor das estrelas que constituem a constelação do Cruzeiro do Sul (também pode pintar de qualquer cor as estrelas do Cruzeiro do Sul, menos de vermelho).</a:t>
            </a:r>
            <a:endParaRPr lang="pt-BR" sz="1600" dirty="0">
              <a:latin typeface="Arial" pitchFamily="34" charset="0"/>
              <a:cs typeface="Arial" pitchFamily="34" charset="0"/>
            </a:endParaRPr>
          </a:p>
        </p:txBody>
      </p:sp>
      <p:sp>
        <p:nvSpPr>
          <p:cNvPr id="6" name="Oval 3"/>
          <p:cNvSpPr>
            <a:spLocks noChangeArrowheads="1"/>
          </p:cNvSpPr>
          <p:nvPr/>
        </p:nvSpPr>
        <p:spPr bwMode="auto">
          <a:xfrm>
            <a:off x="7713053" y="3481779"/>
            <a:ext cx="914309" cy="1295990"/>
          </a:xfrm>
          <a:prstGeom prst="ellipse">
            <a:avLst/>
          </a:prstGeom>
          <a:solidFill>
            <a:srgbClr val="FFFFFF"/>
          </a:solidFill>
          <a:ln w="9525">
            <a:solidFill>
              <a:schemeClr val="tx1"/>
            </a:solidFill>
            <a:round/>
            <a:headEnd/>
            <a:tailEnd/>
          </a:ln>
        </p:spPr>
        <p:txBody>
          <a:bodyPr vert="horz" wrap="square" lIns="91440" tIns="45720" rIns="91440" bIns="45720" numCol="1" anchor="t" anchorCtr="0" compatLnSpc="1">
            <a:prstTxWarp prst="textNoShape">
              <a:avLst/>
            </a:prstTxWarp>
          </a:bodyPr>
          <a:lstStyle/>
          <a:p>
            <a:endParaRPr lang="pt-BR"/>
          </a:p>
        </p:txBody>
      </p:sp>
      <p:graphicFrame>
        <p:nvGraphicFramePr>
          <p:cNvPr id="7" name="Objeto 6"/>
          <p:cNvGraphicFramePr>
            <a:graphicFrameLocks noChangeAspect="1"/>
          </p:cNvGraphicFramePr>
          <p:nvPr>
            <p:extLst>
              <p:ext uri="{D42A27DB-BD31-4B8C-83A1-F6EECF244321}">
                <p14:modId xmlns:p14="http://schemas.microsoft.com/office/powerpoint/2010/main" val="2342768664"/>
              </p:ext>
            </p:extLst>
          </p:nvPr>
        </p:nvGraphicFramePr>
        <p:xfrm>
          <a:off x="5143286" y="3059228"/>
          <a:ext cx="6670646" cy="2119324"/>
        </p:xfrm>
        <a:graphic>
          <a:graphicData uri="http://schemas.openxmlformats.org/presentationml/2006/ole">
            <mc:AlternateContent xmlns:mc="http://schemas.openxmlformats.org/markup-compatibility/2006">
              <mc:Choice xmlns:v="urn:schemas-microsoft-com:vml" Requires="v">
                <p:oleObj spid="_x0000_s3103" name="Picture" r:id="rId3" imgW="6670080" imgH="2087280" progId="Word.Picture.8">
                  <p:embed/>
                </p:oleObj>
              </mc:Choice>
              <mc:Fallback>
                <p:oleObj name="Picture" r:id="rId3" imgW="6670080" imgH="2087280" progId="Word.Picture.8">
                  <p:embed/>
                  <p:pic>
                    <p:nvPicPr>
                      <p:cNvPr id="0" name="Object 4"/>
                      <p:cNvPicPr>
                        <a:picLocks noChangeAspect="1" noChangeArrowheads="1"/>
                      </p:cNvPicPr>
                      <p:nvPr/>
                    </p:nvPicPr>
                    <p:blipFill>
                      <a:blip r:embed="rId4">
                        <a:lum contrast="94000"/>
                        <a:grayscl/>
                        <a:biLevel thresh="50000"/>
                        <a:extLst>
                          <a:ext uri="{28A0092B-C50C-407E-A947-70E740481C1C}">
                            <a14:useLocalDpi xmlns:a14="http://schemas.microsoft.com/office/drawing/2010/main" val="0"/>
                          </a:ext>
                        </a:extLst>
                      </a:blip>
                      <a:srcRect t="31046" r="15327" b="15523"/>
                      <a:stretch>
                        <a:fillRect/>
                      </a:stretch>
                    </p:blipFill>
                    <p:spPr bwMode="auto">
                      <a:xfrm>
                        <a:off x="5143286" y="3059228"/>
                        <a:ext cx="6670646" cy="21193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8" name="Group 5"/>
          <p:cNvGrpSpPr>
            <a:grpSpLocks/>
          </p:cNvGrpSpPr>
          <p:nvPr/>
        </p:nvGrpSpPr>
        <p:grpSpPr bwMode="auto">
          <a:xfrm>
            <a:off x="6501773" y="4000929"/>
            <a:ext cx="213339" cy="191857"/>
            <a:chOff x="3038" y="7881"/>
            <a:chExt cx="336" cy="302"/>
          </a:xfrm>
          <a:solidFill>
            <a:srgbClr val="0070C0"/>
          </a:solidFill>
        </p:grpSpPr>
        <p:sp>
          <p:nvSpPr>
            <p:cNvPr id="16" name="Oval 6"/>
            <p:cNvSpPr>
              <a:spLocks noChangeArrowheads="1"/>
            </p:cNvSpPr>
            <p:nvPr/>
          </p:nvSpPr>
          <p:spPr bwMode="auto">
            <a:xfrm>
              <a:off x="3141" y="7984"/>
              <a:ext cx="113" cy="113"/>
            </a:xfrm>
            <a:prstGeom prst="ellipse">
              <a:avLst/>
            </a:prstGeom>
            <a:grp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grpSp>
          <p:nvGrpSpPr>
            <p:cNvPr id="17" name="Group 7"/>
            <p:cNvGrpSpPr>
              <a:grpSpLocks/>
            </p:cNvGrpSpPr>
            <p:nvPr/>
          </p:nvGrpSpPr>
          <p:grpSpPr bwMode="auto">
            <a:xfrm>
              <a:off x="3038" y="7881"/>
              <a:ext cx="336" cy="302"/>
              <a:chOff x="2832" y="10083"/>
              <a:chExt cx="336" cy="302"/>
            </a:xfrm>
            <a:grpFill/>
          </p:grpSpPr>
          <p:sp>
            <p:nvSpPr>
              <p:cNvPr id="18" name="Oval 8"/>
              <p:cNvSpPr>
                <a:spLocks noChangeArrowheads="1"/>
              </p:cNvSpPr>
              <p:nvPr/>
            </p:nvSpPr>
            <p:spPr bwMode="auto">
              <a:xfrm>
                <a:off x="2832" y="10083"/>
                <a:ext cx="113" cy="113"/>
              </a:xfrm>
              <a:prstGeom prst="ellipse">
                <a:avLst/>
              </a:prstGeom>
              <a:grp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19" name="Oval 9"/>
              <p:cNvSpPr>
                <a:spLocks noChangeArrowheads="1"/>
              </p:cNvSpPr>
              <p:nvPr/>
            </p:nvSpPr>
            <p:spPr bwMode="auto">
              <a:xfrm>
                <a:off x="3055" y="10272"/>
                <a:ext cx="113" cy="113"/>
              </a:xfrm>
              <a:prstGeom prst="ellipse">
                <a:avLst/>
              </a:prstGeom>
              <a:grp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grpSp>
      </p:grpSp>
      <p:grpSp>
        <p:nvGrpSpPr>
          <p:cNvPr id="9" name="Group 10"/>
          <p:cNvGrpSpPr>
            <a:grpSpLocks/>
          </p:cNvGrpSpPr>
          <p:nvPr/>
        </p:nvGrpSpPr>
        <p:grpSpPr bwMode="auto">
          <a:xfrm>
            <a:off x="7923563" y="3749794"/>
            <a:ext cx="511759" cy="725500"/>
            <a:chOff x="4632" y="6928"/>
            <a:chExt cx="806" cy="1142"/>
          </a:xfrm>
          <a:solidFill>
            <a:srgbClr val="0070C0"/>
          </a:solidFill>
        </p:grpSpPr>
        <p:sp>
          <p:nvSpPr>
            <p:cNvPr id="11" name="Oval 11"/>
            <p:cNvSpPr>
              <a:spLocks noChangeArrowheads="1"/>
            </p:cNvSpPr>
            <p:nvPr/>
          </p:nvSpPr>
          <p:spPr bwMode="auto">
            <a:xfrm>
              <a:off x="4632" y="7374"/>
              <a:ext cx="113" cy="113"/>
            </a:xfrm>
            <a:prstGeom prst="ellipse">
              <a:avLst/>
            </a:prstGeom>
            <a:grp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12" name="Oval 12"/>
            <p:cNvSpPr>
              <a:spLocks noChangeArrowheads="1"/>
            </p:cNvSpPr>
            <p:nvPr/>
          </p:nvSpPr>
          <p:spPr bwMode="auto">
            <a:xfrm>
              <a:off x="4991" y="6928"/>
              <a:ext cx="113" cy="113"/>
            </a:xfrm>
            <a:prstGeom prst="ellipse">
              <a:avLst/>
            </a:prstGeom>
            <a:grp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13" name="Oval 13"/>
            <p:cNvSpPr>
              <a:spLocks noChangeArrowheads="1"/>
            </p:cNvSpPr>
            <p:nvPr/>
          </p:nvSpPr>
          <p:spPr bwMode="auto">
            <a:xfrm>
              <a:off x="4999" y="7957"/>
              <a:ext cx="113" cy="113"/>
            </a:xfrm>
            <a:prstGeom prst="ellipse">
              <a:avLst/>
            </a:prstGeom>
            <a:grp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14" name="Oval 14"/>
            <p:cNvSpPr>
              <a:spLocks noChangeArrowheads="1"/>
            </p:cNvSpPr>
            <p:nvPr/>
          </p:nvSpPr>
          <p:spPr bwMode="auto">
            <a:xfrm>
              <a:off x="5325" y="7281"/>
              <a:ext cx="113" cy="113"/>
            </a:xfrm>
            <a:prstGeom prst="ellipse">
              <a:avLst/>
            </a:prstGeom>
            <a:grp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15" name="Oval 15"/>
            <p:cNvSpPr>
              <a:spLocks noChangeArrowheads="1"/>
            </p:cNvSpPr>
            <p:nvPr/>
          </p:nvSpPr>
          <p:spPr bwMode="auto">
            <a:xfrm>
              <a:off x="5102" y="7563"/>
              <a:ext cx="57" cy="57"/>
            </a:xfrm>
            <a:prstGeom prst="ellipse">
              <a:avLst/>
            </a:prstGeom>
            <a:grp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grpSp>
      <p:sp>
        <p:nvSpPr>
          <p:cNvPr id="10" name="Oval 16"/>
          <p:cNvSpPr>
            <a:spLocks noChangeArrowheads="1"/>
          </p:cNvSpPr>
          <p:nvPr/>
        </p:nvSpPr>
        <p:spPr bwMode="auto">
          <a:xfrm>
            <a:off x="9744275" y="4294823"/>
            <a:ext cx="90161" cy="90211"/>
          </a:xfrm>
          <a:prstGeom prst="ellipse">
            <a:avLst/>
          </a:prstGeom>
          <a:solidFill>
            <a:srgbClr val="FF0000"/>
          </a:solid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23" name="Retângulo 22"/>
          <p:cNvSpPr/>
          <p:nvPr/>
        </p:nvSpPr>
        <p:spPr>
          <a:xfrm>
            <a:off x="118887" y="3267318"/>
            <a:ext cx="4968554" cy="2033890"/>
          </a:xfrm>
          <a:prstGeom prst="rect">
            <a:avLst/>
          </a:prstGeom>
        </p:spPr>
        <p:txBody>
          <a:bodyPr wrap="square">
            <a:spAutoFit/>
          </a:bodyPr>
          <a:lstStyle/>
          <a:p>
            <a:pPr algn="just">
              <a:lnSpc>
                <a:spcPct val="114000"/>
              </a:lnSpc>
            </a:pPr>
            <a:r>
              <a:rPr lang="pt-BR" sz="1600" b="1" dirty="0" smtClean="0">
                <a:latin typeface="Arial" pitchFamily="34" charset="0"/>
                <a:cs typeface="Arial" pitchFamily="34" charset="0"/>
              </a:rPr>
              <a:t>Pergunta 3b</a:t>
            </a:r>
            <a:r>
              <a:rPr lang="pt-BR" sz="1600" b="1" dirty="0">
                <a:latin typeface="Arial" pitchFamily="34" charset="0"/>
                <a:cs typeface="Arial" pitchFamily="34" charset="0"/>
              </a:rPr>
              <a:t>) (0,5 ponto) </a:t>
            </a:r>
            <a:r>
              <a:rPr lang="pt-BR" sz="1600" dirty="0">
                <a:latin typeface="Arial" pitchFamily="34" charset="0"/>
                <a:cs typeface="Arial" pitchFamily="34" charset="0"/>
              </a:rPr>
              <a:t>A estrela de maior brilho aparente de cada constelação é chamada de Alfa daquela constelação. A estrela de maior brilho aparente da constelação do Escorpião é ANTARES, logo ela é a Alfa do Escorpião. Esta Antares é uma estrela </a:t>
            </a:r>
            <a:r>
              <a:rPr lang="pt-BR" sz="1600" dirty="0" err="1">
                <a:latin typeface="Arial" pitchFamily="34" charset="0"/>
                <a:cs typeface="Arial" pitchFamily="34" charset="0"/>
              </a:rPr>
              <a:t>supergigante</a:t>
            </a:r>
            <a:r>
              <a:rPr lang="pt-BR" sz="1600" dirty="0">
                <a:latin typeface="Arial" pitchFamily="34" charset="0"/>
                <a:cs typeface="Arial" pitchFamily="34" charset="0"/>
              </a:rPr>
              <a:t> vermelha. Ela é muito maior </a:t>
            </a:r>
            <a:r>
              <a:rPr lang="pt-BR" sz="1600" dirty="0" smtClean="0">
                <a:latin typeface="Arial" pitchFamily="34" charset="0"/>
                <a:cs typeface="Arial" pitchFamily="34" charset="0"/>
              </a:rPr>
              <a:t>do</a:t>
            </a:r>
            <a:r>
              <a:rPr lang="pt-BR" sz="1600" dirty="0">
                <a:latin typeface="Arial" pitchFamily="34" charset="0"/>
                <a:cs typeface="Arial" pitchFamily="34" charset="0"/>
              </a:rPr>
              <a:t> que o Sol, apesar de bem menos quente</a:t>
            </a:r>
            <a:r>
              <a:rPr lang="pt-BR" sz="1600" dirty="0" smtClean="0">
                <a:latin typeface="Arial" pitchFamily="34" charset="0"/>
                <a:cs typeface="Arial" pitchFamily="34" charset="0"/>
              </a:rPr>
              <a:t>.</a:t>
            </a:r>
            <a:r>
              <a:rPr lang="pt-BR" sz="1600" dirty="0">
                <a:latin typeface="Arial" pitchFamily="34" charset="0"/>
                <a:cs typeface="Arial" pitchFamily="34" charset="0"/>
              </a:rPr>
              <a:t> Na </a:t>
            </a:r>
            <a:r>
              <a:rPr lang="pt-BR" sz="1600" dirty="0" smtClean="0">
                <a:latin typeface="Arial" pitchFamily="34" charset="0"/>
                <a:cs typeface="Arial" pitchFamily="34" charset="0"/>
              </a:rPr>
              <a:t>figura</a:t>
            </a:r>
            <a:endParaRPr lang="pt-BR" sz="1600" dirty="0">
              <a:latin typeface="Arial" pitchFamily="34" charset="0"/>
              <a:cs typeface="Arial" pitchFamily="34" charset="0"/>
            </a:endParaRPr>
          </a:p>
        </p:txBody>
      </p:sp>
      <p:sp>
        <p:nvSpPr>
          <p:cNvPr id="24" name="Retângulo 23"/>
          <p:cNvSpPr/>
          <p:nvPr/>
        </p:nvSpPr>
        <p:spPr>
          <a:xfrm>
            <a:off x="118889" y="5229200"/>
            <a:ext cx="11679257" cy="653769"/>
          </a:xfrm>
          <a:prstGeom prst="rect">
            <a:avLst/>
          </a:prstGeom>
        </p:spPr>
        <p:txBody>
          <a:bodyPr wrap="square">
            <a:spAutoFit/>
          </a:bodyPr>
          <a:lstStyle/>
          <a:p>
            <a:pPr algn="just">
              <a:lnSpc>
                <a:spcPct val="114000"/>
              </a:lnSpc>
            </a:pPr>
            <a:r>
              <a:rPr lang="pt-BR" sz="1600" dirty="0">
                <a:latin typeface="Arial" pitchFamily="34" charset="0"/>
                <a:cs typeface="Arial" pitchFamily="34" charset="0"/>
              </a:rPr>
              <a:t>ao lado, na constelação do Escorpião, Antares foi desenhada </a:t>
            </a:r>
            <a:r>
              <a:rPr lang="pt-BR" sz="1600" dirty="0">
                <a:latin typeface="Arial" pitchFamily="34" charset="0"/>
                <a:cs typeface="Arial" pitchFamily="34" charset="0"/>
              </a:rPr>
              <a:t>maior do que as outras. Pinte Antares de vermelho. Se não tiver lápis ou caneta vermelha, faça uma seta sobre a Antares e escreva na ponta da seta “Antares”.</a:t>
            </a:r>
          </a:p>
        </p:txBody>
      </p:sp>
      <p:sp>
        <p:nvSpPr>
          <p:cNvPr id="21" name="Elipse 20"/>
          <p:cNvSpPr/>
          <p:nvPr/>
        </p:nvSpPr>
        <p:spPr>
          <a:xfrm>
            <a:off x="7859111" y="3531265"/>
            <a:ext cx="704102" cy="1187863"/>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2106049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ircle(in)">
                                      <p:cBhvr>
                                        <p:cTn id="7" dur="2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wipe(down)">
                                      <p:cBhvr>
                                        <p:cTn id="12" dur="500"/>
                                        <p:tgtEl>
                                          <p:spTgt spid="21"/>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circle(in)">
                                      <p:cBhvr>
                                        <p:cTn id="17" dur="20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circle(in)">
                                      <p:cBhvr>
                                        <p:cTn id="22"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2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262905" y="188640"/>
            <a:ext cx="7367462" cy="2169825"/>
          </a:xfrm>
          <a:prstGeom prst="rect">
            <a:avLst/>
          </a:prstGeom>
        </p:spPr>
        <p:txBody>
          <a:bodyPr wrap="square">
            <a:spAutoFit/>
          </a:bodyPr>
          <a:lstStyle/>
          <a:p>
            <a:pPr algn="just" hangingPunct="0">
              <a:lnSpc>
                <a:spcPct val="150000"/>
              </a:lnSpc>
            </a:pPr>
            <a:r>
              <a:rPr lang="pt-BR" b="1" dirty="0" smtClean="0">
                <a:latin typeface="Arial" pitchFamily="34" charset="0"/>
                <a:cs typeface="Arial" pitchFamily="34" charset="0"/>
              </a:rPr>
              <a:t>Pergunta </a:t>
            </a:r>
            <a:r>
              <a:rPr lang="pt-BR" b="1" dirty="0">
                <a:latin typeface="Arial" pitchFamily="34" charset="0"/>
                <a:cs typeface="Arial" pitchFamily="34" charset="0"/>
              </a:rPr>
              <a:t>4a) (0,5 ponto) </a:t>
            </a:r>
            <a:r>
              <a:rPr lang="pt-BR" dirty="0">
                <a:latin typeface="Arial" pitchFamily="34" charset="0"/>
                <a:cs typeface="Arial" pitchFamily="34" charset="0"/>
              </a:rPr>
              <a:t>Reescreva os objetos e astros abaixo numa </a:t>
            </a:r>
            <a:r>
              <a:rPr lang="pt-BR" dirty="0" err="1">
                <a:latin typeface="Arial" pitchFamily="34" charset="0"/>
                <a:cs typeface="Arial" pitchFamily="34" charset="0"/>
              </a:rPr>
              <a:t>seqüência</a:t>
            </a:r>
            <a:r>
              <a:rPr lang="pt-BR" dirty="0">
                <a:latin typeface="Arial" pitchFamily="34" charset="0"/>
                <a:cs typeface="Arial" pitchFamily="34" charset="0"/>
              </a:rPr>
              <a:t> crescente de afastamento em relação à Terra, ou seja, o que estiver mais próximo da gente você escreve primeiro e por último o que estiver mais longe.</a:t>
            </a:r>
          </a:p>
          <a:p>
            <a:pPr hangingPunct="0">
              <a:lnSpc>
                <a:spcPct val="150000"/>
              </a:lnSpc>
            </a:pPr>
            <a:r>
              <a:rPr lang="pt-BR" b="1" dirty="0">
                <a:latin typeface="Arial" pitchFamily="34" charset="0"/>
                <a:cs typeface="Arial" pitchFamily="34" charset="0"/>
              </a:rPr>
              <a:t>Lua, nuvens, satélite artificial, Sol, Plutão, Antares</a:t>
            </a:r>
          </a:p>
        </p:txBody>
      </p:sp>
      <p:sp>
        <p:nvSpPr>
          <p:cNvPr id="4" name="Retângulo 3"/>
          <p:cNvSpPr/>
          <p:nvPr/>
        </p:nvSpPr>
        <p:spPr>
          <a:xfrm>
            <a:off x="6383585" y="2383804"/>
            <a:ext cx="1102766" cy="369332"/>
          </a:xfrm>
          <a:prstGeom prst="rect">
            <a:avLst/>
          </a:prstGeom>
        </p:spPr>
        <p:txBody>
          <a:bodyPr wrap="square">
            <a:spAutoFit/>
          </a:bodyPr>
          <a:lstStyle/>
          <a:p>
            <a:r>
              <a:rPr lang="pt-BR" dirty="0" smtClean="0">
                <a:solidFill>
                  <a:srgbClr val="FF0000"/>
                </a:solidFill>
                <a:latin typeface="Arial" pitchFamily="34" charset="0"/>
                <a:cs typeface="Arial" pitchFamily="34" charset="0"/>
              </a:rPr>
              <a:t>Antares</a:t>
            </a:r>
            <a:r>
              <a:rPr lang="pt-BR" dirty="0">
                <a:solidFill>
                  <a:srgbClr val="FF0000"/>
                </a:solidFill>
                <a:latin typeface="Arial" pitchFamily="34" charset="0"/>
                <a:cs typeface="Arial" pitchFamily="34" charset="0"/>
              </a:rPr>
              <a:t>.</a:t>
            </a:r>
          </a:p>
        </p:txBody>
      </p:sp>
      <p:sp>
        <p:nvSpPr>
          <p:cNvPr id="5" name="Retângulo 4"/>
          <p:cNvSpPr/>
          <p:nvPr/>
        </p:nvSpPr>
        <p:spPr>
          <a:xfrm>
            <a:off x="265550" y="2383804"/>
            <a:ext cx="1762021" cy="369332"/>
          </a:xfrm>
          <a:prstGeom prst="rect">
            <a:avLst/>
          </a:prstGeom>
        </p:spPr>
        <p:txBody>
          <a:bodyPr wrap="none">
            <a:spAutoFit/>
          </a:bodyPr>
          <a:lstStyle/>
          <a:p>
            <a:r>
              <a:rPr lang="pt-BR" b="1" dirty="0">
                <a:latin typeface="Arial" pitchFamily="34" charset="0"/>
                <a:cs typeface="Arial" pitchFamily="34" charset="0"/>
              </a:rPr>
              <a:t>Resposta 4a):</a:t>
            </a:r>
            <a:r>
              <a:rPr lang="pt-BR" dirty="0">
                <a:latin typeface="Arial" pitchFamily="34" charset="0"/>
                <a:cs typeface="Arial" pitchFamily="34" charset="0"/>
              </a:rPr>
              <a:t> </a:t>
            </a:r>
          </a:p>
        </p:txBody>
      </p:sp>
      <p:sp>
        <p:nvSpPr>
          <p:cNvPr id="6" name="Retângulo 5"/>
          <p:cNvSpPr/>
          <p:nvPr/>
        </p:nvSpPr>
        <p:spPr>
          <a:xfrm>
            <a:off x="1914799" y="2383804"/>
            <a:ext cx="1031051" cy="369332"/>
          </a:xfrm>
          <a:prstGeom prst="rect">
            <a:avLst/>
          </a:prstGeom>
        </p:spPr>
        <p:txBody>
          <a:bodyPr wrap="none">
            <a:spAutoFit/>
          </a:bodyPr>
          <a:lstStyle/>
          <a:p>
            <a:r>
              <a:rPr lang="pt-BR" dirty="0">
                <a:solidFill>
                  <a:srgbClr val="FF0000"/>
                </a:solidFill>
                <a:latin typeface="Arial" pitchFamily="34" charset="0"/>
                <a:cs typeface="Arial" pitchFamily="34" charset="0"/>
              </a:rPr>
              <a:t>Nuvens,</a:t>
            </a:r>
            <a:endParaRPr lang="pt-BR" dirty="0">
              <a:solidFill>
                <a:srgbClr val="FF0000"/>
              </a:solidFill>
            </a:endParaRPr>
          </a:p>
        </p:txBody>
      </p:sp>
      <p:sp>
        <p:nvSpPr>
          <p:cNvPr id="7" name="Retângulo 6"/>
          <p:cNvSpPr/>
          <p:nvPr/>
        </p:nvSpPr>
        <p:spPr>
          <a:xfrm>
            <a:off x="2808843" y="2383804"/>
            <a:ext cx="1826141" cy="369332"/>
          </a:xfrm>
          <a:prstGeom prst="rect">
            <a:avLst/>
          </a:prstGeom>
        </p:spPr>
        <p:txBody>
          <a:bodyPr wrap="none">
            <a:spAutoFit/>
          </a:bodyPr>
          <a:lstStyle/>
          <a:p>
            <a:r>
              <a:rPr lang="pt-BR" dirty="0">
                <a:solidFill>
                  <a:srgbClr val="FF0000"/>
                </a:solidFill>
                <a:latin typeface="Arial" pitchFamily="34" charset="0"/>
                <a:cs typeface="Arial" pitchFamily="34" charset="0"/>
              </a:rPr>
              <a:t>satélite artificial,</a:t>
            </a:r>
            <a:endParaRPr lang="pt-BR" dirty="0">
              <a:solidFill>
                <a:srgbClr val="FF0000"/>
              </a:solidFill>
            </a:endParaRPr>
          </a:p>
        </p:txBody>
      </p:sp>
      <p:sp>
        <p:nvSpPr>
          <p:cNvPr id="8" name="Retângulo 7"/>
          <p:cNvSpPr/>
          <p:nvPr/>
        </p:nvSpPr>
        <p:spPr>
          <a:xfrm>
            <a:off x="4546606" y="2383804"/>
            <a:ext cx="633507" cy="369332"/>
          </a:xfrm>
          <a:prstGeom prst="rect">
            <a:avLst/>
          </a:prstGeom>
        </p:spPr>
        <p:txBody>
          <a:bodyPr wrap="none">
            <a:spAutoFit/>
          </a:bodyPr>
          <a:lstStyle/>
          <a:p>
            <a:r>
              <a:rPr lang="pt-BR" dirty="0">
                <a:solidFill>
                  <a:srgbClr val="FF0000"/>
                </a:solidFill>
                <a:latin typeface="Arial" pitchFamily="34" charset="0"/>
                <a:cs typeface="Arial" pitchFamily="34" charset="0"/>
              </a:rPr>
              <a:t>Lua,</a:t>
            </a:r>
            <a:endParaRPr lang="pt-BR" dirty="0">
              <a:solidFill>
                <a:srgbClr val="FF0000"/>
              </a:solidFill>
            </a:endParaRPr>
          </a:p>
        </p:txBody>
      </p:sp>
      <p:sp>
        <p:nvSpPr>
          <p:cNvPr id="9" name="Retângulo 8"/>
          <p:cNvSpPr/>
          <p:nvPr/>
        </p:nvSpPr>
        <p:spPr>
          <a:xfrm>
            <a:off x="5104160" y="2383804"/>
            <a:ext cx="582211" cy="369332"/>
          </a:xfrm>
          <a:prstGeom prst="rect">
            <a:avLst/>
          </a:prstGeom>
        </p:spPr>
        <p:txBody>
          <a:bodyPr wrap="none">
            <a:spAutoFit/>
          </a:bodyPr>
          <a:lstStyle/>
          <a:p>
            <a:r>
              <a:rPr lang="pt-BR" dirty="0">
                <a:solidFill>
                  <a:srgbClr val="FF0000"/>
                </a:solidFill>
                <a:latin typeface="Arial" pitchFamily="34" charset="0"/>
                <a:cs typeface="Arial" pitchFamily="34" charset="0"/>
              </a:rPr>
              <a:t>Sol,</a:t>
            </a:r>
            <a:endParaRPr lang="pt-BR" dirty="0">
              <a:solidFill>
                <a:srgbClr val="FF0000"/>
              </a:solidFill>
            </a:endParaRPr>
          </a:p>
        </p:txBody>
      </p:sp>
      <p:sp>
        <p:nvSpPr>
          <p:cNvPr id="10" name="Retângulo 9"/>
          <p:cNvSpPr/>
          <p:nvPr/>
        </p:nvSpPr>
        <p:spPr>
          <a:xfrm>
            <a:off x="5590876" y="2383804"/>
            <a:ext cx="902811" cy="369332"/>
          </a:xfrm>
          <a:prstGeom prst="rect">
            <a:avLst/>
          </a:prstGeom>
        </p:spPr>
        <p:txBody>
          <a:bodyPr wrap="none">
            <a:spAutoFit/>
          </a:bodyPr>
          <a:lstStyle/>
          <a:p>
            <a:r>
              <a:rPr lang="pt-BR" dirty="0">
                <a:solidFill>
                  <a:srgbClr val="FF0000"/>
                </a:solidFill>
                <a:latin typeface="Arial" pitchFamily="34" charset="0"/>
                <a:cs typeface="Arial" pitchFamily="34" charset="0"/>
              </a:rPr>
              <a:t>Plutão,</a:t>
            </a:r>
            <a:endParaRPr lang="pt-BR" dirty="0">
              <a:solidFill>
                <a:srgbClr val="FF0000"/>
              </a:solidFill>
            </a:endParaRPr>
          </a:p>
        </p:txBody>
      </p:sp>
      <p:sp>
        <p:nvSpPr>
          <p:cNvPr id="11" name="Retângulo 10"/>
          <p:cNvSpPr/>
          <p:nvPr/>
        </p:nvSpPr>
        <p:spPr>
          <a:xfrm>
            <a:off x="262906" y="3458324"/>
            <a:ext cx="11377264" cy="1338828"/>
          </a:xfrm>
          <a:prstGeom prst="rect">
            <a:avLst/>
          </a:prstGeom>
        </p:spPr>
        <p:txBody>
          <a:bodyPr wrap="square">
            <a:spAutoFit/>
          </a:bodyPr>
          <a:lstStyle/>
          <a:p>
            <a:pPr algn="just" hangingPunct="0">
              <a:lnSpc>
                <a:spcPct val="150000"/>
              </a:lnSpc>
            </a:pPr>
            <a:r>
              <a:rPr lang="pt-PT" b="1" dirty="0" smtClean="0">
                <a:latin typeface="Arial" pitchFamily="34" charset="0"/>
                <a:cs typeface="Arial" pitchFamily="34" charset="0"/>
              </a:rPr>
              <a:t>Pergunta </a:t>
            </a:r>
            <a:r>
              <a:rPr lang="pt-PT" b="1" dirty="0">
                <a:latin typeface="Arial" pitchFamily="34" charset="0"/>
                <a:cs typeface="Arial" pitchFamily="34" charset="0"/>
              </a:rPr>
              <a:t>4b</a:t>
            </a:r>
            <a:r>
              <a:rPr lang="pt-BR" b="1" dirty="0">
                <a:latin typeface="Arial" pitchFamily="34" charset="0"/>
                <a:cs typeface="Arial" pitchFamily="34" charset="0"/>
              </a:rPr>
              <a:t>) (0,5 ponto) </a:t>
            </a:r>
            <a:r>
              <a:rPr lang="pt-BR" dirty="0">
                <a:latin typeface="Arial" pitchFamily="34" charset="0"/>
                <a:cs typeface="Arial" pitchFamily="34" charset="0"/>
              </a:rPr>
              <a:t>Reescreva os objetos e astros abaixo numa </a:t>
            </a:r>
            <a:r>
              <a:rPr lang="pt-BR" dirty="0" err="1">
                <a:latin typeface="Arial" pitchFamily="34" charset="0"/>
                <a:cs typeface="Arial" pitchFamily="34" charset="0"/>
              </a:rPr>
              <a:t>seqüência</a:t>
            </a:r>
            <a:r>
              <a:rPr lang="pt-BR" dirty="0">
                <a:latin typeface="Arial" pitchFamily="34" charset="0"/>
                <a:cs typeface="Arial" pitchFamily="34" charset="0"/>
              </a:rPr>
              <a:t> crescente de volume (ou tamanho), ou seja, escreva o menor primeiro e o maior por último.</a:t>
            </a:r>
          </a:p>
          <a:p>
            <a:pPr>
              <a:lnSpc>
                <a:spcPct val="150000"/>
              </a:lnSpc>
            </a:pPr>
            <a:r>
              <a:rPr lang="pt-BR" b="1" dirty="0">
                <a:latin typeface="Arial" pitchFamily="34" charset="0"/>
                <a:cs typeface="Arial" pitchFamily="34" charset="0"/>
              </a:rPr>
              <a:t>Lua, Júpiter, satélite artificial, nossa Galáxia, Sol, Urano, Antares</a:t>
            </a:r>
          </a:p>
        </p:txBody>
      </p:sp>
      <p:sp>
        <p:nvSpPr>
          <p:cNvPr id="12" name="Retângulo 11"/>
          <p:cNvSpPr/>
          <p:nvPr/>
        </p:nvSpPr>
        <p:spPr>
          <a:xfrm>
            <a:off x="7463122" y="4966507"/>
            <a:ext cx="1694884" cy="369332"/>
          </a:xfrm>
          <a:prstGeom prst="rect">
            <a:avLst/>
          </a:prstGeom>
        </p:spPr>
        <p:txBody>
          <a:bodyPr wrap="square">
            <a:spAutoFit/>
          </a:bodyPr>
          <a:lstStyle/>
          <a:p>
            <a:r>
              <a:rPr lang="pt-BR" dirty="0" smtClean="0">
                <a:solidFill>
                  <a:srgbClr val="FF0000"/>
                </a:solidFill>
                <a:latin typeface="Arial" pitchFamily="34" charset="0"/>
                <a:cs typeface="Arial" pitchFamily="34" charset="0"/>
              </a:rPr>
              <a:t>nossa </a:t>
            </a:r>
            <a:r>
              <a:rPr lang="pt-BR" dirty="0">
                <a:solidFill>
                  <a:srgbClr val="FF0000"/>
                </a:solidFill>
                <a:latin typeface="Arial" pitchFamily="34" charset="0"/>
                <a:cs typeface="Arial" pitchFamily="34" charset="0"/>
              </a:rPr>
              <a:t>Galáxia.</a:t>
            </a:r>
          </a:p>
        </p:txBody>
      </p:sp>
      <p:sp>
        <p:nvSpPr>
          <p:cNvPr id="13" name="Retângulo 12"/>
          <p:cNvSpPr/>
          <p:nvPr/>
        </p:nvSpPr>
        <p:spPr>
          <a:xfrm>
            <a:off x="265550" y="4966507"/>
            <a:ext cx="1774845" cy="369332"/>
          </a:xfrm>
          <a:prstGeom prst="rect">
            <a:avLst/>
          </a:prstGeom>
        </p:spPr>
        <p:txBody>
          <a:bodyPr wrap="none">
            <a:spAutoFit/>
          </a:bodyPr>
          <a:lstStyle/>
          <a:p>
            <a:r>
              <a:rPr lang="pt-BR" b="1" dirty="0">
                <a:latin typeface="Arial" pitchFamily="34" charset="0"/>
                <a:cs typeface="Arial" pitchFamily="34" charset="0"/>
              </a:rPr>
              <a:t>Resposta </a:t>
            </a:r>
            <a:r>
              <a:rPr lang="pt-PT" b="1" dirty="0">
                <a:latin typeface="Arial" pitchFamily="34" charset="0"/>
                <a:cs typeface="Arial" pitchFamily="34" charset="0"/>
              </a:rPr>
              <a:t>4b</a:t>
            </a:r>
            <a:r>
              <a:rPr lang="pt-BR" b="1" dirty="0">
                <a:latin typeface="Arial" pitchFamily="34" charset="0"/>
                <a:cs typeface="Arial" pitchFamily="34" charset="0"/>
              </a:rPr>
              <a:t>):</a:t>
            </a:r>
            <a:r>
              <a:rPr lang="pt-BR" dirty="0">
                <a:latin typeface="Arial" pitchFamily="34" charset="0"/>
                <a:cs typeface="Arial" pitchFamily="34" charset="0"/>
              </a:rPr>
              <a:t> </a:t>
            </a:r>
            <a:endParaRPr lang="pt-BR" dirty="0"/>
          </a:p>
        </p:txBody>
      </p:sp>
      <p:sp>
        <p:nvSpPr>
          <p:cNvPr id="14" name="Retângulo 13"/>
          <p:cNvSpPr/>
          <p:nvPr/>
        </p:nvSpPr>
        <p:spPr>
          <a:xfrm>
            <a:off x="1978000" y="4966507"/>
            <a:ext cx="1864613" cy="369332"/>
          </a:xfrm>
          <a:prstGeom prst="rect">
            <a:avLst/>
          </a:prstGeom>
        </p:spPr>
        <p:txBody>
          <a:bodyPr wrap="none">
            <a:spAutoFit/>
          </a:bodyPr>
          <a:lstStyle/>
          <a:p>
            <a:r>
              <a:rPr lang="pt-BR" dirty="0">
                <a:solidFill>
                  <a:srgbClr val="FF0000"/>
                </a:solidFill>
                <a:latin typeface="Arial" pitchFamily="34" charset="0"/>
                <a:cs typeface="Arial" pitchFamily="34" charset="0"/>
              </a:rPr>
              <a:t>Satélite artificial,</a:t>
            </a:r>
            <a:endParaRPr lang="pt-BR" dirty="0"/>
          </a:p>
        </p:txBody>
      </p:sp>
      <p:sp>
        <p:nvSpPr>
          <p:cNvPr id="15" name="Retângulo 14"/>
          <p:cNvSpPr/>
          <p:nvPr/>
        </p:nvSpPr>
        <p:spPr>
          <a:xfrm>
            <a:off x="3842613" y="4966507"/>
            <a:ext cx="633507" cy="369332"/>
          </a:xfrm>
          <a:prstGeom prst="rect">
            <a:avLst/>
          </a:prstGeom>
        </p:spPr>
        <p:txBody>
          <a:bodyPr wrap="none">
            <a:spAutoFit/>
          </a:bodyPr>
          <a:lstStyle/>
          <a:p>
            <a:r>
              <a:rPr lang="pt-BR" dirty="0">
                <a:solidFill>
                  <a:srgbClr val="FF0000"/>
                </a:solidFill>
                <a:latin typeface="Arial" pitchFamily="34" charset="0"/>
                <a:cs typeface="Arial" pitchFamily="34" charset="0"/>
              </a:rPr>
              <a:t>Lua,</a:t>
            </a:r>
            <a:endParaRPr lang="pt-BR" dirty="0"/>
          </a:p>
        </p:txBody>
      </p:sp>
      <p:sp>
        <p:nvSpPr>
          <p:cNvPr id="16" name="Retângulo 15"/>
          <p:cNvSpPr/>
          <p:nvPr/>
        </p:nvSpPr>
        <p:spPr>
          <a:xfrm>
            <a:off x="4424777" y="4966507"/>
            <a:ext cx="877163" cy="369332"/>
          </a:xfrm>
          <a:prstGeom prst="rect">
            <a:avLst/>
          </a:prstGeom>
        </p:spPr>
        <p:txBody>
          <a:bodyPr wrap="none">
            <a:spAutoFit/>
          </a:bodyPr>
          <a:lstStyle/>
          <a:p>
            <a:r>
              <a:rPr lang="pt-BR" dirty="0">
                <a:solidFill>
                  <a:srgbClr val="FF0000"/>
                </a:solidFill>
                <a:latin typeface="Arial" pitchFamily="34" charset="0"/>
                <a:cs typeface="Arial" pitchFamily="34" charset="0"/>
              </a:rPr>
              <a:t>Urano,</a:t>
            </a:r>
            <a:endParaRPr lang="pt-BR" dirty="0"/>
          </a:p>
        </p:txBody>
      </p:sp>
      <p:sp>
        <p:nvSpPr>
          <p:cNvPr id="17" name="Retângulo 16"/>
          <p:cNvSpPr/>
          <p:nvPr/>
        </p:nvSpPr>
        <p:spPr>
          <a:xfrm>
            <a:off x="5180113" y="4966507"/>
            <a:ext cx="928524" cy="369332"/>
          </a:xfrm>
          <a:prstGeom prst="rect">
            <a:avLst/>
          </a:prstGeom>
        </p:spPr>
        <p:txBody>
          <a:bodyPr wrap="none">
            <a:spAutoFit/>
          </a:bodyPr>
          <a:lstStyle/>
          <a:p>
            <a:r>
              <a:rPr lang="pt-BR" dirty="0">
                <a:solidFill>
                  <a:srgbClr val="FF0000"/>
                </a:solidFill>
                <a:latin typeface="Arial" pitchFamily="34" charset="0"/>
                <a:cs typeface="Arial" pitchFamily="34" charset="0"/>
              </a:rPr>
              <a:t>Júpiter,</a:t>
            </a:r>
            <a:endParaRPr lang="pt-BR" dirty="0"/>
          </a:p>
        </p:txBody>
      </p:sp>
      <p:sp>
        <p:nvSpPr>
          <p:cNvPr id="18" name="Retângulo 17"/>
          <p:cNvSpPr/>
          <p:nvPr/>
        </p:nvSpPr>
        <p:spPr>
          <a:xfrm>
            <a:off x="6042281" y="4966507"/>
            <a:ext cx="582211" cy="369332"/>
          </a:xfrm>
          <a:prstGeom prst="rect">
            <a:avLst/>
          </a:prstGeom>
        </p:spPr>
        <p:txBody>
          <a:bodyPr wrap="none">
            <a:spAutoFit/>
          </a:bodyPr>
          <a:lstStyle/>
          <a:p>
            <a:r>
              <a:rPr lang="pt-BR" dirty="0">
                <a:solidFill>
                  <a:srgbClr val="FF0000"/>
                </a:solidFill>
                <a:latin typeface="Arial" pitchFamily="34" charset="0"/>
                <a:cs typeface="Arial" pitchFamily="34" charset="0"/>
              </a:rPr>
              <a:t>Sol,</a:t>
            </a:r>
            <a:endParaRPr lang="pt-BR" dirty="0"/>
          </a:p>
        </p:txBody>
      </p:sp>
      <p:sp>
        <p:nvSpPr>
          <p:cNvPr id="19" name="Retângulo 18"/>
          <p:cNvSpPr/>
          <p:nvPr/>
        </p:nvSpPr>
        <p:spPr>
          <a:xfrm>
            <a:off x="6493687" y="4966507"/>
            <a:ext cx="1043876" cy="369332"/>
          </a:xfrm>
          <a:prstGeom prst="rect">
            <a:avLst/>
          </a:prstGeom>
        </p:spPr>
        <p:txBody>
          <a:bodyPr wrap="none">
            <a:spAutoFit/>
          </a:bodyPr>
          <a:lstStyle/>
          <a:p>
            <a:r>
              <a:rPr lang="pt-BR" dirty="0">
                <a:solidFill>
                  <a:srgbClr val="FF0000"/>
                </a:solidFill>
                <a:latin typeface="Arial" pitchFamily="34" charset="0"/>
                <a:cs typeface="Arial" pitchFamily="34" charset="0"/>
              </a:rPr>
              <a:t>Antares,</a:t>
            </a:r>
            <a:endParaRPr lang="pt-BR" dirty="0"/>
          </a:p>
        </p:txBody>
      </p:sp>
    </p:spTree>
    <p:extLst>
      <p:ext uri="{BB962C8B-B14F-4D97-AF65-F5344CB8AC3E}">
        <p14:creationId xmlns:p14="http://schemas.microsoft.com/office/powerpoint/2010/main" val="2986847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8"/>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P spid="8" grpId="0"/>
      <p:bldP spid="9" grpId="0"/>
      <p:bldP spid="10" grpId="0"/>
      <p:bldP spid="12" grpId="0"/>
      <p:bldP spid="14" grpId="0"/>
      <p:bldP spid="15" grpId="0"/>
      <p:bldP spid="16" grpId="0"/>
      <p:bldP spid="17" grpId="0"/>
      <p:bldP spid="18" grpId="0"/>
      <p:bldP spid="1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90898" y="476672"/>
            <a:ext cx="7920880" cy="1754326"/>
          </a:xfrm>
          <a:prstGeom prst="rect">
            <a:avLst/>
          </a:prstGeom>
        </p:spPr>
        <p:txBody>
          <a:bodyPr wrap="square">
            <a:spAutoFit/>
          </a:bodyPr>
          <a:lstStyle/>
          <a:p>
            <a:pPr algn="just">
              <a:lnSpc>
                <a:spcPct val="150000"/>
              </a:lnSpc>
            </a:pPr>
            <a:r>
              <a:rPr lang="pt-BR" b="1" dirty="0">
                <a:latin typeface="Arial" pitchFamily="34" charset="0"/>
                <a:cs typeface="Arial" pitchFamily="34" charset="0"/>
              </a:rPr>
              <a:t>Questão 5) (1 ponto)</a:t>
            </a:r>
            <a:r>
              <a:rPr lang="pt-BR" dirty="0">
                <a:latin typeface="Arial" pitchFamily="34" charset="0"/>
                <a:cs typeface="Arial" pitchFamily="34" charset="0"/>
              </a:rPr>
              <a:t> Marte é o planeta mais visitado por naves e robôs enviados pelos homens. Já sabemos muitas coisas sobre Marte, inclusive que o céu lá não é azul como na Terra e sim ligeiramente avermelhado. Marte provavelmente será o primeiro planeta a ser visitado por astronautas.</a:t>
            </a:r>
          </a:p>
        </p:txBody>
      </p:sp>
      <p:sp>
        <p:nvSpPr>
          <p:cNvPr id="4" name="Retângulo 3"/>
          <p:cNvSpPr/>
          <p:nvPr/>
        </p:nvSpPr>
        <p:spPr>
          <a:xfrm>
            <a:off x="190895" y="2701820"/>
            <a:ext cx="10513169" cy="369332"/>
          </a:xfrm>
          <a:prstGeom prst="rect">
            <a:avLst/>
          </a:prstGeom>
        </p:spPr>
        <p:txBody>
          <a:bodyPr wrap="square">
            <a:spAutoFit/>
          </a:bodyPr>
          <a:lstStyle/>
          <a:p>
            <a:pPr hangingPunct="0"/>
            <a:r>
              <a:rPr lang="pt-BR" b="1" dirty="0" smtClean="0">
                <a:latin typeface="Arial" pitchFamily="34" charset="0"/>
                <a:cs typeface="Arial" pitchFamily="34" charset="0"/>
              </a:rPr>
              <a:t>Pergunta 5a</a:t>
            </a:r>
            <a:r>
              <a:rPr lang="pt-BR" b="1" dirty="0">
                <a:latin typeface="Arial" pitchFamily="34" charset="0"/>
                <a:cs typeface="Arial" pitchFamily="34" charset="0"/>
              </a:rPr>
              <a:t>) (0,5 ponto)</a:t>
            </a:r>
            <a:r>
              <a:rPr lang="pt-BR" dirty="0">
                <a:latin typeface="Arial" pitchFamily="34" charset="0"/>
                <a:cs typeface="Arial" pitchFamily="34" charset="0"/>
              </a:rPr>
              <a:t> Qual é a cor de Marte? (Uma ajuda: a foto dele está no cartaz da VII OBA).</a:t>
            </a:r>
          </a:p>
        </p:txBody>
      </p:sp>
      <p:sp>
        <p:nvSpPr>
          <p:cNvPr id="5" name="Retângulo 4"/>
          <p:cNvSpPr/>
          <p:nvPr/>
        </p:nvSpPr>
        <p:spPr>
          <a:xfrm>
            <a:off x="1775073" y="3218995"/>
            <a:ext cx="6287342" cy="369332"/>
          </a:xfrm>
          <a:prstGeom prst="rect">
            <a:avLst/>
          </a:prstGeom>
        </p:spPr>
        <p:txBody>
          <a:bodyPr wrap="square">
            <a:spAutoFit/>
          </a:bodyPr>
          <a:lstStyle/>
          <a:p>
            <a:r>
              <a:rPr lang="pt-BR" dirty="0" smtClean="0">
                <a:solidFill>
                  <a:srgbClr val="FF0000"/>
                </a:solidFill>
                <a:latin typeface="Arial" pitchFamily="34" charset="0"/>
                <a:cs typeface="Arial" pitchFamily="34" charset="0"/>
              </a:rPr>
              <a:t>Vermelho</a:t>
            </a:r>
            <a:r>
              <a:rPr lang="pt-BR" dirty="0">
                <a:solidFill>
                  <a:srgbClr val="FF0000"/>
                </a:solidFill>
                <a:latin typeface="Arial" pitchFamily="34" charset="0"/>
                <a:cs typeface="Arial" pitchFamily="34" charset="0"/>
              </a:rPr>
              <a:t>, avermelhado, laranja, alaranjado, ou algo assim.</a:t>
            </a:r>
          </a:p>
        </p:txBody>
      </p:sp>
      <p:sp>
        <p:nvSpPr>
          <p:cNvPr id="6" name="Retângulo 5"/>
          <p:cNvSpPr/>
          <p:nvPr/>
        </p:nvSpPr>
        <p:spPr>
          <a:xfrm>
            <a:off x="190896" y="3218995"/>
            <a:ext cx="1762021" cy="369332"/>
          </a:xfrm>
          <a:prstGeom prst="rect">
            <a:avLst/>
          </a:prstGeom>
        </p:spPr>
        <p:txBody>
          <a:bodyPr wrap="none">
            <a:spAutoFit/>
          </a:bodyPr>
          <a:lstStyle/>
          <a:p>
            <a:r>
              <a:rPr lang="pt-BR" b="1" dirty="0">
                <a:latin typeface="Arial" pitchFamily="34" charset="0"/>
                <a:cs typeface="Arial" pitchFamily="34" charset="0"/>
              </a:rPr>
              <a:t>Resposta </a:t>
            </a:r>
            <a:r>
              <a:rPr lang="pt-PT" b="1" dirty="0">
                <a:latin typeface="Arial" pitchFamily="34" charset="0"/>
                <a:cs typeface="Arial" pitchFamily="34" charset="0"/>
              </a:rPr>
              <a:t>5a</a:t>
            </a:r>
            <a:r>
              <a:rPr lang="pt-BR" b="1" dirty="0">
                <a:latin typeface="Arial" pitchFamily="34" charset="0"/>
                <a:cs typeface="Arial" pitchFamily="34" charset="0"/>
              </a:rPr>
              <a:t>):</a:t>
            </a:r>
            <a:r>
              <a:rPr lang="pt-BR" dirty="0">
                <a:latin typeface="Arial" pitchFamily="34" charset="0"/>
                <a:cs typeface="Arial" pitchFamily="34" charset="0"/>
              </a:rPr>
              <a:t> </a:t>
            </a:r>
            <a:endParaRPr lang="pt-BR" dirty="0"/>
          </a:p>
        </p:txBody>
      </p:sp>
      <p:sp>
        <p:nvSpPr>
          <p:cNvPr id="7" name="Retângulo 6"/>
          <p:cNvSpPr/>
          <p:nvPr/>
        </p:nvSpPr>
        <p:spPr>
          <a:xfrm>
            <a:off x="190896" y="3919202"/>
            <a:ext cx="11449273" cy="923330"/>
          </a:xfrm>
          <a:prstGeom prst="rect">
            <a:avLst/>
          </a:prstGeom>
        </p:spPr>
        <p:txBody>
          <a:bodyPr wrap="square">
            <a:spAutoFit/>
          </a:bodyPr>
          <a:lstStyle/>
          <a:p>
            <a:pPr algn="just">
              <a:lnSpc>
                <a:spcPct val="150000"/>
              </a:lnSpc>
            </a:pPr>
            <a:r>
              <a:rPr lang="pt-BR" b="1" dirty="0" smtClean="0">
                <a:latin typeface="Arial" pitchFamily="34" charset="0"/>
                <a:cs typeface="Arial" pitchFamily="34" charset="0"/>
              </a:rPr>
              <a:t>Pergunta 5b</a:t>
            </a:r>
            <a:r>
              <a:rPr lang="pt-BR" b="1" dirty="0">
                <a:latin typeface="Arial" pitchFamily="34" charset="0"/>
                <a:cs typeface="Arial" pitchFamily="34" charset="0"/>
              </a:rPr>
              <a:t>) (0,5 ponto) </a:t>
            </a:r>
            <a:r>
              <a:rPr lang="pt-BR" dirty="0">
                <a:latin typeface="Arial" pitchFamily="34" charset="0"/>
                <a:cs typeface="Arial" pitchFamily="34" charset="0"/>
              </a:rPr>
              <a:t>Sendo o céu da Lua completamente preto durante o dia e durante a noite e nunca tendo nuvens, um astronauta sobre ela </a:t>
            </a:r>
            <a:r>
              <a:rPr lang="pt-BR" u="sng" dirty="0">
                <a:latin typeface="Arial" pitchFamily="34" charset="0"/>
                <a:cs typeface="Arial" pitchFamily="34" charset="0"/>
              </a:rPr>
              <a:t>durante o dia</a:t>
            </a:r>
            <a:r>
              <a:rPr lang="pt-BR" dirty="0">
                <a:latin typeface="Arial" pitchFamily="34" charset="0"/>
                <a:cs typeface="Arial" pitchFamily="34" charset="0"/>
              </a:rPr>
              <a:t> pode ver estrelas?</a:t>
            </a:r>
          </a:p>
        </p:txBody>
      </p:sp>
      <p:sp>
        <p:nvSpPr>
          <p:cNvPr id="8" name="Retângulo 7"/>
          <p:cNvSpPr/>
          <p:nvPr/>
        </p:nvSpPr>
        <p:spPr>
          <a:xfrm>
            <a:off x="1775073" y="4931876"/>
            <a:ext cx="1287532" cy="369332"/>
          </a:xfrm>
          <a:prstGeom prst="rect">
            <a:avLst/>
          </a:prstGeom>
        </p:spPr>
        <p:txBody>
          <a:bodyPr wrap="none">
            <a:spAutoFit/>
          </a:bodyPr>
          <a:lstStyle/>
          <a:p>
            <a:r>
              <a:rPr lang="pt-BR" dirty="0" smtClean="0">
                <a:solidFill>
                  <a:srgbClr val="FF0000"/>
                </a:solidFill>
                <a:latin typeface="Arial" pitchFamily="34" charset="0"/>
                <a:cs typeface="Arial" pitchFamily="34" charset="0"/>
              </a:rPr>
              <a:t>Sim</a:t>
            </a:r>
            <a:r>
              <a:rPr lang="pt-BR" dirty="0">
                <a:solidFill>
                  <a:srgbClr val="FF0000"/>
                </a:solidFill>
                <a:latin typeface="Arial" pitchFamily="34" charset="0"/>
                <a:cs typeface="Arial" pitchFamily="34" charset="0"/>
              </a:rPr>
              <a:t>, pode.</a:t>
            </a:r>
          </a:p>
        </p:txBody>
      </p:sp>
      <p:sp>
        <p:nvSpPr>
          <p:cNvPr id="9" name="Retângulo 8"/>
          <p:cNvSpPr/>
          <p:nvPr/>
        </p:nvSpPr>
        <p:spPr>
          <a:xfrm>
            <a:off x="190897" y="4931876"/>
            <a:ext cx="1774845" cy="369332"/>
          </a:xfrm>
          <a:prstGeom prst="rect">
            <a:avLst/>
          </a:prstGeom>
        </p:spPr>
        <p:txBody>
          <a:bodyPr wrap="none">
            <a:spAutoFit/>
          </a:bodyPr>
          <a:lstStyle/>
          <a:p>
            <a:r>
              <a:rPr lang="pt-BR" b="1" dirty="0">
                <a:latin typeface="Arial" pitchFamily="34" charset="0"/>
                <a:cs typeface="Arial" pitchFamily="34" charset="0"/>
              </a:rPr>
              <a:t>Resposta </a:t>
            </a:r>
            <a:r>
              <a:rPr lang="pt-PT" b="1" dirty="0">
                <a:latin typeface="Arial" pitchFamily="34" charset="0"/>
                <a:cs typeface="Arial" pitchFamily="34" charset="0"/>
              </a:rPr>
              <a:t>5b</a:t>
            </a:r>
            <a:r>
              <a:rPr lang="pt-BR" b="1" dirty="0">
                <a:latin typeface="Arial" pitchFamily="34" charset="0"/>
                <a:cs typeface="Arial" pitchFamily="34" charset="0"/>
              </a:rPr>
              <a:t>):</a:t>
            </a:r>
            <a:r>
              <a:rPr lang="pt-BR" dirty="0">
                <a:latin typeface="Arial" pitchFamily="34" charset="0"/>
                <a:cs typeface="Arial" pitchFamily="34" charset="0"/>
              </a:rPr>
              <a:t> </a:t>
            </a:r>
            <a:endParaRPr lang="pt-BR" dirty="0"/>
          </a:p>
        </p:txBody>
      </p:sp>
    </p:spTree>
    <p:extLst>
      <p:ext uri="{BB962C8B-B14F-4D97-AF65-F5344CB8AC3E}">
        <p14:creationId xmlns:p14="http://schemas.microsoft.com/office/powerpoint/2010/main" val="1766627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82600" y="129406"/>
            <a:ext cx="7857169" cy="923330"/>
          </a:xfrm>
          <a:prstGeom prst="rect">
            <a:avLst/>
          </a:prstGeom>
        </p:spPr>
        <p:txBody>
          <a:bodyPr wrap="square">
            <a:spAutoFit/>
          </a:bodyPr>
          <a:lstStyle/>
          <a:p>
            <a:pPr algn="just">
              <a:lnSpc>
                <a:spcPct val="150000"/>
              </a:lnSpc>
            </a:pPr>
            <a:r>
              <a:rPr lang="pt-BR" b="1" dirty="0">
                <a:latin typeface="Arial" pitchFamily="34" charset="0"/>
                <a:cs typeface="Arial" pitchFamily="34" charset="0"/>
              </a:rPr>
              <a:t>Questão 6) (1 ponto)</a:t>
            </a:r>
            <a:r>
              <a:rPr lang="pt-PT" dirty="0">
                <a:latin typeface="Arial" pitchFamily="34" charset="0"/>
                <a:cs typeface="Arial" pitchFamily="34" charset="0"/>
              </a:rPr>
              <a:t> Coloque </a:t>
            </a:r>
            <a:r>
              <a:rPr lang="pt-PT" b="1" dirty="0">
                <a:latin typeface="Arial" pitchFamily="34" charset="0"/>
                <a:cs typeface="Arial" pitchFamily="34" charset="0"/>
              </a:rPr>
              <a:t>F</a:t>
            </a:r>
            <a:r>
              <a:rPr lang="pt-PT" dirty="0">
                <a:latin typeface="Arial" pitchFamily="34" charset="0"/>
                <a:cs typeface="Arial" pitchFamily="34" charset="0"/>
              </a:rPr>
              <a:t> se falsa ou </a:t>
            </a:r>
            <a:r>
              <a:rPr lang="pt-PT" b="1" dirty="0">
                <a:latin typeface="Arial" pitchFamily="34" charset="0"/>
                <a:cs typeface="Arial" pitchFamily="34" charset="0"/>
              </a:rPr>
              <a:t>V</a:t>
            </a:r>
            <a:r>
              <a:rPr lang="pt-PT" dirty="0">
                <a:latin typeface="Arial" pitchFamily="34" charset="0"/>
                <a:cs typeface="Arial" pitchFamily="34" charset="0"/>
              </a:rPr>
              <a:t> se verdadeira for a afirmação de cada linha</a:t>
            </a:r>
            <a:r>
              <a:rPr lang="pt-PT" dirty="0" smtClean="0">
                <a:latin typeface="Arial" pitchFamily="34" charset="0"/>
                <a:cs typeface="Arial" pitchFamily="34" charset="0"/>
              </a:rPr>
              <a:t>.</a:t>
            </a:r>
            <a:r>
              <a:rPr lang="pt-PT" dirty="0">
                <a:latin typeface="Arial" pitchFamily="34" charset="0"/>
                <a:cs typeface="Arial" pitchFamily="34" charset="0"/>
              </a:rPr>
              <a:t> (Obs. cada item correto vale 0,1 pontos).</a:t>
            </a:r>
            <a:endParaRPr lang="pt-BR" dirty="0">
              <a:latin typeface="Arial" pitchFamily="34" charset="0"/>
              <a:cs typeface="Arial" pitchFamily="34" charset="0"/>
            </a:endParaRPr>
          </a:p>
        </p:txBody>
      </p:sp>
      <p:graphicFrame>
        <p:nvGraphicFramePr>
          <p:cNvPr id="6" name="Tabela 5"/>
          <p:cNvGraphicFramePr>
            <a:graphicFrameLocks noGrp="1"/>
          </p:cNvGraphicFramePr>
          <p:nvPr>
            <p:extLst>
              <p:ext uri="{D42A27DB-BD31-4B8C-83A1-F6EECF244321}">
                <p14:modId xmlns:p14="http://schemas.microsoft.com/office/powerpoint/2010/main" val="1169117262"/>
              </p:ext>
            </p:extLst>
          </p:nvPr>
        </p:nvGraphicFramePr>
        <p:xfrm>
          <a:off x="118889" y="2439360"/>
          <a:ext cx="11640422" cy="3291840"/>
        </p:xfrm>
        <a:graphic>
          <a:graphicData uri="http://schemas.openxmlformats.org/drawingml/2006/table">
            <a:tbl>
              <a:tblPr/>
              <a:tblGrid>
                <a:gridCol w="11193458">
                  <a:extLst>
                    <a:ext uri="{9D8B030D-6E8A-4147-A177-3AD203B41FA5}">
                      <a16:colId xmlns:a16="http://schemas.microsoft.com/office/drawing/2014/main" val="20000"/>
                    </a:ext>
                  </a:extLst>
                </a:gridCol>
                <a:gridCol w="446964">
                  <a:extLst>
                    <a:ext uri="{9D8B030D-6E8A-4147-A177-3AD203B41FA5}">
                      <a16:colId xmlns:a16="http://schemas.microsoft.com/office/drawing/2014/main" val="20001"/>
                    </a:ext>
                  </a:extLst>
                </a:gridCol>
              </a:tblGrid>
              <a:tr h="367714">
                <a:tc>
                  <a:txBody>
                    <a:bodyPr/>
                    <a:lstStyle/>
                    <a:p>
                      <a:pPr algn="just" hangingPunct="0">
                        <a:lnSpc>
                          <a:spcPct val="150000"/>
                        </a:lnSpc>
                        <a:spcAft>
                          <a:spcPts val="0"/>
                        </a:spcAft>
                      </a:pPr>
                      <a:r>
                        <a:rPr lang="pt-PT" sz="1800" dirty="0">
                          <a:effectLst/>
                          <a:latin typeface="Arial" pitchFamily="34" charset="0"/>
                          <a:ea typeface="Times New Roman"/>
                          <a:cs typeface="Arial" pitchFamily="34" charset="0"/>
                        </a:rPr>
                        <a:t>(4) Os astrônomos usam telescópios para observarem os planetas, estrelas, luas, etc.</a:t>
                      </a:r>
                      <a:endParaRPr lang="pt-BR" sz="16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lnSpc>
                          <a:spcPct val="150000"/>
                        </a:lnSpc>
                        <a:spcAft>
                          <a:spcPts val="0"/>
                        </a:spcAft>
                      </a:pPr>
                      <a:r>
                        <a:rPr lang="pt-PT" sz="1800" dirty="0" smtClean="0">
                          <a:effectLst/>
                          <a:latin typeface="Arial" pitchFamily="34" charset="0"/>
                          <a:ea typeface="Times New Roman"/>
                          <a:cs typeface="Arial" pitchFamily="34" charset="0"/>
                        </a:rPr>
                        <a:t>(  )</a:t>
                      </a:r>
                      <a:endParaRPr lang="pt-BR" sz="16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67714">
                <a:tc>
                  <a:txBody>
                    <a:bodyPr/>
                    <a:lstStyle/>
                    <a:p>
                      <a:pPr algn="just" hangingPunct="0">
                        <a:lnSpc>
                          <a:spcPct val="150000"/>
                        </a:lnSpc>
                        <a:spcAft>
                          <a:spcPts val="0"/>
                        </a:spcAft>
                      </a:pPr>
                      <a:r>
                        <a:rPr lang="pt-PT" sz="1800" dirty="0">
                          <a:effectLst/>
                          <a:latin typeface="Arial" pitchFamily="34" charset="0"/>
                          <a:ea typeface="Times New Roman"/>
                          <a:cs typeface="Arial" pitchFamily="34" charset="0"/>
                        </a:rPr>
                        <a:t>(5) Se a Terra não tivesse movimento de rotação não haveria dia e noite. Pense bem!</a:t>
                      </a:r>
                      <a:endParaRPr lang="pt-BR" sz="16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lnSpc>
                          <a:spcPct val="150000"/>
                        </a:lnSpc>
                        <a:spcAft>
                          <a:spcPts val="0"/>
                        </a:spcAft>
                      </a:pPr>
                      <a:r>
                        <a:rPr lang="pt-PT" sz="1800" dirty="0" smtClean="0">
                          <a:effectLst/>
                          <a:latin typeface="Arial" pitchFamily="34" charset="0"/>
                          <a:ea typeface="Times New Roman"/>
                          <a:cs typeface="Arial" pitchFamily="34" charset="0"/>
                        </a:rPr>
                        <a:t>(  )</a:t>
                      </a:r>
                      <a:endParaRPr lang="pt-BR" sz="16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67714">
                <a:tc>
                  <a:txBody>
                    <a:bodyPr/>
                    <a:lstStyle/>
                    <a:p>
                      <a:pPr algn="just" hangingPunct="0">
                        <a:lnSpc>
                          <a:spcPct val="150000"/>
                        </a:lnSpc>
                        <a:spcAft>
                          <a:spcPts val="0"/>
                        </a:spcAft>
                      </a:pPr>
                      <a:r>
                        <a:rPr lang="pt-PT" sz="1800" dirty="0">
                          <a:effectLst/>
                          <a:latin typeface="Arial" pitchFamily="34" charset="0"/>
                          <a:ea typeface="Times New Roman"/>
                          <a:cs typeface="Arial" pitchFamily="34" charset="0"/>
                        </a:rPr>
                        <a:t>(6) No Verão a Terra está muito mais perto do Sol.</a:t>
                      </a:r>
                      <a:endParaRPr lang="pt-BR" sz="16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lnSpc>
                          <a:spcPct val="150000"/>
                        </a:lnSpc>
                        <a:spcAft>
                          <a:spcPts val="0"/>
                        </a:spcAft>
                      </a:pPr>
                      <a:r>
                        <a:rPr lang="pt-PT" sz="1800" dirty="0" smtClean="0">
                          <a:effectLst/>
                          <a:latin typeface="Arial" pitchFamily="34" charset="0"/>
                          <a:ea typeface="Times New Roman"/>
                          <a:cs typeface="Arial" pitchFamily="34" charset="0"/>
                        </a:rPr>
                        <a:t>(  )</a:t>
                      </a:r>
                      <a:endParaRPr lang="pt-BR" sz="16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67714">
                <a:tc>
                  <a:txBody>
                    <a:bodyPr/>
                    <a:lstStyle/>
                    <a:p>
                      <a:pPr algn="just" hangingPunct="0">
                        <a:lnSpc>
                          <a:spcPct val="150000"/>
                        </a:lnSpc>
                        <a:spcAft>
                          <a:spcPts val="0"/>
                        </a:spcAft>
                      </a:pPr>
                      <a:r>
                        <a:rPr lang="pt-PT" sz="1800" dirty="0">
                          <a:effectLst/>
                          <a:latin typeface="Arial" pitchFamily="34" charset="0"/>
                          <a:ea typeface="Times New Roman"/>
                          <a:cs typeface="Arial" pitchFamily="34" charset="0"/>
                        </a:rPr>
                        <a:t>(7) O Sol e a Lua brilham, logo ambos têm luz própria.</a:t>
                      </a:r>
                      <a:endParaRPr lang="pt-BR" sz="16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lnSpc>
                          <a:spcPct val="150000"/>
                        </a:lnSpc>
                        <a:spcAft>
                          <a:spcPts val="0"/>
                        </a:spcAft>
                      </a:pPr>
                      <a:r>
                        <a:rPr lang="pt-PT" sz="1800" dirty="0" smtClean="0">
                          <a:effectLst/>
                          <a:latin typeface="Arial" pitchFamily="34" charset="0"/>
                          <a:ea typeface="Times New Roman"/>
                          <a:cs typeface="Arial" pitchFamily="34" charset="0"/>
                        </a:rPr>
                        <a:t>(  )</a:t>
                      </a:r>
                      <a:endParaRPr lang="pt-BR" sz="16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67714">
                <a:tc>
                  <a:txBody>
                    <a:bodyPr/>
                    <a:lstStyle/>
                    <a:p>
                      <a:pPr algn="just" hangingPunct="0">
                        <a:lnSpc>
                          <a:spcPct val="150000"/>
                        </a:lnSpc>
                        <a:spcAft>
                          <a:spcPts val="0"/>
                        </a:spcAft>
                      </a:pPr>
                      <a:r>
                        <a:rPr lang="pt-PT" sz="1800" dirty="0">
                          <a:effectLst/>
                          <a:latin typeface="Arial" pitchFamily="34" charset="0"/>
                          <a:ea typeface="Times New Roman"/>
                          <a:cs typeface="Arial" pitchFamily="34" charset="0"/>
                        </a:rPr>
                        <a:t>(8) O Sol e a Lua têm quase o mesmo tamanho quando vistos no céu, logo eles  estão quase à mesma distância da Terra.</a:t>
                      </a:r>
                      <a:endParaRPr lang="pt-BR" sz="16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lnSpc>
                          <a:spcPct val="150000"/>
                        </a:lnSpc>
                        <a:spcAft>
                          <a:spcPts val="0"/>
                        </a:spcAft>
                      </a:pPr>
                      <a:r>
                        <a:rPr lang="pt-PT" sz="1800" dirty="0" smtClean="0">
                          <a:effectLst/>
                          <a:latin typeface="Arial" pitchFamily="34" charset="0"/>
                          <a:ea typeface="Times New Roman"/>
                          <a:cs typeface="Arial" pitchFamily="34" charset="0"/>
                        </a:rPr>
                        <a:t>(  )</a:t>
                      </a:r>
                      <a:endParaRPr lang="pt-BR" sz="16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67714">
                <a:tc>
                  <a:txBody>
                    <a:bodyPr/>
                    <a:lstStyle/>
                    <a:p>
                      <a:pPr algn="just" hangingPunct="0">
                        <a:lnSpc>
                          <a:spcPct val="150000"/>
                        </a:lnSpc>
                        <a:spcAft>
                          <a:spcPts val="0"/>
                        </a:spcAft>
                      </a:pPr>
                      <a:r>
                        <a:rPr lang="pt-PT" sz="1800" dirty="0">
                          <a:effectLst/>
                          <a:latin typeface="Arial" pitchFamily="34" charset="0"/>
                          <a:ea typeface="Times New Roman"/>
                          <a:cs typeface="Arial" pitchFamily="34" charset="0"/>
                        </a:rPr>
                        <a:t>(9) Do Brasil sempre vemos a mesma face da Lua, mas do Japão sempre se vê a outra face da Lua.</a:t>
                      </a:r>
                      <a:endParaRPr lang="pt-BR" sz="16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lnSpc>
                          <a:spcPct val="150000"/>
                        </a:lnSpc>
                        <a:spcAft>
                          <a:spcPts val="0"/>
                        </a:spcAft>
                      </a:pPr>
                      <a:r>
                        <a:rPr lang="pt-PT" sz="1800" dirty="0" smtClean="0">
                          <a:effectLst/>
                          <a:latin typeface="Arial" pitchFamily="34" charset="0"/>
                          <a:ea typeface="Times New Roman"/>
                          <a:cs typeface="Arial" pitchFamily="34" charset="0"/>
                        </a:rPr>
                        <a:t>(  )</a:t>
                      </a:r>
                      <a:endParaRPr lang="pt-BR" sz="16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367714">
                <a:tc>
                  <a:txBody>
                    <a:bodyPr/>
                    <a:lstStyle/>
                    <a:p>
                      <a:pPr algn="just" hangingPunct="0">
                        <a:lnSpc>
                          <a:spcPct val="150000"/>
                        </a:lnSpc>
                        <a:spcAft>
                          <a:spcPts val="0"/>
                        </a:spcAft>
                      </a:pPr>
                      <a:r>
                        <a:rPr lang="pt-PT" sz="1800" dirty="0">
                          <a:effectLst/>
                          <a:latin typeface="Arial" pitchFamily="34" charset="0"/>
                          <a:ea typeface="Times New Roman"/>
                          <a:cs typeface="Arial" pitchFamily="34" charset="0"/>
                        </a:rPr>
                        <a:t>(10) Todas as estrelas possuem o mesmo brilho.</a:t>
                      </a:r>
                      <a:endParaRPr lang="pt-BR" sz="16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lnSpc>
                          <a:spcPct val="150000"/>
                        </a:lnSpc>
                        <a:spcAft>
                          <a:spcPts val="0"/>
                        </a:spcAft>
                      </a:pPr>
                      <a:r>
                        <a:rPr lang="pt-PT" sz="1800" dirty="0" smtClean="0">
                          <a:effectLst/>
                          <a:latin typeface="Arial" pitchFamily="34" charset="0"/>
                          <a:ea typeface="Times New Roman"/>
                          <a:cs typeface="Arial" pitchFamily="34" charset="0"/>
                        </a:rPr>
                        <a:t>(  )</a:t>
                      </a:r>
                      <a:endParaRPr lang="pt-BR" sz="16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graphicFrame>
        <p:nvGraphicFramePr>
          <p:cNvPr id="8" name="Tabela 7"/>
          <p:cNvGraphicFramePr>
            <a:graphicFrameLocks noGrp="1"/>
          </p:cNvGraphicFramePr>
          <p:nvPr>
            <p:extLst>
              <p:ext uri="{D42A27DB-BD31-4B8C-83A1-F6EECF244321}">
                <p14:modId xmlns:p14="http://schemas.microsoft.com/office/powerpoint/2010/main" val="27519541"/>
              </p:ext>
            </p:extLst>
          </p:nvPr>
        </p:nvGraphicFramePr>
        <p:xfrm>
          <a:off x="118889" y="1196752"/>
          <a:ext cx="7591641" cy="1234440"/>
        </p:xfrm>
        <a:graphic>
          <a:graphicData uri="http://schemas.openxmlformats.org/drawingml/2006/table">
            <a:tbl>
              <a:tblPr/>
              <a:tblGrid>
                <a:gridCol w="7050425">
                  <a:extLst>
                    <a:ext uri="{9D8B030D-6E8A-4147-A177-3AD203B41FA5}">
                      <a16:colId xmlns:a16="http://schemas.microsoft.com/office/drawing/2014/main" val="20000"/>
                    </a:ext>
                  </a:extLst>
                </a:gridCol>
                <a:gridCol w="541216">
                  <a:extLst>
                    <a:ext uri="{9D8B030D-6E8A-4147-A177-3AD203B41FA5}">
                      <a16:colId xmlns:a16="http://schemas.microsoft.com/office/drawing/2014/main" val="20001"/>
                    </a:ext>
                  </a:extLst>
                </a:gridCol>
              </a:tblGrid>
              <a:tr h="0">
                <a:tc>
                  <a:txBody>
                    <a:bodyPr/>
                    <a:lstStyle/>
                    <a:p>
                      <a:pPr algn="just" hangingPunct="0">
                        <a:lnSpc>
                          <a:spcPct val="150000"/>
                        </a:lnSpc>
                        <a:spcAft>
                          <a:spcPts val="0"/>
                        </a:spcAft>
                      </a:pPr>
                      <a:r>
                        <a:rPr lang="pt-PT" sz="1800" dirty="0">
                          <a:effectLst/>
                          <a:latin typeface="Arial" pitchFamily="34" charset="0"/>
                          <a:ea typeface="Times New Roman"/>
                          <a:cs typeface="Arial" pitchFamily="34" charset="0"/>
                        </a:rPr>
                        <a:t>(1) A duração do dia terrestre é de 24 horas.</a:t>
                      </a:r>
                      <a:endParaRPr lang="pt-BR" sz="16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lnSpc>
                          <a:spcPct val="150000"/>
                        </a:lnSpc>
                        <a:spcAft>
                          <a:spcPts val="0"/>
                        </a:spcAft>
                      </a:pPr>
                      <a:r>
                        <a:rPr lang="pt-PT" sz="1800" dirty="0" smtClean="0">
                          <a:effectLst/>
                          <a:latin typeface="Arial" pitchFamily="34" charset="0"/>
                          <a:ea typeface="Times New Roman"/>
                          <a:cs typeface="Arial" pitchFamily="34" charset="0"/>
                        </a:rPr>
                        <a:t>(  )</a:t>
                      </a:r>
                      <a:endParaRPr lang="pt-BR" sz="16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0">
                <a:tc>
                  <a:txBody>
                    <a:bodyPr/>
                    <a:lstStyle/>
                    <a:p>
                      <a:pPr algn="just" hangingPunct="0">
                        <a:lnSpc>
                          <a:spcPct val="150000"/>
                        </a:lnSpc>
                        <a:spcAft>
                          <a:spcPts val="0"/>
                        </a:spcAft>
                      </a:pPr>
                      <a:r>
                        <a:rPr lang="pt-PT" sz="1800" dirty="0">
                          <a:effectLst/>
                          <a:latin typeface="Arial" pitchFamily="34" charset="0"/>
                          <a:ea typeface="Times New Roman"/>
                          <a:cs typeface="Arial" pitchFamily="34" charset="0"/>
                        </a:rPr>
                        <a:t>(2) A duração aproximada do ano terrestre é de 365 dias.</a:t>
                      </a:r>
                      <a:endParaRPr lang="pt-BR" sz="16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lnSpc>
                          <a:spcPct val="150000"/>
                        </a:lnSpc>
                        <a:spcAft>
                          <a:spcPts val="0"/>
                        </a:spcAft>
                      </a:pPr>
                      <a:r>
                        <a:rPr lang="pt-PT" sz="1800" dirty="0" smtClean="0">
                          <a:effectLst/>
                          <a:latin typeface="Arial" pitchFamily="34" charset="0"/>
                          <a:ea typeface="Times New Roman"/>
                          <a:cs typeface="Arial" pitchFamily="34" charset="0"/>
                        </a:rPr>
                        <a:t>(  )</a:t>
                      </a:r>
                      <a:endParaRPr lang="pt-BR" sz="16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0">
                <a:tc>
                  <a:txBody>
                    <a:bodyPr/>
                    <a:lstStyle/>
                    <a:p>
                      <a:pPr algn="just" hangingPunct="0">
                        <a:lnSpc>
                          <a:spcPct val="150000"/>
                        </a:lnSpc>
                        <a:spcAft>
                          <a:spcPts val="0"/>
                        </a:spcAft>
                      </a:pPr>
                      <a:r>
                        <a:rPr lang="pt-PT" sz="1800" dirty="0">
                          <a:effectLst/>
                          <a:latin typeface="Arial" pitchFamily="34" charset="0"/>
                          <a:ea typeface="Times New Roman"/>
                          <a:cs typeface="Arial" pitchFamily="34" charset="0"/>
                        </a:rPr>
                        <a:t>(3) A Astronomia estuda os planetas, estrelas, luas, astros, etc.</a:t>
                      </a:r>
                      <a:endParaRPr lang="pt-BR" sz="16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lnSpc>
                          <a:spcPct val="150000"/>
                        </a:lnSpc>
                        <a:spcAft>
                          <a:spcPts val="0"/>
                        </a:spcAft>
                      </a:pPr>
                      <a:r>
                        <a:rPr lang="pt-PT" sz="1800" dirty="0" smtClean="0">
                          <a:effectLst/>
                          <a:latin typeface="Arial" pitchFamily="34" charset="0"/>
                          <a:ea typeface="Times New Roman"/>
                          <a:cs typeface="Arial" pitchFamily="34" charset="0"/>
                        </a:rPr>
                        <a:t>(  )</a:t>
                      </a:r>
                      <a:endParaRPr lang="pt-BR" sz="16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4" name="Retângulo 3"/>
          <p:cNvSpPr/>
          <p:nvPr/>
        </p:nvSpPr>
        <p:spPr>
          <a:xfrm>
            <a:off x="7267223" y="1251463"/>
            <a:ext cx="338554" cy="369332"/>
          </a:xfrm>
          <a:prstGeom prst="rect">
            <a:avLst/>
          </a:prstGeom>
        </p:spPr>
        <p:txBody>
          <a:bodyPr wrap="none">
            <a:spAutoFit/>
          </a:bodyPr>
          <a:lstStyle/>
          <a:p>
            <a:r>
              <a:rPr lang="pt-PT" b="1" dirty="0">
                <a:solidFill>
                  <a:srgbClr val="FF0000"/>
                </a:solidFill>
                <a:latin typeface="Arial" pitchFamily="34" charset="0"/>
                <a:ea typeface="Times New Roman"/>
                <a:cs typeface="Arial" pitchFamily="34" charset="0"/>
              </a:rPr>
              <a:t>V</a:t>
            </a:r>
            <a:endParaRPr lang="pt-BR" b="1" dirty="0">
              <a:solidFill>
                <a:srgbClr val="FF0000"/>
              </a:solidFill>
            </a:endParaRPr>
          </a:p>
        </p:txBody>
      </p:sp>
      <p:sp>
        <p:nvSpPr>
          <p:cNvPr id="5" name="Retângulo 4"/>
          <p:cNvSpPr/>
          <p:nvPr/>
        </p:nvSpPr>
        <p:spPr>
          <a:xfrm>
            <a:off x="7267223" y="1697150"/>
            <a:ext cx="338554" cy="369332"/>
          </a:xfrm>
          <a:prstGeom prst="rect">
            <a:avLst/>
          </a:prstGeom>
        </p:spPr>
        <p:txBody>
          <a:bodyPr wrap="none">
            <a:spAutoFit/>
          </a:bodyPr>
          <a:lstStyle/>
          <a:p>
            <a:r>
              <a:rPr lang="pt-PT" b="1" dirty="0">
                <a:solidFill>
                  <a:srgbClr val="FF0000"/>
                </a:solidFill>
                <a:latin typeface="Arial" pitchFamily="34" charset="0"/>
                <a:ea typeface="Times New Roman"/>
                <a:cs typeface="Arial" pitchFamily="34" charset="0"/>
              </a:rPr>
              <a:t>V</a:t>
            </a:r>
            <a:endParaRPr lang="pt-BR" b="1" dirty="0">
              <a:solidFill>
                <a:srgbClr val="FF0000"/>
              </a:solidFill>
            </a:endParaRPr>
          </a:p>
        </p:txBody>
      </p:sp>
      <p:sp>
        <p:nvSpPr>
          <p:cNvPr id="7" name="Retângulo 6"/>
          <p:cNvSpPr/>
          <p:nvPr/>
        </p:nvSpPr>
        <p:spPr>
          <a:xfrm>
            <a:off x="7263832" y="2102546"/>
            <a:ext cx="338554" cy="369332"/>
          </a:xfrm>
          <a:prstGeom prst="rect">
            <a:avLst/>
          </a:prstGeom>
        </p:spPr>
        <p:txBody>
          <a:bodyPr wrap="none">
            <a:spAutoFit/>
          </a:bodyPr>
          <a:lstStyle/>
          <a:p>
            <a:r>
              <a:rPr lang="pt-PT" b="1" dirty="0">
                <a:solidFill>
                  <a:srgbClr val="FF0000"/>
                </a:solidFill>
                <a:latin typeface="Arial" pitchFamily="34" charset="0"/>
                <a:ea typeface="Times New Roman"/>
                <a:cs typeface="Arial" pitchFamily="34" charset="0"/>
              </a:rPr>
              <a:t>V</a:t>
            </a:r>
            <a:endParaRPr lang="pt-BR" b="1" dirty="0">
              <a:solidFill>
                <a:srgbClr val="FF0000"/>
              </a:solidFill>
            </a:endParaRPr>
          </a:p>
        </p:txBody>
      </p:sp>
      <p:sp>
        <p:nvSpPr>
          <p:cNvPr id="9" name="Retângulo 8"/>
          <p:cNvSpPr/>
          <p:nvPr/>
        </p:nvSpPr>
        <p:spPr>
          <a:xfrm>
            <a:off x="11372144" y="2511368"/>
            <a:ext cx="338554" cy="369332"/>
          </a:xfrm>
          <a:prstGeom prst="rect">
            <a:avLst/>
          </a:prstGeom>
        </p:spPr>
        <p:txBody>
          <a:bodyPr wrap="none">
            <a:spAutoFit/>
          </a:bodyPr>
          <a:lstStyle/>
          <a:p>
            <a:r>
              <a:rPr lang="pt-PT" b="1" dirty="0">
                <a:solidFill>
                  <a:srgbClr val="FF0000"/>
                </a:solidFill>
                <a:latin typeface="Arial" pitchFamily="34" charset="0"/>
                <a:ea typeface="Times New Roman"/>
                <a:cs typeface="Arial" pitchFamily="34" charset="0"/>
              </a:rPr>
              <a:t>V</a:t>
            </a:r>
            <a:endParaRPr lang="pt-BR" b="1" dirty="0">
              <a:solidFill>
                <a:srgbClr val="FF0000"/>
              </a:solidFill>
            </a:endParaRPr>
          </a:p>
        </p:txBody>
      </p:sp>
      <p:sp>
        <p:nvSpPr>
          <p:cNvPr id="10" name="Retângulo 9"/>
          <p:cNvSpPr/>
          <p:nvPr/>
        </p:nvSpPr>
        <p:spPr>
          <a:xfrm>
            <a:off x="11387792" y="2924944"/>
            <a:ext cx="325730" cy="369332"/>
          </a:xfrm>
          <a:prstGeom prst="rect">
            <a:avLst/>
          </a:prstGeom>
        </p:spPr>
        <p:txBody>
          <a:bodyPr wrap="none">
            <a:spAutoFit/>
          </a:bodyPr>
          <a:lstStyle/>
          <a:p>
            <a:r>
              <a:rPr lang="pt-PT" b="1" dirty="0">
                <a:solidFill>
                  <a:srgbClr val="FF0000"/>
                </a:solidFill>
                <a:latin typeface="Arial" pitchFamily="34" charset="0"/>
                <a:ea typeface="Times New Roman"/>
                <a:cs typeface="Arial" pitchFamily="34" charset="0"/>
              </a:rPr>
              <a:t>F</a:t>
            </a:r>
            <a:endParaRPr lang="pt-BR" b="1" dirty="0">
              <a:solidFill>
                <a:srgbClr val="FF0000"/>
              </a:solidFill>
            </a:endParaRPr>
          </a:p>
        </p:txBody>
      </p:sp>
      <p:sp>
        <p:nvSpPr>
          <p:cNvPr id="11" name="Retângulo 10"/>
          <p:cNvSpPr/>
          <p:nvPr/>
        </p:nvSpPr>
        <p:spPr>
          <a:xfrm>
            <a:off x="11387792" y="3338520"/>
            <a:ext cx="325730" cy="369332"/>
          </a:xfrm>
          <a:prstGeom prst="rect">
            <a:avLst/>
          </a:prstGeom>
        </p:spPr>
        <p:txBody>
          <a:bodyPr wrap="none">
            <a:spAutoFit/>
          </a:bodyPr>
          <a:lstStyle/>
          <a:p>
            <a:r>
              <a:rPr lang="pt-PT" b="1" dirty="0">
                <a:solidFill>
                  <a:srgbClr val="FF0000"/>
                </a:solidFill>
                <a:latin typeface="Arial" pitchFamily="34" charset="0"/>
                <a:ea typeface="Times New Roman"/>
                <a:cs typeface="Arial" pitchFamily="34" charset="0"/>
              </a:rPr>
              <a:t>F</a:t>
            </a:r>
            <a:endParaRPr lang="pt-BR" b="1" dirty="0">
              <a:solidFill>
                <a:srgbClr val="FF0000"/>
              </a:solidFill>
            </a:endParaRPr>
          </a:p>
        </p:txBody>
      </p:sp>
      <p:sp>
        <p:nvSpPr>
          <p:cNvPr id="12" name="Retângulo 11"/>
          <p:cNvSpPr/>
          <p:nvPr/>
        </p:nvSpPr>
        <p:spPr>
          <a:xfrm>
            <a:off x="11387792" y="3742860"/>
            <a:ext cx="325730" cy="369332"/>
          </a:xfrm>
          <a:prstGeom prst="rect">
            <a:avLst/>
          </a:prstGeom>
        </p:spPr>
        <p:txBody>
          <a:bodyPr wrap="none">
            <a:spAutoFit/>
          </a:bodyPr>
          <a:lstStyle/>
          <a:p>
            <a:r>
              <a:rPr lang="pt-PT" b="1" dirty="0">
                <a:solidFill>
                  <a:srgbClr val="FF0000"/>
                </a:solidFill>
                <a:latin typeface="Arial" pitchFamily="34" charset="0"/>
                <a:ea typeface="Times New Roman"/>
                <a:cs typeface="Arial" pitchFamily="34" charset="0"/>
              </a:rPr>
              <a:t>F</a:t>
            </a:r>
            <a:endParaRPr lang="pt-BR" b="1" dirty="0">
              <a:solidFill>
                <a:srgbClr val="FF0000"/>
              </a:solidFill>
            </a:endParaRPr>
          </a:p>
        </p:txBody>
      </p:sp>
      <p:sp>
        <p:nvSpPr>
          <p:cNvPr id="13" name="Retângulo 12"/>
          <p:cNvSpPr/>
          <p:nvPr/>
        </p:nvSpPr>
        <p:spPr>
          <a:xfrm>
            <a:off x="11387792" y="4968876"/>
            <a:ext cx="325730" cy="369332"/>
          </a:xfrm>
          <a:prstGeom prst="rect">
            <a:avLst/>
          </a:prstGeom>
        </p:spPr>
        <p:txBody>
          <a:bodyPr wrap="none">
            <a:spAutoFit/>
          </a:bodyPr>
          <a:lstStyle/>
          <a:p>
            <a:r>
              <a:rPr lang="pt-PT" b="1" dirty="0">
                <a:solidFill>
                  <a:srgbClr val="FF0000"/>
                </a:solidFill>
                <a:latin typeface="Arial" pitchFamily="34" charset="0"/>
                <a:ea typeface="Times New Roman"/>
                <a:cs typeface="Arial" pitchFamily="34" charset="0"/>
              </a:rPr>
              <a:t>F</a:t>
            </a:r>
            <a:endParaRPr lang="pt-BR" b="1" dirty="0">
              <a:solidFill>
                <a:srgbClr val="FF0000"/>
              </a:solidFill>
            </a:endParaRPr>
          </a:p>
        </p:txBody>
      </p:sp>
      <p:sp>
        <p:nvSpPr>
          <p:cNvPr id="14" name="Retângulo 13"/>
          <p:cNvSpPr/>
          <p:nvPr/>
        </p:nvSpPr>
        <p:spPr>
          <a:xfrm>
            <a:off x="11387792" y="4149080"/>
            <a:ext cx="325730" cy="369332"/>
          </a:xfrm>
          <a:prstGeom prst="rect">
            <a:avLst/>
          </a:prstGeom>
        </p:spPr>
        <p:txBody>
          <a:bodyPr wrap="none">
            <a:spAutoFit/>
          </a:bodyPr>
          <a:lstStyle/>
          <a:p>
            <a:r>
              <a:rPr lang="pt-PT" b="1" dirty="0">
                <a:solidFill>
                  <a:srgbClr val="FF0000"/>
                </a:solidFill>
                <a:latin typeface="Arial" pitchFamily="34" charset="0"/>
                <a:ea typeface="Times New Roman"/>
                <a:cs typeface="Arial" pitchFamily="34" charset="0"/>
              </a:rPr>
              <a:t>F</a:t>
            </a:r>
            <a:endParaRPr lang="pt-BR" b="1" dirty="0">
              <a:solidFill>
                <a:srgbClr val="FF0000"/>
              </a:solidFill>
            </a:endParaRPr>
          </a:p>
        </p:txBody>
      </p:sp>
      <p:sp>
        <p:nvSpPr>
          <p:cNvPr id="15" name="Retângulo 14"/>
          <p:cNvSpPr/>
          <p:nvPr/>
        </p:nvSpPr>
        <p:spPr>
          <a:xfrm>
            <a:off x="11387792" y="5382452"/>
            <a:ext cx="325730" cy="369332"/>
          </a:xfrm>
          <a:prstGeom prst="rect">
            <a:avLst/>
          </a:prstGeom>
        </p:spPr>
        <p:txBody>
          <a:bodyPr wrap="none">
            <a:spAutoFit/>
          </a:bodyPr>
          <a:lstStyle/>
          <a:p>
            <a:r>
              <a:rPr lang="pt-PT" b="1" dirty="0">
                <a:solidFill>
                  <a:srgbClr val="FF0000"/>
                </a:solidFill>
                <a:latin typeface="Arial" pitchFamily="34" charset="0"/>
                <a:ea typeface="Times New Roman"/>
                <a:cs typeface="Arial" pitchFamily="34" charset="0"/>
              </a:rPr>
              <a:t>F</a:t>
            </a:r>
            <a:endParaRPr lang="pt-BR" b="1" dirty="0">
              <a:solidFill>
                <a:srgbClr val="FF0000"/>
              </a:solidFill>
            </a:endParaRPr>
          </a:p>
        </p:txBody>
      </p:sp>
    </p:spTree>
    <p:extLst>
      <p:ext uri="{BB962C8B-B14F-4D97-AF65-F5344CB8AC3E}">
        <p14:creationId xmlns:p14="http://schemas.microsoft.com/office/powerpoint/2010/main" val="3076943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 calcmode="lin" valueType="num">
                                      <p:cBhvr additive="base">
                                        <p:cTn id="37" dur="500" fill="hold"/>
                                        <p:tgtEl>
                                          <p:spTgt spid="11"/>
                                        </p:tgtEl>
                                        <p:attrNameLst>
                                          <p:attrName>ppt_x</p:attrName>
                                        </p:attrNameLst>
                                      </p:cBhvr>
                                      <p:tavLst>
                                        <p:tav tm="0">
                                          <p:val>
                                            <p:strVal val="#ppt_x"/>
                                          </p:val>
                                        </p:tav>
                                        <p:tav tm="100000">
                                          <p:val>
                                            <p:strVal val="#ppt_x"/>
                                          </p:val>
                                        </p:tav>
                                      </p:tavLst>
                                    </p:anim>
                                    <p:anim calcmode="lin" valueType="num">
                                      <p:cBhvr additive="base">
                                        <p:cTn id="3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additive="base">
                                        <p:cTn id="43" dur="500" fill="hold"/>
                                        <p:tgtEl>
                                          <p:spTgt spid="12"/>
                                        </p:tgtEl>
                                        <p:attrNameLst>
                                          <p:attrName>ppt_x</p:attrName>
                                        </p:attrNameLst>
                                      </p:cBhvr>
                                      <p:tavLst>
                                        <p:tav tm="0">
                                          <p:val>
                                            <p:strVal val="#ppt_x"/>
                                          </p:val>
                                        </p:tav>
                                        <p:tav tm="100000">
                                          <p:val>
                                            <p:strVal val="#ppt_x"/>
                                          </p:val>
                                        </p:tav>
                                      </p:tavLst>
                                    </p:anim>
                                    <p:anim calcmode="lin" valueType="num">
                                      <p:cBhvr additive="base">
                                        <p:cTn id="4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4"/>
                                        </p:tgtEl>
                                        <p:attrNameLst>
                                          <p:attrName>style.visibility</p:attrName>
                                        </p:attrNameLst>
                                      </p:cBhvr>
                                      <p:to>
                                        <p:strVal val="visible"/>
                                      </p:to>
                                    </p:set>
                                    <p:anim calcmode="lin" valueType="num">
                                      <p:cBhvr additive="base">
                                        <p:cTn id="49" dur="500" fill="hold"/>
                                        <p:tgtEl>
                                          <p:spTgt spid="14"/>
                                        </p:tgtEl>
                                        <p:attrNameLst>
                                          <p:attrName>ppt_x</p:attrName>
                                        </p:attrNameLst>
                                      </p:cBhvr>
                                      <p:tavLst>
                                        <p:tav tm="0">
                                          <p:val>
                                            <p:strVal val="#ppt_x"/>
                                          </p:val>
                                        </p:tav>
                                        <p:tav tm="100000">
                                          <p:val>
                                            <p:strVal val="#ppt_x"/>
                                          </p:val>
                                        </p:tav>
                                      </p:tavLst>
                                    </p:anim>
                                    <p:anim calcmode="lin" valueType="num">
                                      <p:cBhvr additive="base">
                                        <p:cTn id="5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3"/>
                                        </p:tgtEl>
                                        <p:attrNameLst>
                                          <p:attrName>style.visibility</p:attrName>
                                        </p:attrNameLst>
                                      </p:cBhvr>
                                      <p:to>
                                        <p:strVal val="visible"/>
                                      </p:to>
                                    </p:set>
                                    <p:anim calcmode="lin" valueType="num">
                                      <p:cBhvr additive="base">
                                        <p:cTn id="55" dur="500" fill="hold"/>
                                        <p:tgtEl>
                                          <p:spTgt spid="13"/>
                                        </p:tgtEl>
                                        <p:attrNameLst>
                                          <p:attrName>ppt_x</p:attrName>
                                        </p:attrNameLst>
                                      </p:cBhvr>
                                      <p:tavLst>
                                        <p:tav tm="0">
                                          <p:val>
                                            <p:strVal val="#ppt_x"/>
                                          </p:val>
                                        </p:tav>
                                        <p:tav tm="100000">
                                          <p:val>
                                            <p:strVal val="#ppt_x"/>
                                          </p:val>
                                        </p:tav>
                                      </p:tavLst>
                                    </p:anim>
                                    <p:anim calcmode="lin" valueType="num">
                                      <p:cBhvr additive="base">
                                        <p:cTn id="5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5"/>
                                        </p:tgtEl>
                                        <p:attrNameLst>
                                          <p:attrName>style.visibility</p:attrName>
                                        </p:attrNameLst>
                                      </p:cBhvr>
                                      <p:to>
                                        <p:strVal val="visible"/>
                                      </p:to>
                                    </p:set>
                                    <p:anim calcmode="lin" valueType="num">
                                      <p:cBhvr additive="base">
                                        <p:cTn id="61" dur="500" fill="hold"/>
                                        <p:tgtEl>
                                          <p:spTgt spid="15"/>
                                        </p:tgtEl>
                                        <p:attrNameLst>
                                          <p:attrName>ppt_x</p:attrName>
                                        </p:attrNameLst>
                                      </p:cBhvr>
                                      <p:tavLst>
                                        <p:tav tm="0">
                                          <p:val>
                                            <p:strVal val="#ppt_x"/>
                                          </p:val>
                                        </p:tav>
                                        <p:tav tm="100000">
                                          <p:val>
                                            <p:strVal val="#ppt_x"/>
                                          </p:val>
                                        </p:tav>
                                      </p:tavLst>
                                    </p:anim>
                                    <p:anim calcmode="lin" valueType="num">
                                      <p:cBhvr additive="base">
                                        <p:cTn id="6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p:bldP spid="9" grpId="0"/>
      <p:bldP spid="10" grpId="0"/>
      <p:bldP spid="11" grpId="0"/>
      <p:bldP spid="12" grpId="0"/>
      <p:bldP spid="13" grpId="0"/>
      <p:bldP spid="14" grpId="0"/>
      <p:bldP spid="1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90897" y="66417"/>
            <a:ext cx="7920880" cy="2169825"/>
          </a:xfrm>
          <a:prstGeom prst="rect">
            <a:avLst/>
          </a:prstGeom>
        </p:spPr>
        <p:txBody>
          <a:bodyPr wrap="square">
            <a:spAutoFit/>
          </a:bodyPr>
          <a:lstStyle/>
          <a:p>
            <a:pPr algn="just">
              <a:lnSpc>
                <a:spcPct val="150000"/>
              </a:lnSpc>
            </a:pPr>
            <a:r>
              <a:rPr lang="pt-BR" b="1" dirty="0">
                <a:latin typeface="Arial" pitchFamily="34" charset="0"/>
                <a:cs typeface="Arial" pitchFamily="34" charset="0"/>
              </a:rPr>
              <a:t>Questão 7) (1 ponto)</a:t>
            </a:r>
            <a:r>
              <a:rPr lang="pt-BR" dirty="0">
                <a:latin typeface="Arial" pitchFamily="34" charset="0"/>
                <a:cs typeface="Arial" pitchFamily="34" charset="0"/>
              </a:rPr>
              <a:t> Como você talvez já saiba a Terra gira ao redor do Sol num movimento chamado translação e para dar uma volta completa ao redor do Sol gasta um ano e ao mesmo tempo ela gira sobre ela mesma (rotação) o que dá origem ao dia e à noite e faz com que pareça que é o Sol que está girando ao redor da Terra.</a:t>
            </a:r>
          </a:p>
        </p:txBody>
      </p:sp>
      <p:sp>
        <p:nvSpPr>
          <p:cNvPr id="4" name="Retângulo 3"/>
          <p:cNvSpPr/>
          <p:nvPr/>
        </p:nvSpPr>
        <p:spPr>
          <a:xfrm>
            <a:off x="190896" y="2367171"/>
            <a:ext cx="11607249" cy="923330"/>
          </a:xfrm>
          <a:prstGeom prst="rect">
            <a:avLst/>
          </a:prstGeom>
        </p:spPr>
        <p:txBody>
          <a:bodyPr wrap="square">
            <a:spAutoFit/>
          </a:bodyPr>
          <a:lstStyle/>
          <a:p>
            <a:pPr algn="just" hangingPunct="0">
              <a:lnSpc>
                <a:spcPct val="150000"/>
              </a:lnSpc>
            </a:pPr>
            <a:r>
              <a:rPr lang="pt-BR" b="1" dirty="0" smtClean="0">
                <a:latin typeface="Arial" pitchFamily="34" charset="0"/>
                <a:cs typeface="Arial" pitchFamily="34" charset="0"/>
              </a:rPr>
              <a:t>Pergunta 7a</a:t>
            </a:r>
            <a:r>
              <a:rPr lang="pt-BR" b="1" dirty="0">
                <a:latin typeface="Arial" pitchFamily="34" charset="0"/>
                <a:cs typeface="Arial" pitchFamily="34" charset="0"/>
              </a:rPr>
              <a:t>) (0,5 ponto) </a:t>
            </a:r>
            <a:r>
              <a:rPr lang="pt-BR" dirty="0">
                <a:latin typeface="Arial" pitchFamily="34" charset="0"/>
                <a:cs typeface="Arial" pitchFamily="34" charset="0"/>
              </a:rPr>
              <a:t>Pois bem, dito isso, quantas voltas </a:t>
            </a:r>
            <a:r>
              <a:rPr lang="pt-BR" u="sng" dirty="0">
                <a:latin typeface="Arial" pitchFamily="34" charset="0"/>
                <a:cs typeface="Arial" pitchFamily="34" charset="0"/>
              </a:rPr>
              <a:t>completas</a:t>
            </a:r>
            <a:r>
              <a:rPr lang="pt-BR" dirty="0">
                <a:latin typeface="Arial" pitchFamily="34" charset="0"/>
                <a:cs typeface="Arial" pitchFamily="34" charset="0"/>
              </a:rPr>
              <a:t> a Terra já deu ao redor do Sol desde o dia em que você nasceu? É fácil, mas você tem que pensar!</a:t>
            </a:r>
          </a:p>
        </p:txBody>
      </p:sp>
      <p:sp>
        <p:nvSpPr>
          <p:cNvPr id="5" name="Retângulo 4"/>
          <p:cNvSpPr/>
          <p:nvPr/>
        </p:nvSpPr>
        <p:spPr>
          <a:xfrm>
            <a:off x="1775073" y="3198168"/>
            <a:ext cx="10023072" cy="923330"/>
          </a:xfrm>
          <a:prstGeom prst="rect">
            <a:avLst/>
          </a:prstGeom>
        </p:spPr>
        <p:txBody>
          <a:bodyPr wrap="square">
            <a:spAutoFit/>
          </a:bodyPr>
          <a:lstStyle/>
          <a:p>
            <a:pPr>
              <a:lnSpc>
                <a:spcPct val="150000"/>
              </a:lnSpc>
            </a:pPr>
            <a:r>
              <a:rPr lang="pt-BR" dirty="0" smtClean="0">
                <a:solidFill>
                  <a:srgbClr val="FF0000"/>
                </a:solidFill>
                <a:latin typeface="Arial" pitchFamily="34" charset="0"/>
                <a:cs typeface="Arial" pitchFamily="34" charset="0"/>
              </a:rPr>
              <a:t>A </a:t>
            </a:r>
            <a:r>
              <a:rPr lang="pt-BR" dirty="0">
                <a:solidFill>
                  <a:srgbClr val="FF0000"/>
                </a:solidFill>
                <a:latin typeface="Arial" pitchFamily="34" charset="0"/>
                <a:cs typeface="Arial" pitchFamily="34" charset="0"/>
              </a:rPr>
              <a:t>Terra deu um número de voltas igual à idade do aluno. Neste item o(a) professor(a) precisa conferir com a data de nascimento do aluno no cabeçalho  da prova.</a:t>
            </a:r>
          </a:p>
        </p:txBody>
      </p:sp>
      <p:sp>
        <p:nvSpPr>
          <p:cNvPr id="6" name="Retângulo 5"/>
          <p:cNvSpPr/>
          <p:nvPr/>
        </p:nvSpPr>
        <p:spPr>
          <a:xfrm>
            <a:off x="190897" y="3290501"/>
            <a:ext cx="1762021" cy="369332"/>
          </a:xfrm>
          <a:prstGeom prst="rect">
            <a:avLst/>
          </a:prstGeom>
        </p:spPr>
        <p:txBody>
          <a:bodyPr wrap="none">
            <a:spAutoFit/>
          </a:bodyPr>
          <a:lstStyle/>
          <a:p>
            <a:r>
              <a:rPr lang="pt-BR" b="1" dirty="0">
                <a:latin typeface="Arial" pitchFamily="34" charset="0"/>
                <a:cs typeface="Arial" pitchFamily="34" charset="0"/>
              </a:rPr>
              <a:t>Resposta </a:t>
            </a:r>
            <a:r>
              <a:rPr lang="pt-PT" b="1" dirty="0">
                <a:latin typeface="Arial" pitchFamily="34" charset="0"/>
                <a:cs typeface="Arial" pitchFamily="34" charset="0"/>
              </a:rPr>
              <a:t>7a</a:t>
            </a:r>
            <a:r>
              <a:rPr lang="pt-BR" b="1" dirty="0">
                <a:latin typeface="Arial" pitchFamily="34" charset="0"/>
                <a:cs typeface="Arial" pitchFamily="34" charset="0"/>
              </a:rPr>
              <a:t>):</a:t>
            </a:r>
            <a:r>
              <a:rPr lang="pt-BR" dirty="0">
                <a:latin typeface="Arial" pitchFamily="34" charset="0"/>
                <a:cs typeface="Arial" pitchFamily="34" charset="0"/>
              </a:rPr>
              <a:t> </a:t>
            </a:r>
            <a:endParaRPr lang="pt-BR" dirty="0"/>
          </a:p>
        </p:txBody>
      </p:sp>
      <p:sp>
        <p:nvSpPr>
          <p:cNvPr id="7" name="Retângulo 6"/>
          <p:cNvSpPr/>
          <p:nvPr/>
        </p:nvSpPr>
        <p:spPr>
          <a:xfrm>
            <a:off x="173262" y="4365104"/>
            <a:ext cx="9649071" cy="507831"/>
          </a:xfrm>
          <a:prstGeom prst="rect">
            <a:avLst/>
          </a:prstGeom>
        </p:spPr>
        <p:txBody>
          <a:bodyPr wrap="square">
            <a:spAutoFit/>
          </a:bodyPr>
          <a:lstStyle/>
          <a:p>
            <a:pPr>
              <a:lnSpc>
                <a:spcPct val="150000"/>
              </a:lnSpc>
            </a:pPr>
            <a:r>
              <a:rPr lang="pt-BR" b="1" dirty="0" smtClean="0">
                <a:latin typeface="Arial" pitchFamily="34" charset="0"/>
                <a:cs typeface="Arial" pitchFamily="34" charset="0"/>
              </a:rPr>
              <a:t>Pergunta 7b</a:t>
            </a:r>
            <a:r>
              <a:rPr lang="pt-BR" b="1" dirty="0">
                <a:latin typeface="Arial" pitchFamily="34" charset="0"/>
                <a:cs typeface="Arial" pitchFamily="34" charset="0"/>
              </a:rPr>
              <a:t>) (0,5 ponto) </a:t>
            </a:r>
            <a:r>
              <a:rPr lang="pt-BR" dirty="0">
                <a:latin typeface="Arial" pitchFamily="34" charset="0"/>
                <a:cs typeface="Arial" pitchFamily="34" charset="0"/>
              </a:rPr>
              <a:t>Por que as estrelas também parecem girar ao redor da Terra?</a:t>
            </a:r>
          </a:p>
        </p:txBody>
      </p:sp>
      <p:sp>
        <p:nvSpPr>
          <p:cNvPr id="8" name="Retângulo 7"/>
          <p:cNvSpPr/>
          <p:nvPr/>
        </p:nvSpPr>
        <p:spPr>
          <a:xfrm>
            <a:off x="1948248" y="5053826"/>
            <a:ext cx="5949950" cy="369332"/>
          </a:xfrm>
          <a:prstGeom prst="rect">
            <a:avLst/>
          </a:prstGeom>
        </p:spPr>
        <p:txBody>
          <a:bodyPr>
            <a:spAutoFit/>
          </a:bodyPr>
          <a:lstStyle/>
          <a:p>
            <a:r>
              <a:rPr lang="pt-BR" dirty="0" smtClean="0">
                <a:solidFill>
                  <a:srgbClr val="FF0000"/>
                </a:solidFill>
                <a:latin typeface="Arial" pitchFamily="34" charset="0"/>
                <a:cs typeface="Arial" pitchFamily="34" charset="0"/>
              </a:rPr>
              <a:t>Devido </a:t>
            </a:r>
            <a:r>
              <a:rPr lang="pt-BR" dirty="0">
                <a:solidFill>
                  <a:srgbClr val="FF0000"/>
                </a:solidFill>
                <a:latin typeface="Arial" pitchFamily="34" charset="0"/>
                <a:cs typeface="Arial" pitchFamily="34" charset="0"/>
              </a:rPr>
              <a:t>também ao movimento de rotação da Terra.</a:t>
            </a:r>
          </a:p>
        </p:txBody>
      </p:sp>
      <p:sp>
        <p:nvSpPr>
          <p:cNvPr id="9" name="Retângulo 8"/>
          <p:cNvSpPr/>
          <p:nvPr/>
        </p:nvSpPr>
        <p:spPr>
          <a:xfrm>
            <a:off x="201926" y="5053826"/>
            <a:ext cx="1774845" cy="369332"/>
          </a:xfrm>
          <a:prstGeom prst="rect">
            <a:avLst/>
          </a:prstGeom>
        </p:spPr>
        <p:txBody>
          <a:bodyPr wrap="none">
            <a:spAutoFit/>
          </a:bodyPr>
          <a:lstStyle/>
          <a:p>
            <a:r>
              <a:rPr lang="pt-BR" b="1" dirty="0">
                <a:latin typeface="Arial" pitchFamily="34" charset="0"/>
                <a:cs typeface="Arial" pitchFamily="34" charset="0"/>
              </a:rPr>
              <a:t>Resposta 7</a:t>
            </a:r>
            <a:r>
              <a:rPr lang="pt-PT" b="1" dirty="0">
                <a:latin typeface="Arial" pitchFamily="34" charset="0"/>
                <a:cs typeface="Arial" pitchFamily="34" charset="0"/>
              </a:rPr>
              <a:t>b</a:t>
            </a:r>
            <a:r>
              <a:rPr lang="pt-BR" b="1" dirty="0">
                <a:latin typeface="Arial" pitchFamily="34" charset="0"/>
                <a:cs typeface="Arial" pitchFamily="34" charset="0"/>
              </a:rPr>
              <a:t>):</a:t>
            </a:r>
            <a:r>
              <a:rPr lang="pt-BR" dirty="0">
                <a:latin typeface="Arial" pitchFamily="34" charset="0"/>
                <a:cs typeface="Arial" pitchFamily="34" charset="0"/>
              </a:rPr>
              <a:t> </a:t>
            </a:r>
            <a:endParaRPr lang="pt-BR" dirty="0"/>
          </a:p>
        </p:txBody>
      </p:sp>
    </p:spTree>
    <p:extLst>
      <p:ext uri="{BB962C8B-B14F-4D97-AF65-F5344CB8AC3E}">
        <p14:creationId xmlns:p14="http://schemas.microsoft.com/office/powerpoint/2010/main" val="439210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TotalTime>
  <Words>1840</Words>
  <Application>Microsoft Office PowerPoint</Application>
  <PresentationFormat>Personalizar</PresentationFormat>
  <Paragraphs>125</Paragraphs>
  <Slides>13</Slides>
  <Notes>1</Notes>
  <HiddenSlides>0</HiddenSlides>
  <MMClips>0</MMClips>
  <ScaleCrop>false</ScaleCrop>
  <HeadingPairs>
    <vt:vector size="8" baseType="variant">
      <vt:variant>
        <vt:lpstr>Fontes usadas</vt:lpstr>
      </vt:variant>
      <vt:variant>
        <vt:i4>3</vt:i4>
      </vt:variant>
      <vt:variant>
        <vt:lpstr>Tema</vt:lpstr>
      </vt:variant>
      <vt:variant>
        <vt:i4>1</vt:i4>
      </vt:variant>
      <vt:variant>
        <vt:lpstr>Servidores OLE inseridos</vt:lpstr>
      </vt:variant>
      <vt:variant>
        <vt:i4>1</vt:i4>
      </vt:variant>
      <vt:variant>
        <vt:lpstr>Títulos de slides</vt:lpstr>
      </vt:variant>
      <vt:variant>
        <vt:i4>13</vt:i4>
      </vt:variant>
    </vt:vector>
  </HeadingPairs>
  <TitlesOfParts>
    <vt:vector size="18" baseType="lpstr">
      <vt:lpstr>Arial</vt:lpstr>
      <vt:lpstr>Calibri</vt:lpstr>
      <vt:lpstr>Times New Roman</vt:lpstr>
      <vt:lpstr>Tema do Office</vt:lpstr>
      <vt:lpstr>Picture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GABARITO COMENTADO  DA PROVA  OBA 2004 - NÍVEL 1</dc:title>
  <dc:creator>OBA</dc:creator>
  <cp:lastModifiedBy>DVM Informatica</cp:lastModifiedBy>
  <cp:revision>22</cp:revision>
  <dcterms:created xsi:type="dcterms:W3CDTF">2020-09-09T21:39:59Z</dcterms:created>
  <dcterms:modified xsi:type="dcterms:W3CDTF">2020-09-19T16:54:45Z</dcterms:modified>
</cp:coreProperties>
</file>