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34" y="48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27460-D75A-405C-81B6-49801FB94B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4025" y="685800"/>
            <a:ext cx="5949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1EE13-6934-4B91-A212-C194753D6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817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1EE13-6934-4B91-A212-C194753D6932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136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9129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11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233528" y="274639"/>
            <a:ext cx="3486196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74941" y="274639"/>
            <a:ext cx="10260202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20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32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979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74941" y="1600201"/>
            <a:ext cx="68731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846525" y="1600201"/>
            <a:ext cx="68731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553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0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99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Espaço Reservado para Conteúdo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977" y="5632400"/>
            <a:ext cx="2171585" cy="144016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15362"/>
            <a:ext cx="1368629" cy="87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88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6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74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5">
                <a:lumMod val="40000"/>
                <a:lumOff val="6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CC126-312C-47B3-80E9-CF01DBB02545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0337C-3D98-4B29-85E9-42622A8FF6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12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2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517" y="2614914"/>
            <a:ext cx="7083880" cy="470129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26220" y="213381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</a:t>
            </a:r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</a:t>
            </a:r>
            <a:r>
              <a:rPr lang="pt-BR" sz="5272" b="1" dirty="0" smtClean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2001 </a:t>
            </a:r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NÍVEL </a:t>
            </a:r>
            <a:r>
              <a:rPr lang="pt-BR" sz="5272" b="1" dirty="0" smtClean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pt-BR" sz="5272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136" y="3720200"/>
            <a:ext cx="3848682" cy="24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30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66417"/>
            <a:ext cx="7920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9) </a:t>
            </a:r>
            <a:r>
              <a:rPr lang="pt-PT" dirty="0">
                <a:latin typeface="Arial" pitchFamily="34" charset="0"/>
                <a:cs typeface="Arial" pitchFamily="34" charset="0"/>
              </a:rPr>
              <a:t>Conforme escrevemos no começo desta prova olímpica, ser um atento observador do céu (e de tudo mais) é muito importante. Além disso esperamos que você goste de olhar e observar o céu e que já tenha observado a constelação do Cruzeiro do Sul. Esta constelação é tão famosa e bonita que até já fizemos pergunta sobre ela na Olimpíada do ano passado.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06683" y="2651740"/>
            <a:ext cx="668095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9a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Desenhe no retângulo ao lado, a forma desta constelação. Nós vamos ajudar você um pouco: ela tem 5 estrelas (estrelas não têm pontas).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683" y="4073103"/>
            <a:ext cx="66809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9b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Para qual ponto cardeal precisamos olhar quando queremos observar o Cruzeiro do Sul?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0897" y="5147900"/>
            <a:ext cx="1474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/>
              <a:t>Resposta 9b):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619608" y="5138664"/>
            <a:ext cx="582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</a:rPr>
              <a:t>SUL</a:t>
            </a:r>
            <a:endParaRPr lang="pt-BR" sz="20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382" y="2637152"/>
            <a:ext cx="2315215" cy="3278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7381838" y="2492896"/>
            <a:ext cx="2736304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488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22945" y="980728"/>
            <a:ext cx="72008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10) </a:t>
            </a:r>
            <a:r>
              <a:rPr lang="pt-PT" dirty="0">
                <a:latin typeface="Arial" pitchFamily="34" charset="0"/>
                <a:cs typeface="Arial" pitchFamily="34" charset="0"/>
              </a:rPr>
              <a:t>A última pergunta é a mais difícil: o que é um ano-luz?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22945" y="2204864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Resposta: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22945" y="2780928"/>
            <a:ext cx="104411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Unidade de medida de distância usada na astronomia e é equivalente à distância percorrida pela luz num ano.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98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>
            <p:extLst/>
          </p:nvPr>
        </p:nvGraphicFramePr>
        <p:xfrm>
          <a:off x="3858579" y="748162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Contatos: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2334-0082</a:t>
                      </a:r>
                    </a:p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2254-1139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26" name="Imagem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239" y="2164725"/>
            <a:ext cx="4022027" cy="26692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485" y="2593994"/>
            <a:ext cx="2734749" cy="17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3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345357"/>
            <a:ext cx="799288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1) </a:t>
            </a:r>
            <a:r>
              <a:rPr lang="pt-PT" dirty="0">
                <a:latin typeface="Arial" pitchFamily="34" charset="0"/>
                <a:cs typeface="Arial" pitchFamily="34" charset="0"/>
              </a:rPr>
              <a:t>Esperamos que você seja um bom observador das coisas, pois para responder esta questão você só  precisa ter olhado para a sua própria sombra!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8889" y="1815207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1a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O que é preciso para você poder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ter e ver</a:t>
            </a:r>
            <a:r>
              <a:rPr lang="pt-PT" dirty="0">
                <a:latin typeface="Arial" pitchFamily="34" charset="0"/>
                <a:cs typeface="Arial" pitchFamily="34" charset="0"/>
              </a:rPr>
              <a:t> a sua própria sombra durante o dia?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8889" y="4029164"/>
            <a:ext cx="987925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1b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PT" dirty="0">
                <a:latin typeface="Arial" pitchFamily="34" charset="0"/>
                <a:cs typeface="Arial" pitchFamily="34" charset="0"/>
              </a:rPr>
              <a:t>O que é preciso para você poder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ter e ver</a:t>
            </a:r>
            <a:r>
              <a:rPr lang="pt-PT" dirty="0">
                <a:latin typeface="Arial" pitchFamily="34" charset="0"/>
                <a:cs typeface="Arial" pitchFamily="34" charset="0"/>
              </a:rPr>
              <a:t> a sua própria sombra durante a noite?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8889" y="3059668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Resposta 1a):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40716" y="2983330"/>
            <a:ext cx="98554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É preciso </a:t>
            </a:r>
            <a:r>
              <a:rPr lang="pt-P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uma fonte de luz e para </a:t>
            </a:r>
            <a:r>
              <a:rPr lang="pt-P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própria sombra a fonte de luz precisa estar atrás da pessoa.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18889" y="4869160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1b):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703916" y="4796620"/>
            <a:ext cx="97922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É preciso </a:t>
            </a:r>
            <a:r>
              <a:rPr lang="pt-P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uma fonte de luz e para </a:t>
            </a:r>
            <a:r>
              <a:rPr lang="pt-P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própria sombra a fonte de luz precisa estar atrás da pessoa.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6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4433" y="476672"/>
            <a:ext cx="792088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2) </a:t>
            </a:r>
            <a:r>
              <a:rPr lang="pt-PT" dirty="0">
                <a:latin typeface="Arial" pitchFamily="34" charset="0"/>
                <a:cs typeface="Arial" pitchFamily="34" charset="0"/>
              </a:rPr>
              <a:t>Ser um bom observador é muito importante, por isso mesmo aqui vai outra pergunta sobre sombra! Agora vamos falar só da sombra causada pelo SOL.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0898" y="2276872"/>
            <a:ext cx="1130525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2a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A sua sombra da manhã e a do meio-dia são do mesmo comprimento? Se não forem, explique porque elas não são, está bem? Se você precisar fazer um desenho para ajudar a explicar, pode fazer que nós vamos gostar.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90897" y="3608639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Resposta 2a):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94434" y="3537952"/>
            <a:ext cx="113017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pt-PT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Não 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são do mesmo comprimento. De manhã a sombra é longa pois o Sol está baixo no horizonte e ao meio-dia ele está alto no céu e a sombra é curta.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94433" y="4787860"/>
            <a:ext cx="1000557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2b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Durante um dia ensolarado tudo tem sombra ou tem coisa que não tem sombra?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94434" y="5435932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2b):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888798" y="5435932"/>
            <a:ext cx="7970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Só os corpos opacos têm sombra. O ar, por exemplo, não tem sombra.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99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66417"/>
            <a:ext cx="410445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3) </a:t>
            </a:r>
            <a:r>
              <a:rPr lang="pt-PT" dirty="0">
                <a:latin typeface="Arial" pitchFamily="34" charset="0"/>
                <a:cs typeface="Arial" pitchFamily="34" charset="0"/>
              </a:rPr>
              <a:t>Aqui vai mais uma pergunta que para responder você precisa ter observado o céu, ou melhor, a Lua, durante o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período da fase crescente</a:t>
            </a:r>
            <a:r>
              <a:rPr lang="pt-PT" dirty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985" y="289987"/>
            <a:ext cx="3722354" cy="1451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90898" y="2236242"/>
            <a:ext cx="116072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>
                <a:latin typeface="Arial" pitchFamily="34" charset="0"/>
                <a:cs typeface="Arial" pitchFamily="34" charset="0"/>
              </a:rPr>
              <a:t>Numa certa noite chamada “noite de Lua Quarto Crescente” ela tem o formato da figura 1. Sete noites depois ela tem o formato da figura 2, quando ela fica toda iluminada.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1748" y="3159572"/>
            <a:ext cx="943304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3a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PT" dirty="0">
                <a:latin typeface="Arial" pitchFamily="34" charset="0"/>
                <a:cs typeface="Arial" pitchFamily="34" charset="0"/>
              </a:rPr>
              <a:t>Qual é o nome dado para a noite em que a Lua tem a aparência da figura 2?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0897" y="3667403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Resposta 3a):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01748" y="5324564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3b):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75073" y="3667403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Lua Cheia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90896" y="4221088"/>
            <a:ext cx="116072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3b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dirty="0">
                <a:latin typeface="Arial" pitchFamily="34" charset="0"/>
                <a:cs typeface="Arial" pitchFamily="34" charset="0"/>
              </a:rPr>
              <a:t> Desenhe pelo menos três figuras que mostrem como a Lua fica quando ela passa da aparência da figura 1 até chegar a ter a aparência da figura 2.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981" y="5324564"/>
            <a:ext cx="4176464" cy="135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1775073" y="5236374"/>
            <a:ext cx="3198643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Três figuras parecidas com estas que estão ao lado...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04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66417"/>
            <a:ext cx="792088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4) </a:t>
            </a:r>
            <a:r>
              <a:rPr lang="pt-PT" dirty="0">
                <a:latin typeface="Arial" pitchFamily="34" charset="0"/>
                <a:cs typeface="Arial" pitchFamily="34" charset="0"/>
              </a:rPr>
              <a:t>Os povos antigos observaram que 5 “estrelas” se moviam pelo céu enquanto todas as outras eram aparentemente fixas. Estas “estrelas” que se moviam eles chamaram de planetas.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23199" y="1420392"/>
            <a:ext cx="807494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4a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PT" dirty="0">
                <a:latin typeface="Arial" pitchFamily="34" charset="0"/>
                <a:cs typeface="Arial" pitchFamily="34" charset="0"/>
              </a:rPr>
              <a:t>Escreva, então, os nomes dos 5 planetas conhecidos pelos povos antigos. Nós vamos ajudar você nesta questão: todos os planetas conhecidos pelos antigos estão entre o Sol e Urano. (Não considere a Terra).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3199" y="2831068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Resposta 4a):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63234" y="2831068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Mercúrio, 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23200" y="3501008"/>
            <a:ext cx="1167494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4b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PT" dirty="0">
                <a:latin typeface="Arial" pitchFamily="34" charset="0"/>
                <a:cs typeface="Arial" pitchFamily="34" charset="0"/>
              </a:rPr>
              <a:t>Além de Urano foram descobertos mais dois planetas; escreva o nome deles. Nós vamos ajudar você nesta questão também: um destes dois planetas é aquele que está mais distante do Sol e também é o menor de todos eles.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30718" y="5061184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latin typeface="Arial" pitchFamily="34" charset="0"/>
                <a:cs typeface="Arial" pitchFamily="34" charset="0"/>
              </a:rPr>
              <a:t>Resposta 4a):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733946" y="5061184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Netuno e Plutão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415034" y="5733256"/>
            <a:ext cx="8583112" cy="78534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600" b="1" i="1" dirty="0">
                <a:latin typeface="Arial" pitchFamily="34" charset="0"/>
                <a:cs typeface="Arial" pitchFamily="34" charset="0"/>
              </a:rPr>
              <a:t>Observação</a:t>
            </a:r>
            <a:r>
              <a:rPr lang="pt-PT" sz="1600" i="1" dirty="0">
                <a:latin typeface="Arial" pitchFamily="34" charset="0"/>
                <a:cs typeface="Arial" pitchFamily="34" charset="0"/>
              </a:rPr>
              <a:t>: recentemente foram descobertos planetas girando ao redor de outras estrelas, mas isto é assunto para uma pergunta que faremos na Olimpíada do ano que vem.</a:t>
            </a:r>
            <a:endParaRPr lang="pt-BR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855193" y="2831068"/>
            <a:ext cx="902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Vênus,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3659983" y="2831068"/>
            <a:ext cx="838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Marte,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367361" y="283106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Júpiter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5114120" y="2831068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 Saturno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8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 animBg="1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3"/>
          <p:cNvSpPr>
            <a:spLocks noChangeArrowheads="1"/>
          </p:cNvSpPr>
          <p:nvPr/>
        </p:nvSpPr>
        <p:spPr bwMode="auto">
          <a:xfrm>
            <a:off x="1651567" y="3745272"/>
            <a:ext cx="1644044" cy="1778647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18889" y="67434"/>
            <a:ext cx="7992888" cy="1893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sz="1600" b="1" dirty="0">
                <a:latin typeface="Arial" pitchFamily="34" charset="0"/>
                <a:cs typeface="Arial" pitchFamily="34" charset="0"/>
              </a:rPr>
              <a:t>Questão 5) </a:t>
            </a:r>
            <a:r>
              <a:rPr lang="pt-PT" sz="1600" dirty="0">
                <a:latin typeface="Arial" pitchFamily="34" charset="0"/>
                <a:cs typeface="Arial" pitchFamily="34" charset="0"/>
              </a:rPr>
              <a:t>Você sabe que toda vez que faz aniversário é porque se passou mais um ano para você, certo? Isto significa que o planeta Terra deu mais uma volta ao redor do Sol desde o seu último aniversário. Muito bem, esperamos que você já tenha estudado a forma do movimento da Terra ao redor do Sol. Uma das figuras abaixo é a que melhor representa o movimento da Terra ao redor do Sol.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1651567" y="3748752"/>
            <a:ext cx="1644044" cy="1778647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3619339" y="3856635"/>
            <a:ext cx="1644044" cy="1555924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5651939" y="4078966"/>
            <a:ext cx="1644044" cy="1111262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535713" y="4301296"/>
            <a:ext cx="1644044" cy="666601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18888" y="2226417"/>
            <a:ext cx="11679258" cy="416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600" b="1" dirty="0" smtClean="0">
                <a:latin typeface="Arial" pitchFamily="34" charset="0"/>
                <a:cs typeface="Arial" pitchFamily="34" charset="0"/>
              </a:rPr>
              <a:t>Pergunta a</a:t>
            </a:r>
            <a:r>
              <a:rPr lang="pt-PT" sz="1600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sz="1600" dirty="0">
                <a:latin typeface="Arial" pitchFamily="34" charset="0"/>
                <a:cs typeface="Arial" pitchFamily="34" charset="0"/>
              </a:rPr>
              <a:t> Pinte (de qualquer cor) a figura que na sua opinião melhor representa o movimento da Terra ao redor do Sol.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18890" y="2740758"/>
            <a:ext cx="11679256" cy="78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600" b="1" dirty="0" smtClean="0">
                <a:latin typeface="Arial" pitchFamily="34" charset="0"/>
                <a:cs typeface="Arial" pitchFamily="34" charset="0"/>
              </a:rPr>
              <a:t>Pergunta b</a:t>
            </a:r>
            <a:r>
              <a:rPr lang="pt-PT" sz="1600" b="1" dirty="0">
                <a:latin typeface="Arial" pitchFamily="34" charset="0"/>
                <a:cs typeface="Arial" pitchFamily="34" charset="0"/>
              </a:rPr>
              <a:t>)</a:t>
            </a:r>
            <a:r>
              <a:rPr lang="pt-PT" sz="1600" dirty="0">
                <a:latin typeface="Arial" pitchFamily="34" charset="0"/>
                <a:cs typeface="Arial" pitchFamily="34" charset="0"/>
              </a:rPr>
              <a:t> Na figura que você escolher no item (a)</a:t>
            </a:r>
            <a:r>
              <a:rPr lang="pt-PT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PT" sz="1600" dirty="0">
                <a:latin typeface="Arial" pitchFamily="34" charset="0"/>
                <a:cs typeface="Arial" pitchFamily="34" charset="0"/>
              </a:rPr>
              <a:t>desenhe o Sol (basta fazer um ponto) no lugar que melhor representa o lugar que ele deve ocupar.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2515812" y="4579012"/>
            <a:ext cx="123357" cy="1461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1521712" y="5616107"/>
            <a:ext cx="8476434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1600" i="1" dirty="0">
                <a:latin typeface="Arial" pitchFamily="34" charset="0"/>
                <a:cs typeface="Arial" pitchFamily="34" charset="0"/>
              </a:rPr>
              <a:t>Observação: Não existe nenhum efeito de perspectiva nas figuras. Outra coisa: infelizmente existem muitos livros que ilustram de forma errada o movimento da Terra ao redor do Sol. Esperamos que você não tenha estudado num livro com esse problema.</a:t>
            </a:r>
            <a:endParaRPr lang="pt-BR" sz="16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5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34913" y="476672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6) </a:t>
            </a:r>
            <a:r>
              <a:rPr lang="pt-PT" dirty="0">
                <a:latin typeface="Arial" pitchFamily="34" charset="0"/>
                <a:cs typeface="Arial" pitchFamily="34" charset="0"/>
              </a:rPr>
              <a:t>Escreva (ou escreva e desenhe) pelo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menos duas </a:t>
            </a:r>
            <a:r>
              <a:rPr lang="pt-PT" dirty="0">
                <a:latin typeface="Arial" pitchFamily="34" charset="0"/>
                <a:cs typeface="Arial" pitchFamily="34" charset="0"/>
              </a:rPr>
              <a:t>características (por exemplo: cor, tamanho, brilho, composição da atmosfera, duração do ano ou do dia, distância ao Sol, etc)  de cada um dos seguintes planetas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(a)</a:t>
            </a:r>
            <a:r>
              <a:rPr lang="pt-PT" dirty="0">
                <a:latin typeface="Arial" pitchFamily="34" charset="0"/>
                <a:cs typeface="Arial" pitchFamily="34" charset="0"/>
              </a:rPr>
              <a:t> Vênus e 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(b)</a:t>
            </a:r>
            <a:r>
              <a:rPr lang="pt-PT" dirty="0">
                <a:latin typeface="Arial" pitchFamily="34" charset="0"/>
                <a:cs typeface="Arial" pitchFamily="34" charset="0"/>
              </a:rPr>
              <a:t> Júpiter.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34914" y="256490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Resposta 6):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34912" y="3140968"/>
            <a:ext cx="10081121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a) Vênus: 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planeta mais brilhante, rochoso, mesmo tamanho da Terra mas atmosfera venenosa.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34913" y="3933056"/>
            <a:ext cx="9649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b) Júpiter: </a:t>
            </a:r>
            <a:r>
              <a:rPr lang="pt-P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maior dos planetas, gasoso, tem uma enorme mancha vermelha e finos anéis.</a:t>
            </a: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127001" y="5086925"/>
            <a:ext cx="9879056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hangingPunct="0"/>
            <a:r>
              <a:rPr lang="pt-PT" b="1" i="1" dirty="0">
                <a:latin typeface="Arial" pitchFamily="34" charset="0"/>
                <a:cs typeface="Arial" pitchFamily="34" charset="0"/>
              </a:rPr>
              <a:t>Obs.</a:t>
            </a:r>
            <a:r>
              <a:rPr lang="pt-PT" i="1" dirty="0">
                <a:latin typeface="Arial" pitchFamily="34" charset="0"/>
                <a:cs typeface="Arial" pitchFamily="34" charset="0"/>
              </a:rPr>
              <a:t>: Se o(a) aluno(a) mencionar outras características o professor deve verificar se elas são</a:t>
            </a:r>
            <a:endParaRPr lang="pt-BR" i="1" dirty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pt-PT" i="1" dirty="0">
                <a:latin typeface="Arial" pitchFamily="34" charset="0"/>
                <a:cs typeface="Arial" pitchFamily="34" charset="0"/>
              </a:rPr>
              <a:t> verdadeiras. Características erradas não prejudicam a nota na questão.</a:t>
            </a:r>
            <a:endParaRPr lang="pt-BR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34913" y="404664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7) </a:t>
            </a:r>
            <a:r>
              <a:rPr lang="pt-PT" dirty="0">
                <a:latin typeface="Arial" pitchFamily="34" charset="0"/>
                <a:cs typeface="Arial" pitchFamily="34" charset="0"/>
              </a:rPr>
              <a:t>Relacione as duas colunas escrevendo nos parênteses o número que melhor relaciona as duas colunas. Como exemplo já relacionamos o item 1 e você já ganhou 0,1 ponto nesta questão! Ótimo, não?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84822"/>
              </p:ext>
            </p:extLst>
          </p:nvPr>
        </p:nvGraphicFramePr>
        <p:xfrm>
          <a:off x="1199009" y="2365472"/>
          <a:ext cx="9649071" cy="3606800"/>
        </p:xfrm>
        <a:graphic>
          <a:graphicData uri="http://schemas.openxmlformats.org/drawingml/2006/table">
            <a:tbl>
              <a:tblPr/>
              <a:tblGrid>
                <a:gridCol w="5000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(1) Organiza a OBA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Terra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(2) Ciência que estuda as estrelas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Sociedade Astronômica Brasileira - SAB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(3) Nome do satélite natural da Terra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Telescópio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(4) Planeta onde vivemos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Marte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(5) Galáxia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Contém bilhões de estrelas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(6) Instrumento usado para observar o céu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Astronomia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(7) A estrela do Sistema Solar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Nome do telescópio espacial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(8) Galileu Galilei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Lua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(9) Conhecido também como planeta vermelho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Sol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(10) Hubble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) </a:t>
                      </a: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Observou manchas no Sol com luneta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6302341" y="24208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4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302341" y="278092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98787" y="315944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6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302341" y="35072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9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302960" y="387022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5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6302960" y="42302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6225431" y="4590308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10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298787" y="495034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6300830" y="530115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7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302960" y="567972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8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71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71020" y="66417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 8) </a:t>
            </a:r>
            <a:r>
              <a:rPr lang="pt-PT" dirty="0">
                <a:latin typeface="Arial" pitchFamily="34" charset="0"/>
                <a:cs typeface="Arial" pitchFamily="34" charset="0"/>
              </a:rPr>
              <a:t>Abaixo nós desenhamos, na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MESMA ESCALA,</a:t>
            </a:r>
            <a:r>
              <a:rPr lang="pt-PT" dirty="0">
                <a:latin typeface="Arial" pitchFamily="34" charset="0"/>
                <a:cs typeface="Arial" pitchFamily="34" charset="0"/>
              </a:rPr>
              <a:t> todos os planetas na ordem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decrescente de tamanho </a:t>
            </a:r>
            <a:r>
              <a:rPr lang="pt-PT" dirty="0">
                <a:latin typeface="Arial" pitchFamily="34" charset="0"/>
                <a:cs typeface="Arial" pitchFamily="34" charset="0"/>
              </a:rPr>
              <a:t>para você ver que 2 são gigantes, 2 são grandes, 2  são pequenos e 3 são pequeninos. Escreva dentro dos planetas (ou ao lado deles) o nome de cada planeta.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672" y="1886347"/>
            <a:ext cx="6570474" cy="482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855193" y="3426630"/>
            <a:ext cx="839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Júpiter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311577" y="3429000"/>
            <a:ext cx="937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Saturno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91097" y="5877272"/>
            <a:ext cx="772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Urano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863305" y="5877272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Netuno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035517" y="6154244"/>
            <a:ext cx="666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Terra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693454" y="6163480"/>
            <a:ext cx="762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Vênus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6141288" y="5695550"/>
            <a:ext cx="774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Marte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6532837" y="6071955"/>
            <a:ext cx="1061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Mercúrio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7046552" y="5715575"/>
            <a:ext cx="802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Plutão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8543824" y="3435375"/>
            <a:ext cx="3254321" cy="18933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1600" i="1" dirty="0">
                <a:latin typeface="Arial" pitchFamily="34" charset="0"/>
                <a:cs typeface="Arial" pitchFamily="34" charset="0"/>
              </a:rPr>
              <a:t>Obs.: Se os alunos inverterem os nomes de Urano e Netuno ou os nomes de Terra e Vênus não tem problema, pois são, afinal, quase do mesmo tamanho.</a:t>
            </a:r>
            <a:endParaRPr lang="pt-BR" sz="16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33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1356</Words>
  <Application>Microsoft Office PowerPoint</Application>
  <PresentationFormat>Personalizar</PresentationFormat>
  <Paragraphs>110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OBA</dc:creator>
  <cp:lastModifiedBy>DVM Informatica</cp:lastModifiedBy>
  <cp:revision>19</cp:revision>
  <dcterms:created xsi:type="dcterms:W3CDTF">2020-09-18T02:05:32Z</dcterms:created>
  <dcterms:modified xsi:type="dcterms:W3CDTF">2020-09-20T01:19:33Z</dcterms:modified>
</cp:coreProperties>
</file>