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</p:sldIdLst>
  <p:sldSz cx="11903075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6DD"/>
    <a:srgbClr val="D7B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97" y="62"/>
      </p:cViewPr>
      <p:guideLst>
        <p:guide orient="horz" pos="2160"/>
        <p:guide pos="37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2731" y="2130426"/>
            <a:ext cx="10117614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5461" y="3886200"/>
            <a:ext cx="833215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6310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000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629729" y="274639"/>
            <a:ext cx="2678192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95154" y="274639"/>
            <a:ext cx="7836191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368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28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0261" y="4406901"/>
            <a:ext cx="101176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40261" y="2906713"/>
            <a:ext cx="1011761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029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95154" y="1600201"/>
            <a:ext cx="525719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50730" y="1600201"/>
            <a:ext cx="525719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357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535113"/>
            <a:ext cx="525925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95154" y="2174875"/>
            <a:ext cx="525925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046598" y="1535113"/>
            <a:ext cx="52613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046598" y="2174875"/>
            <a:ext cx="52613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50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743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OBA\Downloads\mobfog 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386"/>
            <a:ext cx="1271017" cy="811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BA\Downloads\LOGOTIPO_OBA_png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27" y="5663761"/>
            <a:ext cx="2084095" cy="138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940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5154" y="273050"/>
            <a:ext cx="391603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53771" y="273051"/>
            <a:ext cx="6654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95154" y="1435101"/>
            <a:ext cx="391603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947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3086" y="4800600"/>
            <a:ext cx="71418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33086" y="612775"/>
            <a:ext cx="71418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33086" y="5367338"/>
            <a:ext cx="71418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7B8AB"/>
            </a:gs>
            <a:gs pos="100000">
              <a:srgbClr val="D7B8AB"/>
            </a:gs>
            <a:gs pos="50000">
              <a:srgbClr val="ECE6DD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95154" y="274638"/>
            <a:ext cx="107127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600201"/>
            <a:ext cx="107127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95154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F7B13-31DB-45C9-9C62-DF6958CCEC81}" type="datetimeFigureOut">
              <a:rPr lang="pt-BR" smtClean="0"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66884" y="6356351"/>
            <a:ext cx="3769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530537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3BA65-116D-4AB6-BFCE-219E7172D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048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8517" y="2614914"/>
            <a:ext cx="7083880" cy="470129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2426220" y="213381"/>
            <a:ext cx="5897440" cy="2884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GABARITO COMENTADO </a:t>
            </a:r>
          </a:p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PROVA</a:t>
            </a:r>
          </a:p>
          <a:p>
            <a:pPr algn="ctr"/>
            <a:endParaRPr lang="pt-BR" sz="4296" b="1" dirty="0">
              <a:solidFill>
                <a:srgbClr val="0E4D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 2012 - NÍVEL 2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136" y="3720200"/>
            <a:ext cx="3848682" cy="245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776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116632"/>
            <a:ext cx="7848872" cy="145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1700" b="1" dirty="0">
                <a:latin typeface="Arial" panose="020B0604020202020204" pitchFamily="34" charset="0"/>
                <a:cs typeface="Arial" panose="020B0604020202020204" pitchFamily="34" charset="0"/>
              </a:rPr>
              <a:t>Questão 9) (1 ponto) 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Em 2009 comemoramos o Ano Internacional da Astronomia e em 2012 comemoramos o Ano Internacional da Energia Sustentável para Todos. O Governo Brasileiro, através do programa “Luz para Todos”, está providenciando energia elétrica para todos brasileiros.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90897" y="1628422"/>
            <a:ext cx="7848872" cy="77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1700" b="1" dirty="0">
                <a:latin typeface="Arial" panose="020B0604020202020204" pitchFamily="34" charset="0"/>
                <a:cs typeface="Arial" panose="020B0604020202020204" pitchFamily="34" charset="0"/>
              </a:rPr>
              <a:t>Pergunta 9a) (0,5 ponto)(0,25 cada acerto) 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O primeiro passo é ensinar a todos que já recebem energia elétrica, que não devem desperdiçar. Escreva, </a:t>
            </a:r>
          </a:p>
        </p:txBody>
      </p:sp>
      <p:sp>
        <p:nvSpPr>
          <p:cNvPr id="5" name="Retângulo 4"/>
          <p:cNvSpPr/>
          <p:nvPr/>
        </p:nvSpPr>
        <p:spPr>
          <a:xfrm>
            <a:off x="190897" y="2780928"/>
            <a:ext cx="1620180" cy="432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30000"/>
              </a:lnSpc>
            </a:pPr>
            <a:r>
              <a:rPr lang="pt-BR" sz="1700" b="1" dirty="0">
                <a:latin typeface="Arial" panose="020B0604020202020204" pitchFamily="34" charset="0"/>
                <a:cs typeface="Arial" panose="020B0604020202020204" pitchFamily="34" charset="0"/>
              </a:rPr>
              <a:t>Resposta 9a):</a:t>
            </a:r>
            <a:endParaRPr lang="pt-BR" sz="17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90897" y="3717032"/>
            <a:ext cx="11323781" cy="1112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1700" b="1" dirty="0">
                <a:latin typeface="Arial" panose="020B0604020202020204" pitchFamily="34" charset="0"/>
                <a:cs typeface="Arial" panose="020B0604020202020204" pitchFamily="34" charset="0"/>
              </a:rPr>
              <a:t>Pergunta 9b) (0,5 ponto) (0,1 cada acerto)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Quando estamos num avião vemos as luzes das cidades. É até bonito, mas isso significa que as lâmpadas estão enviando parte de sua luz para o céu. Escreva CERTO ou ERRADO na frente de cada afirmativa.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187799"/>
              </p:ext>
            </p:extLst>
          </p:nvPr>
        </p:nvGraphicFramePr>
        <p:xfrm>
          <a:off x="1631057" y="4797152"/>
          <a:ext cx="9793088" cy="1811020"/>
        </p:xfrm>
        <a:graphic>
          <a:graphicData uri="http://schemas.openxmlformats.org/drawingml/2006/table">
            <a:tbl>
              <a:tblPr firstRow="1" firstCol="1" bandRow="1"/>
              <a:tblGrid>
                <a:gridCol w="1322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0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É importante iluminar o céu para que os pilotos saibam onde ficam as cidades.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Iluminar o céu é importante porque assim podemos ver melhor as estrelas.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Iluminar o céu é um grande exemplo de desperdício de energia elétrica.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Iluminando-se o céu vemos menos estrelas, o que é uma pena!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636895" algn="r"/>
                        </a:tabLs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A iluminação pública não deveria iluminar o céu.	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1747078" y="2780928"/>
            <a:ext cx="5860643" cy="4324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1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i):  APAGO AS LUZES QUANDO SAIO DO LOCAL. ETC.</a:t>
            </a:r>
            <a:endParaRPr lang="pt-BR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726860" y="3212976"/>
            <a:ext cx="8257125" cy="432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17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pt-BR" sz="1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):. DESLIGO A TV QUANDO NÃO TEM NINGUÉM ASSISTINDO. ETC.</a:t>
            </a:r>
          </a:p>
        </p:txBody>
      </p:sp>
      <p:sp>
        <p:nvSpPr>
          <p:cNvPr id="10" name="Retângulo 9"/>
          <p:cNvSpPr/>
          <p:nvPr/>
        </p:nvSpPr>
        <p:spPr>
          <a:xfrm>
            <a:off x="1726358" y="4797152"/>
            <a:ext cx="1128835" cy="4324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lnSpc>
                <a:spcPct val="130000"/>
              </a:lnSpc>
              <a:spcAft>
                <a:spcPts val="0"/>
              </a:spcAft>
            </a:pPr>
            <a:r>
              <a:rPr lang="pt-BR" sz="17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sz="1700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726358" y="5175664"/>
            <a:ext cx="1128835" cy="4324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lnSpc>
                <a:spcPct val="130000"/>
              </a:lnSpc>
              <a:spcAft>
                <a:spcPts val="0"/>
              </a:spcAft>
            </a:pPr>
            <a:r>
              <a:rPr lang="pt-BR" sz="17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sz="1700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812017" y="5540248"/>
            <a:ext cx="939873" cy="4324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lnSpc>
                <a:spcPct val="130000"/>
              </a:lnSpc>
              <a:spcAft>
                <a:spcPts val="0"/>
              </a:spcAft>
            </a:pPr>
            <a:r>
              <a:rPr lang="pt-BR" sz="17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CERTO</a:t>
            </a:r>
            <a:endParaRPr lang="pt-BR" sz="1700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1806368" y="5876894"/>
            <a:ext cx="939873" cy="4324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lnSpc>
                <a:spcPct val="130000"/>
              </a:lnSpc>
              <a:spcAft>
                <a:spcPts val="0"/>
              </a:spcAft>
            </a:pPr>
            <a:r>
              <a:rPr lang="pt-BR" sz="17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CERTO</a:t>
            </a:r>
            <a:endParaRPr lang="pt-BR" sz="1700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1815604" y="6236934"/>
            <a:ext cx="939873" cy="4324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lnSpc>
                <a:spcPct val="130000"/>
              </a:lnSpc>
              <a:spcAft>
                <a:spcPts val="0"/>
              </a:spcAft>
            </a:pPr>
            <a:r>
              <a:rPr lang="pt-BR" sz="17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CERTO</a:t>
            </a:r>
            <a:endParaRPr lang="pt-BR" sz="1700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190897" y="2348502"/>
            <a:ext cx="10801200" cy="432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abaixo, duas ações que você faz para não desperdiçar energia elétrica em sua casa.</a:t>
            </a:r>
          </a:p>
        </p:txBody>
      </p:sp>
    </p:spTree>
    <p:extLst>
      <p:ext uri="{BB962C8B-B14F-4D97-AF65-F5344CB8AC3E}">
        <p14:creationId xmlns:p14="http://schemas.microsoft.com/office/powerpoint/2010/main" val="236842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183785" y="116632"/>
            <a:ext cx="360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190897" y="404664"/>
            <a:ext cx="7776864" cy="1287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Questão 10) (1 ponto)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Pode-se gerar energia elétrica de várias fontes. Relacionamos algumas abaixo, mas uma está errada. Faça um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na frente da única afirmação ERRADA.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332243"/>
              </p:ext>
            </p:extLst>
          </p:nvPr>
        </p:nvGraphicFramePr>
        <p:xfrm>
          <a:off x="406921" y="2545892"/>
          <a:ext cx="9937104" cy="3017520"/>
        </p:xfrm>
        <a:graphic>
          <a:graphicData uri="http://schemas.openxmlformats.org/drawingml/2006/table">
            <a:tbl>
              <a:tblPr firstRow="1" firstCol="1" bandRow="1"/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(   )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Pode-se usar a radiação das estrelas que vemos de noite para gerar energia elétrica.</a:t>
                      </a:r>
                    </a:p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(   )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Pode-se usar os materiais radiativos, como urânio, para gerar energia elétrica.</a:t>
                      </a:r>
                    </a:p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(   )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Pode-se usar as quedas de água para gerar energia elétrica.</a:t>
                      </a:r>
                    </a:p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(   )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Pode-se usar a radiação solar para gerar energia elétrica.</a:t>
                      </a:r>
                    </a:p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(   )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Pode-se usar carvão mineral para geral energia elétrica.</a:t>
                      </a:r>
                    </a:p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/>
                          <a:ea typeface="Times New Roman"/>
                        </a:rPr>
                        <a:t>(   )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596640" algn="l"/>
                          <a:tab pos="6052185" algn="r"/>
                        </a:tabLs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Pode-se usar o petróleo para gerar energia elétrica		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479348" y="2515058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X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01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ela 21"/>
          <p:cNvGraphicFramePr>
            <a:graphicFrameLocks noGrp="1"/>
          </p:cNvGraphicFramePr>
          <p:nvPr/>
        </p:nvGraphicFramePr>
        <p:xfrm>
          <a:off x="3858579" y="748162"/>
          <a:ext cx="4167068" cy="5442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419">
                  <a:extLst>
                    <a:ext uri="{9D8B030D-6E8A-4147-A177-3AD203B41FA5}">
                      <a16:colId xmlns:a16="http://schemas.microsoft.com/office/drawing/2014/main" val="77620037"/>
                    </a:ext>
                  </a:extLst>
                </a:gridCol>
                <a:gridCol w="3481649">
                  <a:extLst>
                    <a:ext uri="{9D8B030D-6E8A-4147-A177-3AD203B41FA5}">
                      <a16:colId xmlns:a16="http://schemas.microsoft.com/office/drawing/2014/main" val="3578718802"/>
                    </a:ext>
                  </a:extLst>
                </a:gridCol>
              </a:tblGrid>
              <a:tr h="386817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Contatos:</a:t>
                      </a: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71705"/>
                  </a:ext>
                </a:extLst>
              </a:tr>
              <a:tr h="624615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obabr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90837"/>
                  </a:ext>
                </a:extLst>
              </a:tr>
              <a:tr h="607057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oba_olimpiada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746611"/>
                  </a:ext>
                </a:extLst>
              </a:tr>
              <a:tr h="56242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obaoficial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729194"/>
                  </a:ext>
                </a:extLst>
              </a:tr>
              <a:tr h="62491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canal_oba_mobfog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419485"/>
                  </a:ext>
                </a:extLst>
              </a:tr>
              <a:tr h="55320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oba.secretaria@gmail.com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587587"/>
                  </a:ext>
                </a:extLst>
              </a:tr>
              <a:tr h="60145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98272-3810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904417"/>
                  </a:ext>
                </a:extLst>
              </a:tr>
              <a:tr h="1095030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2334-0082</a:t>
                      </a:r>
                    </a:p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4104-4047</a:t>
                      </a:r>
                    </a:p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2254-1139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621586"/>
                  </a:ext>
                </a:extLst>
              </a:tr>
              <a:tr h="38681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www.oba.org.br</a:t>
                      </a: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160636"/>
                  </a:ext>
                </a:extLst>
              </a:tr>
            </a:tbl>
          </a:graphicData>
        </a:graphic>
      </p:graphicFrame>
      <p:grpSp>
        <p:nvGrpSpPr>
          <p:cNvPr id="2" name="Agrupar 1"/>
          <p:cNvGrpSpPr/>
          <p:nvPr/>
        </p:nvGrpSpPr>
        <p:grpSpPr>
          <a:xfrm>
            <a:off x="3892430" y="1221538"/>
            <a:ext cx="651692" cy="4341089"/>
            <a:chOff x="3960784" y="1167955"/>
            <a:chExt cx="667511" cy="4446461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09233" y="4171188"/>
              <a:ext cx="530717" cy="528828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1810" y="2391918"/>
              <a:ext cx="477018" cy="470154"/>
            </a:xfrm>
            <a:prstGeom prst="rect">
              <a:avLst/>
            </a:prstGeom>
          </p:spPr>
        </p:pic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35524" y="1773936"/>
              <a:ext cx="508521" cy="512064"/>
            </a:xfrm>
            <a:prstGeom prst="rect">
              <a:avLst/>
            </a:prstGeom>
          </p:spPr>
        </p:pic>
        <p:pic>
          <p:nvPicPr>
            <p:cNvPr id="10" name="Imagem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88470" y="2969133"/>
              <a:ext cx="580515" cy="551307"/>
            </a:xfrm>
            <a:prstGeom prst="rect">
              <a:avLst/>
            </a:prstGeom>
          </p:spPr>
        </p:pic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97422" y="3632454"/>
              <a:ext cx="564933" cy="436626"/>
            </a:xfrm>
            <a:prstGeom prst="rect">
              <a:avLst/>
            </a:prstGeom>
          </p:spPr>
        </p:pic>
        <p:pic>
          <p:nvPicPr>
            <p:cNvPr id="1026" name="Picture 2" descr="Telefone, redondo, ícone - Baixar PNG/SVG Transparente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784" y="4946905"/>
              <a:ext cx="667511" cy="6675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Imagem 2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050954" y="1167955"/>
              <a:ext cx="470514" cy="468821"/>
            </a:xfrm>
            <a:prstGeom prst="rect">
              <a:avLst/>
            </a:prstGeom>
          </p:spPr>
        </p:pic>
      </p:grpSp>
      <p:pic>
        <p:nvPicPr>
          <p:cNvPr id="26" name="Imagem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239" y="2164725"/>
            <a:ext cx="4022027" cy="2669263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485" y="2593994"/>
            <a:ext cx="2734749" cy="174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90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548680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Questão 1) (1 ponto) (0,2 cada acerto) 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Escreva CERTO ou ERRADO na frente de cada frase abaixo.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635284"/>
              </p:ext>
            </p:extLst>
          </p:nvPr>
        </p:nvGraphicFramePr>
        <p:xfrm>
          <a:off x="406921" y="2512761"/>
          <a:ext cx="10081120" cy="3013712"/>
        </p:xfrm>
        <a:graphic>
          <a:graphicData uri="http://schemas.openxmlformats.org/drawingml/2006/table">
            <a:tbl>
              <a:tblPr firstRow="1" firstCol="1" bandRow="1"/>
              <a:tblGrid>
                <a:gridCol w="1285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5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No inverno, de qualquer hemisfério, a Terra está bem mais longe do Sol.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No verão, de qualquer hemisfério, a Terra está bem mais perto do Sol.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O Sol gira ao redor da Terra, isso explica os dias e noites.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A Lua cheia brilha mais porque está mais perto da Terra.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5692140" algn="r"/>
                        </a:tabLs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Nunca vemos a Lua durante o dia.		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446117" y="2509488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39620" y="3149481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39620" y="3779115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39620" y="4475060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38495" y="5115397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42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404664"/>
            <a:ext cx="7776864" cy="1287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Questão 2) (1 ponto)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(0,2 cada acerto) 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Mais perguntas de certo ou errado. Cuidado para não escrever certo onde está tudo errado. Escreva CERTO ou ERRADO na frente de cada frase.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152983"/>
              </p:ext>
            </p:extLst>
          </p:nvPr>
        </p:nvGraphicFramePr>
        <p:xfrm>
          <a:off x="262905" y="2539289"/>
          <a:ext cx="10657184" cy="2712530"/>
        </p:xfrm>
        <a:graphic>
          <a:graphicData uri="http://schemas.openxmlformats.org/drawingml/2006/table">
            <a:tbl>
              <a:tblPr firstRow="1" firstCol="1" bandRow="1"/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5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No inverno a Terra está bem mais longe do Sol, logo ele parece bem menor.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O Sol gira ao redor do próprio eixo de rotação, isso explica os dias e noites.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No verão a Terra está bem mais perto do Sol, logo ele parece bem maior.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Podemos ver a Lua cheia até durante o dia, pois ela brilha muito.</a:t>
                      </a:r>
                    </a:p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Times New Roman"/>
                        </a:rPr>
                        <a:t>Não vemos a Lua nova porque ela está na sombra da Terra.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383345" y="2492896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83345" y="3115445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83345" y="3686156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83345" y="4256867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383345" y="4844548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ERRADO</a:t>
            </a:r>
            <a:endParaRPr lang="pt-BR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508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62905" y="116632"/>
            <a:ext cx="770485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Questão 3) (1 ponto) 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Na bandeira brasileira temos estrelas de várias constelações e até citamos uma constelação num de nossos hinos.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seguir está uma parte de um hino, no qual uma constelação é mencionada. </a:t>
            </a:r>
          </a:p>
          <a:p>
            <a:pPr algn="just">
              <a:lnSpc>
                <a:spcPct val="150000"/>
              </a:lnSpc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919089" y="1765460"/>
            <a:ext cx="5544616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30000"/>
              </a:lnSpc>
            </a:pPr>
            <a:r>
              <a:rPr lang="pt-PT" i="1" dirty="0">
                <a:latin typeface="Arial" panose="020B0604020202020204" pitchFamily="34" charset="0"/>
                <a:cs typeface="Arial" panose="020B0604020202020204" pitchFamily="34" charset="0"/>
              </a:rPr>
              <a:t>Brasil, um sonho intenso, um raio vívido,	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>
              <a:lnSpc>
                <a:spcPct val="130000"/>
              </a:lnSpc>
            </a:pPr>
            <a:r>
              <a:rPr lang="pt-PT" i="1" dirty="0">
                <a:latin typeface="Arial" panose="020B0604020202020204" pitchFamily="34" charset="0"/>
                <a:cs typeface="Arial" panose="020B0604020202020204" pitchFamily="34" charset="0"/>
              </a:rPr>
              <a:t>De amor e de esperança à terra desce,	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>
              <a:lnSpc>
                <a:spcPct val="130000"/>
              </a:lnSpc>
            </a:pPr>
            <a:r>
              <a:rPr lang="pt-PT" i="1" dirty="0">
                <a:latin typeface="Arial" panose="020B0604020202020204" pitchFamily="34" charset="0"/>
                <a:cs typeface="Arial" panose="020B0604020202020204" pitchFamily="34" charset="0"/>
              </a:rPr>
              <a:t>Se em teu formoso céu, risonho e límpido,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pt-PT" i="1" dirty="0">
                <a:latin typeface="Arial" panose="020B0604020202020204" pitchFamily="34" charset="0"/>
                <a:cs typeface="Arial" panose="020B0604020202020204" pitchFamily="34" charset="0"/>
              </a:rPr>
              <a:t>A imagem do Cruzeiro resplandece.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62905" y="3395816"/>
            <a:ext cx="75608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Pergunta 3a) (0,5 ponto)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qual hino pertence este trecho: Hino da Bandeira, Hino da Independência ou Hino Nacional?</a:t>
            </a:r>
          </a:p>
        </p:txBody>
      </p:sp>
      <p:sp>
        <p:nvSpPr>
          <p:cNvPr id="6" name="Retângulo 5"/>
          <p:cNvSpPr/>
          <p:nvPr/>
        </p:nvSpPr>
        <p:spPr>
          <a:xfrm>
            <a:off x="244433" y="4283804"/>
            <a:ext cx="36215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Resposta 3a):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_ _ _ _ _ _ _ _ _ _</a:t>
            </a:r>
          </a:p>
        </p:txBody>
      </p:sp>
      <p:sp>
        <p:nvSpPr>
          <p:cNvPr id="7" name="Retângulo 6"/>
          <p:cNvSpPr/>
          <p:nvPr/>
        </p:nvSpPr>
        <p:spPr>
          <a:xfrm>
            <a:off x="262905" y="4645780"/>
            <a:ext cx="756084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Pergunta 3b) (0,5 ponto) 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Ao lado tem a parte central da bandeira brasileira. Faça um retângulo envolvendo as estrelas da constelação citada no trecho do hino acima.</a:t>
            </a:r>
          </a:p>
        </p:txBody>
      </p:sp>
      <p:pic>
        <p:nvPicPr>
          <p:cNvPr id="24" name="Imagem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769" y="2564904"/>
            <a:ext cx="3528392" cy="3188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ixa de texto 6"/>
          <p:cNvSpPr txBox="1">
            <a:spLocks noChangeArrowheads="1"/>
          </p:cNvSpPr>
          <p:nvPr/>
        </p:nvSpPr>
        <p:spPr bwMode="auto">
          <a:xfrm>
            <a:off x="9415620" y="4279728"/>
            <a:ext cx="743403" cy="94265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946797" y="4257976"/>
            <a:ext cx="1723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Hino Nacional</a:t>
            </a:r>
          </a:p>
        </p:txBody>
      </p:sp>
    </p:spTree>
    <p:extLst>
      <p:ext uri="{BB962C8B-B14F-4D97-AF65-F5344CB8AC3E}">
        <p14:creationId xmlns:p14="http://schemas.microsoft.com/office/powerpoint/2010/main" val="400376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127979"/>
            <a:ext cx="7848872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BR" sz="1700" b="1" dirty="0">
                <a:latin typeface="Arial" panose="020B0604020202020204" pitchFamily="34" charset="0"/>
                <a:cs typeface="Arial" panose="020B0604020202020204" pitchFamily="34" charset="0"/>
              </a:rPr>
              <a:t>Questão 4) (1 ponto)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Ao lado está a representação de uma parte do céu, visto do Brasil, do meio de julho ao meio de maio. Pedimos aos professores para incentivarem os alunos a localizar certas estrelas e constelações.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18889" y="1556792"/>
            <a:ext cx="5354091" cy="4301480"/>
            <a:chOff x="5015" y="7825"/>
            <a:chExt cx="6318" cy="4554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5015" y="7825"/>
              <a:ext cx="6318" cy="4554"/>
              <a:chOff x="5015" y="7828"/>
              <a:chExt cx="6318" cy="4554"/>
            </a:xfrm>
          </p:grpSpPr>
          <p:grpSp>
            <p:nvGrpSpPr>
              <p:cNvPr id="6" name="Group 4"/>
              <p:cNvGrpSpPr>
                <a:grpSpLocks/>
              </p:cNvGrpSpPr>
              <p:nvPr/>
            </p:nvGrpSpPr>
            <p:grpSpPr bwMode="auto">
              <a:xfrm>
                <a:off x="5015" y="7828"/>
                <a:ext cx="6318" cy="4554"/>
                <a:chOff x="5105" y="7228"/>
                <a:chExt cx="6318" cy="4554"/>
              </a:xfrm>
            </p:grpSpPr>
            <p:pic>
              <p:nvPicPr>
                <p:cNvPr id="4101" name="Imagem 1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4120" b="5103"/>
                <a:stretch>
                  <a:fillRect/>
                </a:stretch>
              </p:blipFill>
              <p:spPr bwMode="auto">
                <a:xfrm>
                  <a:off x="5105" y="7228"/>
                  <a:ext cx="6318" cy="455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0114" y="9704"/>
                  <a:ext cx="426" cy="4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0294" y="9794"/>
                  <a:ext cx="426" cy="4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9" name="Retângulo 8"/>
          <p:cNvSpPr/>
          <p:nvPr/>
        </p:nvSpPr>
        <p:spPr>
          <a:xfrm>
            <a:off x="190897" y="1124744"/>
            <a:ext cx="7856274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20000"/>
              </a:lnSpc>
            </a:pPr>
            <a:r>
              <a:rPr lang="pt-BR" sz="1700" b="1" dirty="0">
                <a:latin typeface="Arial" panose="020B0604020202020204" pitchFamily="34" charset="0"/>
                <a:cs typeface="Arial" panose="020B0604020202020204" pitchFamily="34" charset="0"/>
              </a:rPr>
              <a:t>Pergunta 4a) (0,5 ponto – mas só acertando as três)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Coloque um X sobre</a:t>
            </a:r>
          </a:p>
        </p:txBody>
      </p:sp>
      <p:sp>
        <p:nvSpPr>
          <p:cNvPr id="10" name="Retângulo 9"/>
          <p:cNvSpPr/>
          <p:nvPr/>
        </p:nvSpPr>
        <p:spPr>
          <a:xfrm>
            <a:off x="5591497" y="1412776"/>
            <a:ext cx="2440870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cada uma das “três Marias” na figura ao lado. Ajuda: Elas estão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5526891" y="3140968"/>
            <a:ext cx="6185286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BR" sz="1700" b="1" dirty="0">
                <a:latin typeface="Arial" panose="020B0604020202020204" pitchFamily="34" charset="0"/>
                <a:cs typeface="Arial" panose="020B0604020202020204" pitchFamily="34" charset="0"/>
              </a:rPr>
              <a:t>Pergunta 4b) (0,25 ponto)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 Faça um Y sobre Sirius, na figura acima, a estrela mais brilhante de todo o céu noturno. Ela está na área da constelação do Cão Maior.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5526891" y="4291216"/>
            <a:ext cx="625729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BR" sz="1700" b="1" dirty="0">
                <a:latin typeface="Arial" panose="020B0604020202020204" pitchFamily="34" charset="0"/>
                <a:cs typeface="Arial" panose="020B0604020202020204" pitchFamily="34" charset="0"/>
              </a:rPr>
              <a:t>Pergunta 4c) (0,25 ponto)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 Na área da constelação do Cão Maior os gregos antigos “viam” um cachorro. Pois bem, nós até já desenhamos o “esqueleto” dele para você. Desenhe dando um “corpo” para o cachorro contido dentro da área da constelação do Cão Maior.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143225" y="6093296"/>
            <a:ext cx="5616624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BR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Observação: Aceitar qualquer desenho de cachorro desde que contenha o “esqueleto” acima desenhado.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4281895" y="384880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X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4413391" y="3930211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X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4552129" y="403161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X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35" name="Conector reto 34"/>
          <p:cNvCxnSpPr/>
          <p:nvPr/>
        </p:nvCxnSpPr>
        <p:spPr>
          <a:xfrm flipH="1">
            <a:off x="2225593" y="2816163"/>
            <a:ext cx="144016" cy="461665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>
            <a:off x="2242185" y="2834464"/>
            <a:ext cx="72008" cy="13076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>
            <a:off x="1199009" y="2881543"/>
            <a:ext cx="2880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/>
          <p:nvPr/>
        </p:nvCxnSpPr>
        <p:spPr>
          <a:xfrm>
            <a:off x="1559049" y="2881543"/>
            <a:ext cx="2880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>
            <a:off x="1953894" y="2906399"/>
            <a:ext cx="288032" cy="405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/>
          <p:nvPr/>
        </p:nvCxnSpPr>
        <p:spPr>
          <a:xfrm>
            <a:off x="766961" y="2706960"/>
            <a:ext cx="288032" cy="10920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/>
          <p:cNvCxnSpPr/>
          <p:nvPr/>
        </p:nvCxnSpPr>
        <p:spPr>
          <a:xfrm>
            <a:off x="1199009" y="3127207"/>
            <a:ext cx="2880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to 53"/>
          <p:cNvCxnSpPr/>
          <p:nvPr/>
        </p:nvCxnSpPr>
        <p:spPr>
          <a:xfrm>
            <a:off x="1559049" y="3127207"/>
            <a:ext cx="682877" cy="15062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to 56"/>
          <p:cNvCxnSpPr/>
          <p:nvPr/>
        </p:nvCxnSpPr>
        <p:spPr>
          <a:xfrm>
            <a:off x="2241926" y="3335074"/>
            <a:ext cx="144016" cy="2241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 flipH="1">
            <a:off x="1900487" y="3286413"/>
            <a:ext cx="304236" cy="2241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9" name="Conector reto 4098"/>
          <p:cNvCxnSpPr/>
          <p:nvPr/>
        </p:nvCxnSpPr>
        <p:spPr>
          <a:xfrm>
            <a:off x="1054993" y="3398503"/>
            <a:ext cx="288032" cy="8177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4" name="Conector reto 4103"/>
          <p:cNvCxnSpPr/>
          <p:nvPr/>
        </p:nvCxnSpPr>
        <p:spPr>
          <a:xfrm flipH="1">
            <a:off x="838969" y="3335073"/>
            <a:ext cx="144016" cy="2241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6" name="Conector reto 4105"/>
          <p:cNvCxnSpPr/>
          <p:nvPr/>
        </p:nvCxnSpPr>
        <p:spPr>
          <a:xfrm>
            <a:off x="2313934" y="2407127"/>
            <a:ext cx="325235" cy="72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8" name="Conector reto 4107"/>
          <p:cNvCxnSpPr/>
          <p:nvPr/>
        </p:nvCxnSpPr>
        <p:spPr>
          <a:xfrm flipH="1">
            <a:off x="2204723" y="2443131"/>
            <a:ext cx="37203" cy="2517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0" name="Conector reto 4109"/>
          <p:cNvCxnSpPr/>
          <p:nvPr/>
        </p:nvCxnSpPr>
        <p:spPr>
          <a:xfrm flipV="1">
            <a:off x="2223324" y="2479135"/>
            <a:ext cx="415845" cy="21578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ângulo 17"/>
          <p:cNvSpPr/>
          <p:nvPr/>
        </p:nvSpPr>
        <p:spPr>
          <a:xfrm>
            <a:off x="5591497" y="2330291"/>
            <a:ext cx="6120680" cy="72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dentro da área da constelação de Órion. Elas se chamam </a:t>
            </a:r>
            <a:r>
              <a:rPr lang="pt-BR" sz="1700" dirty="0" err="1">
                <a:latin typeface="Arial" panose="020B0604020202020204" pitchFamily="34" charset="0"/>
                <a:cs typeface="Arial" panose="020B0604020202020204" pitchFamily="34" charset="0"/>
              </a:rPr>
              <a:t>Alnilam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700" dirty="0" err="1">
                <a:latin typeface="Arial" panose="020B0604020202020204" pitchFamily="34" charset="0"/>
                <a:cs typeface="Arial" panose="020B0604020202020204" pitchFamily="34" charset="0"/>
              </a:rPr>
              <a:t>Alnitak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1700" dirty="0" err="1">
                <a:latin typeface="Arial" panose="020B0604020202020204" pitchFamily="34" charset="0"/>
                <a:cs typeface="Arial" panose="020B0604020202020204" pitchFamily="34" charset="0"/>
              </a:rPr>
              <a:t>Mintaka</a:t>
            </a:r>
            <a:r>
              <a:rPr lang="pt-BR" sz="17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47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m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420" y="2867812"/>
            <a:ext cx="4899637" cy="2982387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18889" y="116632"/>
            <a:ext cx="7920880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Questão 5) (1 ponto)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Enviamos para as escolas uma sugestão para se fazer um “relógio de Sol”. Claro que para ele funcionar precisa estar iluminado pelo Sol e com sua “haste” (pode ser um palito de dente) paralela ao eixo de rotação da Terra. Também explicamos como achar corretamente as direções Norte-Sul e Leste-Oeste.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18889" y="2031260"/>
            <a:ext cx="6552728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Pergunta 5a) (0,5 ponto) 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Na figura ao lado temos um lápis comprido, de pé sobre uma superfície plana, iluminado pelo Sol. Marcamos a sombra do lápis de manhã e a sombra de mesmo comprimento à tarde. </a:t>
            </a:r>
            <a:r>
              <a:rPr lang="pt-BR" b="1" u="sng" dirty="0">
                <a:latin typeface="Arial" panose="020B0604020202020204" pitchFamily="34" charset="0"/>
                <a:cs typeface="Arial" panose="020B0604020202020204" pitchFamily="34" charset="0"/>
              </a:rPr>
              <a:t>Desenhe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sobre a figura uma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linha contínua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para representar a direção cardeal Norte-Sul.</a:t>
            </a:r>
          </a:p>
        </p:txBody>
      </p:sp>
      <p:sp>
        <p:nvSpPr>
          <p:cNvPr id="5" name="Retângulo 4"/>
          <p:cNvSpPr/>
          <p:nvPr/>
        </p:nvSpPr>
        <p:spPr>
          <a:xfrm>
            <a:off x="118889" y="3838816"/>
            <a:ext cx="6552728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Comentário: a linha Norte-Sul passa obrigatoriamente pela bissetriz das sombras!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18889" y="4776710"/>
            <a:ext cx="6552728" cy="117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Pergunta 5b) (0,5 ponto) </a:t>
            </a:r>
            <a:r>
              <a:rPr lang="pt-BR" b="1" u="sng" dirty="0">
                <a:latin typeface="Arial" panose="020B0604020202020204" pitchFamily="34" charset="0"/>
                <a:cs typeface="Arial" panose="020B0604020202020204" pitchFamily="34" charset="0"/>
              </a:rPr>
              <a:t>Desenhe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também sobre a figura uma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linha pontilhada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para representar a direção cardeal Leste-Oeste.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559049" y="5496790"/>
            <a:ext cx="5112568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 figura. A Leste-Oeste é perpendicular à linha Norte-Sul</a:t>
            </a:r>
          </a:p>
        </p:txBody>
      </p:sp>
      <p:cxnSp>
        <p:nvCxnSpPr>
          <p:cNvPr id="25" name="Conector reto 24"/>
          <p:cNvCxnSpPr/>
          <p:nvPr/>
        </p:nvCxnSpPr>
        <p:spPr>
          <a:xfrm flipH="1">
            <a:off x="9319321" y="3329945"/>
            <a:ext cx="177292" cy="23940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flipH="1" flipV="1">
            <a:off x="8058241" y="4455584"/>
            <a:ext cx="2736304" cy="28155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63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307783"/>
            <a:ext cx="4104456" cy="225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Questão 6) (1 ponto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)   No dia 30 de março de 2006, o astronauta brasileiro Marcos Pontes (vide foto ao lado)  decolou para ir à Estação Espacial Internacional (em inglês: “ISS”). Naquele ano comemorávamos 100</a:t>
            </a:r>
          </a:p>
        </p:txBody>
      </p:sp>
      <p:sp>
        <p:nvSpPr>
          <p:cNvPr id="4" name="Retângulo 3"/>
          <p:cNvSpPr/>
          <p:nvPr/>
        </p:nvSpPr>
        <p:spPr>
          <a:xfrm>
            <a:off x="190897" y="2904443"/>
            <a:ext cx="11377264" cy="117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Pergunta 6a) (0,5 ponto) 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ISS começou a ser montada no espaço em 1998, aliás, o mesmo ano em que começamos a fazer a OBA, e continua em construção. Há quanto tempo (anos, meses e dias) ela está em construção? Suponha que a montagem iniciou em 1/1/98.</a:t>
            </a:r>
          </a:p>
        </p:txBody>
      </p:sp>
      <p:pic>
        <p:nvPicPr>
          <p:cNvPr id="6146" name="Imagem 28" descr="Descrição: http://upload.wikimedia.org/wikipedia/commons/6/6a/Marcos_Pontes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393" y="260648"/>
            <a:ext cx="3242296" cy="2163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190897" y="4086499"/>
            <a:ext cx="5352747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Resposta 6a)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_ _ _ _ _ _ _ _ _ _ _ _ _ _ _ _ _ _ _</a:t>
            </a:r>
          </a:p>
        </p:txBody>
      </p:sp>
      <p:sp>
        <p:nvSpPr>
          <p:cNvPr id="6" name="Retângulo 5"/>
          <p:cNvSpPr/>
          <p:nvPr/>
        </p:nvSpPr>
        <p:spPr>
          <a:xfrm>
            <a:off x="5375473" y="4120615"/>
            <a:ext cx="6091732" cy="3790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Observação: resposta incompleta perde metade dos pontos.</a:t>
            </a:r>
          </a:p>
        </p:txBody>
      </p:sp>
      <p:sp>
        <p:nvSpPr>
          <p:cNvPr id="7" name="Retângulo 6"/>
          <p:cNvSpPr/>
          <p:nvPr/>
        </p:nvSpPr>
        <p:spPr>
          <a:xfrm>
            <a:off x="190897" y="4609409"/>
            <a:ext cx="11317957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Pergunta 6b) (0,5 ponto) 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 que país era o foguete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Soyus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no qual Marcos Pontes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foi à ISS? Isto é, o foguete era brasileiro, japonês, norte-americano, chinês ou russo?</a:t>
            </a:r>
          </a:p>
        </p:txBody>
      </p:sp>
      <p:sp>
        <p:nvSpPr>
          <p:cNvPr id="8" name="Retângulo 7"/>
          <p:cNvSpPr/>
          <p:nvPr/>
        </p:nvSpPr>
        <p:spPr>
          <a:xfrm>
            <a:off x="190897" y="5424840"/>
            <a:ext cx="5429692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Resposta 6b)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_ _ _ _ _ _ _ _ _ _ _ _ _ _ _ _ _ _ _ </a:t>
            </a:r>
          </a:p>
        </p:txBody>
      </p:sp>
      <p:sp>
        <p:nvSpPr>
          <p:cNvPr id="9" name="Retângulo 8"/>
          <p:cNvSpPr/>
          <p:nvPr/>
        </p:nvSpPr>
        <p:spPr>
          <a:xfrm>
            <a:off x="1919089" y="4042772"/>
            <a:ext cx="3467552" cy="414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ANOS, 4 MESES e 11 DIAS.</a:t>
            </a:r>
            <a:endParaRPr lang="pt-B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929910" y="5416943"/>
            <a:ext cx="1005403" cy="414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RUSSO</a:t>
            </a:r>
            <a:endParaRPr lang="pt-B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90897" y="2426907"/>
            <a:ext cx="11521280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anos do primeiro voo de um avião, o 14-Bis, inventado e construído por outro brasileiro, o Santos Dumont.</a:t>
            </a:r>
          </a:p>
        </p:txBody>
      </p:sp>
    </p:spTree>
    <p:extLst>
      <p:ext uri="{BB962C8B-B14F-4D97-AF65-F5344CB8AC3E}">
        <p14:creationId xmlns:p14="http://schemas.microsoft.com/office/powerpoint/2010/main" val="102996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6" y="430492"/>
            <a:ext cx="7776865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Questão 7) (1 ponto)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Em 2014 teremos no Brasil a Copa do Mundo de Futebol. Cada partida de futebol dura 90 minutos. Coincidentemente, a Estação Espacial Internacional (ISS), onde esteve o astronauta brasileiro Marcos Pontes, em 2006, também dá uma volta ao redor da Terra em aproximadamente 90 minutos.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72425" y="2455952"/>
            <a:ext cx="11377264" cy="117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Pergunta 7a) (0,5 ponto) 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Se a ISS passar sobre o estádio do Maracanã bem no início de uma partida de futebol, onde ela estará, aproximadamente, sobre a Terra, quando terminar o primeiro tempo da partida? Desconsidere a rotação da Terra.</a:t>
            </a:r>
          </a:p>
        </p:txBody>
      </p:sp>
      <p:sp>
        <p:nvSpPr>
          <p:cNvPr id="5" name="Retângulo 4"/>
          <p:cNvSpPr/>
          <p:nvPr/>
        </p:nvSpPr>
        <p:spPr>
          <a:xfrm>
            <a:off x="162697" y="3736913"/>
            <a:ext cx="8021088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Resposta 7a):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_ _ _ _ _ _ _ _ _ _ _ _ _ _ _ _ _ _ _ _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_ _ _ _ _ _ _ _ _</a:t>
            </a:r>
          </a:p>
        </p:txBody>
      </p:sp>
      <p:sp>
        <p:nvSpPr>
          <p:cNvPr id="6" name="Retângulo 5"/>
          <p:cNvSpPr/>
          <p:nvPr/>
        </p:nvSpPr>
        <p:spPr>
          <a:xfrm>
            <a:off x="172425" y="4454175"/>
            <a:ext cx="1139573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Pergunta 7b) (0,5 ponto) 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ISS chega a brilhar tal como Vênus. Você pode saber quando ela será visível a partir de onde você mora consultando o site www.heavens-above.com. Mas, afinal, por que ela brilha?</a:t>
            </a:r>
          </a:p>
        </p:txBody>
      </p:sp>
      <p:sp>
        <p:nvSpPr>
          <p:cNvPr id="7" name="Retângulo 6"/>
          <p:cNvSpPr/>
          <p:nvPr/>
        </p:nvSpPr>
        <p:spPr>
          <a:xfrm>
            <a:off x="190897" y="5390279"/>
            <a:ext cx="7289175" cy="414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Resposta 7b):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_ _ _ _ _ _ _ _ _ _ _ _ _ _ _ _ _ _ _ _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_ _ _ _ _ _ _ _ _</a:t>
            </a:r>
          </a:p>
        </p:txBody>
      </p:sp>
      <p:sp>
        <p:nvSpPr>
          <p:cNvPr id="8" name="Retângulo 7"/>
          <p:cNvSpPr/>
          <p:nvPr/>
        </p:nvSpPr>
        <p:spPr>
          <a:xfrm>
            <a:off x="1927826" y="3717032"/>
            <a:ext cx="5382627" cy="414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OUTRO LADO DA TERRA. NO JAPÃO, ETC.</a:t>
            </a:r>
          </a:p>
        </p:txBody>
      </p:sp>
      <p:sp>
        <p:nvSpPr>
          <p:cNvPr id="9" name="Retângulo 8"/>
          <p:cNvSpPr/>
          <p:nvPr/>
        </p:nvSpPr>
        <p:spPr>
          <a:xfrm>
            <a:off x="2353017" y="5361162"/>
            <a:ext cx="3976217" cy="414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PORQUE REFLETE A LUZ DO SOL</a:t>
            </a:r>
          </a:p>
        </p:txBody>
      </p:sp>
    </p:spTree>
    <p:extLst>
      <p:ext uri="{BB962C8B-B14F-4D97-AF65-F5344CB8AC3E}">
        <p14:creationId xmlns:p14="http://schemas.microsoft.com/office/powerpoint/2010/main" val="34329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18889" y="116632"/>
            <a:ext cx="7848872" cy="1059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Questão 8) (1 ponto) 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Enquanto esteve na ISS, Marcos Pontes fez vários experimentos e dormia pouco. A ISS tem partes cilíndricas e grossas e partes planas fininhas, como você pode ver na figura ao lado.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3" name="Imagem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39" y="1237403"/>
            <a:ext cx="4639870" cy="4639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5015433" y="2492896"/>
            <a:ext cx="6624736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Pergunta 8a) (0,5 ponto)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 Faça um X em qualquer lugar da figura da ISS ao lado representada, na qual Marcos Pontes poderia dormir.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5015433" y="3573016"/>
            <a:ext cx="6429965" cy="3942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PT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Observação: Pode colocar o “X” em qualquer lugar cilíndrico.</a:t>
            </a:r>
            <a:endParaRPr lang="pt-B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015433" y="4089846"/>
            <a:ext cx="6624736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Pergunta 8b) (0,5 ponto)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A ISS</a:t>
            </a: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transforma energia solar em energia elétrica para funcionar.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Fa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ça um Y em qualquer lugar da figura da ISS que representa um painel solar.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015433" y="5229200"/>
            <a:ext cx="6083717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PT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Observação: Pode colocar o “Y” em qualquer lugar plano.</a:t>
            </a:r>
            <a:endParaRPr lang="pt-B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063105" y="2736501"/>
            <a:ext cx="216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9" name="Retângulo 8"/>
          <p:cNvSpPr/>
          <p:nvPr/>
        </p:nvSpPr>
        <p:spPr>
          <a:xfrm>
            <a:off x="1411253" y="1872532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0" name="Retângulo 9"/>
          <p:cNvSpPr/>
          <p:nvPr/>
        </p:nvSpPr>
        <p:spPr>
          <a:xfrm>
            <a:off x="2855193" y="3615877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2304373" y="2044256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3575273" y="4542238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143225" y="244859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811261" y="2891387"/>
            <a:ext cx="3449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Y</a:t>
            </a:r>
            <a:endParaRPr lang="pt-BR" sz="2400" b="1" dirty="0"/>
          </a:p>
        </p:txBody>
      </p:sp>
      <p:sp>
        <p:nvSpPr>
          <p:cNvPr id="15" name="Retângulo 14"/>
          <p:cNvSpPr/>
          <p:nvPr/>
        </p:nvSpPr>
        <p:spPr>
          <a:xfrm>
            <a:off x="4048414" y="1722634"/>
            <a:ext cx="3449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Y</a:t>
            </a:r>
            <a:endParaRPr lang="pt-BR" sz="2400" b="1" dirty="0"/>
          </a:p>
        </p:txBody>
      </p:sp>
      <p:sp>
        <p:nvSpPr>
          <p:cNvPr id="16" name="Retângulo 15"/>
          <p:cNvSpPr/>
          <p:nvPr/>
        </p:nvSpPr>
        <p:spPr>
          <a:xfrm>
            <a:off x="1559049" y="4293096"/>
            <a:ext cx="3449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Y</a:t>
            </a:r>
            <a:endParaRPr lang="pt-BR" sz="2400" b="1" dirty="0"/>
          </a:p>
        </p:txBody>
      </p:sp>
      <p:sp>
        <p:nvSpPr>
          <p:cNvPr id="17" name="Retângulo 16"/>
          <p:cNvSpPr/>
          <p:nvPr/>
        </p:nvSpPr>
        <p:spPr>
          <a:xfrm>
            <a:off x="4007321" y="3615407"/>
            <a:ext cx="3449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Y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37403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1871</Words>
  <Application>Microsoft Office PowerPoint</Application>
  <PresentationFormat>Personalizar</PresentationFormat>
  <Paragraphs>139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OBA</dc:creator>
  <cp:lastModifiedBy>João Canalle</cp:lastModifiedBy>
  <cp:revision>32</cp:revision>
  <dcterms:created xsi:type="dcterms:W3CDTF">2020-08-11T00:56:45Z</dcterms:created>
  <dcterms:modified xsi:type="dcterms:W3CDTF">2020-08-21T19:20:22Z</dcterms:modified>
</cp:coreProperties>
</file>