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11903075" cy="6859588"/>
  <p:notesSz cx="6858000" cy="9144000"/>
  <p:defaultTextStyle>
    <a:defPPr>
      <a:defRPr lang="pt-BR"/>
    </a:defPPr>
    <a:lvl1pPr marL="0" algn="l" defTabSz="11288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4413" algn="l" defTabSz="11288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8827" algn="l" defTabSz="11288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3240" algn="l" defTabSz="11288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57654" algn="l" defTabSz="11288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2067" algn="l" defTabSz="11288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86480" algn="l" defTabSz="11288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50894" algn="l" defTabSz="11288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15307" algn="l" defTabSz="11288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7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C3D69B"/>
    <a:srgbClr val="F9F9EE"/>
    <a:srgbClr val="DBD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97513" autoAdjust="0"/>
  </p:normalViewPr>
  <p:slideViewPr>
    <p:cSldViewPr>
      <p:cViewPr varScale="1">
        <p:scale>
          <a:sx n="69" d="100"/>
          <a:sy n="69" d="100"/>
        </p:scale>
        <p:origin x="163" y="336"/>
      </p:cViewPr>
      <p:guideLst>
        <p:guide orient="horz" pos="2161"/>
        <p:guide pos="37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2" y="2130927"/>
            <a:ext cx="10117613" cy="14703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3" y="3887100"/>
            <a:ext cx="833215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3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7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2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8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50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15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9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98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708"/>
            <a:ext cx="2678192" cy="585288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60" y="274708"/>
            <a:ext cx="7836190" cy="585288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4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3" y="4407927"/>
            <a:ext cx="10117613" cy="136239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3" y="2907387"/>
            <a:ext cx="10117613" cy="150053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44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8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3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576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20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86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508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153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2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5" y="1600577"/>
            <a:ext cx="5257191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1" y="1600577"/>
            <a:ext cx="5257191" cy="45270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4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469"/>
            <a:ext cx="5259258" cy="63991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413" indent="0">
              <a:buNone/>
              <a:defRPr sz="2500" b="1"/>
            </a:lvl2pPr>
            <a:lvl3pPr marL="1128827" indent="0">
              <a:buNone/>
              <a:defRPr sz="2200" b="1"/>
            </a:lvl3pPr>
            <a:lvl4pPr marL="1693240" indent="0">
              <a:buNone/>
              <a:defRPr sz="2000" b="1"/>
            </a:lvl4pPr>
            <a:lvl5pPr marL="2257654" indent="0">
              <a:buNone/>
              <a:defRPr sz="2000" b="1"/>
            </a:lvl5pPr>
            <a:lvl6pPr marL="2822067" indent="0">
              <a:buNone/>
              <a:defRPr sz="2000" b="1"/>
            </a:lvl6pPr>
            <a:lvl7pPr marL="3386480" indent="0">
              <a:buNone/>
              <a:defRPr sz="2000" b="1"/>
            </a:lvl7pPr>
            <a:lvl8pPr marL="3950894" indent="0">
              <a:buNone/>
              <a:defRPr sz="2000" b="1"/>
            </a:lvl8pPr>
            <a:lvl9pPr marL="4515307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5379"/>
            <a:ext cx="5259258" cy="39522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600" y="1535469"/>
            <a:ext cx="5261325" cy="63991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413" indent="0">
              <a:buNone/>
              <a:defRPr sz="2500" b="1"/>
            </a:lvl2pPr>
            <a:lvl3pPr marL="1128827" indent="0">
              <a:buNone/>
              <a:defRPr sz="2200" b="1"/>
            </a:lvl3pPr>
            <a:lvl4pPr marL="1693240" indent="0">
              <a:buNone/>
              <a:defRPr sz="2000" b="1"/>
            </a:lvl4pPr>
            <a:lvl5pPr marL="2257654" indent="0">
              <a:buNone/>
              <a:defRPr sz="2000" b="1"/>
            </a:lvl5pPr>
            <a:lvl6pPr marL="2822067" indent="0">
              <a:buNone/>
              <a:defRPr sz="2000" b="1"/>
            </a:lvl6pPr>
            <a:lvl7pPr marL="3386480" indent="0">
              <a:buNone/>
              <a:defRPr sz="2000" b="1"/>
            </a:lvl7pPr>
            <a:lvl8pPr marL="3950894" indent="0">
              <a:buNone/>
              <a:defRPr sz="2000" b="1"/>
            </a:lvl8pPr>
            <a:lvl9pPr marL="4515307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600" y="2175379"/>
            <a:ext cx="5261325" cy="39522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79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8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595155" y="6376952"/>
            <a:ext cx="2777385" cy="365210"/>
          </a:xfrm>
        </p:spPr>
        <p:txBody>
          <a:bodyPr/>
          <a:lstStyle/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01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60" y="273113"/>
            <a:ext cx="3916029" cy="11623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121"/>
            <a:ext cx="6654150" cy="585446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60" y="1435437"/>
            <a:ext cx="39160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64413" indent="0">
              <a:buNone/>
              <a:defRPr sz="1500"/>
            </a:lvl2pPr>
            <a:lvl3pPr marL="1128827" indent="0">
              <a:buNone/>
              <a:defRPr sz="1200"/>
            </a:lvl3pPr>
            <a:lvl4pPr marL="1693240" indent="0">
              <a:buNone/>
              <a:defRPr sz="1100"/>
            </a:lvl4pPr>
            <a:lvl5pPr marL="2257654" indent="0">
              <a:buNone/>
              <a:defRPr sz="1100"/>
            </a:lvl5pPr>
            <a:lvl6pPr marL="2822067" indent="0">
              <a:buNone/>
              <a:defRPr sz="1100"/>
            </a:lvl6pPr>
            <a:lvl7pPr marL="3386480" indent="0">
              <a:buNone/>
              <a:defRPr sz="1100"/>
            </a:lvl7pPr>
            <a:lvl8pPr marL="3950894" indent="0">
              <a:buNone/>
              <a:defRPr sz="1100"/>
            </a:lvl8pPr>
            <a:lvl9pPr marL="4515307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31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90" y="4801712"/>
            <a:ext cx="7141845" cy="56687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90" y="612917"/>
            <a:ext cx="7141845" cy="4115753"/>
          </a:xfrm>
        </p:spPr>
        <p:txBody>
          <a:bodyPr/>
          <a:lstStyle>
            <a:lvl1pPr marL="0" indent="0">
              <a:buNone/>
              <a:defRPr sz="4000"/>
            </a:lvl1pPr>
            <a:lvl2pPr marL="564413" indent="0">
              <a:buNone/>
              <a:defRPr sz="3500"/>
            </a:lvl2pPr>
            <a:lvl3pPr marL="1128827" indent="0">
              <a:buNone/>
              <a:defRPr sz="3000"/>
            </a:lvl3pPr>
            <a:lvl4pPr marL="1693240" indent="0">
              <a:buNone/>
              <a:defRPr sz="2500"/>
            </a:lvl4pPr>
            <a:lvl5pPr marL="2257654" indent="0">
              <a:buNone/>
              <a:defRPr sz="2500"/>
            </a:lvl5pPr>
            <a:lvl6pPr marL="2822067" indent="0">
              <a:buNone/>
              <a:defRPr sz="2500"/>
            </a:lvl6pPr>
            <a:lvl7pPr marL="3386480" indent="0">
              <a:buNone/>
              <a:defRPr sz="2500"/>
            </a:lvl7pPr>
            <a:lvl8pPr marL="3950894" indent="0">
              <a:buNone/>
              <a:defRPr sz="2500"/>
            </a:lvl8pPr>
            <a:lvl9pPr marL="4515307" indent="0">
              <a:buNone/>
              <a:defRPr sz="2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90" y="5368581"/>
            <a:ext cx="714184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64413" indent="0">
              <a:buNone/>
              <a:defRPr sz="1500"/>
            </a:lvl2pPr>
            <a:lvl3pPr marL="1128827" indent="0">
              <a:buNone/>
              <a:defRPr sz="1200"/>
            </a:lvl3pPr>
            <a:lvl4pPr marL="1693240" indent="0">
              <a:buNone/>
              <a:defRPr sz="1100"/>
            </a:lvl4pPr>
            <a:lvl5pPr marL="2257654" indent="0">
              <a:buNone/>
              <a:defRPr sz="1100"/>
            </a:lvl5pPr>
            <a:lvl6pPr marL="2822067" indent="0">
              <a:buNone/>
              <a:defRPr sz="1100"/>
            </a:lvl6pPr>
            <a:lvl7pPr marL="3386480" indent="0">
              <a:buNone/>
              <a:defRPr sz="1100"/>
            </a:lvl7pPr>
            <a:lvl8pPr marL="3950894" indent="0">
              <a:buNone/>
              <a:defRPr sz="1100"/>
            </a:lvl8pPr>
            <a:lvl9pPr marL="4515307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2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3D69B"/>
            </a:gs>
            <a:gs pos="50000">
              <a:srgbClr val="F9F9EE"/>
            </a:gs>
            <a:gs pos="100000">
              <a:srgbClr val="D7E4B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7" y="274702"/>
            <a:ext cx="10712767" cy="1143265"/>
          </a:xfrm>
          <a:prstGeom prst="rect">
            <a:avLst/>
          </a:prstGeom>
        </p:spPr>
        <p:txBody>
          <a:bodyPr vert="horz" lIns="112883" tIns="56441" rIns="112883" bIns="56441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7" y="1600577"/>
            <a:ext cx="10712767" cy="4527011"/>
          </a:xfrm>
          <a:prstGeom prst="rect">
            <a:avLst/>
          </a:prstGeom>
        </p:spPr>
        <p:txBody>
          <a:bodyPr vert="horz" lIns="112883" tIns="56441" rIns="112883" bIns="56441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5" y="6357828"/>
            <a:ext cx="2777385" cy="365210"/>
          </a:xfrm>
          <a:prstGeom prst="rect">
            <a:avLst/>
          </a:prstGeom>
        </p:spPr>
        <p:txBody>
          <a:bodyPr vert="horz" lIns="112883" tIns="56441" rIns="112883" bIns="5644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2A274-9B41-45D4-B789-061C4DE3C7D7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9" y="6357828"/>
            <a:ext cx="3769307" cy="365210"/>
          </a:xfrm>
          <a:prstGeom prst="rect">
            <a:avLst/>
          </a:prstGeom>
        </p:spPr>
        <p:txBody>
          <a:bodyPr vert="horz" lIns="112883" tIns="56441" rIns="112883" bIns="5644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40" y="6357828"/>
            <a:ext cx="2777385" cy="365210"/>
          </a:xfrm>
          <a:prstGeom prst="rect">
            <a:avLst/>
          </a:prstGeom>
        </p:spPr>
        <p:txBody>
          <a:bodyPr vert="horz" lIns="112883" tIns="56441" rIns="112883" bIns="5644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34C9B-E729-4B61-8F60-40F098A0A88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OBA\Downloads\LOGOTIPO_OBA_png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010" y="5884579"/>
            <a:ext cx="1872208" cy="11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BA\Downloads\mobfog 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46" y="6044661"/>
            <a:ext cx="1202047" cy="76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1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882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3310" indent="-423310" algn="l" defTabSz="1128827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7172" indent="-352758" algn="l" defTabSz="112882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1034" indent="-282207" algn="l" defTabSz="112882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5447" indent="-282207" algn="l" defTabSz="112882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860" indent="-282207" algn="l" defTabSz="112882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04274" indent="-282207" algn="l" defTabSz="112882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68687" indent="-282207" algn="l" defTabSz="112882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33101" indent="-282207" algn="l" defTabSz="112882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97514" indent="-282207" algn="l" defTabSz="112882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4413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82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24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654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206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48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0894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1530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5708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4175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994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897" y="333450"/>
            <a:ext cx="7847311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9) (1 ponto)</a:t>
            </a:r>
            <a:r>
              <a:rPr lang="pt-BR" dirty="0"/>
              <a:t> </a:t>
            </a:r>
            <a:r>
              <a:rPr lang="pt-PT" dirty="0"/>
              <a:t>Em 1957 os russos lançaram o primeiro satélite artificial, o SPUTNIK. Ele era bem simples, parecia uma bola. Pinte, de qualquer cor, o SPUTNIK.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54124"/>
              </p:ext>
            </p:extLst>
          </p:nvPr>
        </p:nvGraphicFramePr>
        <p:xfrm>
          <a:off x="-313159" y="2421682"/>
          <a:ext cx="12577033" cy="279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o" r:id="rId3" imgW="6979872" imgH="1548666" progId="Word.Document.12">
                  <p:embed/>
                </p:oleObj>
              </mc:Choice>
              <mc:Fallback>
                <p:oleObj name="Documento" r:id="rId3" imgW="6979872" imgH="1548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13159" y="2421682"/>
                        <a:ext cx="12577033" cy="2791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847081" y="5878066"/>
            <a:ext cx="84717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solidFill>
                  <a:srgbClr val="FF0000"/>
                </a:solidFill>
              </a:rPr>
              <a:t>Obs. Se aceita qualquer marca, pintura, X, círculo, quadrado, </a:t>
            </a:r>
            <a:r>
              <a:rPr lang="pt-BR" sz="1500" b="1" dirty="0" err="1">
                <a:solidFill>
                  <a:srgbClr val="FF0000"/>
                </a:solidFill>
              </a:rPr>
              <a:t>etc</a:t>
            </a:r>
            <a:r>
              <a:rPr lang="pt-BR" sz="1500" b="1" dirty="0">
                <a:solidFill>
                  <a:srgbClr val="FF0000"/>
                </a:solidFill>
              </a:rPr>
              <a:t>, desde que seja sobre o SPUTNIK.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550937" y="2235579"/>
            <a:ext cx="2681584" cy="2706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5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2905" y="333450"/>
            <a:ext cx="7632848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10) (1 ponto)</a:t>
            </a:r>
            <a:r>
              <a:rPr lang="pt-BR" dirty="0"/>
              <a:t> </a:t>
            </a:r>
            <a:r>
              <a:rPr lang="pt-PT" dirty="0"/>
              <a:t>Pinte com qualquer cor, ou faça um círculo ao redor do veículo que os astronautas usaram para pousar na Lua em 1969.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020774"/>
              </p:ext>
            </p:extLst>
          </p:nvPr>
        </p:nvGraphicFramePr>
        <p:xfrm>
          <a:off x="-313159" y="2689882"/>
          <a:ext cx="12813448" cy="318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o" r:id="rId3" imgW="6979872" imgH="1747342" progId="Word.Document.12">
                  <p:embed/>
                </p:oleObj>
              </mc:Choice>
              <mc:Fallback>
                <p:oleObj name="Documento" r:id="rId3" imgW="6979872" imgH="17473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13159" y="2689882"/>
                        <a:ext cx="12813448" cy="3188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334913" y="5636654"/>
            <a:ext cx="1195332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500" b="1" dirty="0">
                <a:solidFill>
                  <a:srgbClr val="FF0000"/>
                </a:solidFill>
              </a:rPr>
              <a:t>Obs. Para ir até a órbita lunar foi usado foguete, mas para POUSAR NA LUA foi usado o MÓDULO LUNAR e não foguete ou ônibus espacial.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054993" y="3049922"/>
            <a:ext cx="2232248" cy="21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9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/>
          </p:nvPr>
        </p:nvGraphicFramePr>
        <p:xfrm>
          <a:off x="3858579" y="748956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sz="2100" dirty="0">
                        <a:solidFill>
                          <a:schemeClr val="tx1"/>
                        </a:solidFill>
                      </a:endParaRP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21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21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21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21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21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21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21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2332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5519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4788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913" y="549474"/>
            <a:ext cx="6748949" cy="1077197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1) (1 ponto</a:t>
            </a:r>
            <a:r>
              <a:rPr lang="pt-BR" dirty="0"/>
              <a:t>) Pinte de qualquer cor, ou faça um X sobre o único astro que só pode ser visto durante o dia.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418351"/>
              </p:ext>
            </p:extLst>
          </p:nvPr>
        </p:nvGraphicFramePr>
        <p:xfrm>
          <a:off x="0" y="2637706"/>
          <a:ext cx="11207107" cy="237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o" r:id="rId3" imgW="6979872" imgH="1621141" progId="Word.Document.12">
                  <p:embed/>
                </p:oleObj>
              </mc:Choice>
              <mc:Fallback>
                <p:oleObj name="Documento" r:id="rId3" imgW="6979872" imgH="1621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637706"/>
                        <a:ext cx="11207107" cy="237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3359249" y="3115853"/>
            <a:ext cx="1206840" cy="1034021"/>
            <a:chOff x="0" y="0"/>
            <a:chExt cx="927100" cy="939800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0" y="12700"/>
              <a:ext cx="920750" cy="9271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5400000">
              <a:off x="3175" y="-3175"/>
              <a:ext cx="920750" cy="9271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tângulo 7"/>
          <p:cNvSpPr/>
          <p:nvPr/>
        </p:nvSpPr>
        <p:spPr>
          <a:xfrm>
            <a:off x="709025" y="5086369"/>
            <a:ext cx="11435200" cy="344817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</a:rPr>
              <a:t>Obs. Aceitamos qualquer sinal, X, Y, pintura, círculo </a:t>
            </a:r>
            <a:r>
              <a:rPr lang="pt-BR" sz="1500" dirty="0" err="1">
                <a:solidFill>
                  <a:srgbClr val="FF0000"/>
                </a:solidFill>
              </a:rPr>
              <a:t>etc</a:t>
            </a:r>
            <a:r>
              <a:rPr lang="pt-BR" sz="1500" dirty="0">
                <a:solidFill>
                  <a:srgbClr val="FF0000"/>
                </a:solidFill>
              </a:rPr>
              <a:t>, desde que tenha sido feito sobre o SOL, pois só este  pode ser visto de dia.</a:t>
            </a:r>
          </a:p>
        </p:txBody>
      </p:sp>
    </p:spTree>
    <p:extLst>
      <p:ext uri="{BB962C8B-B14F-4D97-AF65-F5344CB8AC3E}">
        <p14:creationId xmlns:p14="http://schemas.microsoft.com/office/powerpoint/2010/main" val="24968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333450"/>
            <a:ext cx="7704856" cy="1637478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2) (1 ponto)</a:t>
            </a:r>
            <a:r>
              <a:rPr lang="pt-BR" dirty="0"/>
              <a:t> </a:t>
            </a:r>
            <a:r>
              <a:rPr lang="pt-BR" b="1" dirty="0"/>
              <a:t>(0,20 cada acerto)  </a:t>
            </a:r>
            <a:r>
              <a:rPr lang="pt-BR" dirty="0"/>
              <a:t>Escreva ESPAÇO ou TERRA debaixo de cada desenho se ele pertencer ao ESPAÇO ou à TERRA. Espaço é tudo que está além da atmosfera.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299406"/>
              </p:ext>
            </p:extLst>
          </p:nvPr>
        </p:nvGraphicFramePr>
        <p:xfrm>
          <a:off x="550937" y="2709714"/>
          <a:ext cx="10811813" cy="270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o" r:id="rId3" imgW="6979872" imgH="1993975" progId="Word.Document.12">
                  <p:embed/>
                </p:oleObj>
              </mc:Choice>
              <mc:Fallback>
                <p:oleObj name="Documento" r:id="rId3" imgW="6979872" imgH="19939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937" y="2709714"/>
                        <a:ext cx="10811813" cy="270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1616260" y="4727099"/>
            <a:ext cx="9509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TERRA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3945" y="4727099"/>
            <a:ext cx="9509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TERRA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110653" y="4737054"/>
            <a:ext cx="9509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TERRA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31257" y="4727099"/>
            <a:ext cx="10902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ESPAÇO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12901" y="4718349"/>
            <a:ext cx="10902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ESPAÇO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913" y="189434"/>
            <a:ext cx="5400600" cy="4361301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2000" b="1" dirty="0"/>
              <a:t>Questão 3) (1 ponto) (0,25 cada acerto</a:t>
            </a:r>
            <a:r>
              <a:rPr lang="pt-BR" sz="2000" b="1" dirty="0" smtClean="0"/>
              <a:t>)</a:t>
            </a:r>
          </a:p>
          <a:p>
            <a:pPr algn="just" hangingPunct="0">
              <a:lnSpc>
                <a:spcPct val="150000"/>
              </a:lnSpc>
            </a:pPr>
            <a:endParaRPr lang="pt-BR" sz="2000" b="1" dirty="0" smtClean="0"/>
          </a:p>
          <a:p>
            <a:pPr algn="just" hangingPunct="0">
              <a:lnSpc>
                <a:spcPct val="150000"/>
              </a:lnSpc>
            </a:pPr>
            <a:r>
              <a:rPr lang="pt-BR" sz="2000" dirty="0" smtClean="0"/>
              <a:t>Júpiter </a:t>
            </a:r>
            <a:r>
              <a:rPr lang="pt-BR" sz="2000" dirty="0"/>
              <a:t>tem 11 vezes o diâmetro da Terra.  </a:t>
            </a:r>
            <a:endParaRPr lang="pt-BR" sz="2000" dirty="0" smtClean="0"/>
          </a:p>
          <a:p>
            <a:pPr algn="just" hangingPunct="0">
              <a:lnSpc>
                <a:spcPct val="150000"/>
              </a:lnSpc>
            </a:pPr>
            <a:endParaRPr lang="pt-BR" sz="800" dirty="0"/>
          </a:p>
          <a:p>
            <a:pPr algn="just" hangingPunct="0">
              <a:lnSpc>
                <a:spcPct val="150000"/>
              </a:lnSpc>
            </a:pPr>
            <a:r>
              <a:rPr lang="pt-BR" sz="2000" dirty="0"/>
              <a:t>Vênus é do mesmo tamanho da </a:t>
            </a:r>
            <a:r>
              <a:rPr lang="pt-BR" sz="2000" dirty="0" smtClean="0"/>
              <a:t>Terra.</a:t>
            </a:r>
          </a:p>
          <a:p>
            <a:pPr algn="just" hangingPunct="0">
              <a:lnSpc>
                <a:spcPct val="150000"/>
              </a:lnSpc>
            </a:pPr>
            <a:endParaRPr lang="pt-BR" sz="800" dirty="0" smtClean="0"/>
          </a:p>
          <a:p>
            <a:pPr algn="just" hangingPunct="0">
              <a:lnSpc>
                <a:spcPct val="150000"/>
              </a:lnSpc>
            </a:pPr>
            <a:r>
              <a:rPr lang="pt-BR" sz="2000" dirty="0" smtClean="0"/>
              <a:t>Marte </a:t>
            </a:r>
            <a:r>
              <a:rPr lang="pt-BR" sz="2000" dirty="0"/>
              <a:t>tem metade do diâmetro da </a:t>
            </a:r>
            <a:r>
              <a:rPr lang="pt-BR" sz="2000" dirty="0" smtClean="0"/>
              <a:t>Terra.</a:t>
            </a:r>
          </a:p>
          <a:p>
            <a:pPr algn="just" hangingPunct="0">
              <a:lnSpc>
                <a:spcPct val="150000"/>
              </a:lnSpc>
            </a:pPr>
            <a:endParaRPr lang="pt-BR" sz="800" dirty="0" smtClean="0"/>
          </a:p>
          <a:p>
            <a:pPr algn="just" hangingPunct="0">
              <a:lnSpc>
                <a:spcPct val="150000"/>
              </a:lnSpc>
            </a:pPr>
            <a:r>
              <a:rPr lang="pt-BR" sz="2000" dirty="0" smtClean="0"/>
              <a:t>Com </a:t>
            </a:r>
            <a:r>
              <a:rPr lang="pt-BR" sz="2000" dirty="0"/>
              <a:t>estas informações escreva o nome </a:t>
            </a:r>
            <a:r>
              <a:rPr lang="pt-BR" sz="2000" dirty="0" smtClean="0"/>
              <a:t>dos planetas </a:t>
            </a:r>
            <a:r>
              <a:rPr lang="pt-BR" sz="2000" dirty="0"/>
              <a:t>Júpiter, Terra, Vênus e Marte nas </a:t>
            </a:r>
            <a:r>
              <a:rPr lang="pt-BR" sz="2000" dirty="0" smtClean="0"/>
              <a:t>linhas pontilhadas</a:t>
            </a:r>
            <a:r>
              <a:rPr lang="pt-BR" sz="2000" dirty="0"/>
              <a:t>.</a:t>
            </a: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6023545" y="2637524"/>
            <a:ext cx="3017510" cy="3025035"/>
          </a:xfrm>
          <a:prstGeom prst="ellipse">
            <a:avLst/>
          </a:prstGeom>
          <a:noFill/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9767961" y="4005858"/>
            <a:ext cx="169360" cy="180840"/>
          </a:xfrm>
          <a:prstGeom prst="ellipse">
            <a:avLst/>
          </a:prstGeom>
          <a:noFill/>
          <a:ln w="158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736132" y="4042526"/>
            <a:ext cx="1895021" cy="35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 hangingPunct="0"/>
            <a:r>
              <a:rPr lang="pt-BR" sz="1700" b="1" dirty="0">
                <a:solidFill>
                  <a:srgbClr val="FF0000"/>
                </a:solidFill>
                <a:latin typeface="Arial"/>
                <a:ea typeface="Times New Roman"/>
              </a:rPr>
              <a:t>JÚPITER</a:t>
            </a:r>
            <a:endParaRPr lang="pt-BR" sz="1500" dirty="0">
              <a:latin typeface="Times New Roman"/>
              <a:ea typeface="Times New Roman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9937806" y="3069754"/>
            <a:ext cx="982284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hangingPunct="0"/>
            <a:r>
              <a:rPr lang="pt-BR" sz="1600" b="1" dirty="0">
                <a:solidFill>
                  <a:srgbClr val="FF0000"/>
                </a:solidFill>
                <a:latin typeface="Arial"/>
                <a:ea typeface="Times New Roman"/>
              </a:rPr>
              <a:t>TERRA</a:t>
            </a:r>
            <a:endParaRPr lang="pt-BR" sz="1500" dirty="0">
              <a:latin typeface="Times New Roman"/>
              <a:ea typeface="Times New Roman"/>
            </a:endParaRPr>
          </a:p>
        </p:txBody>
      </p:sp>
      <p:sp>
        <p:nvSpPr>
          <p:cNvPr id="11" name="Caixa de Texto 2"/>
          <p:cNvSpPr txBox="1">
            <a:spLocks noChangeArrowheads="1"/>
          </p:cNvSpPr>
          <p:nvPr/>
        </p:nvSpPr>
        <p:spPr bwMode="auto">
          <a:xfrm>
            <a:off x="9865797" y="4013214"/>
            <a:ext cx="100169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hangingPunct="0"/>
            <a:r>
              <a:rPr lang="pt-BR" sz="1600" b="1" dirty="0">
                <a:solidFill>
                  <a:srgbClr val="FF0000"/>
                </a:solidFill>
                <a:latin typeface="Arial"/>
                <a:ea typeface="Times New Roman"/>
              </a:rPr>
              <a:t>MARTE</a:t>
            </a:r>
            <a:endParaRPr lang="pt-BR" sz="1500" dirty="0">
              <a:latin typeface="Times New Roman"/>
              <a:ea typeface="Times New Roman"/>
            </a:endParaRPr>
          </a:p>
        </p:txBody>
      </p: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9941662" y="4805302"/>
            <a:ext cx="943363" cy="33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hangingPunct="0"/>
            <a:r>
              <a:rPr lang="pt-BR" sz="1600" b="1" dirty="0">
                <a:solidFill>
                  <a:srgbClr val="FF0000"/>
                </a:solidFill>
                <a:latin typeface="Arial"/>
                <a:ea typeface="Times New Roman"/>
              </a:rPr>
              <a:t>VÊNUS</a:t>
            </a:r>
            <a:endParaRPr lang="pt-BR" sz="1500" dirty="0">
              <a:latin typeface="Times New Roman"/>
              <a:ea typeface="Times New Roman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34913" y="4725938"/>
            <a:ext cx="5400600" cy="729537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just"/>
            <a:r>
              <a:rPr lang="pt-BR" sz="2000" dirty="0"/>
              <a:t>A professora explicará o que é diâmetro se for preciso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071217" y="6094090"/>
            <a:ext cx="6840760" cy="344817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just"/>
            <a:r>
              <a:rPr lang="pt-BR" sz="1500" dirty="0">
                <a:solidFill>
                  <a:srgbClr val="FF0000"/>
                </a:solidFill>
              </a:rPr>
              <a:t>Obs. Deve-se aceitar como certa a resposta se Terra e Vênus estiverem invertidos.</a:t>
            </a:r>
          </a:p>
        </p:txBody>
      </p:sp>
      <p:sp>
        <p:nvSpPr>
          <p:cNvPr id="16" name="Elipse 15"/>
          <p:cNvSpPr>
            <a:spLocks noChangeAspect="1"/>
          </p:cNvSpPr>
          <p:nvPr/>
        </p:nvSpPr>
        <p:spPr>
          <a:xfrm>
            <a:off x="9695953" y="2997746"/>
            <a:ext cx="306028" cy="321668"/>
          </a:xfrm>
          <a:prstGeom prst="ellipse">
            <a:avLst/>
          </a:prstGeom>
          <a:noFill/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7" name="Elipse 16"/>
          <p:cNvSpPr>
            <a:spLocks noChangeAspect="1"/>
          </p:cNvSpPr>
          <p:nvPr/>
        </p:nvSpPr>
        <p:spPr>
          <a:xfrm>
            <a:off x="9687193" y="4690874"/>
            <a:ext cx="306028" cy="321668"/>
          </a:xfrm>
          <a:prstGeom prst="ellipse">
            <a:avLst/>
          </a:prstGeom>
          <a:noFill/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 flipH="1">
            <a:off x="6880815" y="4077866"/>
            <a:ext cx="1610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_ _ _ _ _ _ _ 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 flipH="1">
            <a:off x="9767961" y="3069754"/>
            <a:ext cx="1610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_ _ _ _ _ _ _ 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 flipH="1">
            <a:off x="9767961" y="3952322"/>
            <a:ext cx="1610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_ _ _ _ _ _ _ 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 flipH="1">
            <a:off x="9804905" y="4753646"/>
            <a:ext cx="1610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_ _ _ _ _ _ _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40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49" y="2421682"/>
            <a:ext cx="3710821" cy="27252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0897" y="333450"/>
            <a:ext cx="7560840" cy="2653141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/>
              <a:t>Questão 4) (1 ponto) </a:t>
            </a:r>
            <a:endParaRPr lang="pt-BR" dirty="0"/>
          </a:p>
          <a:p>
            <a:pPr algn="just" hangingPunct="0">
              <a:lnSpc>
                <a:spcPct val="150000"/>
              </a:lnSpc>
            </a:pPr>
            <a:r>
              <a:rPr lang="pt-BR" b="1" dirty="0"/>
              <a:t> </a:t>
            </a: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No desenho ao lado, da Lua e algumas estrelas, faça um CÍRCULO sobre a única estrela que não poderia estar onde foi desenhada, pois nunca seria vista ali.</a:t>
            </a:r>
          </a:p>
        </p:txBody>
      </p:sp>
      <p:sp>
        <p:nvSpPr>
          <p:cNvPr id="4106" name="Retângulo 4105"/>
          <p:cNvSpPr/>
          <p:nvPr/>
        </p:nvSpPr>
        <p:spPr>
          <a:xfrm>
            <a:off x="334913" y="5229994"/>
            <a:ext cx="10561138" cy="575649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just" hangingPunct="0"/>
            <a:r>
              <a:rPr lang="pt-BR" sz="1500" dirty="0">
                <a:solidFill>
                  <a:srgbClr val="FF0000"/>
                </a:solidFill>
              </a:rPr>
              <a:t>Obs. É impossível a estrela assinalada estar ali, pois implicaria que parte da Lua seria transparente ou que a estrela estaria entre a Lua e a Terra. Se mais de uma estrela foi assinalada a questão está totalmente errada.</a:t>
            </a:r>
          </a:p>
        </p:txBody>
      </p:sp>
      <p:sp>
        <p:nvSpPr>
          <p:cNvPr id="78" name="Elipse 77"/>
          <p:cNvSpPr/>
          <p:nvPr/>
        </p:nvSpPr>
        <p:spPr>
          <a:xfrm>
            <a:off x="8778321" y="3520274"/>
            <a:ext cx="347173" cy="317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883" tIns="56441" rIns="112883" bIns="56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1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549474"/>
            <a:ext cx="7704856" cy="1129647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5) (1 ponto) (0,25 cada acerto)  </a:t>
            </a:r>
            <a:r>
              <a:rPr lang="pt-BR" dirty="0"/>
              <a:t>Escreva CERTO ou ERRADO na frente de cada frase abaixo.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18982"/>
              </p:ext>
            </p:extLst>
          </p:nvPr>
        </p:nvGraphicFramePr>
        <p:xfrm>
          <a:off x="-654727" y="2600127"/>
          <a:ext cx="9700319" cy="2736939"/>
        </p:xfrm>
        <a:graphic>
          <a:graphicData uri="http://schemas.openxmlformats.org/drawingml/2006/table">
            <a:tbl>
              <a:tblPr firstRow="1" firstCol="1" bandRow="1"/>
              <a:tblGrid>
                <a:gridCol w="1155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4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67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273" marR="89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Arial"/>
                          <a:ea typeface="Calibri"/>
                        </a:rPr>
                        <a:t>_ _ _ _ _ _ A </a:t>
                      </a:r>
                      <a:r>
                        <a:rPr lang="pt-PT" sz="1800" dirty="0">
                          <a:effectLst/>
                          <a:latin typeface="Arial"/>
                          <a:ea typeface="Calibri"/>
                        </a:rPr>
                        <a:t>Lua tem fases porque as nuvens encombrem uma parte dela.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273" marR="89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67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273" marR="89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Arial"/>
                          <a:ea typeface="Calibri"/>
                        </a:rPr>
                        <a:t>_ _ _ _ _ _</a:t>
                      </a:r>
                      <a:r>
                        <a:rPr lang="pt-PT" sz="1800" baseline="0" dirty="0" smtClean="0"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pt-PT" sz="1800" dirty="0" smtClean="0">
                          <a:effectLst/>
                          <a:latin typeface="Arial"/>
                          <a:ea typeface="Calibri"/>
                        </a:rPr>
                        <a:t>A </a:t>
                      </a:r>
                      <a:r>
                        <a:rPr lang="pt-PT" sz="1800" dirty="0">
                          <a:effectLst/>
                          <a:latin typeface="Arial"/>
                          <a:ea typeface="Calibri"/>
                        </a:rPr>
                        <a:t>Lua tem fases porque gira ao redor da Terra e é iluminada pelo Sol.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273" marR="89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91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273" marR="89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Arial"/>
                          <a:ea typeface="Calibri"/>
                        </a:rPr>
                        <a:t>_ _ _ _ _ _ A </a:t>
                      </a:r>
                      <a:r>
                        <a:rPr lang="pt-PT" sz="1800" dirty="0">
                          <a:effectLst/>
                          <a:latin typeface="Arial"/>
                          <a:ea typeface="Calibri"/>
                        </a:rPr>
                        <a:t>Lua tem fases porque entra na sombra da Terra.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273" marR="89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67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273" marR="89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PT" sz="1800" dirty="0" smtClean="0">
                          <a:effectLst/>
                          <a:latin typeface="Arial"/>
                          <a:ea typeface="Calibri"/>
                        </a:rPr>
                        <a:t>_ _ _ _ _ _ </a:t>
                      </a:r>
                      <a:r>
                        <a:rPr lang="pt-BR" sz="1800" dirty="0" smtClean="0">
                          <a:effectLst/>
                          <a:latin typeface="Arial"/>
                          <a:ea typeface="Calibri"/>
                        </a:rPr>
                        <a:t>A </a:t>
                      </a:r>
                      <a:r>
                        <a:rPr lang="pt-BR" sz="1800" dirty="0">
                          <a:effectLst/>
                          <a:latin typeface="Arial"/>
                          <a:ea typeface="Calibri"/>
                        </a:rPr>
                        <a:t>Lua tem fases porque entra na sombra do Sol.	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273" marR="89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551703" y="2572495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ERRADO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1703" y="3970805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ERRADO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51703" y="4614092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ERRADO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2945" y="3275906"/>
            <a:ext cx="9501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CERTO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9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897" y="405458"/>
            <a:ext cx="764646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6) (1 ponto) (0,25 cada acerto) </a:t>
            </a:r>
            <a:r>
              <a:rPr lang="pt-BR" dirty="0"/>
              <a:t>Vejamos se você sabe o que é o Sol. Escreva CERTO ou ERRADO na frente de cada afirmação.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76229"/>
              </p:ext>
            </p:extLst>
          </p:nvPr>
        </p:nvGraphicFramePr>
        <p:xfrm>
          <a:off x="406921" y="2709714"/>
          <a:ext cx="9073008" cy="2592288"/>
        </p:xfrm>
        <a:graphic>
          <a:graphicData uri="http://schemas.openxmlformats.org/drawingml/2006/table">
            <a:tbl>
              <a:tblPr firstRow="1" firstCol="1" bandRow="1"/>
              <a:tblGrid>
                <a:gridCol w="196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5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_ _ _ _ _ _ _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Arial"/>
                          <a:ea typeface="Calibri"/>
                        </a:rPr>
                        <a:t>O </a:t>
                      </a:r>
                      <a:r>
                        <a:rPr lang="pt-PT" sz="1800" dirty="0">
                          <a:effectLst/>
                          <a:latin typeface="Arial"/>
                          <a:ea typeface="Calibri"/>
                        </a:rPr>
                        <a:t>Sol é o Sistema Solar.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_ _ _ _ _ _ _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/>
                          <a:ea typeface="Calibri"/>
                        </a:rPr>
                        <a:t>O Sol é uma Galáxia.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_ _ _ _ _ _ _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/>
                          <a:ea typeface="Calibri"/>
                        </a:rPr>
                        <a:t>O Sol é um grande planeta.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_ _ _ _ _ _ _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1800" dirty="0">
                          <a:effectLst/>
                          <a:latin typeface="Arial"/>
                          <a:ea typeface="Calibri"/>
                        </a:rPr>
                        <a:t>O Sol é uma estrela.	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006127" y="2691242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ERRADO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6127" y="3339314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ERRADO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06126" y="3987386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ERRADO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38118" y="4635458"/>
            <a:ext cx="9501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CERTO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6921" y="405458"/>
            <a:ext cx="734481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/>
              <a:t>Questão 7) (1 ponto) (0,25 cada acerto) </a:t>
            </a:r>
            <a:r>
              <a:rPr lang="pt-BR" dirty="0"/>
              <a:t>Agora vamos ver o que você sabe da Lua. 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Escreva </a:t>
            </a:r>
            <a:r>
              <a:rPr lang="pt-BR" dirty="0"/>
              <a:t>CERTO ou ERRADO na frente de cada linha.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56813"/>
              </p:ext>
            </p:extLst>
          </p:nvPr>
        </p:nvGraphicFramePr>
        <p:xfrm>
          <a:off x="722662" y="2682006"/>
          <a:ext cx="9793088" cy="1860296"/>
        </p:xfrm>
        <a:graphic>
          <a:graphicData uri="http://schemas.openxmlformats.org/drawingml/2006/table">
            <a:tbl>
              <a:tblPr firstRow="1" firstCol="1" bandRow="1"/>
              <a:tblGrid>
                <a:gridCol w="116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6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/>
                          <a:ea typeface="Times New Roman"/>
                        </a:rPr>
                        <a:t>_ _ _ _ _ _ 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/>
                          <a:ea typeface="Calibri"/>
                        </a:rPr>
                        <a:t>A Lua é o astro mais próximo da Terra. (Essa foi fácil, não?)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/>
                          <a:ea typeface="Calibri"/>
                        </a:rPr>
                        <a:t>As partes escuras que vemos na Lua são seus oceanos.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/>
                          <a:ea typeface="Calibri"/>
                        </a:rPr>
                        <a:t>As partes escuras da Lua são solos escuros.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1800" dirty="0">
                          <a:effectLst/>
                          <a:latin typeface="Arial"/>
                          <a:ea typeface="Calibri"/>
                        </a:rPr>
                        <a:t>A Lua não tem rotação.	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22946" y="4797946"/>
            <a:ext cx="89289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5692140" algn="r"/>
              </a:tabLst>
            </a:pPr>
            <a:r>
              <a:rPr lang="pt-BR" sz="1500" dirty="0" smtClean="0">
                <a:solidFill>
                  <a:srgbClr val="FF0000"/>
                </a:solidFill>
                <a:effectLst/>
                <a:latin typeface="Arial"/>
                <a:ea typeface="Calibri"/>
              </a:rPr>
              <a:t>Obs. Sim, a Lua tem rotação e o tempo gasto para dar uma volta sobre seu eixo de rotação é igual ao tempo que ela gasta para dar uma volta ao redor da Terra, por isso sempre vemos a mesma face dela.</a:t>
            </a:r>
            <a:endParaRPr lang="pt-BR" sz="15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78078" y="2788505"/>
            <a:ext cx="9501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CERTO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78077" y="3693732"/>
            <a:ext cx="9501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CERTO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13426" y="3243609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ERRADO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94953" y="4169889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ERRADO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1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8889" y="477466"/>
            <a:ext cx="7919319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8) (1 ponto) (0,20 cada acerto) </a:t>
            </a:r>
            <a:r>
              <a:rPr lang="pt-BR" dirty="0"/>
              <a:t>Ligue as palavras às respectivas imagens.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759320"/>
              </p:ext>
            </p:extLst>
          </p:nvPr>
        </p:nvGraphicFramePr>
        <p:xfrm>
          <a:off x="-134864" y="2598291"/>
          <a:ext cx="11930063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o" r:id="rId3" imgW="6979872" imgH="1925827" progId="Word.Document.12">
                  <p:embed/>
                </p:oleObj>
              </mc:Choice>
              <mc:Fallback>
                <p:oleObj name="Documento" r:id="rId3" imgW="6979872" imgH="19258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4864" y="2598291"/>
                        <a:ext cx="11930063" cy="327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775073" y="5878066"/>
            <a:ext cx="82809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FF0000"/>
                </a:solidFill>
              </a:rPr>
              <a:t>Obs. Se aceita qualquer tipo de linha reta, ou curva, pontilhada, tracejada, </a:t>
            </a:r>
            <a:r>
              <a:rPr lang="pt-BR" sz="1500" b="1" dirty="0" err="1">
                <a:solidFill>
                  <a:srgbClr val="FF0000"/>
                </a:solidFill>
              </a:rPr>
              <a:t>etc</a:t>
            </a:r>
            <a:r>
              <a:rPr lang="pt-BR" sz="1500" b="1" dirty="0">
                <a:solidFill>
                  <a:srgbClr val="FF0000"/>
                </a:solidFill>
              </a:rPr>
              <a:t>, para fazer as ligações.</a:t>
            </a:r>
            <a:endParaRPr lang="pt-BR" sz="1500" dirty="0">
              <a:solidFill>
                <a:srgbClr val="FF0000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703065" y="2925738"/>
            <a:ext cx="3750152" cy="11847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672150" y="3002771"/>
            <a:ext cx="3935571" cy="12517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3672150" y="3002771"/>
            <a:ext cx="1781067" cy="12517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8107537" y="2979018"/>
            <a:ext cx="1301115" cy="987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2135113" y="2956348"/>
            <a:ext cx="7941171" cy="12981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5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517</Words>
  <Application>Microsoft Office PowerPoint</Application>
  <PresentationFormat>Personalizar</PresentationFormat>
  <Paragraphs>89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Tema do Office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DVM Informatica</cp:lastModifiedBy>
  <cp:revision>25</cp:revision>
  <dcterms:created xsi:type="dcterms:W3CDTF">2020-07-21T01:56:05Z</dcterms:created>
  <dcterms:modified xsi:type="dcterms:W3CDTF">2020-07-27T22:02:59Z</dcterms:modified>
</cp:coreProperties>
</file>