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FB0A137-5D54-4B85-AAC5-3A9293DC92EC}">
          <p14:sldIdLst>
            <p14:sldId id="269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  <p14:section name="Seção sem Título" id="{DBEB639E-F322-457F-8AFE-EB23DB010E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4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1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80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83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2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1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636" y="6080904"/>
            <a:ext cx="1152128" cy="7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33" y="5903272"/>
            <a:ext cx="1644219" cy="10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6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91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2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4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4F64-BECF-4540-8B6B-58A2024B2F3A}" type="datetimeFigureOut">
              <a:rPr lang="pt-BR" smtClean="0"/>
              <a:t>26/08/2020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AC0F-1A03-44F0-9554-49B2A10B2E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NÍVEL 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67087"/>
            <a:ext cx="78488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9)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A energia elétrica é muito importante e não podemos desperdiçar energia, assim como não devemos desperdiçar água, certo?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268760"/>
            <a:ext cx="77768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9a) (0,1 ponto para cada aparelho correto)</a:t>
            </a:r>
            <a:r>
              <a:rPr lang="pt-PT" dirty="0"/>
              <a:t> Escreva o nome de cinco “aparelhos” que não funcionam nas casas quando não tem energia elétrica.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195572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Resposta 9a</a:t>
            </a:r>
            <a:r>
              <a:rPr lang="pt-PT" b="1" dirty="0" smtClean="0"/>
              <a:t>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2852936"/>
            <a:ext cx="92890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9b) (0,1 ponto cada item) </a:t>
            </a:r>
            <a:r>
              <a:rPr lang="pt-PT" dirty="0"/>
              <a:t>Escreva “</a:t>
            </a:r>
            <a:r>
              <a:rPr lang="pt-PT" b="1" dirty="0"/>
              <a:t>Está certo</a:t>
            </a:r>
            <a:r>
              <a:rPr lang="pt-PT" dirty="0"/>
              <a:t>” ou “</a:t>
            </a:r>
            <a:r>
              <a:rPr lang="pt-PT" b="1" dirty="0"/>
              <a:t>Está errado</a:t>
            </a:r>
            <a:r>
              <a:rPr lang="pt-PT" dirty="0"/>
              <a:t>” na frente de cada frase:</a:t>
            </a:r>
            <a:endParaRPr lang="pt-B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2905" y="3408257"/>
            <a:ext cx="94330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_ _ _ _ _ _ _ </a:t>
            </a:r>
            <a:r>
              <a:rPr kumimoji="0" lang="pt-P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deixar a televisão ligada quando não tem ninguém assistindo.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_ _ _ _ _ _ _ </a:t>
            </a:r>
            <a:r>
              <a:rPr kumimoji="0" lang="pt-P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abrir a janela ou cortina para aproveitar a luz solar e apagar a lâmpada.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_ _ _ _ _ _ _ </a:t>
            </a:r>
            <a:r>
              <a:rPr kumimoji="0" lang="pt-P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colocar alimentos quente dentro da geladeira.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_ _ _ _ _ _ _ </a:t>
            </a:r>
            <a:r>
              <a:rPr lang="pt-PT" i="1" dirty="0" smtClean="0">
                <a:latin typeface="Arial"/>
                <a:ea typeface="Times New Roman"/>
              </a:rPr>
              <a:t>demorar </a:t>
            </a:r>
            <a:r>
              <a:rPr lang="pt-PT" i="1" dirty="0">
                <a:latin typeface="Arial"/>
                <a:ea typeface="Times New Roman"/>
              </a:rPr>
              <a:t>no banho</a:t>
            </a:r>
            <a:r>
              <a:rPr lang="pt-PT" i="1" dirty="0" smtClean="0">
                <a:latin typeface="Arial"/>
                <a:ea typeface="Times New Roman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PT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_ _ _ _ _ _ _ </a:t>
            </a: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apagar a lâmpada quando não tem ninguém na sala, por exemplo.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87041" y="2195572"/>
            <a:ext cx="591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TV, RÁDIO, VENTILADOR, LIQUIDIFICADOR, BATEDEIRA, ETC.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02357" y="3405887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Está errado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375001" y="398432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Está certo</a:t>
            </a:r>
            <a:endParaRPr lang="pt-BR" b="1" dirty="0"/>
          </a:p>
        </p:txBody>
      </p:sp>
      <p:sp>
        <p:nvSpPr>
          <p:cNvPr id="11" name="Retângulo 10"/>
          <p:cNvSpPr/>
          <p:nvPr/>
        </p:nvSpPr>
        <p:spPr>
          <a:xfrm>
            <a:off x="302357" y="451625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Está errado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302357" y="5064441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/>
                <a:ea typeface="Times New Roman"/>
              </a:rPr>
              <a:t>Está errado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375001" y="5624248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Está certo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988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776864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10)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Conseguimos obter energia elétrica a partir da água, dos ventos, do gás, do carvão, do urânio, do Sol, das marés, etc. Talvez um dia você invente mais uma forma de se obter energia.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281537"/>
            <a:ext cx="7776864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10) (0,25 ponto cada item)</a:t>
            </a:r>
            <a:r>
              <a:rPr lang="pt-PT" dirty="0"/>
              <a:t> Ligue a coluna da esquerda com a da direita, que relacionam a fonte de energia e o nome da energia obtida. Já fizemos uma para você como exemplo. Agora ficou fácil, não? E ainda ganhou 0,25 ponto!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33" y="2636912"/>
            <a:ext cx="8675771" cy="37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151337" y="3073152"/>
            <a:ext cx="3456384" cy="78789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863305" y="3951336"/>
            <a:ext cx="3744416" cy="77380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367361" y="5733256"/>
            <a:ext cx="2880320" cy="1341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8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03605"/>
              </p:ext>
            </p:extLst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35618"/>
            <a:ext cx="777686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 2) (1 ponto)</a:t>
            </a:r>
            <a:r>
              <a:rPr lang="pt-BR" dirty="0"/>
              <a:t> Naquele tempo muita gente não acreditava que a Lua tivesse crateras. Achavam que a luneta do italiano Galileu Galilei estava quebrada! Além disso, ele viu outra coisa na Lua!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649379"/>
            <a:ext cx="770485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2a) (0,5 ponto)</a:t>
            </a:r>
            <a:r>
              <a:rPr lang="pt-PT" dirty="0"/>
              <a:t> Em que país nasceu, viveu e morreu Galileu Galilei?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564904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</a:t>
            </a:r>
            <a:r>
              <a:rPr lang="pt-PT" b="1" dirty="0"/>
              <a:t>2a</a:t>
            </a:r>
            <a:r>
              <a:rPr lang="pt-BR" b="1" dirty="0"/>
              <a:t>) </a:t>
            </a:r>
            <a:r>
              <a:rPr lang="pt-BR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0897" y="3212976"/>
            <a:ext cx="1159288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2b) (0,5 ponto)</a:t>
            </a:r>
            <a:r>
              <a:rPr lang="pt-PT" dirty="0"/>
              <a:t> O que mais viu o italiano Galileu Galilei na Lua? Pinte, de qualquer cor, as “carinhas felizes” debaixo da única resposta certa.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199009" y="4365104"/>
            <a:ext cx="9937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Pássaros</a:t>
            </a:r>
            <a:r>
              <a:rPr lang="pt-BR" sz="2000" dirty="0"/>
              <a:t>      </a:t>
            </a:r>
            <a:r>
              <a:rPr lang="pt-BR" sz="2000" dirty="0" smtClean="0"/>
              <a:t>                </a:t>
            </a:r>
            <a:r>
              <a:rPr lang="pt-BR" sz="2000" dirty="0"/>
              <a:t>Nuvens       </a:t>
            </a:r>
            <a:r>
              <a:rPr lang="pt-BR" sz="2000" dirty="0" smtClean="0"/>
              <a:t>           </a:t>
            </a:r>
            <a:r>
              <a:rPr lang="pt-BR" sz="2000" dirty="0"/>
              <a:t>Cidades       </a:t>
            </a:r>
            <a:r>
              <a:rPr lang="pt-BR" sz="2000" dirty="0" smtClean="0"/>
              <a:t>     </a:t>
            </a:r>
            <a:r>
              <a:rPr lang="pt-BR" sz="2000" dirty="0"/>
              <a:t>Montanhas       </a:t>
            </a:r>
            <a:r>
              <a:rPr lang="pt-BR" sz="2000" dirty="0" smtClean="0"/>
              <a:t>                    Trens</a:t>
            </a:r>
            <a:r>
              <a:rPr lang="pt-BR" sz="2000" b="1" dirty="0"/>
              <a:t>	 </a:t>
            </a:r>
            <a:endParaRPr lang="pt-BR" sz="2000" dirty="0"/>
          </a:p>
          <a:p>
            <a:pPr fontAlgn="base" hangingPunct="0"/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>
                <a:sym typeface="Wingdings"/>
              </a:rPr>
              <a:t></a:t>
            </a:r>
            <a:r>
              <a:rPr lang="pt-BR" sz="2000" dirty="0"/>
              <a:t> </a:t>
            </a:r>
            <a:r>
              <a:rPr lang="pt-BR" sz="2000" dirty="0" smtClean="0"/>
              <a:t> </a:t>
            </a:r>
            <a:endParaRPr lang="pt-BR" sz="2000" dirty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59049" y="2564904"/>
            <a:ext cx="778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ITÁLIA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6354438" y="4675838"/>
            <a:ext cx="182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u="dbl" dirty="0">
                <a:solidFill>
                  <a:srgbClr val="FF0000"/>
                </a:solidFill>
              </a:rPr>
              <a:t> </a:t>
            </a:r>
            <a:r>
              <a:rPr lang="pt-BR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179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49426"/>
            <a:ext cx="76328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/>
              <a:t>Questão 1) (1 ponto) </a:t>
            </a:r>
            <a:r>
              <a:rPr lang="pt-BR" dirty="0"/>
              <a:t>Você viu o lindo desenho do Galileu Galilei no cartaz da OBA deste ano? Esperamos que sim! Há 400 anos, ele, Galileu Galilei, usou pela primeira vez uma luneta para observar o astro que está mais próximo da Terra o tempo todo.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2905" y="1610437"/>
            <a:ext cx="76328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i="1" dirty="0"/>
              <a:t>Pergunta 1a) (0,5 ponto) </a:t>
            </a:r>
            <a:r>
              <a:rPr lang="pt-PT" i="1" dirty="0"/>
              <a:t>Qual é o nome do astro que Galileu observou pela primeira vez com a luneta dele?</a:t>
            </a:r>
            <a:r>
              <a:rPr lang="pt-BR" i="1" dirty="0"/>
              <a:t>  Dica: </a:t>
            </a:r>
            <a:r>
              <a:rPr lang="pt-PT" i="1" dirty="0"/>
              <a:t>Astro é o nome genérico para Lua, planeta, estrela, etc,  OK?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2905" y="2780928"/>
            <a:ext cx="14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1a</a:t>
            </a:r>
            <a:r>
              <a:rPr lang="pt-BR" b="1" dirty="0" smtClean="0"/>
              <a:t>):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62905" y="3573016"/>
            <a:ext cx="113052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 1b) (0,5 ponto)</a:t>
            </a:r>
            <a:r>
              <a:rPr lang="pt-PT" dirty="0"/>
              <a:t> O que Galileu viu na Lua quando olhou para ela com sua luneta? Pinte, de qualquer cor, as “carinhas felizes” debaixo da única resposta certa.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38969" y="4654877"/>
            <a:ext cx="108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BR" b="1" dirty="0"/>
              <a:t>Vulcões        </a:t>
            </a:r>
            <a:r>
              <a:rPr lang="pt-BR" b="1" dirty="0" smtClean="0"/>
              <a:t>               </a:t>
            </a:r>
            <a:r>
              <a:rPr lang="pt-BR" b="1" dirty="0"/>
              <a:t>Rios       </a:t>
            </a:r>
            <a:r>
              <a:rPr lang="pt-BR" b="1" dirty="0" smtClean="0"/>
              <a:t>                       </a:t>
            </a:r>
            <a:r>
              <a:rPr lang="pt-BR" b="1" dirty="0"/>
              <a:t>Cidades        </a:t>
            </a:r>
            <a:r>
              <a:rPr lang="pt-BR" b="1" dirty="0" smtClean="0"/>
              <a:t>                        </a:t>
            </a:r>
            <a:r>
              <a:rPr lang="pt-BR" b="1" dirty="0"/>
              <a:t>Lunáticos         </a:t>
            </a:r>
            <a:r>
              <a:rPr lang="pt-BR" b="1" dirty="0" smtClean="0"/>
              <a:t>                        </a:t>
            </a:r>
            <a:r>
              <a:rPr lang="pt-BR" b="1" dirty="0"/>
              <a:t>Crateras	</a:t>
            </a:r>
            <a:endParaRPr lang="pt-BR" b="1" dirty="0" smtClean="0"/>
          </a:p>
          <a:p>
            <a:pPr hangingPunct="0"/>
            <a:r>
              <a:rPr lang="pt-PT" b="1" dirty="0" smtClean="0">
                <a:sym typeface="Wingdings"/>
              </a:rPr>
              <a:t></a:t>
            </a:r>
            <a:r>
              <a:rPr lang="pt-PT" b="1" dirty="0" smtClean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r>
              <a:rPr lang="pt-PT" b="1" dirty="0"/>
              <a:t> </a:t>
            </a:r>
            <a:r>
              <a:rPr lang="pt-PT" b="1" dirty="0">
                <a:sym typeface="Wingdings"/>
              </a:rPr>
              <a:t>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1631057" y="2780928"/>
            <a:ext cx="56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LUA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9452221" y="4933812"/>
            <a:ext cx="142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u="dbl" dirty="0">
                <a:solidFill>
                  <a:srgbClr val="FF0000"/>
                </a:solidFill>
              </a:rPr>
              <a:t> </a:t>
            </a:r>
            <a:r>
              <a:rPr lang="pt-PT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23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63373"/>
            <a:ext cx="763284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 3) (1 ponto) </a:t>
            </a:r>
            <a:r>
              <a:rPr lang="pt-PT" dirty="0"/>
              <a:t>Quando Galileu viu a beleza da Lua, com suas enormes crateras e montanhas, ficou tão feliz quanto você quando ganha presentes ou medalha na OBA.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62905" y="1344625"/>
            <a:ext cx="763284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PT" b="1" i="1" dirty="0"/>
              <a:t>Pergunta 3a) (0,5 ponto) </a:t>
            </a:r>
            <a:r>
              <a:rPr lang="pt-PT" i="1" dirty="0"/>
              <a:t>Em seguida ele apontou a luneta dele para a estrela mais próxima da Terra. Qual é o nome desta estrela? (Dica: Ele quase ficou cego por fazer isso!)</a:t>
            </a:r>
            <a:endParaRPr lang="pt-BR" i="1" dirty="0"/>
          </a:p>
        </p:txBody>
      </p:sp>
      <p:sp>
        <p:nvSpPr>
          <p:cNvPr id="5" name="Retângulo 4"/>
          <p:cNvSpPr/>
          <p:nvPr/>
        </p:nvSpPr>
        <p:spPr>
          <a:xfrm>
            <a:off x="262905" y="2708920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Resposta </a:t>
            </a:r>
            <a:r>
              <a:rPr lang="pt-PT" b="1" dirty="0"/>
              <a:t>3a</a:t>
            </a:r>
            <a:r>
              <a:rPr lang="pt-BR" b="1" dirty="0"/>
              <a:t>) </a:t>
            </a:r>
            <a:r>
              <a:rPr lang="pt-BR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04466" y="3212976"/>
            <a:ext cx="112636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3b) (0,5 ponto)</a:t>
            </a:r>
            <a:r>
              <a:rPr lang="pt-PT" dirty="0"/>
              <a:t> O que foi que Galileu viu quando apontou sua luneta para o Sol? Você já sabe: pinte de qualquer cor as “carinhas” debaixo da única resposta certa!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508296" y="4365104"/>
            <a:ext cx="84036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Crateras     </a:t>
            </a:r>
            <a:r>
              <a:rPr lang="pt-BR" sz="2000" dirty="0"/>
              <a:t>      </a:t>
            </a:r>
            <a:r>
              <a:rPr lang="pt-BR" sz="2000" dirty="0" smtClean="0"/>
              <a:t>                 Fumaça </a:t>
            </a:r>
            <a:r>
              <a:rPr lang="pt-BR" sz="2000" dirty="0"/>
              <a:t>branca</a:t>
            </a:r>
            <a:r>
              <a:rPr lang="pt-PT" sz="2000" dirty="0"/>
              <a:t>     </a:t>
            </a:r>
            <a:r>
              <a:rPr lang="pt-BR" sz="2000" dirty="0"/>
              <a:t>     </a:t>
            </a:r>
            <a:r>
              <a:rPr lang="pt-BR" sz="2000" dirty="0" smtClean="0"/>
              <a:t>              </a:t>
            </a:r>
            <a:r>
              <a:rPr lang="pt-BR" sz="2000" dirty="0"/>
              <a:t>Manchas escuras </a:t>
            </a:r>
            <a:r>
              <a:rPr lang="pt-BR" sz="2000" b="1" dirty="0"/>
              <a:t>	</a:t>
            </a:r>
            <a:endParaRPr lang="pt-BR" sz="2000" dirty="0"/>
          </a:p>
          <a:p>
            <a:pPr hangingPunct="0"/>
            <a:r>
              <a:rPr lang="pt-BR" sz="2000" b="1" dirty="0"/>
              <a:t> </a:t>
            </a:r>
            <a:endParaRPr lang="pt-BR" sz="2000" dirty="0"/>
          </a:p>
          <a:p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 smtClean="0"/>
              <a:t>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703065" y="2708920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SOL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6658397" y="4973106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dirty="0">
                <a:solidFill>
                  <a:srgbClr val="FF0000"/>
                </a:solidFill>
              </a:rPr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01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70485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/>
              <a:t>Questão 4) (1 ponto) </a:t>
            </a:r>
            <a:r>
              <a:rPr lang="pt-BR" dirty="0"/>
              <a:t>Galileu Galilei, depois que viu as crateras e montanhas lunares, e as manchas solares, ficou mais feliz do que você quando ganha medalha de ouro na OBA.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897" y="1412776"/>
            <a:ext cx="770485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4a) (0,5 ponto) </a:t>
            </a:r>
            <a:r>
              <a:rPr lang="pt-PT" dirty="0"/>
              <a:t>Em seguida ele apontou a luneta para Júpiter, o maior dos planetas do Sistema Solar. Quantas luas ele viu girando ao redor de Júpiter? Dica: você tem mais dedos numa mão do que o número de luas que ele viu. Agora ficou fácil, não?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897" y="2996952"/>
            <a:ext cx="15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Resposta 4a) </a:t>
            </a:r>
            <a:r>
              <a:rPr lang="pt-PT" b="1" dirty="0" smtClean="0"/>
              <a:t>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7358" y="3429000"/>
            <a:ext cx="1152481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b="1" dirty="0"/>
              <a:t>Pergunta 4b) (0,5 ponto)</a:t>
            </a:r>
            <a:r>
              <a:rPr lang="pt-PT" dirty="0"/>
              <a:t> Galileu (aquele do cartaz da OBA deste ano) estava iniciando uma verdadeira “revolução” na Astronomia, com tantas descobertas. Galileu apontou a luneta para Saturno e viu, segundo sua própria descrição, “orelhas” em Saturno. Sim, a luneta dele era bem fraquinha. Mais adiante outro astrônomo descobriu que as “orelhas” de Saturno eram, na verdade: (Já sabe....: pinte de qualquer cor as “carinhas felizes” debaixo da única resposta certa!)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631057" y="537321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2000" dirty="0"/>
              <a:t>Luas        </a:t>
            </a:r>
            <a:r>
              <a:rPr lang="pt-PT" sz="2000" dirty="0" smtClean="0"/>
              <a:t>       Anéis                Colares                 </a:t>
            </a:r>
            <a:r>
              <a:rPr lang="pt-PT" sz="2000" dirty="0"/>
              <a:t>Asteróides        </a:t>
            </a:r>
            <a:r>
              <a:rPr lang="pt-PT" sz="2000" dirty="0" smtClean="0"/>
              <a:t>          Nada </a:t>
            </a:r>
            <a:r>
              <a:rPr lang="pt-PT" sz="2000" dirty="0"/>
              <a:t>disso</a:t>
            </a:r>
            <a:r>
              <a:rPr lang="pt-BR" sz="2000" b="1" dirty="0"/>
              <a:t>		</a:t>
            </a:r>
            <a:endParaRPr lang="pt-BR" sz="2000" dirty="0"/>
          </a:p>
          <a:p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>
                <a:sym typeface="Wingdings"/>
              </a:rPr>
              <a:t></a:t>
            </a:r>
            <a:r>
              <a:rPr lang="pt-PT" sz="2000" dirty="0"/>
              <a:t> </a:t>
            </a:r>
            <a:r>
              <a:rPr lang="pt-PT" sz="2000" dirty="0" smtClean="0"/>
              <a:t>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1559049" y="2996952"/>
            <a:ext cx="100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QUATRO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2714604" y="5981218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u="dbl" dirty="0">
                <a:solidFill>
                  <a:srgbClr val="FF0000"/>
                </a:solidFill>
              </a:rPr>
              <a:t> </a:t>
            </a:r>
            <a:r>
              <a:rPr lang="pt-PT" sz="20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2000" b="1" dirty="0">
                <a:solidFill>
                  <a:srgbClr val="FF0000"/>
                </a:solidFill>
              </a:rPr>
              <a:t>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126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920880" cy="173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 5) (1 ponto) (0,25 ponto para cada item) </a:t>
            </a:r>
            <a:r>
              <a:rPr lang="pt-PT" dirty="0"/>
              <a:t>Nós inventamos um jeito muito divertido de mostrar as diferenças de tamanhos (volumes) dos planetas e pedimos para o seu professor ou professora mostrar para você. Isso bem antes desta prova, claro! Na figura abaixo estão os discos de todos os planetas, inclusive do “planeta anão”. 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89957"/>
              </p:ext>
            </p:extLst>
          </p:nvPr>
        </p:nvGraphicFramePr>
        <p:xfrm>
          <a:off x="262905" y="1916832"/>
          <a:ext cx="7776864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2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5a)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>
                          <a:effectLst/>
                          <a:latin typeface="Arial"/>
                          <a:ea typeface="Times New Roman"/>
                        </a:rPr>
                        <a:t>Escreva Júpiter no disco que representa Júpiter.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5b)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>
                          <a:effectLst/>
                          <a:latin typeface="Arial"/>
                          <a:ea typeface="Times New Roman"/>
                        </a:rPr>
                        <a:t>Escreva Saturno no disco que representa Saturno.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Pergunta 5c)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Escreva </a:t>
                      </a: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T</a:t>
                      </a: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 no disco que representa a Terra.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b="1" i="1">
                          <a:effectLst/>
                          <a:latin typeface="Arial"/>
                          <a:ea typeface="Times New Roman"/>
                        </a:rPr>
                        <a:t>Pergunta 5d)</a:t>
                      </a:r>
                      <a:endParaRPr lang="pt-BR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Escreva </a:t>
                      </a:r>
                      <a:r>
                        <a:rPr lang="pt-PT" sz="1800" b="1" i="1" dirty="0">
                          <a:effectLst/>
                          <a:latin typeface="Arial"/>
                          <a:ea typeface="Times New Roman"/>
                        </a:rPr>
                        <a:t>M</a:t>
                      </a:r>
                      <a:r>
                        <a:rPr lang="pt-PT" sz="1800" i="1" dirty="0">
                          <a:effectLst/>
                          <a:latin typeface="Arial"/>
                          <a:ea typeface="Times New Roman"/>
                        </a:rPr>
                        <a:t> perto do disco que representa Mercúrio.</a:t>
                      </a:r>
                      <a:endParaRPr lang="pt-BR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3431257" y="3284984"/>
            <a:ext cx="5466992" cy="3393306"/>
            <a:chOff x="1764" y="1426"/>
            <a:chExt cx="8926" cy="5556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764" y="1426"/>
              <a:ext cx="4666" cy="46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748" y="3048"/>
              <a:ext cx="3934" cy="393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747" y="1426"/>
              <a:ext cx="1667" cy="166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9052" y="1426"/>
              <a:ext cx="1638" cy="163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881" y="6262"/>
              <a:ext cx="414" cy="41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924" y="6259"/>
              <a:ext cx="397" cy="39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4000" y="6342"/>
              <a:ext cx="221" cy="22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962" y="6373"/>
              <a:ext cx="159" cy="15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767" y="6412"/>
              <a:ext cx="74" cy="7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439369" y="4581128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</a:rPr>
              <a:t>JÚPITER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103665" y="5333146"/>
            <a:ext cx="1217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SATURNO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481597" y="6169534"/>
            <a:ext cx="309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</a:rPr>
              <a:t>T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248049" y="6281612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000" b="1" dirty="0">
                <a:solidFill>
                  <a:srgbClr val="FF0000"/>
                </a:solidFill>
              </a:rPr>
              <a:t>M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0417"/>
            <a:ext cx="78488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6)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Há 40 anos, em 1969, o homem pousou na Lua. Para transportar os astronautas da Terra até a Lua foi utilizado um grande foguete chamado </a:t>
            </a:r>
            <a:r>
              <a:rPr lang="pt-PT" b="1" dirty="0"/>
              <a:t>Saturno 5</a:t>
            </a:r>
            <a:r>
              <a:rPr lang="pt-PT" dirty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897" y="1484784"/>
            <a:ext cx="777686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b="1" i="1" dirty="0"/>
              <a:t>Pergunta 6a)(0,5 ponto)</a:t>
            </a:r>
            <a:r>
              <a:rPr lang="pt-PT" i="1" dirty="0"/>
              <a:t>Pinte as “carinhas” debaixo da imagem que representa o foguete Saturno </a:t>
            </a:r>
            <a:r>
              <a:rPr lang="pt-PT" i="1" dirty="0" smtClean="0"/>
              <a:t>5</a:t>
            </a:r>
            <a:endParaRPr lang="pt-BR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99500"/>
              </p:ext>
            </p:extLst>
          </p:nvPr>
        </p:nvGraphicFramePr>
        <p:xfrm>
          <a:off x="846188" y="2165989"/>
          <a:ext cx="8849765" cy="191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o" r:id="rId3" imgW="6824372" imgH="1491335" progId="Word.Document.12">
                  <p:embed/>
                </p:oleObj>
              </mc:Choice>
              <mc:Fallback>
                <p:oleObj name="Documento" r:id="rId3" imgW="6824372" imgH="1491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6188" y="2165989"/>
                        <a:ext cx="8849765" cy="191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190897" y="4599360"/>
            <a:ext cx="92170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Pergunta 6b) (0,5 ponto)</a:t>
            </a:r>
            <a:r>
              <a:rPr lang="pt-PT" dirty="0"/>
              <a:t> Os astronautas viajaram numa parte do foguete chamada cápsula espacial, cujo nome era </a:t>
            </a:r>
            <a:r>
              <a:rPr lang="pt-PT" b="1" dirty="0"/>
              <a:t>Apolo 11</a:t>
            </a:r>
            <a:r>
              <a:rPr lang="pt-PT" dirty="0"/>
              <a:t>. Ela ficou presa na ponta do foguete Saturno 5. Desenhe uma “carinha”  sobre o local do foguete onde os astronautas viajaram. Use a figura ao lado. Resposta: Veja na figura ao lado. Pode desenhar a carinha em qualquer lugar perto da </a:t>
            </a:r>
            <a:r>
              <a:rPr lang="pt-PT" dirty="0" smtClean="0"/>
              <a:t>ponta </a:t>
            </a:r>
            <a:r>
              <a:rPr lang="pt-PT" dirty="0"/>
              <a:t>do foguete.</a:t>
            </a:r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57" y="2819714"/>
            <a:ext cx="1152128" cy="387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945321" y="3002021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latin typeface="Times New Roman"/>
                <a:ea typeface="Times New Roman"/>
                <a:sym typeface="Wingdings"/>
              </a:rPr>
              <a:t></a:t>
            </a:r>
            <a:endParaRPr lang="pt-BR" dirty="0">
              <a:latin typeface="Times New Roman"/>
              <a:ea typeface="Times New Roman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47074" y="3581748"/>
            <a:ext cx="797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1600" b="1" u="dbl" dirty="0">
                <a:solidFill>
                  <a:srgbClr val="FF0000"/>
                </a:solidFill>
              </a:rPr>
              <a:t> </a:t>
            </a:r>
            <a:r>
              <a:rPr lang="pt-PT" sz="1600" b="1" u="dbl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sz="1600" b="1" u="dbl" dirty="0">
                <a:solidFill>
                  <a:srgbClr val="FF0000"/>
                </a:solidFill>
              </a:rPr>
              <a:t> </a:t>
            </a:r>
            <a:r>
              <a:rPr lang="pt-PT" sz="1600" b="1" u="dbl" dirty="0">
                <a:solidFill>
                  <a:srgbClr val="FF0000"/>
                </a:solidFill>
                <a:sym typeface="Wingdings"/>
              </a:rPr>
              <a:t>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2425" y="2177156"/>
            <a:ext cx="184217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i="1" dirty="0"/>
              <a:t>na figura ao lado.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8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260648"/>
            <a:ext cx="79928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b="1" dirty="0"/>
              <a:t>Questão 7)</a:t>
            </a:r>
            <a:r>
              <a:rPr lang="pt-PT" dirty="0"/>
              <a:t> </a:t>
            </a:r>
            <a:r>
              <a:rPr lang="pt-PT" b="1" dirty="0"/>
              <a:t>(1 ponto)</a:t>
            </a:r>
            <a:r>
              <a:rPr lang="pt-PT" dirty="0"/>
              <a:t> Para ir à Lua, há 40 anos, um grande foguete foi utilizado pelos primeiros astronautas. Quatro dias depois da partida eles pousaram na Lua. Quando voltaram para a Terra, pousaram no mar. Cada figura abaixo representa uma etapa da viagem.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889" y="1619391"/>
            <a:ext cx="856895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b="1" i="1" dirty="0"/>
              <a:t>Pergunta 7a) (0,2 ponto)</a:t>
            </a:r>
            <a:r>
              <a:rPr lang="pt-PT" i="1" dirty="0"/>
              <a:t> Escreva </a:t>
            </a:r>
            <a:r>
              <a:rPr lang="pt-PT" b="1" i="1" dirty="0"/>
              <a:t>1</a:t>
            </a:r>
            <a:r>
              <a:rPr lang="pt-PT" i="1" dirty="0"/>
              <a:t> debaixo da imagem da primeira etapa da viagem.</a:t>
            </a:r>
            <a:endParaRPr lang="pt-BR" i="1" dirty="0"/>
          </a:p>
          <a:p>
            <a:pPr algn="just" hangingPunct="0">
              <a:lnSpc>
                <a:spcPct val="120000"/>
              </a:lnSpc>
            </a:pPr>
            <a:r>
              <a:rPr lang="pt-PT" b="1" i="1" dirty="0"/>
              <a:t>Pergunta 7b) (0,4 ponto)</a:t>
            </a:r>
            <a:r>
              <a:rPr lang="pt-PT" i="1" dirty="0"/>
              <a:t> Escreva </a:t>
            </a:r>
            <a:r>
              <a:rPr lang="pt-PT" b="1" i="1" dirty="0"/>
              <a:t>2 </a:t>
            </a:r>
            <a:r>
              <a:rPr lang="pt-PT" i="1" dirty="0"/>
              <a:t>debaixo da imagem da segunda etapa da viagem.</a:t>
            </a:r>
            <a:endParaRPr lang="pt-BR" i="1" dirty="0"/>
          </a:p>
          <a:p>
            <a:pPr algn="just">
              <a:lnSpc>
                <a:spcPct val="120000"/>
              </a:lnSpc>
            </a:pPr>
            <a:r>
              <a:rPr lang="pt-PT" b="1" dirty="0"/>
              <a:t>Pergunta 7c) (0,4 ponto)</a:t>
            </a:r>
            <a:r>
              <a:rPr lang="pt-PT" dirty="0"/>
              <a:t> Escreva </a:t>
            </a:r>
            <a:r>
              <a:rPr lang="pt-PT" b="1" dirty="0"/>
              <a:t>3</a:t>
            </a:r>
            <a:r>
              <a:rPr lang="pt-PT" dirty="0"/>
              <a:t> debaixo da imagem da  terceira  etapa da viagem.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41" y="3573016"/>
            <a:ext cx="3398157" cy="21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d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21" y="3221339"/>
            <a:ext cx="2880807" cy="30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4" y="2901398"/>
            <a:ext cx="739541" cy="34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207121" y="59492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1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67333" y="544243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3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07721" y="585560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2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90257"/>
            <a:ext cx="7776864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/>
              <a:t>Questão 8)</a:t>
            </a:r>
            <a:r>
              <a:rPr lang="pt-PT" sz="1600" dirty="0"/>
              <a:t> </a:t>
            </a:r>
            <a:r>
              <a:rPr lang="pt-PT" sz="1600" b="1" dirty="0"/>
              <a:t>(1 ponto)</a:t>
            </a:r>
            <a:r>
              <a:rPr lang="pt-PT" sz="1600" dirty="0"/>
              <a:t> O Brasil tem satélites ao redor da Terra que fotografam todo o país. Fotografam as nuvens para saber se vai chover, os incêndios, as cidades, as plantações, etc. Porém, sempre fotografam tudo de cima, claro, pois estão girando ao redor da Terra.</a:t>
            </a: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262905" y="1198369"/>
            <a:ext cx="7776864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/>
              <a:t>Pergunta 8a) (0,5 ponto)</a:t>
            </a:r>
            <a:r>
              <a:rPr lang="pt-PT" sz="1600" dirty="0"/>
              <a:t> Fotografar sempre de cima complica um pouco as coisas. Veja, por exemplo, as fotos dos carros abaixo. Desenhe </a:t>
            </a:r>
            <a:r>
              <a:rPr lang="pt-PT" sz="1600" u="sng" dirty="0"/>
              <a:t>uma</a:t>
            </a:r>
            <a:r>
              <a:rPr lang="pt-PT" sz="1600" dirty="0"/>
              <a:t> “carinha feliz” debaixo da imagem do carro que foi fotografado </a:t>
            </a:r>
            <a:r>
              <a:rPr lang="pt-PT" sz="1600" u="sng" dirty="0"/>
              <a:t>bem de cima</a:t>
            </a:r>
            <a:r>
              <a:rPr lang="pt-PT" sz="1600" dirty="0"/>
              <a:t>.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262906" y="2276872"/>
            <a:ext cx="8928992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dirty="0">
                <a:solidFill>
                  <a:srgbClr val="FF0000"/>
                </a:solidFill>
              </a:rPr>
              <a:t>Obs. Aceitamos como resposta certa qualquer um dos dois primeiros carros da esquerda para a direita.</a:t>
            </a:r>
            <a:endParaRPr lang="pt-BR" sz="16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2" y="2678460"/>
            <a:ext cx="1978776" cy="147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r="29024"/>
          <a:stretch>
            <a:fillRect/>
          </a:stretch>
        </p:blipFill>
        <p:spPr bwMode="auto">
          <a:xfrm>
            <a:off x="3490514" y="2591390"/>
            <a:ext cx="1121321" cy="17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53" y="2672719"/>
            <a:ext cx="2046523" cy="1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186" y="2756056"/>
            <a:ext cx="2216951" cy="14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039317" y="4050463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2400" b="1" dirty="0">
                <a:solidFill>
                  <a:srgbClr val="FF0000"/>
                </a:solidFill>
                <a:latin typeface="Times New Roman"/>
                <a:ea typeface="Times New Roman"/>
                <a:sym typeface="Wingdings"/>
              </a:rPr>
              <a:t></a:t>
            </a:r>
            <a:endParaRPr lang="pt-BR" sz="2400" dirty="0">
              <a:latin typeface="Times New Roman"/>
              <a:ea typeface="Times New Roman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43025" y="4005064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2400" b="1" dirty="0">
                <a:solidFill>
                  <a:srgbClr val="FF0000"/>
                </a:solidFill>
                <a:latin typeface="Times New Roman"/>
                <a:ea typeface="Times New Roman"/>
                <a:sym typeface="Wingdings"/>
              </a:rPr>
              <a:t></a:t>
            </a:r>
            <a:endParaRPr lang="pt-BR" sz="2400" dirty="0">
              <a:latin typeface="Times New Roman"/>
              <a:ea typeface="Times New Roman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4293096"/>
            <a:ext cx="11597200" cy="934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PT" sz="1600" b="1" dirty="0"/>
              <a:t>Pergunta 8b) (0,5 ponto)</a:t>
            </a:r>
            <a:r>
              <a:rPr lang="pt-PT" sz="1600" dirty="0"/>
              <a:t> Nem todo foguete é grande como o </a:t>
            </a:r>
            <a:r>
              <a:rPr lang="pt-PT" sz="1600" b="1" dirty="0"/>
              <a:t>Saturno 5</a:t>
            </a:r>
            <a:r>
              <a:rPr lang="pt-PT" sz="1600" dirty="0"/>
              <a:t>. Alguns são bem pequenos, e não levam astronautas. Eles sobem e descem rapidamente, exatamente faz um foguetinho feito de canudinho de refrigerante. (Já sabe....: pinte de qualquer cor as “carinhas felizes” debaixo da única resposta certa que representa o caminho seguido pelo foguetinho após o lançamento</a:t>
            </a:r>
            <a:r>
              <a:rPr lang="pt-PT" sz="1600" dirty="0" smtClean="0"/>
              <a:t>!)</a:t>
            </a:r>
            <a:endParaRPr lang="pt-BR" sz="1600" dirty="0"/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5722953" y="5459223"/>
            <a:ext cx="1872208" cy="908990"/>
          </a:xfrm>
          <a:custGeom>
            <a:avLst/>
            <a:gdLst>
              <a:gd name="T0" fmla="*/ 0 w 1680"/>
              <a:gd name="T1" fmla="*/ 480 h 480"/>
              <a:gd name="T2" fmla="*/ 840 w 1680"/>
              <a:gd name="T3" fmla="*/ 0 h 480"/>
              <a:gd name="T4" fmla="*/ 1680 w 168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480">
                <a:moveTo>
                  <a:pt x="0" y="480"/>
                </a:moveTo>
                <a:cubicBezTo>
                  <a:pt x="280" y="240"/>
                  <a:pt x="560" y="0"/>
                  <a:pt x="840" y="0"/>
                </a:cubicBezTo>
                <a:cubicBezTo>
                  <a:pt x="1120" y="0"/>
                  <a:pt x="1540" y="400"/>
                  <a:pt x="1680" y="48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3613758" y="5459223"/>
            <a:ext cx="1366523" cy="922380"/>
            <a:chOff x="4107" y="1653"/>
            <a:chExt cx="960" cy="720"/>
          </a:xfrm>
        </p:grpSpPr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4107" y="1653"/>
              <a:ext cx="96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5067" y="1653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2" name="Freeform 16"/>
          <p:cNvSpPr>
            <a:spLocks/>
          </p:cNvSpPr>
          <p:nvPr/>
        </p:nvSpPr>
        <p:spPr bwMode="auto">
          <a:xfrm>
            <a:off x="1224585" y="5389808"/>
            <a:ext cx="1667943" cy="991795"/>
          </a:xfrm>
          <a:custGeom>
            <a:avLst/>
            <a:gdLst>
              <a:gd name="T0" fmla="*/ 0 w 1560"/>
              <a:gd name="T1" fmla="*/ 760 h 760"/>
              <a:gd name="T2" fmla="*/ 600 w 1560"/>
              <a:gd name="T3" fmla="*/ 520 h 760"/>
              <a:gd name="T4" fmla="*/ 840 w 1560"/>
              <a:gd name="T5" fmla="*/ 160 h 760"/>
              <a:gd name="T6" fmla="*/ 960 w 1560"/>
              <a:gd name="T7" fmla="*/ 40 h 760"/>
              <a:gd name="T8" fmla="*/ 1200 w 1560"/>
              <a:gd name="T9" fmla="*/ 40 h 760"/>
              <a:gd name="T10" fmla="*/ 1440 w 1560"/>
              <a:gd name="T11" fmla="*/ 280 h 760"/>
              <a:gd name="T12" fmla="*/ 1560 w 1560"/>
              <a:gd name="T13" fmla="*/ 76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" h="760">
                <a:moveTo>
                  <a:pt x="0" y="760"/>
                </a:moveTo>
                <a:cubicBezTo>
                  <a:pt x="230" y="690"/>
                  <a:pt x="460" y="620"/>
                  <a:pt x="600" y="520"/>
                </a:cubicBezTo>
                <a:cubicBezTo>
                  <a:pt x="740" y="420"/>
                  <a:pt x="780" y="240"/>
                  <a:pt x="840" y="160"/>
                </a:cubicBezTo>
                <a:cubicBezTo>
                  <a:pt x="900" y="80"/>
                  <a:pt x="900" y="60"/>
                  <a:pt x="960" y="40"/>
                </a:cubicBezTo>
                <a:cubicBezTo>
                  <a:pt x="1020" y="20"/>
                  <a:pt x="1120" y="0"/>
                  <a:pt x="1200" y="40"/>
                </a:cubicBezTo>
                <a:cubicBezTo>
                  <a:pt x="1280" y="80"/>
                  <a:pt x="1380" y="160"/>
                  <a:pt x="1440" y="280"/>
                </a:cubicBezTo>
                <a:cubicBezTo>
                  <a:pt x="1500" y="400"/>
                  <a:pt x="1540" y="680"/>
                  <a:pt x="1560" y="76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8300093" y="5459223"/>
            <a:ext cx="2194494" cy="955705"/>
          </a:xfrm>
          <a:custGeom>
            <a:avLst/>
            <a:gdLst>
              <a:gd name="T0" fmla="*/ 0 w 1680"/>
              <a:gd name="T1" fmla="*/ 540 h 660"/>
              <a:gd name="T2" fmla="*/ 240 w 1680"/>
              <a:gd name="T3" fmla="*/ 180 h 660"/>
              <a:gd name="T4" fmla="*/ 600 w 1680"/>
              <a:gd name="T5" fmla="*/ 300 h 660"/>
              <a:gd name="T6" fmla="*/ 1080 w 1680"/>
              <a:gd name="T7" fmla="*/ 60 h 660"/>
              <a:gd name="T8" fmla="*/ 1680 w 1680"/>
              <a:gd name="T9" fmla="*/ 66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660">
                <a:moveTo>
                  <a:pt x="0" y="540"/>
                </a:moveTo>
                <a:cubicBezTo>
                  <a:pt x="70" y="380"/>
                  <a:pt x="140" y="220"/>
                  <a:pt x="240" y="180"/>
                </a:cubicBezTo>
                <a:cubicBezTo>
                  <a:pt x="340" y="140"/>
                  <a:pt x="460" y="320"/>
                  <a:pt x="600" y="300"/>
                </a:cubicBezTo>
                <a:cubicBezTo>
                  <a:pt x="740" y="280"/>
                  <a:pt x="900" y="0"/>
                  <a:pt x="1080" y="60"/>
                </a:cubicBezTo>
                <a:cubicBezTo>
                  <a:pt x="1260" y="120"/>
                  <a:pt x="1580" y="560"/>
                  <a:pt x="1680" y="66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1224585" y="6447628"/>
            <a:ext cx="950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r>
              <a:rPr lang="pt-PT" i="1" dirty="0"/>
              <a:t> </a:t>
            </a:r>
            <a:r>
              <a:rPr lang="pt-PT" i="1" dirty="0">
                <a:sym typeface="Wingdings"/>
              </a:rPr>
              <a:t>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368823" y="6444044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r>
              <a:rPr lang="pt-PT" b="1" i="1" u="sng" dirty="0">
                <a:solidFill>
                  <a:srgbClr val="FF0000"/>
                </a:solidFill>
              </a:rPr>
              <a:t> </a:t>
            </a:r>
            <a:r>
              <a:rPr lang="pt-PT" b="1" i="1" u="sng" dirty="0">
                <a:solidFill>
                  <a:srgbClr val="FF0000"/>
                </a:solidFill>
                <a:sym typeface="Wingdings"/>
              </a:rPr>
              <a:t>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0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866</Words>
  <Application>Microsoft Office PowerPoint</Application>
  <PresentationFormat>Personalizar</PresentationFormat>
  <Paragraphs>104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22</cp:revision>
  <dcterms:created xsi:type="dcterms:W3CDTF">2020-08-14T17:50:32Z</dcterms:created>
  <dcterms:modified xsi:type="dcterms:W3CDTF">2020-08-26T23:35:59Z</dcterms:modified>
</cp:coreProperties>
</file>