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59" r:id="rId5"/>
    <p:sldId id="260" r:id="rId6"/>
    <p:sldId id="261" r:id="rId7"/>
    <p:sldId id="262" r:id="rId8"/>
    <p:sldId id="263" r:id="rId9"/>
    <p:sldId id="264" r:id="rId10"/>
    <p:sldId id="265" r:id="rId11"/>
    <p:sldId id="266" r:id="rId12"/>
    <p:sldId id="269" r:id="rId13"/>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34" y="4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31/08/2020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29002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31/08/2020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207188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31/08/2020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152220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06C958-2B1F-40DF-B8E6-F1C731F13F2B}" type="datetimeFigureOut">
              <a:rPr lang="pt-BR" smtClean="0"/>
              <a:t>31/08/2020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47454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E06C958-2B1F-40DF-B8E6-F1C731F13F2B}" type="datetimeFigureOut">
              <a:rPr lang="pt-BR" smtClean="0"/>
              <a:t>31/08/2020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45311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E06C958-2B1F-40DF-B8E6-F1C731F13F2B}" type="datetimeFigureOut">
              <a:rPr lang="pt-BR" smtClean="0"/>
              <a:t>31/08/2020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345061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E06C958-2B1F-40DF-B8E6-F1C731F13F2B}" type="datetimeFigureOut">
              <a:rPr lang="pt-BR" smtClean="0"/>
              <a:t>31/08/2020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198306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E06C958-2B1F-40DF-B8E6-F1C731F13F2B}" type="datetimeFigureOut">
              <a:rPr lang="pt-BR" smtClean="0"/>
              <a:t>31/08/2020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284570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06C958-2B1F-40DF-B8E6-F1C731F13F2B}" type="datetimeFigureOut">
              <a:rPr lang="pt-BR" smtClean="0"/>
              <a:t>31/08/2020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A27F39C-2AF1-4C84-A297-B7A56D7C4CF1}" type="slidenum">
              <a:rPr lang="pt-BR" smtClean="0"/>
              <a:t>‹nº›</a:t>
            </a:fld>
            <a:endParaRPr lang="pt-BR"/>
          </a:p>
        </p:txBody>
      </p:sp>
      <p:pic>
        <p:nvPicPr>
          <p:cNvPr id="1026" name="Picture 2" descr="C:\Users\OBA\Downloads\LOGOTIPO_OBA_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001" y="5730800"/>
            <a:ext cx="195302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mobfog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44" y="5936872"/>
            <a:ext cx="1383912" cy="88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0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06C958-2B1F-40DF-B8E6-F1C731F13F2B}" type="datetimeFigureOut">
              <a:rPr lang="pt-BR" smtClean="0"/>
              <a:t>31/08/2020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306513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E06C958-2B1F-40DF-B8E6-F1C731F13F2B}" type="datetimeFigureOut">
              <a:rPr lang="pt-BR" smtClean="0"/>
              <a:t>31/08/2020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A27F39C-2AF1-4C84-A297-B7A56D7C4CF1}" type="slidenum">
              <a:rPr lang="pt-BR" smtClean="0"/>
              <a:t>‹nº›</a:t>
            </a:fld>
            <a:endParaRPr lang="pt-BR"/>
          </a:p>
        </p:txBody>
      </p:sp>
    </p:spTree>
    <p:extLst>
      <p:ext uri="{BB962C8B-B14F-4D97-AF65-F5344CB8AC3E}">
        <p14:creationId xmlns:p14="http://schemas.microsoft.com/office/powerpoint/2010/main" val="98663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97643">
              <a:schemeClr val="accent2">
                <a:lumMod val="20000"/>
                <a:lumOff val="80000"/>
              </a:schemeClr>
            </a:gs>
            <a:gs pos="18000">
              <a:schemeClr val="accent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6C958-2B1F-40DF-B8E6-F1C731F13F2B}" type="datetimeFigureOut">
              <a:rPr lang="pt-BR" smtClean="0"/>
              <a:t>31/08/2020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7F39C-2AF1-4C84-A297-B7A56D7C4CF1}" type="slidenum">
              <a:rPr lang="pt-BR" smtClean="0"/>
              <a:t>‹nº›</a:t>
            </a:fld>
            <a:endParaRPr lang="pt-BR"/>
          </a:p>
        </p:txBody>
      </p:sp>
    </p:spTree>
    <p:extLst>
      <p:ext uri="{BB962C8B-B14F-4D97-AF65-F5344CB8AC3E}">
        <p14:creationId xmlns:p14="http://schemas.microsoft.com/office/powerpoint/2010/main" val="58464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image" Target="../media/image8.png"/><Relationship Id="rId10" Type="http://schemas.openxmlformats.org/officeDocument/2006/relationships/oleObject" Target="../embeddings/oleObject7.bin"/><Relationship Id="rId4" Type="http://schemas.openxmlformats.org/officeDocument/2006/relationships/image" Target="../media/image4.emf"/><Relationship Id="rId9" Type="http://schemas.openxmlformats.org/officeDocument/2006/relationships/oleObject" Target="../embeddings/oleObject6.bin"/><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a:t>
            </a:r>
            <a:r>
              <a:rPr lang="pt-BR" sz="4296" b="1" dirty="0">
                <a:solidFill>
                  <a:srgbClr val="0E4D3C"/>
                </a:solidFill>
                <a:effectLst>
                  <a:outerShdw blurRad="38100" dist="38100" dir="2700000" algn="tl">
                    <a:srgbClr val="000000">
                      <a:alpha val="43137"/>
                    </a:srgbClr>
                  </a:outerShdw>
                </a:effectLst>
              </a:rPr>
              <a:t>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2008 </a:t>
            </a:r>
            <a:r>
              <a:rPr lang="pt-BR" sz="5272" b="1" dirty="0">
                <a:solidFill>
                  <a:srgbClr val="0E4D3C"/>
                </a:solidFill>
                <a:effectLst>
                  <a:outerShdw blurRad="38100" dist="38100" dir="2700000" algn="tl">
                    <a:srgbClr val="000000">
                      <a:alpha val="43137"/>
                    </a:srgbClr>
                  </a:outerShdw>
                </a:effectLst>
              </a:rPr>
              <a:t>- </a:t>
            </a:r>
            <a:r>
              <a:rPr lang="pt-BR" sz="5272" b="1" dirty="0">
                <a:solidFill>
                  <a:srgbClr val="0E4D3C"/>
                </a:solidFill>
                <a:effectLst>
                  <a:outerShdw blurRad="38100" dist="38100" dir="2700000" algn="tl">
                    <a:srgbClr val="000000">
                      <a:alpha val="43137"/>
                    </a:srgbClr>
                  </a:outerShdw>
                </a:effectLst>
              </a:rPr>
              <a:t>NÍVEL 1</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421472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88640"/>
            <a:ext cx="7704856" cy="2126864"/>
          </a:xfrm>
          <a:prstGeom prst="rect">
            <a:avLst/>
          </a:prstGeom>
        </p:spPr>
        <p:txBody>
          <a:bodyPr wrap="square">
            <a:spAutoFit/>
          </a:bodyPr>
          <a:lstStyle/>
          <a:p>
            <a:pPr algn="just">
              <a:lnSpc>
                <a:spcPct val="150000"/>
              </a:lnSpc>
            </a:pPr>
            <a:r>
              <a:rPr lang="pt-PT" b="1" dirty="0"/>
              <a:t>Questão 9) (1 ponto) (0,5 ponto cada item certo) </a:t>
            </a:r>
            <a:r>
              <a:rPr lang="pt-PT" dirty="0"/>
              <a:t>Os satélites são objetos colocados para girarem ao redor da Terra com altíssima velocidade. Os satélites se movem tão rapidamente que dão uma volta ao redor da Terra em 90 minutos.  Para percorrer a mesma distância, de carro, seriam necessários 15 dias.  O navio é mais lento e gasta 1 mês e o avião só gasta 48 horas.</a:t>
            </a:r>
            <a:endParaRPr lang="pt-BR" dirty="0"/>
          </a:p>
        </p:txBody>
      </p:sp>
      <p:sp>
        <p:nvSpPr>
          <p:cNvPr id="4" name="Retângulo 3"/>
          <p:cNvSpPr/>
          <p:nvPr/>
        </p:nvSpPr>
        <p:spPr>
          <a:xfrm>
            <a:off x="262905" y="2332607"/>
            <a:ext cx="6552728" cy="880369"/>
          </a:xfrm>
          <a:prstGeom prst="rect">
            <a:avLst/>
          </a:prstGeom>
        </p:spPr>
        <p:txBody>
          <a:bodyPr wrap="square">
            <a:spAutoFit/>
          </a:bodyPr>
          <a:lstStyle/>
          <a:p>
            <a:pPr marL="342900" indent="-342900" algn="just" hangingPunct="0">
              <a:lnSpc>
                <a:spcPct val="150000"/>
              </a:lnSpc>
              <a:buAutoNum type="alphaLcParenR"/>
            </a:pPr>
            <a:r>
              <a:rPr lang="pt-PT" dirty="0" smtClean="0"/>
              <a:t>Na </a:t>
            </a:r>
            <a:r>
              <a:rPr lang="pt-PT" dirty="0"/>
              <a:t>figura abaixo coloque um </a:t>
            </a:r>
            <a:r>
              <a:rPr lang="pt-PT" b="1" dirty="0"/>
              <a:t>X</a:t>
            </a:r>
            <a:r>
              <a:rPr lang="pt-PT" dirty="0"/>
              <a:t> sobre o veículo mais lento. </a:t>
            </a:r>
            <a:endParaRPr lang="pt-PT" dirty="0" smtClean="0"/>
          </a:p>
          <a:p>
            <a:pPr algn="just" hangingPunct="0">
              <a:lnSpc>
                <a:spcPct val="150000"/>
              </a:lnSpc>
            </a:pPr>
            <a:r>
              <a:rPr lang="pt-PT" dirty="0" smtClean="0"/>
              <a:t>b</a:t>
            </a:r>
            <a:r>
              <a:rPr lang="pt-PT" dirty="0"/>
              <a:t>) Na figura abaixo pinte, de qualquer cor, o “veículo” mais rápido. </a:t>
            </a: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2510423021"/>
              </p:ext>
            </p:extLst>
          </p:nvPr>
        </p:nvGraphicFramePr>
        <p:xfrm>
          <a:off x="262906" y="3603614"/>
          <a:ext cx="11089231" cy="361380"/>
        </p:xfrm>
        <a:graphic>
          <a:graphicData uri="http://schemas.openxmlformats.org/drawingml/2006/table">
            <a:tbl>
              <a:tblPr/>
              <a:tblGrid>
                <a:gridCol w="3384375">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789380">
                  <a:extLst>
                    <a:ext uri="{9D8B030D-6E8A-4147-A177-3AD203B41FA5}">
                      <a16:colId xmlns:a16="http://schemas.microsoft.com/office/drawing/2014/main" val="20002"/>
                    </a:ext>
                  </a:extLst>
                </a:gridCol>
                <a:gridCol w="1819132">
                  <a:extLst>
                    <a:ext uri="{9D8B030D-6E8A-4147-A177-3AD203B41FA5}">
                      <a16:colId xmlns:a16="http://schemas.microsoft.com/office/drawing/2014/main" val="20003"/>
                    </a:ext>
                  </a:extLst>
                </a:gridCol>
              </a:tblGrid>
              <a:tr h="361380">
                <a:tc>
                  <a:txBody>
                    <a:bodyPr/>
                    <a:lstStyle/>
                    <a:p>
                      <a:pPr indent="215900" algn="just" hangingPunct="0">
                        <a:spcAft>
                          <a:spcPts val="0"/>
                        </a:spcAft>
                      </a:pPr>
                      <a:r>
                        <a:rPr lang="pt-BR" sz="1800" dirty="0">
                          <a:effectLst/>
                          <a:latin typeface="Times New Roman"/>
                          <a:ea typeface="Times New Roman"/>
                        </a:rPr>
                        <a:t>                 Satélite</a:t>
                      </a:r>
                    </a:p>
                  </a:txBody>
                  <a:tcPr marL="44450" marR="44450" marT="0" marB="0">
                    <a:lnL>
                      <a:noFill/>
                    </a:lnL>
                    <a:lnR>
                      <a:noFill/>
                    </a:lnR>
                    <a:lnT>
                      <a:noFill/>
                    </a:lnT>
                    <a:lnB>
                      <a:noFill/>
                    </a:lnB>
                  </a:tcPr>
                </a:tc>
                <a:tc>
                  <a:txBody>
                    <a:bodyPr/>
                    <a:lstStyle/>
                    <a:p>
                      <a:pPr indent="215900" algn="just" hangingPunct="0">
                        <a:spcAft>
                          <a:spcPts val="0"/>
                        </a:spcAft>
                      </a:pPr>
                      <a:r>
                        <a:rPr lang="pt-BR" sz="1800" dirty="0">
                          <a:effectLst/>
                          <a:latin typeface="Times New Roman"/>
                          <a:ea typeface="Times New Roman"/>
                        </a:rPr>
                        <a:t>           Avião</a:t>
                      </a:r>
                    </a:p>
                  </a:txBody>
                  <a:tcPr marL="44450" marR="44450" marT="0" marB="0">
                    <a:lnL>
                      <a:noFill/>
                    </a:lnL>
                    <a:lnR>
                      <a:noFill/>
                    </a:lnR>
                    <a:lnT>
                      <a:noFill/>
                    </a:lnT>
                    <a:lnB>
                      <a:noFill/>
                    </a:lnB>
                  </a:tcPr>
                </a:tc>
                <a:tc>
                  <a:txBody>
                    <a:bodyPr/>
                    <a:lstStyle/>
                    <a:p>
                      <a:pPr indent="215900" algn="just" hangingPunct="0">
                        <a:spcAft>
                          <a:spcPts val="0"/>
                        </a:spcAft>
                      </a:pPr>
                      <a:r>
                        <a:rPr lang="pt-BR" sz="1800" dirty="0">
                          <a:effectLst/>
                          <a:latin typeface="Times New Roman"/>
                          <a:ea typeface="Times New Roman"/>
                        </a:rPr>
                        <a:t>        Navio</a:t>
                      </a:r>
                    </a:p>
                  </a:txBody>
                  <a:tcPr marL="44450" marR="44450" marT="0" marB="0">
                    <a:lnL>
                      <a:noFill/>
                    </a:lnL>
                    <a:lnR>
                      <a:noFill/>
                    </a:lnR>
                    <a:lnT>
                      <a:noFill/>
                    </a:lnT>
                    <a:lnB>
                      <a:noFill/>
                    </a:lnB>
                  </a:tcPr>
                </a:tc>
                <a:tc>
                  <a:txBody>
                    <a:bodyPr/>
                    <a:lstStyle/>
                    <a:p>
                      <a:pPr indent="215900" algn="just" hangingPunct="0">
                        <a:spcAft>
                          <a:spcPts val="0"/>
                        </a:spcAft>
                      </a:pPr>
                      <a:r>
                        <a:rPr lang="pt-BR" sz="1800" dirty="0">
                          <a:effectLst/>
                          <a:latin typeface="Times New Roman"/>
                          <a:ea typeface="Times New Roman"/>
                        </a:rPr>
                        <a:t>Automóvel</a:t>
                      </a:r>
                    </a:p>
                  </a:txBody>
                  <a:tcPr marL="44450" marR="4445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Rectangle 6"/>
          <p:cNvSpPr>
            <a:spLocks noChangeArrowheads="1"/>
          </p:cNvSpPr>
          <p:nvPr/>
        </p:nvSpPr>
        <p:spPr bwMode="auto">
          <a:xfrm>
            <a:off x="2843213" y="3786188"/>
            <a:ext cx="1190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7" name="Group 1"/>
          <p:cNvGrpSpPr>
            <a:grpSpLocks/>
          </p:cNvGrpSpPr>
          <p:nvPr/>
        </p:nvGrpSpPr>
        <p:grpSpPr bwMode="auto">
          <a:xfrm>
            <a:off x="1127001" y="4014788"/>
            <a:ext cx="10081121" cy="1790475"/>
            <a:chOff x="1418" y="7245"/>
            <a:chExt cx="9262" cy="1047"/>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 y="7376"/>
              <a:ext cx="1702" cy="7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 y="7245"/>
              <a:ext cx="1702" cy="1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 y="7306"/>
              <a:ext cx="1702" cy="92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8" y="7268"/>
              <a:ext cx="1702" cy="10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Conector reto 8"/>
          <p:cNvCxnSpPr/>
          <p:nvPr/>
        </p:nvCxnSpPr>
        <p:spPr>
          <a:xfrm>
            <a:off x="6383585" y="3786188"/>
            <a:ext cx="2411165" cy="2019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H="1">
            <a:off x="6612732" y="3565506"/>
            <a:ext cx="1518449" cy="22397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2567161" y="4364540"/>
            <a:ext cx="305081" cy="544629"/>
          </a:xfrm>
          <a:custGeom>
            <a:avLst/>
            <a:gdLst>
              <a:gd name="connsiteX0" fmla="*/ 0 w 276052"/>
              <a:gd name="connsiteY0" fmla="*/ 0 h 472058"/>
              <a:gd name="connsiteX1" fmla="*/ 276052 w 276052"/>
              <a:gd name="connsiteY1" fmla="*/ 0 h 472058"/>
              <a:gd name="connsiteX2" fmla="*/ 276052 w 276052"/>
              <a:gd name="connsiteY2" fmla="*/ 472058 h 472058"/>
              <a:gd name="connsiteX3" fmla="*/ 0 w 276052"/>
              <a:gd name="connsiteY3" fmla="*/ 472058 h 472058"/>
              <a:gd name="connsiteX4" fmla="*/ 0 w 276052"/>
              <a:gd name="connsiteY4" fmla="*/ 0 h 472058"/>
              <a:gd name="connsiteX0" fmla="*/ 0 w 276052"/>
              <a:gd name="connsiteY0" fmla="*/ 87085 h 559143"/>
              <a:gd name="connsiteX1" fmla="*/ 276052 w 276052"/>
              <a:gd name="connsiteY1" fmla="*/ 0 h 559143"/>
              <a:gd name="connsiteX2" fmla="*/ 276052 w 276052"/>
              <a:gd name="connsiteY2" fmla="*/ 559143 h 559143"/>
              <a:gd name="connsiteX3" fmla="*/ 0 w 276052"/>
              <a:gd name="connsiteY3" fmla="*/ 559143 h 559143"/>
              <a:gd name="connsiteX4" fmla="*/ 0 w 276052"/>
              <a:gd name="connsiteY4" fmla="*/ 87085 h 559143"/>
              <a:gd name="connsiteX0" fmla="*/ 0 w 305081"/>
              <a:gd name="connsiteY0" fmla="*/ 87085 h 559143"/>
              <a:gd name="connsiteX1" fmla="*/ 276052 w 305081"/>
              <a:gd name="connsiteY1" fmla="*/ 0 h 559143"/>
              <a:gd name="connsiteX2" fmla="*/ 305081 w 305081"/>
              <a:gd name="connsiteY2" fmla="*/ 501086 h 559143"/>
              <a:gd name="connsiteX3" fmla="*/ 0 w 305081"/>
              <a:gd name="connsiteY3" fmla="*/ 559143 h 559143"/>
              <a:gd name="connsiteX4" fmla="*/ 0 w 305081"/>
              <a:gd name="connsiteY4" fmla="*/ 87085 h 559143"/>
              <a:gd name="connsiteX0" fmla="*/ 0 w 305081"/>
              <a:gd name="connsiteY0" fmla="*/ 87085 h 559143"/>
              <a:gd name="connsiteX1" fmla="*/ 276052 w 305081"/>
              <a:gd name="connsiteY1" fmla="*/ 0 h 559143"/>
              <a:gd name="connsiteX2" fmla="*/ 305081 w 305081"/>
              <a:gd name="connsiteY2" fmla="*/ 515601 h 559143"/>
              <a:gd name="connsiteX3" fmla="*/ 0 w 305081"/>
              <a:gd name="connsiteY3" fmla="*/ 559143 h 559143"/>
              <a:gd name="connsiteX4" fmla="*/ 0 w 305081"/>
              <a:gd name="connsiteY4" fmla="*/ 87085 h 559143"/>
              <a:gd name="connsiteX0" fmla="*/ 0 w 305081"/>
              <a:gd name="connsiteY0" fmla="*/ 43542 h 515600"/>
              <a:gd name="connsiteX1" fmla="*/ 276052 w 305081"/>
              <a:gd name="connsiteY1" fmla="*/ 0 h 515600"/>
              <a:gd name="connsiteX2" fmla="*/ 305081 w 305081"/>
              <a:gd name="connsiteY2" fmla="*/ 472058 h 515600"/>
              <a:gd name="connsiteX3" fmla="*/ 0 w 305081"/>
              <a:gd name="connsiteY3" fmla="*/ 515600 h 515600"/>
              <a:gd name="connsiteX4" fmla="*/ 0 w 305081"/>
              <a:gd name="connsiteY4" fmla="*/ 43542 h 515600"/>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261538"/>
              <a:gd name="connsiteY0" fmla="*/ 72571 h 544629"/>
              <a:gd name="connsiteX1" fmla="*/ 261538 w 261538"/>
              <a:gd name="connsiteY1" fmla="*/ 0 h 544629"/>
              <a:gd name="connsiteX2" fmla="*/ 261538 w 261538"/>
              <a:gd name="connsiteY2" fmla="*/ 501087 h 544629"/>
              <a:gd name="connsiteX3" fmla="*/ 0 w 261538"/>
              <a:gd name="connsiteY3" fmla="*/ 544629 h 544629"/>
              <a:gd name="connsiteX4" fmla="*/ 0 w 261538"/>
              <a:gd name="connsiteY4" fmla="*/ 72571 h 544629"/>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305081"/>
              <a:gd name="connsiteY0" fmla="*/ 72571 h 544629"/>
              <a:gd name="connsiteX1" fmla="*/ 305081 w 305081"/>
              <a:gd name="connsiteY1" fmla="*/ 0 h 544629"/>
              <a:gd name="connsiteX2" fmla="*/ 305081 w 305081"/>
              <a:gd name="connsiteY2" fmla="*/ 501087 h 544629"/>
              <a:gd name="connsiteX3" fmla="*/ 0 w 305081"/>
              <a:gd name="connsiteY3" fmla="*/ 544629 h 544629"/>
              <a:gd name="connsiteX4" fmla="*/ 0 w 305081"/>
              <a:gd name="connsiteY4" fmla="*/ 72571 h 544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81" h="544629">
                <a:moveTo>
                  <a:pt x="0" y="72571"/>
                </a:moveTo>
                <a:lnTo>
                  <a:pt x="305081" y="0"/>
                </a:lnTo>
                <a:lnTo>
                  <a:pt x="305081" y="501087"/>
                </a:lnTo>
                <a:lnTo>
                  <a:pt x="0" y="544629"/>
                </a:lnTo>
                <a:lnTo>
                  <a:pt x="0" y="7257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0"/>
          <p:cNvSpPr/>
          <p:nvPr/>
        </p:nvSpPr>
        <p:spPr>
          <a:xfrm>
            <a:off x="2289522" y="4413070"/>
            <a:ext cx="305081" cy="588172"/>
          </a:xfrm>
          <a:custGeom>
            <a:avLst/>
            <a:gdLst>
              <a:gd name="connsiteX0" fmla="*/ 0 w 276052"/>
              <a:gd name="connsiteY0" fmla="*/ 0 h 472058"/>
              <a:gd name="connsiteX1" fmla="*/ 276052 w 276052"/>
              <a:gd name="connsiteY1" fmla="*/ 0 h 472058"/>
              <a:gd name="connsiteX2" fmla="*/ 276052 w 276052"/>
              <a:gd name="connsiteY2" fmla="*/ 472058 h 472058"/>
              <a:gd name="connsiteX3" fmla="*/ 0 w 276052"/>
              <a:gd name="connsiteY3" fmla="*/ 472058 h 472058"/>
              <a:gd name="connsiteX4" fmla="*/ 0 w 276052"/>
              <a:gd name="connsiteY4" fmla="*/ 0 h 472058"/>
              <a:gd name="connsiteX0" fmla="*/ 0 w 276052"/>
              <a:gd name="connsiteY0" fmla="*/ 87085 h 559143"/>
              <a:gd name="connsiteX1" fmla="*/ 276052 w 276052"/>
              <a:gd name="connsiteY1" fmla="*/ 0 h 559143"/>
              <a:gd name="connsiteX2" fmla="*/ 276052 w 276052"/>
              <a:gd name="connsiteY2" fmla="*/ 559143 h 559143"/>
              <a:gd name="connsiteX3" fmla="*/ 0 w 276052"/>
              <a:gd name="connsiteY3" fmla="*/ 559143 h 559143"/>
              <a:gd name="connsiteX4" fmla="*/ 0 w 276052"/>
              <a:gd name="connsiteY4" fmla="*/ 87085 h 559143"/>
              <a:gd name="connsiteX0" fmla="*/ 0 w 305081"/>
              <a:gd name="connsiteY0" fmla="*/ 87085 h 559143"/>
              <a:gd name="connsiteX1" fmla="*/ 276052 w 305081"/>
              <a:gd name="connsiteY1" fmla="*/ 0 h 559143"/>
              <a:gd name="connsiteX2" fmla="*/ 305081 w 305081"/>
              <a:gd name="connsiteY2" fmla="*/ 501086 h 559143"/>
              <a:gd name="connsiteX3" fmla="*/ 0 w 305081"/>
              <a:gd name="connsiteY3" fmla="*/ 559143 h 559143"/>
              <a:gd name="connsiteX4" fmla="*/ 0 w 305081"/>
              <a:gd name="connsiteY4" fmla="*/ 87085 h 559143"/>
              <a:gd name="connsiteX0" fmla="*/ 0 w 305081"/>
              <a:gd name="connsiteY0" fmla="*/ 87085 h 559143"/>
              <a:gd name="connsiteX1" fmla="*/ 276052 w 305081"/>
              <a:gd name="connsiteY1" fmla="*/ 0 h 559143"/>
              <a:gd name="connsiteX2" fmla="*/ 305081 w 305081"/>
              <a:gd name="connsiteY2" fmla="*/ 515601 h 559143"/>
              <a:gd name="connsiteX3" fmla="*/ 0 w 305081"/>
              <a:gd name="connsiteY3" fmla="*/ 559143 h 559143"/>
              <a:gd name="connsiteX4" fmla="*/ 0 w 305081"/>
              <a:gd name="connsiteY4" fmla="*/ 87085 h 559143"/>
              <a:gd name="connsiteX0" fmla="*/ 0 w 305081"/>
              <a:gd name="connsiteY0" fmla="*/ 43542 h 515600"/>
              <a:gd name="connsiteX1" fmla="*/ 276052 w 305081"/>
              <a:gd name="connsiteY1" fmla="*/ 0 h 515600"/>
              <a:gd name="connsiteX2" fmla="*/ 305081 w 305081"/>
              <a:gd name="connsiteY2" fmla="*/ 472058 h 515600"/>
              <a:gd name="connsiteX3" fmla="*/ 0 w 305081"/>
              <a:gd name="connsiteY3" fmla="*/ 515600 h 515600"/>
              <a:gd name="connsiteX4" fmla="*/ 0 w 305081"/>
              <a:gd name="connsiteY4" fmla="*/ 43542 h 515600"/>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261538"/>
              <a:gd name="connsiteY0" fmla="*/ 72571 h 544629"/>
              <a:gd name="connsiteX1" fmla="*/ 261538 w 261538"/>
              <a:gd name="connsiteY1" fmla="*/ 0 h 544629"/>
              <a:gd name="connsiteX2" fmla="*/ 261538 w 261538"/>
              <a:gd name="connsiteY2" fmla="*/ 501087 h 544629"/>
              <a:gd name="connsiteX3" fmla="*/ 0 w 261538"/>
              <a:gd name="connsiteY3" fmla="*/ 544629 h 544629"/>
              <a:gd name="connsiteX4" fmla="*/ 0 w 261538"/>
              <a:gd name="connsiteY4" fmla="*/ 72571 h 544629"/>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305081"/>
              <a:gd name="connsiteY0" fmla="*/ 72571 h 544629"/>
              <a:gd name="connsiteX1" fmla="*/ 305081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305081"/>
              <a:gd name="connsiteY0" fmla="*/ 72571 h 588172"/>
              <a:gd name="connsiteX1" fmla="*/ 305081 w 305081"/>
              <a:gd name="connsiteY1" fmla="*/ 0 h 588172"/>
              <a:gd name="connsiteX2" fmla="*/ 305081 w 305081"/>
              <a:gd name="connsiteY2" fmla="*/ 501087 h 588172"/>
              <a:gd name="connsiteX3" fmla="*/ 0 w 305081"/>
              <a:gd name="connsiteY3" fmla="*/ 588172 h 588172"/>
              <a:gd name="connsiteX4" fmla="*/ 0 w 305081"/>
              <a:gd name="connsiteY4" fmla="*/ 72571 h 58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81" h="588172">
                <a:moveTo>
                  <a:pt x="0" y="72571"/>
                </a:moveTo>
                <a:lnTo>
                  <a:pt x="305081" y="0"/>
                </a:lnTo>
                <a:lnTo>
                  <a:pt x="305081" y="501087"/>
                </a:lnTo>
                <a:lnTo>
                  <a:pt x="0" y="588172"/>
                </a:lnTo>
                <a:lnTo>
                  <a:pt x="0" y="7257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etângulo 10"/>
          <p:cNvSpPr/>
          <p:nvPr/>
        </p:nvSpPr>
        <p:spPr>
          <a:xfrm>
            <a:off x="1740148" y="4572609"/>
            <a:ext cx="305081" cy="544629"/>
          </a:xfrm>
          <a:custGeom>
            <a:avLst/>
            <a:gdLst>
              <a:gd name="connsiteX0" fmla="*/ 0 w 276052"/>
              <a:gd name="connsiteY0" fmla="*/ 0 h 472058"/>
              <a:gd name="connsiteX1" fmla="*/ 276052 w 276052"/>
              <a:gd name="connsiteY1" fmla="*/ 0 h 472058"/>
              <a:gd name="connsiteX2" fmla="*/ 276052 w 276052"/>
              <a:gd name="connsiteY2" fmla="*/ 472058 h 472058"/>
              <a:gd name="connsiteX3" fmla="*/ 0 w 276052"/>
              <a:gd name="connsiteY3" fmla="*/ 472058 h 472058"/>
              <a:gd name="connsiteX4" fmla="*/ 0 w 276052"/>
              <a:gd name="connsiteY4" fmla="*/ 0 h 472058"/>
              <a:gd name="connsiteX0" fmla="*/ 0 w 276052"/>
              <a:gd name="connsiteY0" fmla="*/ 87085 h 559143"/>
              <a:gd name="connsiteX1" fmla="*/ 276052 w 276052"/>
              <a:gd name="connsiteY1" fmla="*/ 0 h 559143"/>
              <a:gd name="connsiteX2" fmla="*/ 276052 w 276052"/>
              <a:gd name="connsiteY2" fmla="*/ 559143 h 559143"/>
              <a:gd name="connsiteX3" fmla="*/ 0 w 276052"/>
              <a:gd name="connsiteY3" fmla="*/ 559143 h 559143"/>
              <a:gd name="connsiteX4" fmla="*/ 0 w 276052"/>
              <a:gd name="connsiteY4" fmla="*/ 87085 h 559143"/>
              <a:gd name="connsiteX0" fmla="*/ 0 w 305081"/>
              <a:gd name="connsiteY0" fmla="*/ 87085 h 559143"/>
              <a:gd name="connsiteX1" fmla="*/ 276052 w 305081"/>
              <a:gd name="connsiteY1" fmla="*/ 0 h 559143"/>
              <a:gd name="connsiteX2" fmla="*/ 305081 w 305081"/>
              <a:gd name="connsiteY2" fmla="*/ 501086 h 559143"/>
              <a:gd name="connsiteX3" fmla="*/ 0 w 305081"/>
              <a:gd name="connsiteY3" fmla="*/ 559143 h 559143"/>
              <a:gd name="connsiteX4" fmla="*/ 0 w 305081"/>
              <a:gd name="connsiteY4" fmla="*/ 87085 h 559143"/>
              <a:gd name="connsiteX0" fmla="*/ 0 w 305081"/>
              <a:gd name="connsiteY0" fmla="*/ 87085 h 559143"/>
              <a:gd name="connsiteX1" fmla="*/ 276052 w 305081"/>
              <a:gd name="connsiteY1" fmla="*/ 0 h 559143"/>
              <a:gd name="connsiteX2" fmla="*/ 305081 w 305081"/>
              <a:gd name="connsiteY2" fmla="*/ 515601 h 559143"/>
              <a:gd name="connsiteX3" fmla="*/ 0 w 305081"/>
              <a:gd name="connsiteY3" fmla="*/ 559143 h 559143"/>
              <a:gd name="connsiteX4" fmla="*/ 0 w 305081"/>
              <a:gd name="connsiteY4" fmla="*/ 87085 h 559143"/>
              <a:gd name="connsiteX0" fmla="*/ 0 w 305081"/>
              <a:gd name="connsiteY0" fmla="*/ 43542 h 515600"/>
              <a:gd name="connsiteX1" fmla="*/ 276052 w 305081"/>
              <a:gd name="connsiteY1" fmla="*/ 0 h 515600"/>
              <a:gd name="connsiteX2" fmla="*/ 305081 w 305081"/>
              <a:gd name="connsiteY2" fmla="*/ 472058 h 515600"/>
              <a:gd name="connsiteX3" fmla="*/ 0 w 305081"/>
              <a:gd name="connsiteY3" fmla="*/ 515600 h 515600"/>
              <a:gd name="connsiteX4" fmla="*/ 0 w 305081"/>
              <a:gd name="connsiteY4" fmla="*/ 43542 h 515600"/>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261538"/>
              <a:gd name="connsiteY0" fmla="*/ 72571 h 544629"/>
              <a:gd name="connsiteX1" fmla="*/ 261538 w 261538"/>
              <a:gd name="connsiteY1" fmla="*/ 0 h 544629"/>
              <a:gd name="connsiteX2" fmla="*/ 261538 w 261538"/>
              <a:gd name="connsiteY2" fmla="*/ 501087 h 544629"/>
              <a:gd name="connsiteX3" fmla="*/ 0 w 261538"/>
              <a:gd name="connsiteY3" fmla="*/ 544629 h 544629"/>
              <a:gd name="connsiteX4" fmla="*/ 0 w 261538"/>
              <a:gd name="connsiteY4" fmla="*/ 72571 h 544629"/>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305081"/>
              <a:gd name="connsiteY0" fmla="*/ 72571 h 544629"/>
              <a:gd name="connsiteX1" fmla="*/ 305081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305081"/>
              <a:gd name="connsiteY0" fmla="*/ 72571 h 544629"/>
              <a:gd name="connsiteX1" fmla="*/ 305081 w 305081"/>
              <a:gd name="connsiteY1" fmla="*/ 0 h 544629"/>
              <a:gd name="connsiteX2" fmla="*/ 290567 w 305081"/>
              <a:gd name="connsiteY2" fmla="*/ 472059 h 544629"/>
              <a:gd name="connsiteX3" fmla="*/ 0 w 305081"/>
              <a:gd name="connsiteY3" fmla="*/ 544629 h 544629"/>
              <a:gd name="connsiteX4" fmla="*/ 0 w 305081"/>
              <a:gd name="connsiteY4" fmla="*/ 72571 h 544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81" h="544629">
                <a:moveTo>
                  <a:pt x="0" y="72571"/>
                </a:moveTo>
                <a:lnTo>
                  <a:pt x="305081" y="0"/>
                </a:lnTo>
                <a:lnTo>
                  <a:pt x="290567" y="472059"/>
                </a:lnTo>
                <a:lnTo>
                  <a:pt x="0" y="544629"/>
                </a:lnTo>
                <a:lnTo>
                  <a:pt x="0" y="7257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0"/>
          <p:cNvSpPr/>
          <p:nvPr/>
        </p:nvSpPr>
        <p:spPr>
          <a:xfrm>
            <a:off x="2012805" y="4506047"/>
            <a:ext cx="270000" cy="544629"/>
          </a:xfrm>
          <a:custGeom>
            <a:avLst/>
            <a:gdLst>
              <a:gd name="connsiteX0" fmla="*/ 0 w 276052"/>
              <a:gd name="connsiteY0" fmla="*/ 0 h 472058"/>
              <a:gd name="connsiteX1" fmla="*/ 276052 w 276052"/>
              <a:gd name="connsiteY1" fmla="*/ 0 h 472058"/>
              <a:gd name="connsiteX2" fmla="*/ 276052 w 276052"/>
              <a:gd name="connsiteY2" fmla="*/ 472058 h 472058"/>
              <a:gd name="connsiteX3" fmla="*/ 0 w 276052"/>
              <a:gd name="connsiteY3" fmla="*/ 472058 h 472058"/>
              <a:gd name="connsiteX4" fmla="*/ 0 w 276052"/>
              <a:gd name="connsiteY4" fmla="*/ 0 h 472058"/>
              <a:gd name="connsiteX0" fmla="*/ 0 w 276052"/>
              <a:gd name="connsiteY0" fmla="*/ 87085 h 559143"/>
              <a:gd name="connsiteX1" fmla="*/ 276052 w 276052"/>
              <a:gd name="connsiteY1" fmla="*/ 0 h 559143"/>
              <a:gd name="connsiteX2" fmla="*/ 276052 w 276052"/>
              <a:gd name="connsiteY2" fmla="*/ 559143 h 559143"/>
              <a:gd name="connsiteX3" fmla="*/ 0 w 276052"/>
              <a:gd name="connsiteY3" fmla="*/ 559143 h 559143"/>
              <a:gd name="connsiteX4" fmla="*/ 0 w 276052"/>
              <a:gd name="connsiteY4" fmla="*/ 87085 h 559143"/>
              <a:gd name="connsiteX0" fmla="*/ 0 w 305081"/>
              <a:gd name="connsiteY0" fmla="*/ 87085 h 559143"/>
              <a:gd name="connsiteX1" fmla="*/ 276052 w 305081"/>
              <a:gd name="connsiteY1" fmla="*/ 0 h 559143"/>
              <a:gd name="connsiteX2" fmla="*/ 305081 w 305081"/>
              <a:gd name="connsiteY2" fmla="*/ 501086 h 559143"/>
              <a:gd name="connsiteX3" fmla="*/ 0 w 305081"/>
              <a:gd name="connsiteY3" fmla="*/ 559143 h 559143"/>
              <a:gd name="connsiteX4" fmla="*/ 0 w 305081"/>
              <a:gd name="connsiteY4" fmla="*/ 87085 h 559143"/>
              <a:gd name="connsiteX0" fmla="*/ 0 w 305081"/>
              <a:gd name="connsiteY0" fmla="*/ 87085 h 559143"/>
              <a:gd name="connsiteX1" fmla="*/ 276052 w 305081"/>
              <a:gd name="connsiteY1" fmla="*/ 0 h 559143"/>
              <a:gd name="connsiteX2" fmla="*/ 305081 w 305081"/>
              <a:gd name="connsiteY2" fmla="*/ 515601 h 559143"/>
              <a:gd name="connsiteX3" fmla="*/ 0 w 305081"/>
              <a:gd name="connsiteY3" fmla="*/ 559143 h 559143"/>
              <a:gd name="connsiteX4" fmla="*/ 0 w 305081"/>
              <a:gd name="connsiteY4" fmla="*/ 87085 h 559143"/>
              <a:gd name="connsiteX0" fmla="*/ 0 w 305081"/>
              <a:gd name="connsiteY0" fmla="*/ 43542 h 515600"/>
              <a:gd name="connsiteX1" fmla="*/ 276052 w 305081"/>
              <a:gd name="connsiteY1" fmla="*/ 0 h 515600"/>
              <a:gd name="connsiteX2" fmla="*/ 305081 w 305081"/>
              <a:gd name="connsiteY2" fmla="*/ 472058 h 515600"/>
              <a:gd name="connsiteX3" fmla="*/ 0 w 305081"/>
              <a:gd name="connsiteY3" fmla="*/ 515600 h 515600"/>
              <a:gd name="connsiteX4" fmla="*/ 0 w 305081"/>
              <a:gd name="connsiteY4" fmla="*/ 43542 h 515600"/>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261538"/>
              <a:gd name="connsiteY0" fmla="*/ 72571 h 544629"/>
              <a:gd name="connsiteX1" fmla="*/ 261538 w 261538"/>
              <a:gd name="connsiteY1" fmla="*/ 0 h 544629"/>
              <a:gd name="connsiteX2" fmla="*/ 261538 w 261538"/>
              <a:gd name="connsiteY2" fmla="*/ 501087 h 544629"/>
              <a:gd name="connsiteX3" fmla="*/ 0 w 261538"/>
              <a:gd name="connsiteY3" fmla="*/ 544629 h 544629"/>
              <a:gd name="connsiteX4" fmla="*/ 0 w 261538"/>
              <a:gd name="connsiteY4" fmla="*/ 72571 h 544629"/>
              <a:gd name="connsiteX0" fmla="*/ 0 w 305081"/>
              <a:gd name="connsiteY0" fmla="*/ 72571 h 544629"/>
              <a:gd name="connsiteX1" fmla="*/ 261538 w 305081"/>
              <a:gd name="connsiteY1" fmla="*/ 0 h 544629"/>
              <a:gd name="connsiteX2" fmla="*/ 305081 w 305081"/>
              <a:gd name="connsiteY2" fmla="*/ 501087 h 544629"/>
              <a:gd name="connsiteX3" fmla="*/ 0 w 305081"/>
              <a:gd name="connsiteY3" fmla="*/ 544629 h 544629"/>
              <a:gd name="connsiteX4" fmla="*/ 0 w 305081"/>
              <a:gd name="connsiteY4" fmla="*/ 72571 h 544629"/>
              <a:gd name="connsiteX0" fmla="*/ 0 w 305081"/>
              <a:gd name="connsiteY0" fmla="*/ 72571 h 544629"/>
              <a:gd name="connsiteX1" fmla="*/ 305081 w 305081"/>
              <a:gd name="connsiteY1" fmla="*/ 0 h 544629"/>
              <a:gd name="connsiteX2" fmla="*/ 305081 w 305081"/>
              <a:gd name="connsiteY2" fmla="*/ 501087 h 544629"/>
              <a:gd name="connsiteX3" fmla="*/ 0 w 305081"/>
              <a:gd name="connsiteY3" fmla="*/ 544629 h 544629"/>
              <a:gd name="connsiteX4" fmla="*/ 0 w 305081"/>
              <a:gd name="connsiteY4" fmla="*/ 72571 h 544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81" h="544629">
                <a:moveTo>
                  <a:pt x="0" y="72571"/>
                </a:moveTo>
                <a:lnTo>
                  <a:pt x="305081" y="0"/>
                </a:lnTo>
                <a:lnTo>
                  <a:pt x="305081" y="501087"/>
                </a:lnTo>
                <a:lnTo>
                  <a:pt x="0" y="544629"/>
                </a:lnTo>
                <a:lnTo>
                  <a:pt x="0" y="7257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626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16632"/>
            <a:ext cx="7848872" cy="2126864"/>
          </a:xfrm>
          <a:prstGeom prst="rect">
            <a:avLst/>
          </a:prstGeom>
        </p:spPr>
        <p:txBody>
          <a:bodyPr wrap="square">
            <a:spAutoFit/>
          </a:bodyPr>
          <a:lstStyle/>
          <a:p>
            <a:pPr algn="just">
              <a:lnSpc>
                <a:spcPct val="150000"/>
              </a:lnSpc>
            </a:pPr>
            <a:r>
              <a:rPr lang="pt-PT" b="1" dirty="0"/>
              <a:t>Resposta 10) (1 ponto) </a:t>
            </a:r>
            <a:r>
              <a:rPr lang="pt-PT" dirty="0"/>
              <a:t>O furacão é um fenômeno natural formado por nuvens grandes e ventos fortes. Essas nuvens giram em torno de um centro chamado “olho do furacão”. Sua forma circular torna o furacão bem visível em imagens de satélite. A imagem de satélite ao lado representa (em branco) um furacão. Marque nesta imagem com um </a:t>
            </a:r>
            <a:r>
              <a:rPr lang="pt-PT" b="1" dirty="0"/>
              <a:t>X</a:t>
            </a:r>
            <a:r>
              <a:rPr lang="pt-PT" dirty="0"/>
              <a:t> o olho (centro) do furacão.</a:t>
            </a:r>
            <a:endParaRPr lang="pt-B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118" y="2395537"/>
            <a:ext cx="5369667" cy="431562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to 4"/>
          <p:cNvCxnSpPr/>
          <p:nvPr/>
        </p:nvCxnSpPr>
        <p:spPr>
          <a:xfrm>
            <a:off x="5159449" y="4437112"/>
            <a:ext cx="504056"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flipV="1">
            <a:off x="5159449" y="4437112"/>
            <a:ext cx="648072"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0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2710708119"/>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1">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1">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17481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100000">
              <a:schemeClr val="accent2">
                <a:lumMod val="20000"/>
                <a:lumOff val="80000"/>
              </a:schemeClr>
            </a:gs>
            <a:gs pos="18000">
              <a:schemeClr val="accent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3" name="Retângulo 2"/>
          <p:cNvSpPr/>
          <p:nvPr/>
        </p:nvSpPr>
        <p:spPr>
          <a:xfrm>
            <a:off x="262905" y="548680"/>
            <a:ext cx="7776864" cy="1338828"/>
          </a:xfrm>
          <a:prstGeom prst="rect">
            <a:avLst/>
          </a:prstGeom>
        </p:spPr>
        <p:txBody>
          <a:bodyPr wrap="square">
            <a:spAutoFit/>
          </a:bodyPr>
          <a:lstStyle/>
          <a:p>
            <a:pPr algn="just">
              <a:lnSpc>
                <a:spcPct val="150000"/>
              </a:lnSpc>
            </a:pPr>
            <a:r>
              <a:rPr lang="pt-BR" b="1" dirty="0"/>
              <a:t>Questão 1) (1 ponto) </a:t>
            </a:r>
            <a:r>
              <a:rPr lang="pt-PT" dirty="0"/>
              <a:t>Você mora num planeta que gira ao redor de uma estrela. A força gravitacional que existe entre eles determina o movimento do planeta ao redor da estrela.</a:t>
            </a:r>
            <a:endParaRPr lang="pt-BR" dirty="0"/>
          </a:p>
        </p:txBody>
      </p:sp>
      <p:sp>
        <p:nvSpPr>
          <p:cNvPr id="4" name="Retângulo 3"/>
          <p:cNvSpPr/>
          <p:nvPr/>
        </p:nvSpPr>
        <p:spPr>
          <a:xfrm>
            <a:off x="270154" y="2420888"/>
            <a:ext cx="7469598" cy="507831"/>
          </a:xfrm>
          <a:prstGeom prst="rect">
            <a:avLst/>
          </a:prstGeom>
        </p:spPr>
        <p:txBody>
          <a:bodyPr wrap="square">
            <a:spAutoFit/>
          </a:bodyPr>
          <a:lstStyle/>
          <a:p>
            <a:pPr algn="just">
              <a:lnSpc>
                <a:spcPct val="150000"/>
              </a:lnSpc>
            </a:pPr>
            <a:r>
              <a:rPr lang="pt-BR" b="1" dirty="0"/>
              <a:t>Pergunta 1a) (0,5 ponto) </a:t>
            </a:r>
            <a:r>
              <a:rPr lang="pt-PT" dirty="0"/>
              <a:t>Qual é o nome do planeta em que moramos?</a:t>
            </a:r>
            <a:endParaRPr lang="pt-BR" dirty="0"/>
          </a:p>
        </p:txBody>
      </p:sp>
      <p:sp>
        <p:nvSpPr>
          <p:cNvPr id="5" name="Retângulo 4"/>
          <p:cNvSpPr/>
          <p:nvPr/>
        </p:nvSpPr>
        <p:spPr>
          <a:xfrm>
            <a:off x="292483" y="3064939"/>
            <a:ext cx="1465273" cy="369332"/>
          </a:xfrm>
          <a:prstGeom prst="rect">
            <a:avLst/>
          </a:prstGeom>
        </p:spPr>
        <p:txBody>
          <a:bodyPr wrap="none">
            <a:spAutoFit/>
          </a:bodyPr>
          <a:lstStyle/>
          <a:p>
            <a:r>
              <a:rPr lang="pt-BR" b="1" dirty="0"/>
              <a:t>Resposta 1a</a:t>
            </a:r>
            <a:r>
              <a:rPr lang="pt-BR" b="1" dirty="0" smtClean="0"/>
              <a:t>):</a:t>
            </a:r>
            <a:endParaRPr lang="pt-BR" dirty="0"/>
          </a:p>
        </p:txBody>
      </p:sp>
      <p:sp>
        <p:nvSpPr>
          <p:cNvPr id="6" name="Retângulo 5"/>
          <p:cNvSpPr/>
          <p:nvPr/>
        </p:nvSpPr>
        <p:spPr>
          <a:xfrm>
            <a:off x="292483" y="4005064"/>
            <a:ext cx="6965542" cy="507831"/>
          </a:xfrm>
          <a:prstGeom prst="rect">
            <a:avLst/>
          </a:prstGeom>
        </p:spPr>
        <p:txBody>
          <a:bodyPr wrap="square">
            <a:spAutoFit/>
          </a:bodyPr>
          <a:lstStyle/>
          <a:p>
            <a:pPr algn="just">
              <a:lnSpc>
                <a:spcPct val="150000"/>
              </a:lnSpc>
            </a:pPr>
            <a:r>
              <a:rPr lang="pt-BR" b="1" dirty="0"/>
              <a:t>Pergunta 1b) (0,5 ponto)</a:t>
            </a:r>
            <a:r>
              <a:rPr lang="pt-BR" dirty="0"/>
              <a:t> </a:t>
            </a:r>
            <a:r>
              <a:rPr lang="pt-PT" dirty="0"/>
              <a:t>O planeta Terra gira em torno de qual estrela?</a:t>
            </a:r>
            <a:endParaRPr lang="pt-BR" dirty="0"/>
          </a:p>
        </p:txBody>
      </p:sp>
      <p:sp>
        <p:nvSpPr>
          <p:cNvPr id="7" name="Retângulo 6"/>
          <p:cNvSpPr/>
          <p:nvPr/>
        </p:nvSpPr>
        <p:spPr>
          <a:xfrm>
            <a:off x="292483" y="4776742"/>
            <a:ext cx="1474891" cy="369332"/>
          </a:xfrm>
          <a:prstGeom prst="rect">
            <a:avLst/>
          </a:prstGeom>
        </p:spPr>
        <p:txBody>
          <a:bodyPr wrap="none">
            <a:spAutoFit/>
          </a:bodyPr>
          <a:lstStyle/>
          <a:p>
            <a:r>
              <a:rPr lang="pt-BR" b="1" dirty="0"/>
              <a:t>Resposta 1b</a:t>
            </a:r>
            <a:r>
              <a:rPr lang="pt-BR" b="1" dirty="0" smtClean="0"/>
              <a:t>):</a:t>
            </a:r>
            <a:endParaRPr lang="pt-BR" dirty="0"/>
          </a:p>
        </p:txBody>
      </p:sp>
      <p:sp>
        <p:nvSpPr>
          <p:cNvPr id="8" name="Retângulo 7"/>
          <p:cNvSpPr/>
          <p:nvPr/>
        </p:nvSpPr>
        <p:spPr>
          <a:xfrm>
            <a:off x="1682567" y="3064939"/>
            <a:ext cx="719108" cy="369332"/>
          </a:xfrm>
          <a:prstGeom prst="rect">
            <a:avLst/>
          </a:prstGeom>
        </p:spPr>
        <p:txBody>
          <a:bodyPr wrap="none">
            <a:spAutoFit/>
          </a:bodyPr>
          <a:lstStyle/>
          <a:p>
            <a:r>
              <a:rPr lang="pt-BR" b="1" dirty="0">
                <a:solidFill>
                  <a:srgbClr val="FF0000"/>
                </a:solidFill>
              </a:rPr>
              <a:t>Terra </a:t>
            </a:r>
          </a:p>
        </p:txBody>
      </p:sp>
      <p:sp>
        <p:nvSpPr>
          <p:cNvPr id="9" name="Retângulo 8"/>
          <p:cNvSpPr/>
          <p:nvPr/>
        </p:nvSpPr>
        <p:spPr>
          <a:xfrm>
            <a:off x="1682567" y="4776742"/>
            <a:ext cx="473206" cy="369332"/>
          </a:xfrm>
          <a:prstGeom prst="rect">
            <a:avLst/>
          </a:prstGeom>
        </p:spPr>
        <p:txBody>
          <a:bodyPr wrap="none">
            <a:spAutoFit/>
          </a:bodyPr>
          <a:lstStyle/>
          <a:p>
            <a:r>
              <a:rPr lang="pt-BR" b="1" dirty="0">
                <a:solidFill>
                  <a:srgbClr val="FF0000"/>
                </a:solidFill>
              </a:rPr>
              <a:t>Sol</a:t>
            </a:r>
          </a:p>
        </p:txBody>
      </p:sp>
    </p:spTree>
    <p:extLst>
      <p:ext uri="{BB962C8B-B14F-4D97-AF65-F5344CB8AC3E}">
        <p14:creationId xmlns:p14="http://schemas.microsoft.com/office/powerpoint/2010/main" val="34464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404664"/>
            <a:ext cx="7776864" cy="1338828"/>
          </a:xfrm>
          <a:prstGeom prst="rect">
            <a:avLst/>
          </a:prstGeom>
        </p:spPr>
        <p:txBody>
          <a:bodyPr wrap="square">
            <a:spAutoFit/>
          </a:bodyPr>
          <a:lstStyle/>
          <a:p>
            <a:pPr algn="just">
              <a:lnSpc>
                <a:spcPct val="150000"/>
              </a:lnSpc>
            </a:pPr>
            <a:r>
              <a:rPr lang="pt-BR" b="1" dirty="0"/>
              <a:t>Questão 2) (1 ponto)</a:t>
            </a:r>
            <a:r>
              <a:rPr lang="pt-BR" dirty="0"/>
              <a:t> </a:t>
            </a:r>
            <a:r>
              <a:rPr lang="pt-PT" dirty="0"/>
              <a:t>Você mora num planeta que tem um único satélite natural. A força gravitacional que existe entre eles determina o movimento do satélite ao redor do planeta.</a:t>
            </a:r>
            <a:endParaRPr lang="pt-BR" dirty="0"/>
          </a:p>
        </p:txBody>
      </p:sp>
      <p:sp>
        <p:nvSpPr>
          <p:cNvPr id="4" name="Retângulo 3"/>
          <p:cNvSpPr/>
          <p:nvPr/>
        </p:nvSpPr>
        <p:spPr>
          <a:xfrm>
            <a:off x="262905" y="2132856"/>
            <a:ext cx="7056784" cy="507831"/>
          </a:xfrm>
          <a:prstGeom prst="rect">
            <a:avLst/>
          </a:prstGeom>
        </p:spPr>
        <p:txBody>
          <a:bodyPr wrap="square">
            <a:spAutoFit/>
          </a:bodyPr>
          <a:lstStyle/>
          <a:p>
            <a:pPr algn="just">
              <a:lnSpc>
                <a:spcPct val="150000"/>
              </a:lnSpc>
            </a:pPr>
            <a:r>
              <a:rPr lang="pt-BR" b="1" dirty="0"/>
              <a:t>Pergunta 2a) (0,5 ponto)</a:t>
            </a:r>
            <a:r>
              <a:rPr lang="pt-BR" dirty="0"/>
              <a:t> </a:t>
            </a:r>
            <a:r>
              <a:rPr lang="pt-PT" dirty="0"/>
              <a:t>Qual é o nome do satélite natural da Terra?</a:t>
            </a:r>
            <a:endParaRPr lang="pt-BR" dirty="0"/>
          </a:p>
        </p:txBody>
      </p:sp>
      <p:sp>
        <p:nvSpPr>
          <p:cNvPr id="5" name="Retângulo 4"/>
          <p:cNvSpPr/>
          <p:nvPr/>
        </p:nvSpPr>
        <p:spPr>
          <a:xfrm>
            <a:off x="262905" y="2823770"/>
            <a:ext cx="1518173" cy="369332"/>
          </a:xfrm>
          <a:prstGeom prst="rect">
            <a:avLst/>
          </a:prstGeom>
        </p:spPr>
        <p:txBody>
          <a:bodyPr wrap="none">
            <a:spAutoFit/>
          </a:bodyPr>
          <a:lstStyle/>
          <a:p>
            <a:r>
              <a:rPr lang="pt-BR" b="1" dirty="0"/>
              <a:t>Resposta </a:t>
            </a:r>
            <a:r>
              <a:rPr lang="pt-PT" b="1" dirty="0"/>
              <a:t>2a</a:t>
            </a:r>
            <a:r>
              <a:rPr lang="pt-BR" b="1" dirty="0"/>
              <a:t>) </a:t>
            </a:r>
            <a:r>
              <a:rPr lang="pt-BR" b="1" dirty="0" smtClean="0"/>
              <a:t>:</a:t>
            </a:r>
            <a:endParaRPr lang="pt-BR" dirty="0"/>
          </a:p>
        </p:txBody>
      </p:sp>
      <p:sp>
        <p:nvSpPr>
          <p:cNvPr id="6" name="Retângulo 5"/>
          <p:cNvSpPr/>
          <p:nvPr/>
        </p:nvSpPr>
        <p:spPr>
          <a:xfrm>
            <a:off x="262905" y="3729806"/>
            <a:ext cx="11305256" cy="923330"/>
          </a:xfrm>
          <a:prstGeom prst="rect">
            <a:avLst/>
          </a:prstGeom>
        </p:spPr>
        <p:txBody>
          <a:bodyPr wrap="square">
            <a:spAutoFit/>
          </a:bodyPr>
          <a:lstStyle/>
          <a:p>
            <a:pPr algn="just">
              <a:lnSpc>
                <a:spcPct val="150000"/>
              </a:lnSpc>
            </a:pPr>
            <a:r>
              <a:rPr lang="pt-BR" b="1" dirty="0"/>
              <a:t>Pergunta 2b) (0,5 ponto)</a:t>
            </a:r>
            <a:r>
              <a:rPr lang="pt-BR" dirty="0"/>
              <a:t> </a:t>
            </a:r>
            <a:r>
              <a:rPr lang="pt-PT" dirty="0"/>
              <a:t>(Coloque um </a:t>
            </a:r>
            <a:r>
              <a:rPr lang="pt-PT" b="1" dirty="0"/>
              <a:t>X</a:t>
            </a:r>
            <a:r>
              <a:rPr lang="pt-PT" dirty="0"/>
              <a:t> na frente da resposta certa) O nome da força que existe entre os corpos celestes chama-se:</a:t>
            </a:r>
            <a:endParaRPr lang="pt-BR" dirty="0"/>
          </a:p>
        </p:txBody>
      </p:sp>
      <p:sp>
        <p:nvSpPr>
          <p:cNvPr id="7" name="Retângulo 6"/>
          <p:cNvSpPr/>
          <p:nvPr/>
        </p:nvSpPr>
        <p:spPr>
          <a:xfrm>
            <a:off x="2423145" y="5044534"/>
            <a:ext cx="7128792" cy="400110"/>
          </a:xfrm>
          <a:prstGeom prst="rect">
            <a:avLst/>
          </a:prstGeom>
        </p:spPr>
        <p:txBody>
          <a:bodyPr wrap="square">
            <a:spAutoFit/>
          </a:bodyPr>
          <a:lstStyle/>
          <a:p>
            <a:r>
              <a:rPr lang="pt-PT" sz="2000" dirty="0"/>
              <a:t>(    ) força elétrica,    ( </a:t>
            </a:r>
            <a:r>
              <a:rPr lang="pt-PT" sz="2000" dirty="0" smtClean="0"/>
              <a:t> </a:t>
            </a:r>
            <a:r>
              <a:rPr lang="pt-PT" sz="2000" dirty="0"/>
              <a:t>  ) força gravitacional,   (    ) força magnética</a:t>
            </a:r>
            <a:endParaRPr lang="pt-BR" sz="2000" dirty="0"/>
          </a:p>
        </p:txBody>
      </p:sp>
      <p:sp>
        <p:nvSpPr>
          <p:cNvPr id="8" name="Retângulo 7"/>
          <p:cNvSpPr/>
          <p:nvPr/>
        </p:nvSpPr>
        <p:spPr>
          <a:xfrm>
            <a:off x="1781078" y="2823770"/>
            <a:ext cx="1651414" cy="369332"/>
          </a:xfrm>
          <a:prstGeom prst="rect">
            <a:avLst/>
          </a:prstGeom>
        </p:spPr>
        <p:txBody>
          <a:bodyPr wrap="none">
            <a:spAutoFit/>
          </a:bodyPr>
          <a:lstStyle/>
          <a:p>
            <a:r>
              <a:rPr lang="pt-BR" b="1" dirty="0">
                <a:solidFill>
                  <a:srgbClr val="FF0000"/>
                </a:solidFill>
              </a:rPr>
              <a:t>Lua (ou Selene)</a:t>
            </a:r>
          </a:p>
        </p:txBody>
      </p:sp>
      <p:sp>
        <p:nvSpPr>
          <p:cNvPr id="9" name="Retângulo 8"/>
          <p:cNvSpPr/>
          <p:nvPr/>
        </p:nvSpPr>
        <p:spPr>
          <a:xfrm>
            <a:off x="4630007" y="5063006"/>
            <a:ext cx="350362" cy="400110"/>
          </a:xfrm>
          <a:prstGeom prst="rect">
            <a:avLst/>
          </a:prstGeom>
        </p:spPr>
        <p:txBody>
          <a:bodyPr wrap="square">
            <a:spAutoFit/>
          </a:bodyPr>
          <a:lstStyle/>
          <a:p>
            <a:r>
              <a:rPr lang="pt-PT" sz="2000" b="1" dirty="0">
                <a:solidFill>
                  <a:srgbClr val="FF0000"/>
                </a:solidFill>
              </a:rPr>
              <a:t>X</a:t>
            </a:r>
            <a:endParaRPr lang="pt-BR" sz="2000" dirty="0">
              <a:solidFill>
                <a:srgbClr val="FF0000"/>
              </a:solidFill>
            </a:endParaRPr>
          </a:p>
        </p:txBody>
      </p:sp>
    </p:spTree>
    <p:extLst>
      <p:ext uri="{BB962C8B-B14F-4D97-AF65-F5344CB8AC3E}">
        <p14:creationId xmlns:p14="http://schemas.microsoft.com/office/powerpoint/2010/main" val="6038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544731"/>
            <a:ext cx="7848872" cy="1732141"/>
          </a:xfrm>
          <a:prstGeom prst="rect">
            <a:avLst/>
          </a:prstGeom>
        </p:spPr>
        <p:txBody>
          <a:bodyPr wrap="square">
            <a:spAutoFit/>
          </a:bodyPr>
          <a:lstStyle/>
          <a:p>
            <a:pPr algn="just" hangingPunct="0">
              <a:lnSpc>
                <a:spcPct val="120000"/>
              </a:lnSpc>
            </a:pPr>
            <a:r>
              <a:rPr lang="pt-BR" b="1" dirty="0"/>
              <a:t>Questão 3) (1 ponto) </a:t>
            </a:r>
            <a:endParaRPr lang="pt-BR" dirty="0"/>
          </a:p>
          <a:p>
            <a:pPr algn="just" hangingPunct="0">
              <a:lnSpc>
                <a:spcPct val="120000"/>
              </a:lnSpc>
            </a:pPr>
            <a:r>
              <a:rPr lang="pt-PT" b="1" dirty="0"/>
              <a:t>Pergunta: </a:t>
            </a:r>
            <a:r>
              <a:rPr lang="pt-BR" b="1" dirty="0"/>
              <a:t>3a) (0,5 ponto) (0,25 cada item certo) </a:t>
            </a:r>
            <a:r>
              <a:rPr lang="pt-BR" dirty="0"/>
              <a:t>Escreva CERTO ou ERRADO na frente de cada afirmação.</a:t>
            </a:r>
          </a:p>
          <a:p>
            <a:pPr algn="just">
              <a:lnSpc>
                <a:spcPct val="120000"/>
              </a:lnSpc>
            </a:pPr>
            <a:r>
              <a:rPr lang="pt-PT" dirty="0"/>
              <a:t>Suponha que você esteja sob o Sol, sobre um local plano, e que possa observar a sua sombra.</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434593927"/>
              </p:ext>
            </p:extLst>
          </p:nvPr>
        </p:nvGraphicFramePr>
        <p:xfrm>
          <a:off x="838969" y="2420888"/>
          <a:ext cx="10225136" cy="1097280"/>
        </p:xfrm>
        <a:graphic>
          <a:graphicData uri="http://schemas.openxmlformats.org/drawingml/2006/table">
            <a:tbl>
              <a:tblPr/>
              <a:tblGrid>
                <a:gridCol w="1583476">
                  <a:extLst>
                    <a:ext uri="{9D8B030D-6E8A-4147-A177-3AD203B41FA5}">
                      <a16:colId xmlns:a16="http://schemas.microsoft.com/office/drawing/2014/main" val="20000"/>
                    </a:ext>
                  </a:extLst>
                </a:gridCol>
                <a:gridCol w="8641660">
                  <a:extLst>
                    <a:ext uri="{9D8B030D-6E8A-4147-A177-3AD203B41FA5}">
                      <a16:colId xmlns:a16="http://schemas.microsoft.com/office/drawing/2014/main" val="20001"/>
                    </a:ext>
                  </a:extLst>
                </a:gridCol>
              </a:tblGrid>
              <a:tr h="0">
                <a:tc>
                  <a:txBody>
                    <a:bodyPr/>
                    <a:lstStyle/>
                    <a:p>
                      <a:pPr algn="just"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r>
                        <a:rPr lang="pt-PT" sz="1800" dirty="0">
                          <a:effectLst/>
                          <a:latin typeface="Times New Roman"/>
                          <a:ea typeface="Times New Roman"/>
                        </a:rPr>
                        <a:t>Quando a sua sombra é a menor do dia é porque o Sol está no ponto mais alto do céu</a:t>
                      </a:r>
                      <a:r>
                        <a:rPr lang="pt-PT" sz="1800" dirty="0" smtClean="0">
                          <a:effectLst/>
                          <a:latin typeface="Times New Roman"/>
                          <a:ea typeface="Times New Roman"/>
                        </a:rPr>
                        <a:t>.</a:t>
                      </a:r>
                    </a:p>
                    <a:p>
                      <a:pPr algn="just" fontAlgn="base"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pt-PT" sz="1800" dirty="0">
                          <a:effectLst/>
                          <a:latin typeface="Times New Roman"/>
                          <a:ea typeface="Times New Roman"/>
                        </a:rPr>
                        <a:t>Quando a sua sombra é a menor do dia dizemos que é meio dia solar verdadeiro</a:t>
                      </a:r>
                      <a:r>
                        <a:rPr lang="pt-PT" sz="1800" dirty="0" smtClean="0">
                          <a:effectLst/>
                          <a:latin typeface="Times New Roman"/>
                          <a:ea typeface="Times New Roman"/>
                        </a:rPr>
                        <a:t>.</a:t>
                      </a:r>
                    </a:p>
                    <a:p>
                      <a:pPr algn="just"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tângulo 4"/>
          <p:cNvSpPr/>
          <p:nvPr/>
        </p:nvSpPr>
        <p:spPr>
          <a:xfrm>
            <a:off x="190897" y="3607907"/>
            <a:ext cx="11592888" cy="1089529"/>
          </a:xfrm>
          <a:prstGeom prst="rect">
            <a:avLst/>
          </a:prstGeom>
        </p:spPr>
        <p:txBody>
          <a:bodyPr wrap="square">
            <a:spAutoFit/>
          </a:bodyPr>
          <a:lstStyle/>
          <a:p>
            <a:pPr algn="just" hangingPunct="0">
              <a:lnSpc>
                <a:spcPct val="120000"/>
              </a:lnSpc>
            </a:pPr>
            <a:r>
              <a:rPr lang="pt-BR" b="1" dirty="0"/>
              <a:t>Pergunta 3b) (0,5 ponto) (0,25 cada item certo) </a:t>
            </a:r>
            <a:r>
              <a:rPr lang="pt-BR" dirty="0"/>
              <a:t>Escreva CERTO ou ERRADO na frente de cada afirmação.</a:t>
            </a:r>
          </a:p>
          <a:p>
            <a:pPr algn="just">
              <a:lnSpc>
                <a:spcPct val="120000"/>
              </a:lnSpc>
            </a:pPr>
            <a:r>
              <a:rPr lang="pt-BR" dirty="0"/>
              <a:t>Suponha que seja noite de </a:t>
            </a:r>
            <a:r>
              <a:rPr lang="pt-BR" b="1" u="sng" dirty="0"/>
              <a:t>lua cheia</a:t>
            </a:r>
            <a:r>
              <a:rPr lang="pt-BR" dirty="0"/>
              <a:t> e que você esteja longe da iluminação pública, ou seja, você terá sombra devido à luz refletida pela Lua. </a:t>
            </a:r>
            <a:r>
              <a:rPr lang="es-ES_tradnl" dirty="0"/>
              <a:t>Vamos </a:t>
            </a:r>
            <a:r>
              <a:rPr lang="es-ES_tradnl" dirty="0" err="1"/>
              <a:t>chamá</a:t>
            </a:r>
            <a:r>
              <a:rPr lang="es-ES_tradnl" dirty="0"/>
              <a:t>-la de “sombra lunar”, ok?</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83878380"/>
              </p:ext>
            </p:extLst>
          </p:nvPr>
        </p:nvGraphicFramePr>
        <p:xfrm>
          <a:off x="874772" y="4810206"/>
          <a:ext cx="10189333" cy="1097280"/>
        </p:xfrm>
        <a:graphic>
          <a:graphicData uri="http://schemas.openxmlformats.org/drawingml/2006/table">
            <a:tbl>
              <a:tblPr/>
              <a:tblGrid>
                <a:gridCol w="1245442">
                  <a:extLst>
                    <a:ext uri="{9D8B030D-6E8A-4147-A177-3AD203B41FA5}">
                      <a16:colId xmlns:a16="http://schemas.microsoft.com/office/drawing/2014/main" val="20000"/>
                    </a:ext>
                  </a:extLst>
                </a:gridCol>
                <a:gridCol w="8943891">
                  <a:extLst>
                    <a:ext uri="{9D8B030D-6E8A-4147-A177-3AD203B41FA5}">
                      <a16:colId xmlns:a16="http://schemas.microsoft.com/office/drawing/2014/main" val="20001"/>
                    </a:ext>
                  </a:extLst>
                </a:gridCol>
              </a:tblGrid>
              <a:tr h="0">
                <a:tc>
                  <a:txBody>
                    <a:bodyPr/>
                    <a:lstStyle/>
                    <a:p>
                      <a:pPr algn="just"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r>
                        <a:rPr lang="pt-BR" sz="1800" dirty="0">
                          <a:effectLst/>
                          <a:latin typeface="Times New Roman"/>
                          <a:ea typeface="Times New Roman"/>
                        </a:rPr>
                        <a:t>Quando a sua “sombra lunar” é a menor da noite é porque a Lua está no ponto mais alto do céu</a:t>
                      </a:r>
                      <a:r>
                        <a:rPr lang="pt-BR" sz="1800" dirty="0" smtClean="0">
                          <a:effectLst/>
                          <a:latin typeface="Times New Roman"/>
                          <a:ea typeface="Times New Roman"/>
                        </a:rPr>
                        <a:t>.</a:t>
                      </a:r>
                    </a:p>
                    <a:p>
                      <a:pPr algn="just" fontAlgn="base"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r>
                        <a:rPr lang="pt-PT" sz="1800" dirty="0">
                          <a:effectLst/>
                          <a:latin typeface="Times New Roman"/>
                          <a:ea typeface="Times New Roman"/>
                        </a:rPr>
                        <a:t>Quando a sua </a:t>
                      </a:r>
                      <a:r>
                        <a:rPr lang="pt-BR" sz="1800" dirty="0">
                          <a:effectLst/>
                          <a:latin typeface="Times New Roman"/>
                          <a:ea typeface="Times New Roman"/>
                        </a:rPr>
                        <a:t>“sombra lunar”</a:t>
                      </a:r>
                      <a:r>
                        <a:rPr lang="pt-PT" sz="1800" dirty="0">
                          <a:effectLst/>
                          <a:latin typeface="Times New Roman"/>
                          <a:ea typeface="Times New Roman"/>
                        </a:rPr>
                        <a:t> é a menor da noite é aproximadamente meia noite</a:t>
                      </a:r>
                      <a:r>
                        <a:rPr lang="pt-PT" sz="1800" dirty="0" smtClean="0">
                          <a:effectLst/>
                          <a:latin typeface="Times New Roman"/>
                          <a:ea typeface="Times New Roman"/>
                        </a:rPr>
                        <a:t>.</a:t>
                      </a:r>
                    </a:p>
                    <a:p>
                      <a:pPr algn="just" fontAlgn="base" hangingPunct="0">
                        <a:spcAft>
                          <a:spcPts val="0"/>
                        </a:spcAft>
                      </a:pPr>
                      <a:endParaRPr lang="pt-BR" sz="18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tângulo 6"/>
          <p:cNvSpPr/>
          <p:nvPr/>
        </p:nvSpPr>
        <p:spPr>
          <a:xfrm>
            <a:off x="1216600" y="2504012"/>
            <a:ext cx="811441" cy="400110"/>
          </a:xfrm>
          <a:prstGeom prst="rect">
            <a:avLst/>
          </a:prstGeom>
        </p:spPr>
        <p:txBody>
          <a:bodyPr wrap="none">
            <a:spAutoFit/>
          </a:bodyPr>
          <a:lstStyle/>
          <a:p>
            <a:pPr algn="just" hangingPunct="0">
              <a:spcAft>
                <a:spcPts val="0"/>
              </a:spcAft>
            </a:pPr>
            <a:r>
              <a:rPr lang="pt-BR" sz="2000" b="1" dirty="0">
                <a:solidFill>
                  <a:srgbClr val="FF0000"/>
                </a:solidFill>
                <a:latin typeface="Times New Roman"/>
                <a:ea typeface="Times New Roman"/>
              </a:rPr>
              <a:t>Certo</a:t>
            </a:r>
            <a:endParaRPr lang="pt-BR" sz="2000" dirty="0">
              <a:solidFill>
                <a:srgbClr val="FF0000"/>
              </a:solidFill>
              <a:latin typeface="Times New Roman"/>
              <a:ea typeface="Times New Roman"/>
            </a:endParaRPr>
          </a:p>
        </p:txBody>
      </p:sp>
      <p:sp>
        <p:nvSpPr>
          <p:cNvPr id="8" name="Retângulo 7"/>
          <p:cNvSpPr/>
          <p:nvPr/>
        </p:nvSpPr>
        <p:spPr>
          <a:xfrm>
            <a:off x="1216600" y="3010260"/>
            <a:ext cx="811441" cy="400110"/>
          </a:xfrm>
          <a:prstGeom prst="rect">
            <a:avLst/>
          </a:prstGeom>
        </p:spPr>
        <p:txBody>
          <a:bodyPr wrap="none">
            <a:spAutoFit/>
          </a:bodyPr>
          <a:lstStyle/>
          <a:p>
            <a:pPr algn="just" hangingPunct="0">
              <a:spcAft>
                <a:spcPts val="0"/>
              </a:spcAft>
            </a:pPr>
            <a:r>
              <a:rPr lang="pt-BR" sz="2000" b="1" dirty="0">
                <a:solidFill>
                  <a:srgbClr val="FF0000"/>
                </a:solidFill>
                <a:latin typeface="Times New Roman"/>
                <a:ea typeface="Times New Roman"/>
              </a:rPr>
              <a:t>Certo</a:t>
            </a:r>
            <a:endParaRPr lang="pt-BR" sz="2000" dirty="0">
              <a:solidFill>
                <a:srgbClr val="FF0000"/>
              </a:solidFill>
              <a:latin typeface="Times New Roman"/>
              <a:ea typeface="Times New Roman"/>
            </a:endParaRPr>
          </a:p>
        </p:txBody>
      </p:sp>
      <p:sp>
        <p:nvSpPr>
          <p:cNvPr id="9" name="Retângulo 8"/>
          <p:cNvSpPr/>
          <p:nvPr/>
        </p:nvSpPr>
        <p:spPr>
          <a:xfrm>
            <a:off x="1072532" y="4882030"/>
            <a:ext cx="811441" cy="400110"/>
          </a:xfrm>
          <a:prstGeom prst="rect">
            <a:avLst/>
          </a:prstGeom>
        </p:spPr>
        <p:txBody>
          <a:bodyPr wrap="none">
            <a:spAutoFit/>
          </a:bodyPr>
          <a:lstStyle/>
          <a:p>
            <a:pPr algn="just" hangingPunct="0">
              <a:spcAft>
                <a:spcPts val="0"/>
              </a:spcAft>
            </a:pPr>
            <a:r>
              <a:rPr lang="pt-BR" sz="2000" b="1" dirty="0">
                <a:solidFill>
                  <a:srgbClr val="FF0000"/>
                </a:solidFill>
                <a:latin typeface="Times New Roman"/>
                <a:ea typeface="Times New Roman"/>
              </a:rPr>
              <a:t>Certo</a:t>
            </a:r>
            <a:endParaRPr lang="pt-BR" sz="2000" dirty="0">
              <a:solidFill>
                <a:srgbClr val="FF0000"/>
              </a:solidFill>
              <a:latin typeface="Times New Roman"/>
              <a:ea typeface="Times New Roman"/>
            </a:endParaRPr>
          </a:p>
        </p:txBody>
      </p:sp>
      <p:sp>
        <p:nvSpPr>
          <p:cNvPr id="10" name="Retângulo 9"/>
          <p:cNvSpPr/>
          <p:nvPr/>
        </p:nvSpPr>
        <p:spPr>
          <a:xfrm>
            <a:off x="1087251" y="5410160"/>
            <a:ext cx="811441" cy="400110"/>
          </a:xfrm>
          <a:prstGeom prst="rect">
            <a:avLst/>
          </a:prstGeom>
        </p:spPr>
        <p:txBody>
          <a:bodyPr wrap="none">
            <a:spAutoFit/>
          </a:bodyPr>
          <a:lstStyle/>
          <a:p>
            <a:pPr algn="just" hangingPunct="0">
              <a:spcAft>
                <a:spcPts val="0"/>
              </a:spcAft>
            </a:pPr>
            <a:r>
              <a:rPr lang="pt-BR" sz="2000" b="1" dirty="0">
                <a:solidFill>
                  <a:srgbClr val="FF0000"/>
                </a:solidFill>
                <a:latin typeface="Times New Roman"/>
                <a:ea typeface="Times New Roman"/>
              </a:rPr>
              <a:t>Certo</a:t>
            </a:r>
            <a:endParaRPr lang="pt-BR" sz="2000" dirty="0">
              <a:solidFill>
                <a:srgbClr val="FF0000"/>
              </a:solidFill>
              <a:latin typeface="Times New Roman"/>
              <a:ea typeface="Times New Roman"/>
            </a:endParaRPr>
          </a:p>
        </p:txBody>
      </p:sp>
    </p:spTree>
    <p:extLst>
      <p:ext uri="{BB962C8B-B14F-4D97-AF65-F5344CB8AC3E}">
        <p14:creationId xmlns:p14="http://schemas.microsoft.com/office/powerpoint/2010/main" val="11288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50937" y="836712"/>
            <a:ext cx="4308039" cy="369332"/>
          </a:xfrm>
          <a:prstGeom prst="rect">
            <a:avLst/>
          </a:prstGeom>
        </p:spPr>
        <p:txBody>
          <a:bodyPr wrap="none">
            <a:spAutoFit/>
          </a:bodyPr>
          <a:lstStyle/>
          <a:p>
            <a:r>
              <a:rPr lang="pt-BR" b="1" dirty="0"/>
              <a:t>Questão 4) (1 ponto) (0,25 cada item certo)</a:t>
            </a: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3045980199"/>
              </p:ext>
            </p:extLst>
          </p:nvPr>
        </p:nvGraphicFramePr>
        <p:xfrm>
          <a:off x="838969" y="2996952"/>
          <a:ext cx="9937104" cy="1920240"/>
        </p:xfrm>
        <a:graphic>
          <a:graphicData uri="http://schemas.openxmlformats.org/drawingml/2006/table">
            <a:tbl>
              <a:tblPr/>
              <a:tblGrid>
                <a:gridCol w="5832647">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tblGrid>
              <a:tr h="0">
                <a:tc>
                  <a:txBody>
                    <a:bodyPr/>
                    <a:lstStyle/>
                    <a:p>
                      <a:pPr hangingPunct="0">
                        <a:spcAft>
                          <a:spcPts val="0"/>
                        </a:spcAft>
                      </a:pPr>
                      <a:r>
                        <a:rPr lang="pt-PT" sz="1800" dirty="0">
                          <a:effectLst/>
                          <a:latin typeface="Times New Roman"/>
                          <a:ea typeface="Times New Roman"/>
                        </a:rPr>
                        <a:t>Quem está mais perto da Terra: A Lua ou o Sol?</a:t>
                      </a:r>
                      <a:endParaRPr lang="pt-BR" sz="1800" dirty="0">
                        <a:effectLst/>
                        <a:latin typeface="Times New Roman"/>
                        <a:ea typeface="Times New Roman"/>
                      </a:endParaRPr>
                    </a:p>
                  </a:txBody>
                  <a:tcPr marL="44450" marR="44450" marT="0" marB="0">
                    <a:lnL>
                      <a:noFill/>
                    </a:lnL>
                    <a:lnR>
                      <a:noFill/>
                    </a:lnR>
                    <a:lnT>
                      <a:noFill/>
                    </a:lnT>
                    <a:lnB>
                      <a:noFill/>
                    </a:lnB>
                  </a:tcPr>
                </a:tc>
                <a:tc>
                  <a:txBody>
                    <a:bodyPr/>
                    <a:lstStyle/>
                    <a:p>
                      <a:pPr hangingPunct="0">
                        <a:spcAft>
                          <a:spcPts val="0"/>
                        </a:spcAft>
                      </a:pPr>
                      <a:r>
                        <a:rPr lang="pt-PT" sz="1800" dirty="0">
                          <a:effectLst/>
                          <a:latin typeface="Times New Roman"/>
                          <a:ea typeface="Times New Roman"/>
                        </a:rPr>
                        <a:t>Resposta</a:t>
                      </a:r>
                      <a:r>
                        <a:rPr lang="pt-PT" sz="1800" dirty="0" smtClean="0">
                          <a:effectLst/>
                          <a:latin typeface="Times New Roman"/>
                          <a:ea typeface="Times New Roman"/>
                        </a:rPr>
                        <a:t>:</a:t>
                      </a:r>
                    </a:p>
                    <a:p>
                      <a:pPr hangingPunct="0">
                        <a:spcAft>
                          <a:spcPts val="0"/>
                        </a:spcAft>
                      </a:pPr>
                      <a:endParaRPr lang="pt-BR" sz="18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0">
                <a:tc>
                  <a:txBody>
                    <a:bodyPr/>
                    <a:lstStyle/>
                    <a:p>
                      <a:pPr hangingPunct="0">
                        <a:spcAft>
                          <a:spcPts val="0"/>
                        </a:spcAft>
                      </a:pPr>
                      <a:r>
                        <a:rPr lang="pt-PT" sz="1800" dirty="0">
                          <a:effectLst/>
                          <a:latin typeface="Times New Roman"/>
                          <a:ea typeface="Times New Roman"/>
                        </a:rPr>
                        <a:t>Quem é mais brilhante: A Lua, a Terra ou o Sol?</a:t>
                      </a:r>
                      <a:endParaRPr lang="pt-BR" sz="1800" dirty="0">
                        <a:effectLst/>
                        <a:latin typeface="Times New Roman"/>
                        <a:ea typeface="Times New Roman"/>
                      </a:endParaRPr>
                    </a:p>
                  </a:txBody>
                  <a:tcPr marL="44450" marR="44450" marT="0" marB="0">
                    <a:lnL>
                      <a:noFill/>
                    </a:lnL>
                    <a:lnR>
                      <a:noFill/>
                    </a:lnR>
                    <a:lnT>
                      <a:noFill/>
                    </a:lnT>
                    <a:lnB>
                      <a:noFill/>
                    </a:lnB>
                  </a:tcPr>
                </a:tc>
                <a:tc>
                  <a:txBody>
                    <a:bodyPr/>
                    <a:lstStyle/>
                    <a:p>
                      <a:pPr hangingPunct="0">
                        <a:spcAft>
                          <a:spcPts val="0"/>
                        </a:spcAft>
                      </a:pPr>
                      <a:r>
                        <a:rPr lang="pt-PT" sz="1800" dirty="0">
                          <a:effectLst/>
                          <a:latin typeface="Times New Roman"/>
                          <a:ea typeface="Times New Roman"/>
                        </a:rPr>
                        <a:t>Resposta</a:t>
                      </a:r>
                      <a:r>
                        <a:rPr lang="pt-PT" sz="1800" dirty="0" smtClean="0">
                          <a:effectLst/>
                          <a:latin typeface="Times New Roman"/>
                          <a:ea typeface="Times New Roman"/>
                        </a:rPr>
                        <a:t>:</a:t>
                      </a:r>
                    </a:p>
                    <a:p>
                      <a:pPr hangingPunct="0">
                        <a:spcAft>
                          <a:spcPts val="0"/>
                        </a:spcAft>
                      </a:pPr>
                      <a:endParaRPr lang="pt-BR" sz="18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r h="0">
                <a:tc>
                  <a:txBody>
                    <a:bodyPr/>
                    <a:lstStyle/>
                    <a:p>
                      <a:pPr hangingPunct="0">
                        <a:spcAft>
                          <a:spcPts val="0"/>
                        </a:spcAft>
                      </a:pPr>
                      <a:r>
                        <a:rPr lang="pt-PT" sz="1800" dirty="0">
                          <a:effectLst/>
                          <a:latin typeface="Times New Roman"/>
                          <a:ea typeface="Times New Roman"/>
                        </a:rPr>
                        <a:t>Quem é mais </a:t>
                      </a:r>
                      <a:r>
                        <a:rPr lang="pt-PT" sz="1800" dirty="0" smtClean="0">
                          <a:effectLst/>
                          <a:latin typeface="Times New Roman"/>
                          <a:ea typeface="Times New Roman"/>
                        </a:rPr>
                        <a:t>quente:</a:t>
                      </a:r>
                      <a:r>
                        <a:rPr lang="pt-PT" sz="1800" baseline="0" dirty="0" smtClean="0">
                          <a:effectLst/>
                          <a:latin typeface="Times New Roman"/>
                          <a:ea typeface="Times New Roman"/>
                        </a:rPr>
                        <a:t> </a:t>
                      </a:r>
                      <a:r>
                        <a:rPr lang="pt-PT" sz="1800" dirty="0" smtClean="0">
                          <a:effectLst/>
                          <a:latin typeface="Times New Roman"/>
                          <a:ea typeface="Times New Roman"/>
                        </a:rPr>
                        <a:t>A </a:t>
                      </a:r>
                      <a:r>
                        <a:rPr lang="pt-PT" sz="1800" dirty="0">
                          <a:effectLst/>
                          <a:latin typeface="Times New Roman"/>
                          <a:ea typeface="Times New Roman"/>
                        </a:rPr>
                        <a:t>Lua, a Terra ou o Sol?</a:t>
                      </a:r>
                      <a:endParaRPr lang="pt-BR" sz="1800" dirty="0">
                        <a:effectLst/>
                        <a:latin typeface="Times New Roman"/>
                        <a:ea typeface="Times New Roman"/>
                      </a:endParaRPr>
                    </a:p>
                  </a:txBody>
                  <a:tcPr marL="44450" marR="44450" marT="0" marB="0">
                    <a:lnL>
                      <a:noFill/>
                    </a:lnL>
                    <a:lnR>
                      <a:noFill/>
                    </a:lnR>
                    <a:lnT>
                      <a:noFill/>
                    </a:lnT>
                    <a:lnB>
                      <a:noFill/>
                    </a:lnB>
                  </a:tcPr>
                </a:tc>
                <a:tc>
                  <a:txBody>
                    <a:bodyPr/>
                    <a:lstStyle/>
                    <a:p>
                      <a:pPr hangingPunct="0">
                        <a:spcAft>
                          <a:spcPts val="0"/>
                        </a:spcAft>
                      </a:pPr>
                      <a:r>
                        <a:rPr lang="pt-PT" sz="1800" dirty="0">
                          <a:effectLst/>
                          <a:latin typeface="Times New Roman"/>
                          <a:ea typeface="Times New Roman"/>
                        </a:rPr>
                        <a:t>Resposta</a:t>
                      </a:r>
                      <a:r>
                        <a:rPr lang="pt-PT" sz="1800" dirty="0" smtClean="0">
                          <a:effectLst/>
                          <a:latin typeface="Times New Roman"/>
                          <a:ea typeface="Times New Roman"/>
                        </a:rPr>
                        <a:t>:</a:t>
                      </a:r>
                    </a:p>
                    <a:p>
                      <a:pPr hangingPunct="0">
                        <a:spcAft>
                          <a:spcPts val="0"/>
                        </a:spcAft>
                      </a:pPr>
                      <a:endParaRPr lang="pt-BR" sz="18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2"/>
                  </a:ext>
                </a:extLst>
              </a:tr>
              <a:tr h="0">
                <a:tc>
                  <a:txBody>
                    <a:bodyPr/>
                    <a:lstStyle/>
                    <a:p>
                      <a:pPr hangingPunct="0">
                        <a:spcAft>
                          <a:spcPts val="0"/>
                        </a:spcAft>
                      </a:pPr>
                      <a:r>
                        <a:rPr lang="pt-PT" sz="1800" dirty="0">
                          <a:effectLst/>
                          <a:latin typeface="Times New Roman"/>
                          <a:ea typeface="Times New Roman"/>
                        </a:rPr>
                        <a:t>Quem é </a:t>
                      </a:r>
                      <a:r>
                        <a:rPr lang="pt-PT" sz="1800" dirty="0" smtClean="0">
                          <a:effectLst/>
                          <a:latin typeface="Times New Roman"/>
                          <a:ea typeface="Times New Roman"/>
                        </a:rPr>
                        <a:t>maior:</a:t>
                      </a:r>
                      <a:r>
                        <a:rPr lang="pt-PT" sz="1800" baseline="0" dirty="0" smtClean="0">
                          <a:effectLst/>
                          <a:latin typeface="Times New Roman"/>
                          <a:ea typeface="Times New Roman"/>
                        </a:rPr>
                        <a:t> </a:t>
                      </a:r>
                      <a:r>
                        <a:rPr lang="pt-PT" sz="1800" dirty="0" smtClean="0">
                          <a:effectLst/>
                          <a:latin typeface="Times New Roman"/>
                          <a:ea typeface="Times New Roman"/>
                        </a:rPr>
                        <a:t>A </a:t>
                      </a:r>
                      <a:r>
                        <a:rPr lang="pt-PT" sz="1800" dirty="0">
                          <a:effectLst/>
                          <a:latin typeface="Times New Roman"/>
                          <a:ea typeface="Times New Roman"/>
                        </a:rPr>
                        <a:t>Lua, a Terra ou o Sol?</a:t>
                      </a:r>
                      <a:endParaRPr lang="pt-BR" sz="1800" dirty="0">
                        <a:effectLst/>
                        <a:latin typeface="Times New Roman"/>
                        <a:ea typeface="Times New Roman"/>
                      </a:endParaRPr>
                    </a:p>
                  </a:txBody>
                  <a:tcPr marL="44450" marR="44450" marT="0" marB="0">
                    <a:lnL>
                      <a:noFill/>
                    </a:lnL>
                    <a:lnR>
                      <a:noFill/>
                    </a:lnR>
                    <a:lnT>
                      <a:noFill/>
                    </a:lnT>
                    <a:lnB>
                      <a:noFill/>
                    </a:lnB>
                  </a:tcPr>
                </a:tc>
                <a:tc>
                  <a:txBody>
                    <a:bodyPr/>
                    <a:lstStyle/>
                    <a:p>
                      <a:pPr hangingPunct="0">
                        <a:spcAft>
                          <a:spcPts val="0"/>
                        </a:spcAft>
                      </a:pPr>
                      <a:r>
                        <a:rPr lang="pt-PT" sz="1800" dirty="0">
                          <a:effectLst/>
                          <a:latin typeface="Times New Roman"/>
                          <a:ea typeface="Times New Roman"/>
                        </a:rPr>
                        <a:t>Resposta</a:t>
                      </a:r>
                      <a:r>
                        <a:rPr lang="pt-PT" sz="1800" dirty="0" smtClean="0">
                          <a:effectLst/>
                          <a:latin typeface="Times New Roman"/>
                          <a:ea typeface="Times New Roman"/>
                        </a:rPr>
                        <a:t>:</a:t>
                      </a:r>
                      <a:endParaRPr lang="pt-BR" sz="18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6" name="Retângulo 5"/>
          <p:cNvSpPr/>
          <p:nvPr/>
        </p:nvSpPr>
        <p:spPr>
          <a:xfrm>
            <a:off x="7607719" y="2934265"/>
            <a:ext cx="819455" cy="400110"/>
          </a:xfrm>
          <a:prstGeom prst="rect">
            <a:avLst/>
          </a:prstGeom>
        </p:spPr>
        <p:txBody>
          <a:bodyPr wrap="none">
            <a:spAutoFit/>
          </a:bodyPr>
          <a:lstStyle/>
          <a:p>
            <a:r>
              <a:rPr lang="pt-PT" sz="2000" b="1" dirty="0">
                <a:solidFill>
                  <a:srgbClr val="FF0000"/>
                </a:solidFill>
                <a:latin typeface="Times New Roman"/>
                <a:ea typeface="Times New Roman"/>
              </a:rPr>
              <a:t>a Lua</a:t>
            </a:r>
            <a:endParaRPr lang="pt-BR" sz="2000" b="1" dirty="0">
              <a:solidFill>
                <a:srgbClr val="FF0000"/>
              </a:solidFill>
            </a:endParaRPr>
          </a:p>
        </p:txBody>
      </p:sp>
      <p:sp>
        <p:nvSpPr>
          <p:cNvPr id="7" name="Retângulo 6"/>
          <p:cNvSpPr/>
          <p:nvPr/>
        </p:nvSpPr>
        <p:spPr>
          <a:xfrm>
            <a:off x="7626954" y="3481865"/>
            <a:ext cx="718466" cy="400110"/>
          </a:xfrm>
          <a:prstGeom prst="rect">
            <a:avLst/>
          </a:prstGeom>
        </p:spPr>
        <p:txBody>
          <a:bodyPr wrap="none">
            <a:spAutoFit/>
          </a:bodyPr>
          <a:lstStyle/>
          <a:p>
            <a:pPr hangingPunct="0">
              <a:spcAft>
                <a:spcPts val="0"/>
              </a:spcAft>
            </a:pPr>
            <a:r>
              <a:rPr lang="pt-PT" sz="2000" b="1" dirty="0">
                <a:solidFill>
                  <a:srgbClr val="FF0000"/>
                </a:solidFill>
                <a:latin typeface="Times New Roman"/>
                <a:ea typeface="Times New Roman"/>
              </a:rPr>
              <a:t>o Sol</a:t>
            </a:r>
          </a:p>
        </p:txBody>
      </p:sp>
      <p:sp>
        <p:nvSpPr>
          <p:cNvPr id="8" name="Retângulo 7"/>
          <p:cNvSpPr/>
          <p:nvPr/>
        </p:nvSpPr>
        <p:spPr>
          <a:xfrm>
            <a:off x="7626954" y="4034603"/>
            <a:ext cx="718466" cy="400110"/>
          </a:xfrm>
          <a:prstGeom prst="rect">
            <a:avLst/>
          </a:prstGeom>
        </p:spPr>
        <p:txBody>
          <a:bodyPr wrap="none">
            <a:spAutoFit/>
          </a:bodyPr>
          <a:lstStyle/>
          <a:p>
            <a:r>
              <a:rPr lang="pt-PT" sz="2000" b="1" dirty="0">
                <a:solidFill>
                  <a:srgbClr val="FF0000"/>
                </a:solidFill>
                <a:latin typeface="Times New Roman"/>
                <a:ea typeface="Times New Roman"/>
              </a:rPr>
              <a:t>o Sol</a:t>
            </a:r>
            <a:endParaRPr lang="pt-BR" sz="2000" b="1" dirty="0">
              <a:solidFill>
                <a:srgbClr val="FF0000"/>
              </a:solidFill>
            </a:endParaRPr>
          </a:p>
        </p:txBody>
      </p:sp>
      <p:sp>
        <p:nvSpPr>
          <p:cNvPr id="9" name="Retângulo 8"/>
          <p:cNvSpPr/>
          <p:nvPr/>
        </p:nvSpPr>
        <p:spPr>
          <a:xfrm>
            <a:off x="7626954" y="4581128"/>
            <a:ext cx="718466" cy="400110"/>
          </a:xfrm>
          <a:prstGeom prst="rect">
            <a:avLst/>
          </a:prstGeom>
        </p:spPr>
        <p:txBody>
          <a:bodyPr wrap="none">
            <a:spAutoFit/>
          </a:bodyPr>
          <a:lstStyle/>
          <a:p>
            <a:pPr hangingPunct="0">
              <a:spcAft>
                <a:spcPts val="0"/>
              </a:spcAft>
            </a:pPr>
            <a:r>
              <a:rPr lang="pt-PT" sz="2000" b="1" dirty="0">
                <a:solidFill>
                  <a:srgbClr val="FF0000"/>
                </a:solidFill>
                <a:latin typeface="Times New Roman"/>
                <a:ea typeface="Times New Roman"/>
              </a:rPr>
              <a:t>o Sol</a:t>
            </a:r>
            <a:endParaRPr lang="pt-BR" sz="2000" b="1" dirty="0">
              <a:solidFill>
                <a:srgbClr val="FF0000"/>
              </a:solidFill>
              <a:latin typeface="Times New Roman"/>
              <a:ea typeface="Times New Roman"/>
            </a:endParaRPr>
          </a:p>
        </p:txBody>
      </p:sp>
    </p:spTree>
    <p:extLst>
      <p:ext uri="{BB962C8B-B14F-4D97-AF65-F5344CB8AC3E}">
        <p14:creationId xmlns:p14="http://schemas.microsoft.com/office/powerpoint/2010/main" val="139342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692696"/>
            <a:ext cx="7848872" cy="1338828"/>
          </a:xfrm>
          <a:prstGeom prst="rect">
            <a:avLst/>
          </a:prstGeom>
        </p:spPr>
        <p:txBody>
          <a:bodyPr wrap="square">
            <a:spAutoFit/>
          </a:bodyPr>
          <a:lstStyle/>
          <a:p>
            <a:pPr algn="just">
              <a:lnSpc>
                <a:spcPct val="150000"/>
              </a:lnSpc>
            </a:pPr>
            <a:r>
              <a:rPr lang="pt-PT" b="1" dirty="0"/>
              <a:t>Questão 5) (1 ponto)</a:t>
            </a:r>
            <a:r>
              <a:rPr lang="pt-PT" dirty="0"/>
              <a:t> </a:t>
            </a:r>
            <a:r>
              <a:rPr lang="pt-BR" b="1" dirty="0"/>
              <a:t>(0,20 cada item certo) </a:t>
            </a:r>
            <a:r>
              <a:rPr lang="pt-PT" dirty="0"/>
              <a:t>Ligue os itens da coluna </a:t>
            </a:r>
            <a:r>
              <a:rPr lang="pt-PT" u="sng" dirty="0"/>
              <a:t>da esquerda e da direita com a coluna do meio</a:t>
            </a:r>
            <a:r>
              <a:rPr lang="pt-PT" dirty="0"/>
              <a:t>. Já fizemos uma ligação como exemplo. Faça as outras cinco!</a:t>
            </a:r>
            <a:endParaRPr lang="pt-BR" dirty="0"/>
          </a:p>
        </p:txBody>
      </p:sp>
      <p:cxnSp>
        <p:nvCxnSpPr>
          <p:cNvPr id="5" name="Conector reto 4"/>
          <p:cNvCxnSpPr/>
          <p:nvPr/>
        </p:nvCxnSpPr>
        <p:spPr>
          <a:xfrm>
            <a:off x="2711177" y="3212976"/>
            <a:ext cx="180020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flipV="1">
            <a:off x="2664854" y="3501008"/>
            <a:ext cx="1846523" cy="1584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2351137" y="4185084"/>
            <a:ext cx="2160240" cy="396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7895753" y="3501008"/>
            <a:ext cx="1188132" cy="1080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7895753" y="4581128"/>
            <a:ext cx="1188132" cy="5138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Agrupar 9"/>
          <p:cNvGrpSpPr/>
          <p:nvPr/>
        </p:nvGrpSpPr>
        <p:grpSpPr>
          <a:xfrm>
            <a:off x="982985" y="2924944"/>
            <a:ext cx="9793088" cy="2376264"/>
            <a:chOff x="982985" y="2924944"/>
            <a:chExt cx="9793088" cy="2376264"/>
          </a:xfrm>
        </p:grpSpPr>
        <p:sp>
          <p:nvSpPr>
            <p:cNvPr id="4" name="Retângulo Arredondado 3"/>
            <p:cNvSpPr/>
            <p:nvPr/>
          </p:nvSpPr>
          <p:spPr>
            <a:xfrm>
              <a:off x="982985" y="2924944"/>
              <a:ext cx="1728192"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Estrelas</a:t>
              </a:r>
              <a:endParaRPr lang="pt-BR" dirty="0"/>
            </a:p>
          </p:txBody>
        </p:sp>
        <p:sp>
          <p:nvSpPr>
            <p:cNvPr id="12" name="Retângulo Arredondado 11"/>
            <p:cNvSpPr/>
            <p:nvPr/>
          </p:nvSpPr>
          <p:spPr>
            <a:xfrm>
              <a:off x="1343025" y="3933056"/>
              <a:ext cx="1008112"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Lua</a:t>
              </a:r>
              <a:endParaRPr lang="pt-BR" dirty="0"/>
            </a:p>
          </p:txBody>
        </p:sp>
        <p:sp>
          <p:nvSpPr>
            <p:cNvPr id="14" name="Retângulo Arredondado 13"/>
            <p:cNvSpPr/>
            <p:nvPr/>
          </p:nvSpPr>
          <p:spPr>
            <a:xfrm>
              <a:off x="982985" y="4797152"/>
              <a:ext cx="1728192"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Galáxia</a:t>
              </a:r>
              <a:endParaRPr lang="pt-BR" dirty="0"/>
            </a:p>
          </p:txBody>
        </p:sp>
        <p:sp>
          <p:nvSpPr>
            <p:cNvPr id="15" name="Retângulo Arredondado 14"/>
            <p:cNvSpPr/>
            <p:nvPr/>
          </p:nvSpPr>
          <p:spPr>
            <a:xfrm>
              <a:off x="9047881" y="3284984"/>
              <a:ext cx="1728192"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Planeta</a:t>
              </a:r>
              <a:endParaRPr lang="pt-BR" dirty="0"/>
            </a:p>
          </p:txBody>
        </p:sp>
        <p:sp>
          <p:nvSpPr>
            <p:cNvPr id="16" name="Retângulo Arredondado 15"/>
            <p:cNvSpPr/>
            <p:nvPr/>
          </p:nvSpPr>
          <p:spPr>
            <a:xfrm>
              <a:off x="9047881" y="4797152"/>
              <a:ext cx="1728192"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Cometa</a:t>
              </a:r>
              <a:endParaRPr lang="pt-BR" dirty="0"/>
            </a:p>
          </p:txBody>
        </p:sp>
        <p:sp>
          <p:nvSpPr>
            <p:cNvPr id="17" name="Retângulo Arredondado 16"/>
            <p:cNvSpPr/>
            <p:nvPr/>
          </p:nvSpPr>
          <p:spPr>
            <a:xfrm>
              <a:off x="9335913" y="4077072"/>
              <a:ext cx="1008112" cy="504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Sol</a:t>
              </a:r>
              <a:endParaRPr lang="pt-BR" dirty="0"/>
            </a:p>
          </p:txBody>
        </p:sp>
        <p:sp>
          <p:nvSpPr>
            <p:cNvPr id="18" name="Retângulo Arredondado 17"/>
            <p:cNvSpPr/>
            <p:nvPr/>
          </p:nvSpPr>
          <p:spPr>
            <a:xfrm>
              <a:off x="4511377" y="3068960"/>
              <a:ext cx="338437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Tem luz própria</a:t>
              </a:r>
              <a:endParaRPr lang="pt-BR" dirty="0">
                <a:solidFill>
                  <a:schemeClr val="tx1"/>
                </a:solidFill>
              </a:endParaRPr>
            </a:p>
          </p:txBody>
        </p:sp>
        <p:sp>
          <p:nvSpPr>
            <p:cNvPr id="19" name="Retângulo Arredondado 18"/>
            <p:cNvSpPr/>
            <p:nvPr/>
          </p:nvSpPr>
          <p:spPr>
            <a:xfrm>
              <a:off x="4511377" y="4221088"/>
              <a:ext cx="3384376"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Reflete a Luz do Sol</a:t>
              </a:r>
              <a:endParaRPr lang="pt-BR" dirty="0"/>
            </a:p>
          </p:txBody>
        </p:sp>
        <p:cxnSp>
          <p:nvCxnSpPr>
            <p:cNvPr id="8" name="Conector reto 7"/>
            <p:cNvCxnSpPr>
              <a:stCxn id="18" idx="3"/>
              <a:endCxn id="17" idx="1"/>
            </p:cNvCxnSpPr>
            <p:nvPr/>
          </p:nvCxnSpPr>
          <p:spPr>
            <a:xfrm>
              <a:off x="7895753" y="3392996"/>
              <a:ext cx="1440160" cy="9361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8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60648"/>
            <a:ext cx="7848872" cy="2126864"/>
          </a:xfrm>
          <a:prstGeom prst="rect">
            <a:avLst/>
          </a:prstGeom>
        </p:spPr>
        <p:txBody>
          <a:bodyPr wrap="square">
            <a:spAutoFit/>
          </a:bodyPr>
          <a:lstStyle/>
          <a:p>
            <a:pPr algn="just" hangingPunct="0">
              <a:lnSpc>
                <a:spcPct val="150000"/>
              </a:lnSpc>
            </a:pPr>
            <a:r>
              <a:rPr lang="pt-PT" b="1" dirty="0"/>
              <a:t>Questão 6) (1 ponto) </a:t>
            </a:r>
            <a:r>
              <a:rPr lang="pt-PT" dirty="0"/>
              <a:t> Nas casas existem diversos aparelhos que usam energia elétrica quando funcionam, principalmente os chuveiros elétricos. Pinte, de qualquer cor, os aparelhos que funcionam com energia elétrica.</a:t>
            </a:r>
            <a:r>
              <a:rPr lang="pt-BR" dirty="0"/>
              <a:t>	</a:t>
            </a:r>
          </a:p>
          <a:p>
            <a:pPr algn="just">
              <a:lnSpc>
                <a:spcPct val="150000"/>
              </a:lnSpc>
            </a:pPr>
            <a:r>
              <a:rPr lang="pt-PT" b="1" dirty="0"/>
              <a:t>Atenção: Em cada item certo você ganha 0,25, mas um item errado anula um certo, por isso: cuidado!!</a:t>
            </a:r>
            <a:endParaRPr lang="pt-BR" dirty="0"/>
          </a:p>
        </p:txBody>
      </p:sp>
      <p:graphicFrame>
        <p:nvGraphicFramePr>
          <p:cNvPr id="5" name="Objeto 4"/>
          <p:cNvGraphicFramePr>
            <a:graphicFrameLocks noChangeAspect="1"/>
          </p:cNvGraphicFramePr>
          <p:nvPr>
            <p:extLst>
              <p:ext uri="{D42A27DB-BD31-4B8C-83A1-F6EECF244321}">
                <p14:modId xmlns:p14="http://schemas.microsoft.com/office/powerpoint/2010/main" val="2133345136"/>
              </p:ext>
            </p:extLst>
          </p:nvPr>
        </p:nvGraphicFramePr>
        <p:xfrm>
          <a:off x="1631057" y="2780928"/>
          <a:ext cx="1447800" cy="1600200"/>
        </p:xfrm>
        <a:graphic>
          <a:graphicData uri="http://schemas.openxmlformats.org/presentationml/2006/ole">
            <mc:AlternateContent xmlns:mc="http://schemas.openxmlformats.org/markup-compatibility/2006">
              <mc:Choice xmlns:v="urn:schemas-microsoft-com:vml" Requires="v">
                <p:oleObj spid="_x0000_s5218" r:id="rId3" imgW="5324400" imgH="6709320" progId="CorelDRAW.Graphic.13">
                  <p:embed/>
                </p:oleObj>
              </mc:Choice>
              <mc:Fallback>
                <p:oleObj r:id="rId3" imgW="5324400" imgH="6709320" progId="CorelDRAW.Graphic.1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r="67871" b="71794"/>
                      <a:stretch>
                        <a:fillRect/>
                      </a:stretch>
                    </p:blipFill>
                    <p:spPr bwMode="auto">
                      <a:xfrm>
                        <a:off x="1631057" y="2780928"/>
                        <a:ext cx="1447800" cy="1600200"/>
                      </a:xfrm>
                      <a:prstGeom prst="rect">
                        <a:avLst/>
                      </a:prstGeom>
                      <a:noFill/>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051746016"/>
              </p:ext>
            </p:extLst>
          </p:nvPr>
        </p:nvGraphicFramePr>
        <p:xfrm>
          <a:off x="3863305" y="2996952"/>
          <a:ext cx="1447800" cy="1219200"/>
        </p:xfrm>
        <a:graphic>
          <a:graphicData uri="http://schemas.openxmlformats.org/presentationml/2006/ole">
            <mc:AlternateContent xmlns:mc="http://schemas.openxmlformats.org/markup-compatibility/2006">
              <mc:Choice xmlns:v="urn:schemas-microsoft-com:vml" Requires="v">
                <p:oleObj spid="_x0000_s5219" r:id="rId5" imgW="5324400" imgH="6709320" progId="CorelDRAW.Graphic.13">
                  <p:embed/>
                </p:oleObj>
              </mc:Choice>
              <mc:Fallback>
                <p:oleObj r:id="rId5" imgW="5324400" imgH="6709320" progId="CorelDRAW.Graphic.1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t="78554" r="67929"/>
                      <a:stretch>
                        <a:fillRect/>
                      </a:stretch>
                    </p:blipFill>
                    <p:spPr bwMode="auto">
                      <a:xfrm>
                        <a:off x="3863305" y="2996952"/>
                        <a:ext cx="1447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413214813"/>
              </p:ext>
            </p:extLst>
          </p:nvPr>
        </p:nvGraphicFramePr>
        <p:xfrm>
          <a:off x="6268119" y="2852936"/>
          <a:ext cx="1771650" cy="1371600"/>
        </p:xfrm>
        <a:graphic>
          <a:graphicData uri="http://schemas.openxmlformats.org/presentationml/2006/ole">
            <mc:AlternateContent xmlns:mc="http://schemas.openxmlformats.org/markup-compatibility/2006">
              <mc:Choice xmlns:v="urn:schemas-microsoft-com:vml" Requires="v">
                <p:oleObj spid="_x0000_s5220" r:id="rId6" imgW="5324400" imgH="6709320" progId="CorelDRAW.Graphic.13">
                  <p:embed/>
                </p:oleObj>
              </mc:Choice>
              <mc:Fallback>
                <p:oleObj r:id="rId6" imgW="5324400" imgH="6709320" progId="CorelDRAW.Graphic.1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60803" t="16106" b="59708"/>
                      <a:stretch>
                        <a:fillRect/>
                      </a:stretch>
                    </p:blipFill>
                    <p:spPr bwMode="auto">
                      <a:xfrm>
                        <a:off x="6268119" y="2852936"/>
                        <a:ext cx="17716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721782604"/>
              </p:ext>
            </p:extLst>
          </p:nvPr>
        </p:nvGraphicFramePr>
        <p:xfrm>
          <a:off x="9293222" y="3068960"/>
          <a:ext cx="1381125" cy="914400"/>
        </p:xfrm>
        <a:graphic>
          <a:graphicData uri="http://schemas.openxmlformats.org/presentationml/2006/ole">
            <mc:AlternateContent xmlns:mc="http://schemas.openxmlformats.org/markup-compatibility/2006">
              <mc:Choice xmlns:v="urn:schemas-microsoft-com:vml" Requires="v">
                <p:oleObj spid="_x0000_s5221" r:id="rId7" imgW="5324400" imgH="6709320" progId="CorelDRAW.Graphic.13">
                  <p:embed/>
                </p:oleObj>
              </mc:Choice>
              <mc:Fallback>
                <p:oleObj r:id="rId7" imgW="5324400" imgH="6709320" progId="CorelDRAW.Graphic.1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69254" b="83923"/>
                      <a:stretch>
                        <a:fillRect/>
                      </a:stretch>
                    </p:blipFill>
                    <p:spPr bwMode="auto">
                      <a:xfrm>
                        <a:off x="9293222" y="3068960"/>
                        <a:ext cx="13811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273247995"/>
              </p:ext>
            </p:extLst>
          </p:nvPr>
        </p:nvGraphicFramePr>
        <p:xfrm>
          <a:off x="1703065" y="4797152"/>
          <a:ext cx="1295400" cy="1600200"/>
        </p:xfrm>
        <a:graphic>
          <a:graphicData uri="http://schemas.openxmlformats.org/presentationml/2006/ole">
            <mc:AlternateContent xmlns:mc="http://schemas.openxmlformats.org/markup-compatibility/2006">
              <mc:Choice xmlns:v="urn:schemas-microsoft-com:vml" Requires="v">
                <p:oleObj spid="_x0000_s5222" r:id="rId8" imgW="5324400" imgH="6709320" progId="CorelDRAW.Graphic.13">
                  <p:embed/>
                </p:oleObj>
              </mc:Choice>
              <mc:Fallback>
                <p:oleObj r:id="rId8" imgW="5324400" imgH="6709320" progId="CorelDRAW.Graphic.1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28185" r="71310" b="43643"/>
                      <a:stretch>
                        <a:fillRect/>
                      </a:stretch>
                    </p:blipFill>
                    <p:spPr bwMode="auto">
                      <a:xfrm>
                        <a:off x="1703065" y="4797152"/>
                        <a:ext cx="12954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2951900765"/>
              </p:ext>
            </p:extLst>
          </p:nvPr>
        </p:nvGraphicFramePr>
        <p:xfrm>
          <a:off x="4101388" y="5157192"/>
          <a:ext cx="1219200" cy="1028700"/>
        </p:xfrm>
        <a:graphic>
          <a:graphicData uri="http://schemas.openxmlformats.org/presentationml/2006/ole">
            <mc:AlternateContent xmlns:mc="http://schemas.openxmlformats.org/markup-compatibility/2006">
              <mc:Choice xmlns:v="urn:schemas-microsoft-com:vml" Requires="v">
                <p:oleObj spid="_x0000_s5223" r:id="rId9" imgW="5324400" imgH="6709320" progId="CorelDRAW.Graphic.13">
                  <p:embed/>
                </p:oleObj>
              </mc:Choice>
              <mc:Fallback>
                <p:oleObj r:id="rId9" imgW="5324400" imgH="6709320" progId="CorelDRAW.Graphic.1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58383" r="73000" b="23488"/>
                      <a:stretch>
                        <a:fillRect/>
                      </a:stretch>
                    </p:blipFill>
                    <p:spPr bwMode="auto">
                      <a:xfrm>
                        <a:off x="4101388" y="5157192"/>
                        <a:ext cx="12192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66660610"/>
              </p:ext>
            </p:extLst>
          </p:nvPr>
        </p:nvGraphicFramePr>
        <p:xfrm>
          <a:off x="6239569" y="4797152"/>
          <a:ext cx="1600200" cy="1371600"/>
        </p:xfrm>
        <a:graphic>
          <a:graphicData uri="http://schemas.openxmlformats.org/presentationml/2006/ole">
            <mc:AlternateContent xmlns:mc="http://schemas.openxmlformats.org/markup-compatibility/2006">
              <mc:Choice xmlns:v="urn:schemas-microsoft-com:vml" Requires="v">
                <p:oleObj spid="_x0000_s5224" r:id="rId10" imgW="5324400" imgH="6709320" progId="CorelDRAW.Graphic.13">
                  <p:embed/>
                </p:oleObj>
              </mc:Choice>
              <mc:Fallback>
                <p:oleObj r:id="rId10" imgW="5324400" imgH="6709320" progId="CorelDRAW.Graphic.1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59113" t="50330" r="5461" b="25468"/>
                      <a:stretch>
                        <a:fillRect/>
                      </a:stretch>
                    </p:blipFill>
                    <p:spPr bwMode="auto">
                      <a:xfrm>
                        <a:off x="6239569" y="4797152"/>
                        <a:ext cx="16002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3601357321"/>
              </p:ext>
            </p:extLst>
          </p:nvPr>
        </p:nvGraphicFramePr>
        <p:xfrm>
          <a:off x="9047881" y="4797152"/>
          <a:ext cx="1533525" cy="1219200"/>
        </p:xfrm>
        <a:graphic>
          <a:graphicData uri="http://schemas.openxmlformats.org/presentationml/2006/ole">
            <mc:AlternateContent xmlns:mc="http://schemas.openxmlformats.org/markup-compatibility/2006">
              <mc:Choice xmlns:v="urn:schemas-microsoft-com:vml" Requires="v">
                <p:oleObj spid="_x0000_s5225" r:id="rId11" imgW="5324400" imgH="6709320" progId="CorelDRAW.Graphic.13">
                  <p:embed/>
                </p:oleObj>
              </mc:Choice>
              <mc:Fallback>
                <p:oleObj r:id="rId11" imgW="5324400" imgH="6709320" progId="CorelDRAW.Graphic.1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65860" t="78514"/>
                      <a:stretch>
                        <a:fillRect/>
                      </a:stretch>
                    </p:blipFill>
                    <p:spPr bwMode="auto">
                      <a:xfrm>
                        <a:off x="9047881" y="4797152"/>
                        <a:ext cx="15335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79" name="Picture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1057" y="2780928"/>
            <a:ext cx="1371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81"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6234" y="2996952"/>
            <a:ext cx="13430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83" name="Picture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5913" y="3066678"/>
            <a:ext cx="11525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85" name="Picture 6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4407" y="4869160"/>
            <a:ext cx="11049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5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79"/>
                                        </p:tgtEl>
                                        <p:attrNameLst>
                                          <p:attrName>style.visibility</p:attrName>
                                        </p:attrNameLst>
                                      </p:cBhvr>
                                      <p:to>
                                        <p:strVal val="visible"/>
                                      </p:to>
                                    </p:set>
                                    <p:animEffect transition="in" filter="circle(in)">
                                      <p:cBhvr>
                                        <p:cTn id="7" dur="2000"/>
                                        <p:tgtEl>
                                          <p:spTgt spid="51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81"/>
                                        </p:tgtEl>
                                        <p:attrNameLst>
                                          <p:attrName>style.visibility</p:attrName>
                                        </p:attrNameLst>
                                      </p:cBhvr>
                                      <p:to>
                                        <p:strVal val="visible"/>
                                      </p:to>
                                    </p:set>
                                    <p:animEffect transition="in" filter="circle(in)">
                                      <p:cBhvr>
                                        <p:cTn id="12" dur="2000"/>
                                        <p:tgtEl>
                                          <p:spTgt spid="518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83"/>
                                        </p:tgtEl>
                                        <p:attrNameLst>
                                          <p:attrName>style.visibility</p:attrName>
                                        </p:attrNameLst>
                                      </p:cBhvr>
                                      <p:to>
                                        <p:strVal val="visible"/>
                                      </p:to>
                                    </p:set>
                                    <p:animEffect transition="in" filter="circle(in)">
                                      <p:cBhvr>
                                        <p:cTn id="17" dur="2000"/>
                                        <p:tgtEl>
                                          <p:spTgt spid="518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5185"/>
                                        </p:tgtEl>
                                        <p:attrNameLst>
                                          <p:attrName>style.visibility</p:attrName>
                                        </p:attrNameLst>
                                      </p:cBhvr>
                                      <p:to>
                                        <p:strVal val="visible"/>
                                      </p:to>
                                    </p:set>
                                    <p:animEffect transition="in" filter="circle(out)">
                                      <p:cBhvr>
                                        <p:cTn id="22" dur="2000"/>
                                        <p:tgtEl>
                                          <p:spTgt spid="5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620688"/>
            <a:ext cx="7776864" cy="1295868"/>
          </a:xfrm>
          <a:prstGeom prst="rect">
            <a:avLst/>
          </a:prstGeom>
        </p:spPr>
        <p:txBody>
          <a:bodyPr wrap="square">
            <a:spAutoFit/>
          </a:bodyPr>
          <a:lstStyle/>
          <a:p>
            <a:pPr algn="just">
              <a:lnSpc>
                <a:spcPct val="150000"/>
              </a:lnSpc>
            </a:pPr>
            <a:r>
              <a:rPr lang="pt-PT" b="1" dirty="0"/>
              <a:t>Questão 7) (1 ponto) ) </a:t>
            </a:r>
            <a:r>
              <a:rPr lang="pt-PT" dirty="0"/>
              <a:t>O selo do PROCEL, localizado à direita, serve para indicar os produtos que não desperdiçam energia. Faça um círculo em volta da lâmpada que pode obter o selo PROCEL, porque gasta menos energia. </a:t>
            </a:r>
            <a:endParaRPr lang="pt-BR" dirty="0"/>
          </a:p>
        </p:txBody>
      </p:sp>
      <p:pic>
        <p:nvPicPr>
          <p:cNvPr id="6146" name="Picture 2"/>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0091" t="31300" r="47919" b="40973"/>
          <a:stretch>
            <a:fillRect/>
          </a:stretch>
        </p:blipFill>
        <p:spPr bwMode="auto">
          <a:xfrm>
            <a:off x="170947" y="3429000"/>
            <a:ext cx="3896812" cy="160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lum bright="-30000" contrast="24000"/>
            <a:grayscl/>
            <a:extLst>
              <a:ext uri="{28A0092B-C50C-407E-A947-70E740481C1C}">
                <a14:useLocalDpi xmlns:a14="http://schemas.microsoft.com/office/drawing/2010/main" val="0"/>
              </a:ext>
            </a:extLst>
          </a:blip>
          <a:srcRect/>
          <a:stretch>
            <a:fillRect/>
          </a:stretch>
        </p:blipFill>
        <p:spPr bwMode="auto">
          <a:xfrm>
            <a:off x="4799409" y="2942467"/>
            <a:ext cx="3027979" cy="20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lum bright="-6000" contrast="6000"/>
            <a:grayscl/>
            <a:extLst>
              <a:ext uri="{28A0092B-C50C-407E-A947-70E740481C1C}">
                <a14:useLocalDpi xmlns:a14="http://schemas.microsoft.com/office/drawing/2010/main" val="0"/>
              </a:ext>
            </a:extLst>
          </a:blip>
          <a:srcRect/>
          <a:stretch>
            <a:fillRect/>
          </a:stretch>
        </p:blipFill>
        <p:spPr bwMode="auto">
          <a:xfrm>
            <a:off x="8486178" y="2997696"/>
            <a:ext cx="2035974" cy="203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170947" y="2942467"/>
            <a:ext cx="4268422" cy="2430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914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96520"/>
            <a:ext cx="7776864" cy="2223814"/>
          </a:xfrm>
          <a:prstGeom prst="rect">
            <a:avLst/>
          </a:prstGeom>
        </p:spPr>
        <p:txBody>
          <a:bodyPr wrap="square">
            <a:spAutoFit/>
          </a:bodyPr>
          <a:lstStyle/>
          <a:p>
            <a:pPr algn="just">
              <a:lnSpc>
                <a:spcPct val="130000"/>
              </a:lnSpc>
            </a:pPr>
            <a:r>
              <a:rPr lang="pt-PT" dirty="0"/>
              <a:t>No Brasil existem cientistas que trabalham na construção de foguetes e satélites.  Eles constroem satélites no Instituto Nacional de Pesquisas Espaciais (INPE) e foguetes no Instituto de Aeronáutica e Espaço (IAE), órgão do Comando-Geral de Tecnologia Aeroespacial (CTA).  Para coordenar as atividades espaciais brasileiras existe a Agência Espacial Brasileira (AEB) que, por meio do Programa AEB Escola, promove atividades educacionais em escolas do Brasil.</a:t>
            </a:r>
            <a:endParaRPr lang="pt-BR" dirty="0"/>
          </a:p>
        </p:txBody>
      </p:sp>
      <p:sp>
        <p:nvSpPr>
          <p:cNvPr id="4" name="Retângulo 3"/>
          <p:cNvSpPr/>
          <p:nvPr/>
        </p:nvSpPr>
        <p:spPr>
          <a:xfrm>
            <a:off x="190897" y="2348880"/>
            <a:ext cx="11592888" cy="783420"/>
          </a:xfrm>
          <a:prstGeom prst="rect">
            <a:avLst/>
          </a:prstGeom>
        </p:spPr>
        <p:txBody>
          <a:bodyPr wrap="square">
            <a:spAutoFit/>
          </a:bodyPr>
          <a:lstStyle/>
          <a:p>
            <a:pPr algn="just">
              <a:lnSpc>
                <a:spcPct val="130000"/>
              </a:lnSpc>
            </a:pPr>
            <a:r>
              <a:rPr lang="pt-PT" b="1" dirty="0"/>
              <a:t>Questão 8) (1 ponto) </a:t>
            </a:r>
            <a:r>
              <a:rPr lang="pt-PT" dirty="0"/>
              <a:t> Foguetes são veículos desenvolvidos para levar satélites e pessoas ao espaço.  Dentre as figuras abaixo, pinte de qualquer cor, o veículo que não precisa de estradas, mares, rios, ou mesmo ar para se mover.</a:t>
            </a:r>
            <a:endParaRPr lang="pt-BR" dirty="0"/>
          </a:p>
        </p:txBody>
      </p:sp>
      <p:graphicFrame>
        <p:nvGraphicFramePr>
          <p:cNvPr id="6" name="Tabela 5"/>
          <p:cNvGraphicFramePr>
            <a:graphicFrameLocks noGrp="1"/>
          </p:cNvGraphicFramePr>
          <p:nvPr/>
        </p:nvGraphicFramePr>
        <p:xfrm>
          <a:off x="2981008" y="3588861"/>
          <a:ext cx="5941060" cy="548640"/>
        </p:xfrm>
        <a:graphic>
          <a:graphicData uri="http://schemas.openxmlformats.org/drawingml/2006/table">
            <a:tbl>
              <a:tblPr/>
              <a:tblGrid>
                <a:gridCol w="1424940">
                  <a:extLst>
                    <a:ext uri="{9D8B030D-6E8A-4147-A177-3AD203B41FA5}">
                      <a16:colId xmlns:a16="http://schemas.microsoft.com/office/drawing/2014/main" val="20000"/>
                    </a:ext>
                  </a:extLst>
                </a:gridCol>
                <a:gridCol w="1633220">
                  <a:extLst>
                    <a:ext uri="{9D8B030D-6E8A-4147-A177-3AD203B41FA5}">
                      <a16:colId xmlns:a16="http://schemas.microsoft.com/office/drawing/2014/main" val="20001"/>
                    </a:ext>
                  </a:extLst>
                </a:gridCol>
                <a:gridCol w="1425575">
                  <a:extLst>
                    <a:ext uri="{9D8B030D-6E8A-4147-A177-3AD203B41FA5}">
                      <a16:colId xmlns:a16="http://schemas.microsoft.com/office/drawing/2014/main" val="20002"/>
                    </a:ext>
                  </a:extLst>
                </a:gridCol>
                <a:gridCol w="1457325">
                  <a:extLst>
                    <a:ext uri="{9D8B030D-6E8A-4147-A177-3AD203B41FA5}">
                      <a16:colId xmlns:a16="http://schemas.microsoft.com/office/drawing/2014/main" val="20003"/>
                    </a:ext>
                  </a:extLst>
                </a:gridCol>
              </a:tblGrid>
              <a:tr h="0">
                <a:tc>
                  <a:txBody>
                    <a:bodyPr/>
                    <a:lstStyle/>
                    <a:p>
                      <a:pPr algn="just" hangingPunct="0">
                        <a:spcAft>
                          <a:spcPts val="0"/>
                        </a:spcAft>
                      </a:pPr>
                      <a:endParaRPr lang="pt-BR" sz="1200">
                        <a:effectLst/>
                        <a:latin typeface="Times New Roman"/>
                        <a:ea typeface="Times New Roman"/>
                      </a:endParaRPr>
                    </a:p>
                    <a:p>
                      <a:pPr algn="just" hangingPunct="0">
                        <a:spcAft>
                          <a:spcPts val="0"/>
                        </a:spcAft>
                      </a:pPr>
                      <a:r>
                        <a:rPr lang="pt-BR" sz="1200">
                          <a:effectLst/>
                          <a:latin typeface="Times New Roman"/>
                          <a:ea typeface="Times New Roman"/>
                        </a:rPr>
                        <a:t> </a:t>
                      </a:r>
                    </a:p>
                    <a:p>
                      <a:pPr algn="just" hangingPunct="0">
                        <a:spcAft>
                          <a:spcPts val="0"/>
                        </a:spcAft>
                      </a:pPr>
                      <a:r>
                        <a:rPr lang="pt-BR" sz="1200">
                          <a:effectLst/>
                          <a:latin typeface="Times New Roman"/>
                          <a:ea typeface="Times New Roman"/>
                        </a:rPr>
                        <a:t> </a:t>
                      </a:r>
                    </a:p>
                  </a:txBody>
                  <a:tcPr marL="44450" marR="44450" marT="0" marB="0" anchor="ctr">
                    <a:lnL>
                      <a:noFill/>
                    </a:lnL>
                    <a:lnR>
                      <a:noFill/>
                    </a:lnR>
                    <a:lnT>
                      <a:noFill/>
                    </a:lnT>
                    <a:lnB>
                      <a:noFill/>
                    </a:lnB>
                  </a:tcPr>
                </a:tc>
                <a:tc>
                  <a:txBody>
                    <a:bodyPr/>
                    <a:lstStyle/>
                    <a:p>
                      <a:pPr algn="just" hangingPunct="0">
                        <a:spcAft>
                          <a:spcPts val="0"/>
                        </a:spcAft>
                      </a:pPr>
                      <a:endParaRPr lang="pt-BR" sz="1200">
                        <a:effectLst/>
                        <a:latin typeface="Times New Roman"/>
                        <a:ea typeface="Times New Roman"/>
                      </a:endParaRPr>
                    </a:p>
                    <a:p>
                      <a:pPr algn="just" hangingPunct="0">
                        <a:spcAft>
                          <a:spcPts val="0"/>
                        </a:spcAft>
                      </a:pPr>
                      <a:r>
                        <a:rPr lang="pt-BR" sz="1200">
                          <a:effectLst/>
                          <a:latin typeface="Times New Roman"/>
                          <a:ea typeface="Times New Roman"/>
                        </a:rPr>
                        <a:t> </a:t>
                      </a:r>
                    </a:p>
                  </a:txBody>
                  <a:tcPr marL="44450" marR="44450" marT="0" marB="0" anchor="ctr">
                    <a:lnL>
                      <a:noFill/>
                    </a:lnL>
                    <a:lnR>
                      <a:noFill/>
                    </a:lnR>
                    <a:lnT>
                      <a:noFill/>
                    </a:lnT>
                    <a:lnB>
                      <a:noFill/>
                    </a:lnB>
                  </a:tcPr>
                </a:tc>
                <a:tc>
                  <a:txBody>
                    <a:bodyPr/>
                    <a:lstStyle/>
                    <a:p>
                      <a:pPr algn="just" hangingPunct="0">
                        <a:spcAft>
                          <a:spcPts val="0"/>
                        </a:spcAft>
                      </a:pPr>
                      <a:endParaRPr lang="pt-BR" sz="1200">
                        <a:effectLst/>
                        <a:latin typeface="Times New Roman"/>
                        <a:ea typeface="Times New Roman"/>
                      </a:endParaRPr>
                    </a:p>
                    <a:p>
                      <a:pPr algn="just" hangingPunct="0">
                        <a:spcAft>
                          <a:spcPts val="0"/>
                        </a:spcAft>
                      </a:pPr>
                      <a:r>
                        <a:rPr lang="pt-BR" sz="1200">
                          <a:effectLst/>
                          <a:latin typeface="Times New Roman"/>
                          <a:ea typeface="Times New Roman"/>
                        </a:rPr>
                        <a:t> </a:t>
                      </a:r>
                    </a:p>
                    <a:p>
                      <a:pPr algn="just" hangingPunct="0">
                        <a:spcAft>
                          <a:spcPts val="0"/>
                        </a:spcAft>
                      </a:pPr>
                      <a:r>
                        <a:rPr lang="pt-BR" sz="1200">
                          <a:effectLst/>
                          <a:latin typeface="Times New Roman"/>
                          <a:ea typeface="Times New Roman"/>
                        </a:rPr>
                        <a:t> </a:t>
                      </a:r>
                    </a:p>
                  </a:txBody>
                  <a:tcPr marL="44450" marR="44450" marT="0" marB="0" anchor="ctr">
                    <a:lnL>
                      <a:noFill/>
                    </a:lnL>
                    <a:lnR>
                      <a:noFill/>
                    </a:lnR>
                    <a:lnT>
                      <a:noFill/>
                    </a:lnT>
                    <a:lnB>
                      <a:noFill/>
                    </a:lnB>
                  </a:tcPr>
                </a:tc>
                <a:tc>
                  <a:txBody>
                    <a:bodyPr/>
                    <a:lstStyle/>
                    <a:p>
                      <a:pPr algn="just" hangingPunct="0">
                        <a:spcAft>
                          <a:spcPts val="0"/>
                        </a:spcAft>
                      </a:pPr>
                      <a:endParaRPr lang="pt-BR" sz="1200" dirty="0">
                        <a:effectLst/>
                        <a:latin typeface="Times New Roman"/>
                        <a:ea typeface="Times New Roman"/>
                      </a:endParaRPr>
                    </a:p>
                    <a:p>
                      <a:pPr algn="just" hangingPunct="0">
                        <a:spcAft>
                          <a:spcPts val="0"/>
                        </a:spcAft>
                      </a:pPr>
                      <a:r>
                        <a:rPr lang="pt-BR" sz="1200" dirty="0">
                          <a:effectLst/>
                          <a:latin typeface="Times New Roman"/>
                          <a:ea typeface="Times New Roman"/>
                        </a:rPr>
                        <a:t> </a:t>
                      </a:r>
                    </a:p>
                    <a:p>
                      <a:pPr algn="just" hangingPunct="0">
                        <a:spcAft>
                          <a:spcPts val="0"/>
                        </a:spcAft>
                      </a:pPr>
                      <a:r>
                        <a:rPr lang="pt-BR" sz="1200" dirty="0">
                          <a:effectLst/>
                          <a:latin typeface="Times New Roman"/>
                          <a:ea typeface="Times New Roman"/>
                        </a:rPr>
                        <a:t> </a:t>
                      </a:r>
                    </a:p>
                  </a:txBody>
                  <a:tcPr marL="44450" marR="4445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37" y="3220942"/>
            <a:ext cx="1286822" cy="222269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732" y="3685017"/>
            <a:ext cx="2839194" cy="14721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577" y="3685017"/>
            <a:ext cx="2613090" cy="156785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5913" y="3685017"/>
            <a:ext cx="2277544" cy="140764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40" y="3220051"/>
            <a:ext cx="14192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1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784</Words>
  <Application>Microsoft Office PowerPoint</Application>
  <PresentationFormat>Personalizar</PresentationFormat>
  <Paragraphs>88</Paragraphs>
  <Slides>12</Slides>
  <Notes>0</Notes>
  <HiddenSlides>0</HiddenSlides>
  <MMClips>0</MMClips>
  <ScaleCrop>false</ScaleCrop>
  <HeadingPairs>
    <vt:vector size="8" baseType="variant">
      <vt:variant>
        <vt:lpstr>Fontes usadas</vt:lpstr>
      </vt:variant>
      <vt:variant>
        <vt:i4>3</vt:i4>
      </vt:variant>
      <vt:variant>
        <vt:lpstr>Tema</vt:lpstr>
      </vt:variant>
      <vt:variant>
        <vt:i4>1</vt:i4>
      </vt:variant>
      <vt:variant>
        <vt:lpstr>Servidores OLE inseridos</vt:lpstr>
      </vt:variant>
      <vt:variant>
        <vt:i4>1</vt:i4>
      </vt:variant>
      <vt:variant>
        <vt:lpstr>Títulos de slides</vt:lpstr>
      </vt:variant>
      <vt:variant>
        <vt:i4>12</vt:i4>
      </vt:variant>
    </vt:vector>
  </HeadingPairs>
  <TitlesOfParts>
    <vt:vector size="17" baseType="lpstr">
      <vt:lpstr>Arial</vt:lpstr>
      <vt:lpstr>Calibri</vt:lpstr>
      <vt:lpstr>Times New Roman</vt:lpstr>
      <vt:lpstr>Tema do Office</vt:lpstr>
      <vt:lpstr>CorelDRAW.Graphic.13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GABARITO COMENTADO  DA PROVA  OBA 2008 - NÍVEL 1</dc:title>
  <dc:creator>OBA</dc:creator>
  <cp:lastModifiedBy>DVM Informatica</cp:lastModifiedBy>
  <cp:revision>17</cp:revision>
  <dcterms:created xsi:type="dcterms:W3CDTF">2020-08-24T16:34:50Z</dcterms:created>
  <dcterms:modified xsi:type="dcterms:W3CDTF">2020-08-31T21:12:21Z</dcterms:modified>
</cp:coreProperties>
</file>