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0" r:id="rId12"/>
  </p:sldIdLst>
  <p:sldSz cx="11903075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88" d="100"/>
          <a:sy n="88" d="100"/>
        </p:scale>
        <p:origin x="576" y="53"/>
      </p:cViewPr>
      <p:guideLst>
        <p:guide orient="horz" pos="2160"/>
        <p:guide pos="37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2731" y="2130426"/>
            <a:ext cx="10117614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5461" y="3886200"/>
            <a:ext cx="83321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3792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339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1233528" y="274639"/>
            <a:ext cx="3486196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74941" y="274639"/>
            <a:ext cx="10260202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0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1603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0261" y="4406901"/>
            <a:ext cx="101176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0261" y="2906713"/>
            <a:ext cx="1011761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522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74941" y="1600201"/>
            <a:ext cx="68731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846525" y="1600201"/>
            <a:ext cx="68731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435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154" y="274638"/>
            <a:ext cx="1071276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535113"/>
            <a:ext cx="525925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95154" y="2174875"/>
            <a:ext cx="525925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046598" y="1535113"/>
            <a:ext cx="52613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046598" y="2174875"/>
            <a:ext cx="52613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856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476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Picture 3" descr="C:\Users\OBA\Downloads\mobfog 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44" y="5936872"/>
            <a:ext cx="1383912" cy="883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OBA\Downloads\LOGOTIPO_OBA_png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001" y="5730800"/>
            <a:ext cx="1953022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68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154" y="273050"/>
            <a:ext cx="391603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53771" y="273051"/>
            <a:ext cx="6654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95154" y="1435101"/>
            <a:ext cx="391603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0428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086" y="4800600"/>
            <a:ext cx="71418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33086" y="612775"/>
            <a:ext cx="71418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33086" y="5367338"/>
            <a:ext cx="71418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587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3">
                <a:lumMod val="20000"/>
                <a:lumOff val="80000"/>
              </a:schemeClr>
            </a:gs>
            <a:gs pos="100000">
              <a:schemeClr val="accent3">
                <a:lumMod val="40000"/>
                <a:lumOff val="60000"/>
              </a:schemeClr>
            </a:gs>
            <a:gs pos="0">
              <a:schemeClr val="accent3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95154" y="274638"/>
            <a:ext cx="107127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600201"/>
            <a:ext cx="107127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95154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FABB0-2A1F-43C0-AB54-629AF50D916F}" type="datetimeFigureOut">
              <a:rPr lang="pt-BR" smtClean="0"/>
              <a:t>19/09/2020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66884" y="6356351"/>
            <a:ext cx="37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530537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C8077-0B42-4943-B52F-2C9A6B5A41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646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8517" y="2614914"/>
            <a:ext cx="7083880" cy="470129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2426220" y="213381"/>
            <a:ext cx="5897440" cy="288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GABARITO COMENTADO </a:t>
            </a:r>
          </a:p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PROVA</a:t>
            </a:r>
          </a:p>
          <a:p>
            <a:pPr algn="ctr"/>
            <a:endParaRPr lang="pt-BR" sz="4296" b="1" dirty="0">
              <a:solidFill>
                <a:srgbClr val="0E4D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 </a:t>
            </a:r>
            <a:r>
              <a:rPr lang="pt-BR" sz="5272" b="1" dirty="0" smtClean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2004 </a:t>
            </a:r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NÍVEL 1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136" y="3720200"/>
            <a:ext cx="3848682" cy="245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87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8888" y="66417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9) (1,5 pontos)</a:t>
            </a:r>
            <a:r>
              <a:rPr lang="pt-BR" dirty="0">
                <a:latin typeface="Arial" pitchFamily="34" charset="0"/>
                <a:cs typeface="Arial" pitchFamily="34" charset="0"/>
              </a:rPr>
              <a:t> Existem estrelas azuis (as mais quentes), brancas, vermelhas, amarelas e até marrons. O Sol tem cor amarela.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40440" y="1068640"/>
            <a:ext cx="7971338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9a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(0,5 ponto) </a:t>
            </a:r>
            <a:r>
              <a:rPr lang="pt-BR" dirty="0">
                <a:latin typeface="Arial" pitchFamily="34" charset="0"/>
                <a:cs typeface="Arial" pitchFamily="34" charset="0"/>
              </a:rPr>
              <a:t>Qual é a cor aparente do Sol quando ele está bem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pertinho </a:t>
            </a:r>
            <a:r>
              <a:rPr lang="pt-BR" dirty="0">
                <a:latin typeface="Arial" pitchFamily="34" charset="0"/>
                <a:cs typeface="Arial" pitchFamily="34" charset="0"/>
              </a:rPr>
              <a:t>de se pôr? Se preferir pode fazer um desenho mostrando o Sol se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pondo</a:t>
            </a:r>
            <a:r>
              <a:rPr lang="pt-BR" dirty="0">
                <a:latin typeface="Arial" pitchFamily="34" charset="0"/>
                <a:cs typeface="Arial" pitchFamily="34" charset="0"/>
              </a:rPr>
              <a:t>. Se tiver lápis de cor pode pintar o Sol tal como ele fica quando está se pondo.</a:t>
            </a:r>
          </a:p>
        </p:txBody>
      </p:sp>
      <p:sp>
        <p:nvSpPr>
          <p:cNvPr id="5" name="Retângulo 4"/>
          <p:cNvSpPr/>
          <p:nvPr/>
        </p:nvSpPr>
        <p:spPr>
          <a:xfrm>
            <a:off x="1817891" y="2797674"/>
            <a:ext cx="6359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Vermelho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avermelhado, laranja, alaranjado, ou algo assim.</a:t>
            </a:r>
          </a:p>
        </p:txBody>
      </p:sp>
      <p:sp>
        <p:nvSpPr>
          <p:cNvPr id="6" name="Retângulo 5"/>
          <p:cNvSpPr/>
          <p:nvPr/>
        </p:nvSpPr>
        <p:spPr>
          <a:xfrm>
            <a:off x="118888" y="2797674"/>
            <a:ext cx="1762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9a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):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18888" y="3425621"/>
            <a:ext cx="116652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9b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(0,5 ponto) </a:t>
            </a:r>
            <a:r>
              <a:rPr lang="pt-BR" dirty="0">
                <a:latin typeface="Arial" pitchFamily="34" charset="0"/>
                <a:cs typeface="Arial" pitchFamily="34" charset="0"/>
              </a:rPr>
              <a:t>Não tendo a Lua atmosfera para espalhar a luz do Sol, qual é a cor do céu da Lua? Uma ajudazinha: durante o dia e durante a noite o céu da Lua tem a mesma cor. Agora ficou fácil, não é mesmo?</a:t>
            </a:r>
          </a:p>
        </p:txBody>
      </p:sp>
      <p:sp>
        <p:nvSpPr>
          <p:cNvPr id="8" name="Retângulo 7"/>
          <p:cNvSpPr/>
          <p:nvPr/>
        </p:nvSpPr>
        <p:spPr>
          <a:xfrm>
            <a:off x="1817891" y="4460320"/>
            <a:ext cx="594995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Preto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negro, escuro, não tem cor, ou algo assim.</a:t>
            </a:r>
          </a:p>
        </p:txBody>
      </p:sp>
      <p:sp>
        <p:nvSpPr>
          <p:cNvPr id="9" name="Retângulo 8"/>
          <p:cNvSpPr/>
          <p:nvPr/>
        </p:nvSpPr>
        <p:spPr>
          <a:xfrm>
            <a:off x="140439" y="4460320"/>
            <a:ext cx="1774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9b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):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140439" y="5025950"/>
            <a:ext cx="116437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9c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(0,5 ponto)</a:t>
            </a:r>
            <a:r>
              <a:rPr lang="pt-BR" dirty="0">
                <a:latin typeface="Arial" pitchFamily="34" charset="0"/>
                <a:cs typeface="Arial" pitchFamily="34" charset="0"/>
              </a:rPr>
              <a:t> Sendo o céu da Lua completamente preto durante o dia e durante a noite e nunca tendo nuvens, um astronauta sobre ela </a:t>
            </a:r>
            <a:r>
              <a:rPr lang="pt-BR" u="sng" dirty="0">
                <a:latin typeface="Arial" pitchFamily="34" charset="0"/>
                <a:cs typeface="Arial" pitchFamily="34" charset="0"/>
              </a:rPr>
              <a:t>durante o dia</a:t>
            </a:r>
            <a:r>
              <a:rPr lang="pt-BR" dirty="0">
                <a:latin typeface="Arial" pitchFamily="34" charset="0"/>
                <a:cs typeface="Arial" pitchFamily="34" charset="0"/>
              </a:rPr>
              <a:t> pode ver estrelas?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487041" y="6249192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9c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3174484" y="6246822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Sim, pode.</a:t>
            </a:r>
          </a:p>
        </p:txBody>
      </p:sp>
    </p:spTree>
    <p:extLst>
      <p:ext uri="{BB962C8B-B14F-4D97-AF65-F5344CB8AC3E}">
        <p14:creationId xmlns:p14="http://schemas.microsoft.com/office/powerpoint/2010/main" val="213696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ela 21"/>
          <p:cNvGraphicFramePr>
            <a:graphicFrameLocks noGrp="1"/>
          </p:cNvGraphicFramePr>
          <p:nvPr>
            <p:extLst/>
          </p:nvPr>
        </p:nvGraphicFramePr>
        <p:xfrm>
          <a:off x="3858579" y="748162"/>
          <a:ext cx="4167068" cy="544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419">
                  <a:extLst>
                    <a:ext uri="{9D8B030D-6E8A-4147-A177-3AD203B41FA5}">
                      <a16:colId xmlns:a16="http://schemas.microsoft.com/office/drawing/2014/main" val="77620037"/>
                    </a:ext>
                  </a:extLst>
                </a:gridCol>
                <a:gridCol w="3481649">
                  <a:extLst>
                    <a:ext uri="{9D8B030D-6E8A-4147-A177-3AD203B41FA5}">
                      <a16:colId xmlns:a16="http://schemas.microsoft.com/office/drawing/2014/main" val="3578718802"/>
                    </a:ext>
                  </a:extLst>
                </a:gridCol>
              </a:tblGrid>
              <a:tr h="386817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Contatos: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71705"/>
                  </a:ext>
                </a:extLst>
              </a:tr>
              <a:tr h="624615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obabr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90837"/>
                  </a:ext>
                </a:extLst>
              </a:tr>
              <a:tr h="607057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oba_olimpiada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746611"/>
                  </a:ext>
                </a:extLst>
              </a:tr>
              <a:tr h="56242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obaoficial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729194"/>
                  </a:ext>
                </a:extLst>
              </a:tr>
              <a:tr h="62491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canal_oba_mobfog</a:t>
                      </a: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19485"/>
                  </a:ext>
                </a:extLst>
              </a:tr>
              <a:tr h="55320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oba.secretaria@gmail.com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587587"/>
                  </a:ext>
                </a:extLst>
              </a:tr>
              <a:tr h="60145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98272-3810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904417"/>
                  </a:ext>
                </a:extLst>
              </a:tr>
              <a:tr h="1095030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2334-0082</a:t>
                      </a:r>
                    </a:p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4104-4047</a:t>
                      </a:r>
                    </a:p>
                    <a:p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2254-1139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21586"/>
                  </a:ext>
                </a:extLst>
              </a:tr>
              <a:tr h="38681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www.oba.org.br</a:t>
                      </a:r>
                    </a:p>
                  </a:txBody>
                  <a:tcPr marL="89273" marR="89273" marT="44637" marB="4463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160636"/>
                  </a:ext>
                </a:extLst>
              </a:tr>
            </a:tbl>
          </a:graphicData>
        </a:graphic>
      </p:graphicFrame>
      <p:grpSp>
        <p:nvGrpSpPr>
          <p:cNvPr id="2" name="Agrupar 1"/>
          <p:cNvGrpSpPr/>
          <p:nvPr/>
        </p:nvGrpSpPr>
        <p:grpSpPr>
          <a:xfrm>
            <a:off x="3892430" y="1221538"/>
            <a:ext cx="651692" cy="4341089"/>
            <a:chOff x="3960784" y="1167955"/>
            <a:chExt cx="667511" cy="4446461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09233" y="4171188"/>
              <a:ext cx="530717" cy="528828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1810" y="2391918"/>
              <a:ext cx="477018" cy="470154"/>
            </a:xfrm>
            <a:prstGeom prst="rect">
              <a:avLst/>
            </a:prstGeom>
          </p:spPr>
        </p:pic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35524" y="1773936"/>
              <a:ext cx="508521" cy="512064"/>
            </a:xfrm>
            <a:prstGeom prst="rect">
              <a:avLst/>
            </a:prstGeom>
          </p:spPr>
        </p:pic>
        <p:pic>
          <p:nvPicPr>
            <p:cNvPr id="10" name="Imagem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88470" y="2969133"/>
              <a:ext cx="580515" cy="551307"/>
            </a:xfrm>
            <a:prstGeom prst="rect">
              <a:avLst/>
            </a:prstGeom>
          </p:spPr>
        </p:pic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97422" y="3632454"/>
              <a:ext cx="564933" cy="436626"/>
            </a:xfrm>
            <a:prstGeom prst="rect">
              <a:avLst/>
            </a:prstGeom>
          </p:spPr>
        </p:pic>
        <p:pic>
          <p:nvPicPr>
            <p:cNvPr id="1026" name="Picture 2" descr="Telefone, redondo, ícone - Baixar PNG/SVG Transparente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784" y="4946905"/>
              <a:ext cx="667511" cy="667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Imagem 2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050954" y="1167955"/>
              <a:ext cx="470514" cy="468821"/>
            </a:xfrm>
            <a:prstGeom prst="rect">
              <a:avLst/>
            </a:prstGeom>
          </p:spPr>
        </p:pic>
      </p:grpSp>
      <p:pic>
        <p:nvPicPr>
          <p:cNvPr id="26" name="Imagem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239" y="2164725"/>
            <a:ext cx="4022027" cy="2669263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485" y="2593994"/>
            <a:ext cx="2734749" cy="174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97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62905" y="188640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1) (1 ponto)</a:t>
            </a:r>
            <a:r>
              <a:rPr lang="pt-BR" dirty="0">
                <a:latin typeface="Arial" pitchFamily="34" charset="0"/>
                <a:cs typeface="Arial" pitchFamily="34" charset="0"/>
              </a:rPr>
              <a:t> Devido ao giro da Terra sobre ela mesma (rotação), o Sol é que </a:t>
            </a:r>
            <a:r>
              <a:rPr lang="pt-BR" u="sng" dirty="0">
                <a:latin typeface="Arial" pitchFamily="34" charset="0"/>
                <a:cs typeface="Arial" pitchFamily="34" charset="0"/>
              </a:rPr>
              <a:t>parece</a:t>
            </a:r>
            <a:r>
              <a:rPr lang="pt-BR" dirty="0">
                <a:latin typeface="Arial" pitchFamily="34" charset="0"/>
                <a:cs typeface="Arial" pitchFamily="34" charset="0"/>
              </a:rPr>
              <a:t> girar ao redor da Terra, não é mesmo? O Sol é o único astro com luz própria do sistema solar. Quando a luz dele é bloqueada temos as sombras.</a:t>
            </a:r>
          </a:p>
        </p:txBody>
      </p:sp>
      <p:sp>
        <p:nvSpPr>
          <p:cNvPr id="4" name="Retângulo 3"/>
          <p:cNvSpPr/>
          <p:nvPr/>
        </p:nvSpPr>
        <p:spPr>
          <a:xfrm>
            <a:off x="232370" y="2194889"/>
            <a:ext cx="594995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/>
            <a:r>
              <a:rPr lang="pt-BR" b="1" dirty="0" smtClean="0">
                <a:latin typeface="Arial" pitchFamily="34" charset="0"/>
                <a:cs typeface="Arial" pitchFamily="34" charset="0"/>
              </a:rPr>
              <a:t>Pergunta 1a)(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0,5 ponto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pt-BR" dirty="0">
                <a:latin typeface="Arial" pitchFamily="34" charset="0"/>
                <a:cs typeface="Arial" pitchFamily="34" charset="0"/>
              </a:rPr>
              <a:t>Qual é a cor da sua sombra?</a:t>
            </a:r>
          </a:p>
        </p:txBody>
      </p:sp>
      <p:sp>
        <p:nvSpPr>
          <p:cNvPr id="5" name="Retângulo 4"/>
          <p:cNvSpPr/>
          <p:nvPr/>
        </p:nvSpPr>
        <p:spPr>
          <a:xfrm>
            <a:off x="1775073" y="2875002"/>
            <a:ext cx="45064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Preta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escura, não tem cor, ou algo assim.</a:t>
            </a:r>
          </a:p>
        </p:txBody>
      </p:sp>
      <p:sp>
        <p:nvSpPr>
          <p:cNvPr id="6" name="Retângulo 5"/>
          <p:cNvSpPr/>
          <p:nvPr/>
        </p:nvSpPr>
        <p:spPr>
          <a:xfrm>
            <a:off x="232370" y="2875002"/>
            <a:ext cx="1762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1a):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" name="Retângulo 6"/>
          <p:cNvSpPr/>
          <p:nvPr/>
        </p:nvSpPr>
        <p:spPr>
          <a:xfrm>
            <a:off x="232370" y="3789040"/>
            <a:ext cx="9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Pergunta 1b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(0,5 ponto) </a:t>
            </a:r>
            <a:r>
              <a:rPr lang="pt-BR" dirty="0">
                <a:latin typeface="Arial" pitchFamily="34" charset="0"/>
                <a:cs typeface="Arial" pitchFamily="34" charset="0"/>
              </a:rPr>
              <a:t>Quando a sua sombra é maior, de manhã ou ao meio dia?</a:t>
            </a:r>
          </a:p>
        </p:txBody>
      </p:sp>
      <p:sp>
        <p:nvSpPr>
          <p:cNvPr id="8" name="Retângulo 7"/>
          <p:cNvSpPr/>
          <p:nvPr/>
        </p:nvSpPr>
        <p:spPr>
          <a:xfrm>
            <a:off x="1994391" y="4449883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manhã. </a:t>
            </a:r>
          </a:p>
        </p:txBody>
      </p:sp>
      <p:sp>
        <p:nvSpPr>
          <p:cNvPr id="9" name="Retângulo 8"/>
          <p:cNvSpPr/>
          <p:nvPr/>
        </p:nvSpPr>
        <p:spPr>
          <a:xfrm>
            <a:off x="262905" y="4449883"/>
            <a:ext cx="1774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1b):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715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6" y="66417"/>
            <a:ext cx="79208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600" b="1" dirty="0">
                <a:latin typeface="Arial" pitchFamily="34" charset="0"/>
                <a:cs typeface="Arial" pitchFamily="34" charset="0"/>
              </a:rPr>
              <a:t>Questão 2) (1 ponto)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O Sol é uma estrela e é a fonte de quase toda a luz que chega na Terra. A forma do Sol é o de uma bola, assim como de todas as outras estrelas.</a:t>
            </a:r>
          </a:p>
        </p:txBody>
      </p:sp>
      <p:sp>
        <p:nvSpPr>
          <p:cNvPr id="4" name="Retângulo 3"/>
          <p:cNvSpPr/>
          <p:nvPr/>
        </p:nvSpPr>
        <p:spPr>
          <a:xfrm>
            <a:off x="52053" y="991362"/>
            <a:ext cx="80597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sz="1600" b="1" dirty="0" smtClean="0">
                <a:latin typeface="Arial" pitchFamily="34" charset="0"/>
                <a:cs typeface="Arial" pitchFamily="34" charset="0"/>
              </a:rPr>
              <a:t>Pergunta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2a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) (0,5 ponto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Pinte (de qualquer cor) a figura abaixo que melhor representa a forma da </a:t>
            </a:r>
            <a:r>
              <a:rPr lang="pt-BR" sz="1600" u="sng" dirty="0">
                <a:latin typeface="Arial" pitchFamily="34" charset="0"/>
                <a:cs typeface="Arial" pitchFamily="34" charset="0"/>
              </a:rPr>
              <a:t>Lua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2125877" y="2226417"/>
            <a:ext cx="1644044" cy="1778647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2135113" y="2861648"/>
            <a:ext cx="1644044" cy="50818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3902388" y="2330720"/>
            <a:ext cx="1644044" cy="1555924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3902388" y="2886744"/>
            <a:ext cx="1644044" cy="44387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5620370" y="2561286"/>
            <a:ext cx="1644044" cy="1111262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620370" y="2958109"/>
            <a:ext cx="1644044" cy="317616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Oval 9"/>
          <p:cNvSpPr>
            <a:spLocks noChangeArrowheads="1"/>
          </p:cNvSpPr>
          <p:nvPr/>
        </p:nvSpPr>
        <p:spPr bwMode="auto">
          <a:xfrm>
            <a:off x="7331829" y="2799693"/>
            <a:ext cx="1644044" cy="666601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7331829" y="3038101"/>
            <a:ext cx="1644044" cy="18978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52053" y="4221088"/>
            <a:ext cx="97673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Pergunta 2b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) (0,5 ponto)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Pinte (de qualquer cor) a figura abaixo que melhor representa a forma da </a:t>
            </a:r>
            <a:r>
              <a:rPr lang="pt-BR" sz="1600" u="sng" dirty="0">
                <a:latin typeface="Arial" pitchFamily="34" charset="0"/>
                <a:cs typeface="Arial" pitchFamily="34" charset="0"/>
              </a:rPr>
              <a:t>Terra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6" name="Oval 3"/>
          <p:cNvSpPr>
            <a:spLocks noChangeArrowheads="1"/>
          </p:cNvSpPr>
          <p:nvPr/>
        </p:nvSpPr>
        <p:spPr bwMode="auto">
          <a:xfrm>
            <a:off x="2122973" y="4813120"/>
            <a:ext cx="1644044" cy="1778647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7" name="Oval 4"/>
          <p:cNvSpPr>
            <a:spLocks noChangeArrowheads="1"/>
          </p:cNvSpPr>
          <p:nvPr/>
        </p:nvSpPr>
        <p:spPr bwMode="auto">
          <a:xfrm>
            <a:off x="2122973" y="5448351"/>
            <a:ext cx="1644044" cy="50818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8" name="Oval 5"/>
          <p:cNvSpPr>
            <a:spLocks noChangeArrowheads="1"/>
          </p:cNvSpPr>
          <p:nvPr/>
        </p:nvSpPr>
        <p:spPr bwMode="auto">
          <a:xfrm>
            <a:off x="3890248" y="4917423"/>
            <a:ext cx="1644044" cy="1555924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9" name="Oval 6"/>
          <p:cNvSpPr>
            <a:spLocks noChangeArrowheads="1"/>
          </p:cNvSpPr>
          <p:nvPr/>
        </p:nvSpPr>
        <p:spPr bwMode="auto">
          <a:xfrm>
            <a:off x="3890248" y="5473447"/>
            <a:ext cx="1644044" cy="44387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" name="Oval 7"/>
          <p:cNvSpPr>
            <a:spLocks noChangeArrowheads="1"/>
          </p:cNvSpPr>
          <p:nvPr/>
        </p:nvSpPr>
        <p:spPr bwMode="auto">
          <a:xfrm>
            <a:off x="5608230" y="5147989"/>
            <a:ext cx="1644044" cy="1111262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1" name="Oval 8"/>
          <p:cNvSpPr>
            <a:spLocks noChangeArrowheads="1"/>
          </p:cNvSpPr>
          <p:nvPr/>
        </p:nvSpPr>
        <p:spPr bwMode="auto">
          <a:xfrm>
            <a:off x="5608230" y="5544812"/>
            <a:ext cx="1644044" cy="317616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2" name="Oval 9"/>
          <p:cNvSpPr>
            <a:spLocks noChangeArrowheads="1"/>
          </p:cNvSpPr>
          <p:nvPr/>
        </p:nvSpPr>
        <p:spPr bwMode="auto">
          <a:xfrm>
            <a:off x="7319689" y="5386396"/>
            <a:ext cx="1644044" cy="666601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3" name="Oval 10"/>
          <p:cNvSpPr>
            <a:spLocks noChangeArrowheads="1"/>
          </p:cNvSpPr>
          <p:nvPr/>
        </p:nvSpPr>
        <p:spPr bwMode="auto">
          <a:xfrm>
            <a:off x="7319689" y="5624804"/>
            <a:ext cx="1644044" cy="18978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26" name="Grupo 25"/>
          <p:cNvGrpSpPr/>
          <p:nvPr/>
        </p:nvGrpSpPr>
        <p:grpSpPr>
          <a:xfrm>
            <a:off x="2135113" y="2235834"/>
            <a:ext cx="1644044" cy="1778647"/>
            <a:chOff x="8543825" y="2219358"/>
            <a:chExt cx="1644044" cy="1778647"/>
          </a:xfrm>
          <a:solidFill>
            <a:srgbClr val="FF0000"/>
          </a:solidFill>
        </p:grpSpPr>
        <p:sp>
          <p:nvSpPr>
            <p:cNvPr id="24" name="Oval 3"/>
            <p:cNvSpPr>
              <a:spLocks noChangeArrowheads="1"/>
            </p:cNvSpPr>
            <p:nvPr/>
          </p:nvSpPr>
          <p:spPr bwMode="auto">
            <a:xfrm>
              <a:off x="8543825" y="2219358"/>
              <a:ext cx="1644044" cy="1778647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5" name="Oval 4"/>
            <p:cNvSpPr>
              <a:spLocks noChangeArrowheads="1"/>
            </p:cNvSpPr>
            <p:nvPr/>
          </p:nvSpPr>
          <p:spPr bwMode="auto">
            <a:xfrm>
              <a:off x="8543825" y="2875547"/>
              <a:ext cx="1644044" cy="508185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27" name="Grupo 26"/>
          <p:cNvGrpSpPr/>
          <p:nvPr/>
        </p:nvGrpSpPr>
        <p:grpSpPr>
          <a:xfrm>
            <a:off x="2122973" y="4806061"/>
            <a:ext cx="1644044" cy="1778647"/>
            <a:chOff x="8543825" y="2219358"/>
            <a:chExt cx="1644044" cy="1778647"/>
          </a:xfrm>
          <a:solidFill>
            <a:srgbClr val="FF0000"/>
          </a:solidFill>
        </p:grpSpPr>
        <p:sp>
          <p:nvSpPr>
            <p:cNvPr id="28" name="Oval 3"/>
            <p:cNvSpPr>
              <a:spLocks noChangeArrowheads="1"/>
            </p:cNvSpPr>
            <p:nvPr/>
          </p:nvSpPr>
          <p:spPr bwMode="auto">
            <a:xfrm>
              <a:off x="8543825" y="2219358"/>
              <a:ext cx="1644044" cy="1778647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9" name="Oval 4"/>
            <p:cNvSpPr>
              <a:spLocks noChangeArrowheads="1"/>
            </p:cNvSpPr>
            <p:nvPr/>
          </p:nvSpPr>
          <p:spPr bwMode="auto">
            <a:xfrm>
              <a:off x="8543825" y="2875547"/>
              <a:ext cx="1644044" cy="508185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83821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6" y="81655"/>
            <a:ext cx="800724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3a) (0,5 ponto) </a:t>
            </a:r>
            <a:r>
              <a:rPr lang="pt-BR" dirty="0">
                <a:latin typeface="Arial" pitchFamily="34" charset="0"/>
                <a:cs typeface="Arial" pitchFamily="34" charset="0"/>
              </a:rPr>
              <a:t>Escreva ou desenhe (se quiser pode pintar de qualquer cor) pelo menos duas coisas que podemos ver no céu durante o dia e que não pertencem à Terra.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90896" y="1420825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3a):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33400" y="3212976"/>
            <a:ext cx="11607250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3b) (0,5 ponto) </a:t>
            </a:r>
            <a:r>
              <a:rPr lang="pt-BR" dirty="0">
                <a:latin typeface="Arial" pitchFamily="34" charset="0"/>
                <a:cs typeface="Arial" pitchFamily="34" charset="0"/>
              </a:rPr>
              <a:t>Escreva ou desenhe (se quiser pode pintar de qualquer cor) pelo menos duas coisas que podemos ver no céu durante a noite e que não pertencem à Terra</a:t>
            </a:r>
          </a:p>
        </p:txBody>
      </p:sp>
      <p:sp>
        <p:nvSpPr>
          <p:cNvPr id="6" name="Retângulo 5"/>
          <p:cNvSpPr/>
          <p:nvPr/>
        </p:nvSpPr>
        <p:spPr>
          <a:xfrm>
            <a:off x="133400" y="4139788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3b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90897" y="4869160"/>
            <a:ext cx="11521280" cy="934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B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Note </a:t>
            </a:r>
            <a:r>
              <a:rPr lang="pt-BR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que meteoro (ou estrela cadente) de fato é um fenômeno que envolve um elemento externo à Terra, que é o </a:t>
            </a:r>
            <a:r>
              <a:rPr lang="pt-BR" sz="16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asteróide</a:t>
            </a:r>
            <a:r>
              <a:rPr lang="pt-BR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ou </a:t>
            </a:r>
            <a:r>
              <a:rPr lang="pt-BR" sz="16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meteoróide</a:t>
            </a:r>
            <a:r>
              <a:rPr lang="pt-BR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e a atmosfera terrestre. O meteoro ou estrela cadente, portanto vamos aceitar como sendo algo que não pertence à Terra.</a:t>
            </a:r>
          </a:p>
        </p:txBody>
      </p:sp>
      <p:sp>
        <p:nvSpPr>
          <p:cNvPr id="8" name="Retângulo 7"/>
          <p:cNvSpPr/>
          <p:nvPr/>
        </p:nvSpPr>
        <p:spPr>
          <a:xfrm>
            <a:off x="190895" y="2492896"/>
            <a:ext cx="11549753" cy="653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BR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Fica a critério do(a) professor(a) identificar estes astros nos desenhos feitos pelos alunos. Se o aluno desenhou coisas que pertencem à Terra não perde pontos.</a:t>
            </a:r>
          </a:p>
        </p:txBody>
      </p:sp>
      <p:sp>
        <p:nvSpPr>
          <p:cNvPr id="9" name="Retângulo 8"/>
          <p:cNvSpPr/>
          <p:nvPr/>
        </p:nvSpPr>
        <p:spPr>
          <a:xfrm>
            <a:off x="1916237" y="1446164"/>
            <a:ext cx="1016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Sol e Lua</a:t>
            </a:r>
          </a:p>
        </p:txBody>
      </p:sp>
      <p:sp>
        <p:nvSpPr>
          <p:cNvPr id="10" name="Retângulo 9"/>
          <p:cNvSpPr/>
          <p:nvPr/>
        </p:nvSpPr>
        <p:spPr>
          <a:xfrm>
            <a:off x="1703065" y="4139788"/>
            <a:ext cx="4056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Lua, planetas, estrelas, galáxias, cometas.</a:t>
            </a:r>
          </a:p>
        </p:txBody>
      </p:sp>
    </p:spTree>
    <p:extLst>
      <p:ext uri="{BB962C8B-B14F-4D97-AF65-F5344CB8AC3E}">
        <p14:creationId xmlns:p14="http://schemas.microsoft.com/office/powerpoint/2010/main" val="15361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8889" y="107888"/>
            <a:ext cx="79928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4a) (0,5 ponto) </a:t>
            </a:r>
            <a:r>
              <a:rPr lang="pt-BR" dirty="0">
                <a:latin typeface="Arial" pitchFamily="34" charset="0"/>
                <a:cs typeface="Arial" pitchFamily="34" charset="0"/>
              </a:rPr>
              <a:t>Cada noite a Lua tem uma aparência (ou fase). Em 4 noites damos nomes para essas aparências. Em qual fase (aparência) da Lua nós a vemos totalmente iluminada? Coloque um X debaixo da alternativa correta.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155868"/>
              </p:ext>
            </p:extLst>
          </p:nvPr>
        </p:nvGraphicFramePr>
        <p:xfrm>
          <a:off x="154357" y="2348880"/>
          <a:ext cx="10225134" cy="721360"/>
        </p:xfrm>
        <a:graphic>
          <a:graphicData uri="http://schemas.openxmlformats.org/drawingml/2006/table">
            <a:tbl>
              <a:tblPr/>
              <a:tblGrid>
                <a:gridCol w="2556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6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6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56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Lua Nova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Lua Quarto Crescente</a:t>
                      </a:r>
                      <a:endParaRPr lang="pt-BR" sz="16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Lua Cheia</a:t>
                      </a:r>
                      <a:endParaRPr lang="pt-BR" sz="16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Lua Quarto Minguante</a:t>
                      </a:r>
                      <a:endParaRPr lang="pt-BR" sz="16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 )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 )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 )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  )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6383585" y="276351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X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18888" y="3356992"/>
            <a:ext cx="1167925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Pergunta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4b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(0,5 ponto) </a:t>
            </a:r>
            <a:r>
              <a:rPr lang="pt-BR" dirty="0">
                <a:latin typeface="Arial" pitchFamily="34" charset="0"/>
                <a:cs typeface="Arial" pitchFamily="34" charset="0"/>
              </a:rPr>
              <a:t>Tem um dia (e uma noite) em que não vemos a Lua, pois ela está muito perto da </a:t>
            </a:r>
            <a:r>
              <a:rPr lang="pt-BR" u="sng" dirty="0">
                <a:latin typeface="Arial" pitchFamily="34" charset="0"/>
                <a:cs typeface="Arial" pitchFamily="34" charset="0"/>
              </a:rPr>
              <a:t>direção</a:t>
            </a:r>
            <a:r>
              <a:rPr lang="pt-BR" dirty="0">
                <a:latin typeface="Arial" pitchFamily="34" charset="0"/>
                <a:cs typeface="Arial" pitchFamily="34" charset="0"/>
              </a:rPr>
              <a:t> em que está o Sol e o lado dela virado para a Terra não está iluminado pelo Sol. Qual é o nome dado à fase (ou aparência) da Lua neste dia (e noite) em que não vemos a Lua?</a:t>
            </a:r>
          </a:p>
        </p:txBody>
      </p:sp>
      <p:sp>
        <p:nvSpPr>
          <p:cNvPr id="7" name="Retângulo 6"/>
          <p:cNvSpPr/>
          <p:nvPr/>
        </p:nvSpPr>
        <p:spPr>
          <a:xfrm>
            <a:off x="1825121" y="5003562"/>
            <a:ext cx="1236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Lua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Nova.</a:t>
            </a:r>
          </a:p>
        </p:txBody>
      </p:sp>
      <p:sp>
        <p:nvSpPr>
          <p:cNvPr id="8" name="Retângulo 7"/>
          <p:cNvSpPr/>
          <p:nvPr/>
        </p:nvSpPr>
        <p:spPr>
          <a:xfrm>
            <a:off x="118888" y="5001514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4b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04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8888" y="66417"/>
            <a:ext cx="799288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5) (1 ponto)</a:t>
            </a:r>
            <a:r>
              <a:rPr lang="pt-BR" dirty="0">
                <a:latin typeface="Arial" pitchFamily="34" charset="0"/>
                <a:cs typeface="Arial" pitchFamily="34" charset="0"/>
              </a:rPr>
              <a:t> Marte é o planeta mais visitado por naves e robôs enviados pelos homens. Provavelmente será o primeiro planeta a ser visitado por astronautas.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10603" y="1556792"/>
            <a:ext cx="80011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5a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(0,5 ponto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Qual é a cor de Marte? (Uma ajuda: a foto dele está no cartaz da VII OBA).</a:t>
            </a:r>
          </a:p>
        </p:txBody>
      </p:sp>
      <p:sp>
        <p:nvSpPr>
          <p:cNvPr id="5" name="Retângulo 4"/>
          <p:cNvSpPr/>
          <p:nvPr/>
        </p:nvSpPr>
        <p:spPr>
          <a:xfrm>
            <a:off x="1703065" y="2706424"/>
            <a:ext cx="6359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Vermelho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avermelhado, amarelado, laranja, alaranjado, etc.</a:t>
            </a:r>
          </a:p>
        </p:txBody>
      </p:sp>
      <p:sp>
        <p:nvSpPr>
          <p:cNvPr id="6" name="Retângulo 5"/>
          <p:cNvSpPr/>
          <p:nvPr/>
        </p:nvSpPr>
        <p:spPr>
          <a:xfrm>
            <a:off x="118888" y="2706424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5a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):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97192" y="3430864"/>
            <a:ext cx="1167925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5b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(0,5 ponto) </a:t>
            </a:r>
            <a:r>
              <a:rPr lang="pt-BR" dirty="0">
                <a:latin typeface="Arial" pitchFamily="34" charset="0"/>
                <a:cs typeface="Arial" pitchFamily="34" charset="0"/>
              </a:rPr>
              <a:t>Vênus também já foi visitado por naves de observação, mas lá não irá nenhum astronauta porque a atmosfera é muito quente. Qual planeta gira ao redor do Sol entre Vênus e Marte? (Mais uma ajuda: você mora nele!!!)</a:t>
            </a:r>
          </a:p>
        </p:txBody>
      </p:sp>
      <p:sp>
        <p:nvSpPr>
          <p:cNvPr id="8" name="Retângulo 7"/>
          <p:cNvSpPr/>
          <p:nvPr/>
        </p:nvSpPr>
        <p:spPr>
          <a:xfrm>
            <a:off x="118888" y="5157192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5b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786076" y="5157192"/>
            <a:ext cx="7746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Terra.</a:t>
            </a:r>
          </a:p>
        </p:txBody>
      </p:sp>
    </p:spTree>
    <p:extLst>
      <p:ext uri="{BB962C8B-B14F-4D97-AF65-F5344CB8AC3E}">
        <p14:creationId xmlns:p14="http://schemas.microsoft.com/office/powerpoint/2010/main" val="298684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101348"/>
            <a:ext cx="784887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6) (1 ponto) </a:t>
            </a:r>
            <a:r>
              <a:rPr lang="pt-BR" dirty="0">
                <a:latin typeface="Arial" pitchFamily="34" charset="0"/>
                <a:cs typeface="Arial" pitchFamily="34" charset="0"/>
              </a:rPr>
              <a:t>Os desenhos abaixo mostram três constelações que podem ser vistas nos céus do Brasil: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O Cruzeiro do Sul, o gigante Órion e o Escorpião</a:t>
            </a:r>
            <a:r>
              <a:rPr lang="pt-BR" dirty="0">
                <a:latin typeface="Arial" pitchFamily="34" charset="0"/>
                <a:cs typeface="Arial" pitchFamily="34" charset="0"/>
              </a:rPr>
              <a:t> (não nesta ordem)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.</a:t>
            </a:r>
            <a:r>
              <a:rPr lang="pt-BR" dirty="0">
                <a:latin typeface="Arial" pitchFamily="34" charset="0"/>
                <a:cs typeface="Arial" pitchFamily="34" charset="0"/>
              </a:rPr>
              <a:t> Esperamos que você possa ver estas constelações no céu.</a:t>
            </a:r>
          </a:p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Pergunta 6) </a:t>
            </a:r>
            <a:r>
              <a:rPr lang="pt-PT" dirty="0">
                <a:latin typeface="Arial" pitchFamily="34" charset="0"/>
                <a:cs typeface="Arial" pitchFamily="34" charset="0"/>
              </a:rPr>
              <a:t>Pinte de qualquer cor só as estrelas do Cruzeiro do Sul.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912" y="2564904"/>
            <a:ext cx="9990004" cy="313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lipse 3"/>
          <p:cNvSpPr/>
          <p:nvPr/>
        </p:nvSpPr>
        <p:spPr>
          <a:xfrm>
            <a:off x="5303259" y="4561300"/>
            <a:ext cx="143971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5231273" y="3573016"/>
            <a:ext cx="143971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4943425" y="3988879"/>
            <a:ext cx="143971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5607196" y="3952875"/>
            <a:ext cx="82859" cy="1080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/>
          <p:cNvSpPr/>
          <p:nvPr/>
        </p:nvSpPr>
        <p:spPr>
          <a:xfrm>
            <a:off x="5447230" y="4132895"/>
            <a:ext cx="71986" cy="720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662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06921" y="836712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7) (1 ponto)</a:t>
            </a:r>
            <a:r>
              <a:rPr lang="pt-PT" dirty="0">
                <a:latin typeface="Arial" pitchFamily="34" charset="0"/>
                <a:cs typeface="Arial" pitchFamily="34" charset="0"/>
              </a:rPr>
              <a:t> Coloque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F</a:t>
            </a:r>
            <a:r>
              <a:rPr lang="pt-PT" dirty="0">
                <a:latin typeface="Arial" pitchFamily="34" charset="0"/>
                <a:cs typeface="Arial" pitchFamily="34" charset="0"/>
              </a:rPr>
              <a:t> se falsa ou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V</a:t>
            </a:r>
            <a:r>
              <a:rPr lang="pt-PT" dirty="0">
                <a:latin typeface="Arial" pitchFamily="34" charset="0"/>
                <a:cs typeface="Arial" pitchFamily="34" charset="0"/>
              </a:rPr>
              <a:t> se verdadeira for a afirmação de cada linha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PT" dirty="0"/>
              <a:t> </a:t>
            </a:r>
            <a:r>
              <a:rPr lang="pt-PT" dirty="0">
                <a:latin typeface="Arial" pitchFamily="34" charset="0"/>
                <a:cs typeface="Arial" pitchFamily="34" charset="0"/>
              </a:rPr>
              <a:t>(Obs. cada item correto vale 0,2 pontos).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850556"/>
              </p:ext>
            </p:extLst>
          </p:nvPr>
        </p:nvGraphicFramePr>
        <p:xfrm>
          <a:off x="694953" y="2996952"/>
          <a:ext cx="10225136" cy="2317750"/>
        </p:xfrm>
        <a:graphic>
          <a:graphicData uri="http://schemas.openxmlformats.org/drawingml/2006/table">
            <a:tbl>
              <a:tblPr/>
              <a:tblGrid>
                <a:gridCol w="9496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8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(1) A duração do dia terrestre é de 24 horas.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)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(2) A duração aproximada do ano terrestre é de 365 dias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pt-PT" sz="1800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(3) A Astronomia estuda os planetas, estrelas, luas, astros, etc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pt-PT" sz="1800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(4) Os astrônomos usam telescópios para observarem os planetas, estrelas, luas, etc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pt-PT" sz="1800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(5) Se a Terra não tivesse movimento de rotação não haveria dia e noite. Pense bem!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   )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0394949" y="3158386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V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0407773" y="5003884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F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386240" y="3622193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V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0394949" y="4093907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V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0394949" y="456079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V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94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8890" y="66417"/>
            <a:ext cx="792088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 8) (1 ponto)</a:t>
            </a:r>
            <a:r>
              <a:rPr lang="pt-BR" dirty="0">
                <a:latin typeface="Arial" pitchFamily="34" charset="0"/>
                <a:cs typeface="Arial" pitchFamily="34" charset="0"/>
              </a:rPr>
              <a:t> Como você talvez já saiba a Terra gira ao redor do Sol num movimento chamado translação e para dar uma volta completa gasta um ano.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45795" y="1544837"/>
            <a:ext cx="789397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8a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(0,5 ponto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pt-BR" dirty="0">
                <a:latin typeface="Arial" pitchFamily="34" charset="0"/>
                <a:cs typeface="Arial" pitchFamily="34" charset="0"/>
              </a:rPr>
              <a:t>Pois bem, dito isso, quantas voltas </a:t>
            </a:r>
            <a:r>
              <a:rPr lang="pt-BR" u="sng" dirty="0">
                <a:latin typeface="Arial" pitchFamily="34" charset="0"/>
                <a:cs typeface="Arial" pitchFamily="34" charset="0"/>
              </a:rPr>
              <a:t>completas</a:t>
            </a:r>
            <a:r>
              <a:rPr lang="pt-BR" dirty="0">
                <a:latin typeface="Arial" pitchFamily="34" charset="0"/>
                <a:cs typeface="Arial" pitchFamily="34" charset="0"/>
              </a:rPr>
              <a:t> 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Terra </a:t>
            </a:r>
            <a:r>
              <a:rPr lang="pt-BR" dirty="0">
                <a:latin typeface="Arial" pitchFamily="34" charset="0"/>
                <a:cs typeface="Arial" pitchFamily="34" charset="0"/>
              </a:rPr>
              <a:t>já deu ao redor do Sol desde o dia em que você nasceu? É fácil, mas você tem que pensar!</a:t>
            </a:r>
          </a:p>
        </p:txBody>
      </p:sp>
      <p:sp>
        <p:nvSpPr>
          <p:cNvPr id="5" name="Retângulo 4"/>
          <p:cNvSpPr/>
          <p:nvPr/>
        </p:nvSpPr>
        <p:spPr>
          <a:xfrm>
            <a:off x="131075" y="2886035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8a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703066" y="2793702"/>
            <a:ext cx="99371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Terra deu tantas voltas quanto é a idade do aluno. Aqui o(a) professor(a) precisa olhar a data de nascimento do aluno no cabeçalho da prova.</a:t>
            </a:r>
          </a:p>
        </p:txBody>
      </p:sp>
      <p:sp>
        <p:nvSpPr>
          <p:cNvPr id="7" name="Retângulo 6"/>
          <p:cNvSpPr/>
          <p:nvPr/>
        </p:nvSpPr>
        <p:spPr>
          <a:xfrm>
            <a:off x="118888" y="4069605"/>
            <a:ext cx="115212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Pergunta 8b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(0,5 ponto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pt-BR" dirty="0">
                <a:latin typeface="Arial" pitchFamily="34" charset="0"/>
                <a:cs typeface="Arial" pitchFamily="34" charset="0"/>
              </a:rPr>
              <a:t>Quantas voltas ao redor do Sol a Terra terá dado desde o dia que você nasceu até o dia em que você completar 20 anos?</a:t>
            </a:r>
          </a:p>
        </p:txBody>
      </p:sp>
      <p:sp>
        <p:nvSpPr>
          <p:cNvPr id="8" name="Retângulo 7"/>
          <p:cNvSpPr/>
          <p:nvPr/>
        </p:nvSpPr>
        <p:spPr>
          <a:xfrm>
            <a:off x="145795" y="5363924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latin typeface="Arial" pitchFamily="34" charset="0"/>
                <a:cs typeface="Arial" pitchFamily="34" charset="0"/>
              </a:rPr>
              <a:t>Resposta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8b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825792" y="5363924"/>
            <a:ext cx="3001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Terra terá dado 20 voltas.</a:t>
            </a:r>
          </a:p>
        </p:txBody>
      </p:sp>
    </p:spTree>
    <p:extLst>
      <p:ext uri="{BB962C8B-B14F-4D97-AF65-F5344CB8AC3E}">
        <p14:creationId xmlns:p14="http://schemas.microsoft.com/office/powerpoint/2010/main" val="43921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4282</TotalTime>
  <Words>1244</Words>
  <Application>Microsoft Office PowerPoint</Application>
  <PresentationFormat>Personalizar</PresentationFormat>
  <Paragraphs>88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GABARITO COMENTADO  DA PROVA  OBA 2004 - NÍVEL 1</dc:title>
  <dc:creator>OBA</dc:creator>
  <cp:lastModifiedBy>DVM Informatica</cp:lastModifiedBy>
  <cp:revision>19</cp:revision>
  <dcterms:created xsi:type="dcterms:W3CDTF">2020-09-09T21:39:59Z</dcterms:created>
  <dcterms:modified xsi:type="dcterms:W3CDTF">2020-09-19T16:35:15Z</dcterms:modified>
</cp:coreProperties>
</file>