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1" r:id="rId3"/>
    <p:sldId id="262" r:id="rId4"/>
    <p:sldId id="263" r:id="rId5"/>
    <p:sldId id="264" r:id="rId6"/>
    <p:sldId id="265" r:id="rId7"/>
    <p:sldId id="266" r:id="rId8"/>
    <p:sldId id="267" r:id="rId9"/>
    <p:sldId id="268" r:id="rId10"/>
    <p:sldId id="258" r:id="rId11"/>
    <p:sldId id="259" r:id="rId12"/>
    <p:sldId id="260" r:id="rId13"/>
    <p:sldId id="269" r:id="rId14"/>
    <p:sldId id="270" r:id="rId15"/>
    <p:sldId id="271" r:id="rId16"/>
    <p:sldId id="274"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CC402-988D-40A4-BCBC-C002C958849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5E0F713-3B38-4D72-8BB8-20E93E684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D420CAC-6486-457E-BC07-968D4D4CC416}"/>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5" name="Espaço Reservado para Rodapé 4">
            <a:extLst>
              <a:ext uri="{FF2B5EF4-FFF2-40B4-BE49-F238E27FC236}">
                <a16:creationId xmlns:a16="http://schemas.microsoft.com/office/drawing/2014/main" id="{79A709C9-2492-4C8D-8B1C-8B922F48009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23F79B9-B395-4699-B533-70A4DDB197FC}"/>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116335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B61DF-9C93-43D7-A6F4-06C91A42BAB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4254D47-CB74-472B-972C-B781183037C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AB088B3-F895-40B6-834E-39DCE75CF0BC}"/>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5" name="Espaço Reservado para Rodapé 4">
            <a:extLst>
              <a:ext uri="{FF2B5EF4-FFF2-40B4-BE49-F238E27FC236}">
                <a16:creationId xmlns:a16="http://schemas.microsoft.com/office/drawing/2014/main" id="{3AE0B46D-68B3-4898-A344-FAD8E86F936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E83C87F-FD27-4458-ACD2-08F1F7808EE3}"/>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48090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DF4A54-9DE0-450F-8406-70391F4CDE7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05A8EC4-5204-498C-B084-4F31B49AEF4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B610A78-4EF8-4A3E-9775-292511E49A51}"/>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5" name="Espaço Reservado para Rodapé 4">
            <a:extLst>
              <a:ext uri="{FF2B5EF4-FFF2-40B4-BE49-F238E27FC236}">
                <a16:creationId xmlns:a16="http://schemas.microsoft.com/office/drawing/2014/main" id="{BC50C878-48FB-4D65-91C1-89CDCB9ED67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7D1895C-34AE-4969-BF95-6B2A586AB726}"/>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199124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65C26-8ECB-4A68-9944-A9E858C6094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867CFBA-5614-4C2E-B972-A0974EB247A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BB272D4-4ABF-4037-BAE1-8727C684090D}"/>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5" name="Espaço Reservado para Rodapé 4">
            <a:extLst>
              <a:ext uri="{FF2B5EF4-FFF2-40B4-BE49-F238E27FC236}">
                <a16:creationId xmlns:a16="http://schemas.microsoft.com/office/drawing/2014/main" id="{A565492E-CCCA-4B9E-8B69-3C1F84CA1C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4904992-F5FE-48A5-A1DD-DE5DAF0D3E7D}"/>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164396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5C2B4-CE6A-4E29-958B-313261AB093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9C52B55-1C33-42E3-AAE2-D6CF5B321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89EAE33-404B-47D2-8F2D-8800A3A50350}"/>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5" name="Espaço Reservado para Rodapé 4">
            <a:extLst>
              <a:ext uri="{FF2B5EF4-FFF2-40B4-BE49-F238E27FC236}">
                <a16:creationId xmlns:a16="http://schemas.microsoft.com/office/drawing/2014/main" id="{C94299F6-A10E-4B48-B8B0-D8317B6432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23556FA-427D-4A63-AB32-6D4544D2AAF4}"/>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331215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0F234-6B67-405C-819E-6DB5BA03A7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822CA29-B219-42B9-9C8D-13DA87105585}"/>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EBD4A25-FADD-407F-A82F-6C5DBEB3BF3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5F6A14C-44A5-47F9-84D4-6C49673BD3AF}"/>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6" name="Espaço Reservado para Rodapé 5">
            <a:extLst>
              <a:ext uri="{FF2B5EF4-FFF2-40B4-BE49-F238E27FC236}">
                <a16:creationId xmlns:a16="http://schemas.microsoft.com/office/drawing/2014/main" id="{259BAD9C-2A27-4051-8890-D55ACD8E7C2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A59C2A0-86D0-4E19-B08D-394C3A65FAF0}"/>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214374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4C254-78D3-4950-876A-5A7B9BEF539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701F10F-262E-457D-A6D5-3A398B101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EF5981E-A5BA-4803-B2AD-10558E7DC35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AE8255A-93D8-4675-83F5-F6EBB6A35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4A97D06-09A2-4B56-8A89-5C20640F398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6A6581A-C006-43E0-9B82-5124F9D619E3}"/>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8" name="Espaço Reservado para Rodapé 7">
            <a:extLst>
              <a:ext uri="{FF2B5EF4-FFF2-40B4-BE49-F238E27FC236}">
                <a16:creationId xmlns:a16="http://schemas.microsoft.com/office/drawing/2014/main" id="{B3419749-E9C8-41C0-BE71-0FBC9466A6D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E53C319-102C-40DC-AECB-6C71F6D02F01}"/>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92957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109B7-69E7-44A9-9730-61D5FD09F5C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9804FF8-C60D-4123-A143-41FFD8156E5D}"/>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4" name="Espaço Reservado para Rodapé 3">
            <a:extLst>
              <a:ext uri="{FF2B5EF4-FFF2-40B4-BE49-F238E27FC236}">
                <a16:creationId xmlns:a16="http://schemas.microsoft.com/office/drawing/2014/main" id="{43C52BCD-FE5E-4024-AA79-985901D0F73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6474C54-E1BF-4FDA-8F60-921D406F8170}"/>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204691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B7C930-9F43-4FC6-9F2F-1D599799FB0A}"/>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3" name="Espaço Reservado para Rodapé 2">
            <a:extLst>
              <a:ext uri="{FF2B5EF4-FFF2-40B4-BE49-F238E27FC236}">
                <a16:creationId xmlns:a16="http://schemas.microsoft.com/office/drawing/2014/main" id="{686C10A9-AFD5-4902-96DB-6DF33FEE2A2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CC2CE79-63F0-4E18-82A3-860CE1E48A59}"/>
              </a:ext>
            </a:extLst>
          </p:cNvPr>
          <p:cNvSpPr>
            <a:spLocks noGrp="1"/>
          </p:cNvSpPr>
          <p:nvPr>
            <p:ph type="sldNum" sz="quarter" idx="12"/>
          </p:nvPr>
        </p:nvSpPr>
        <p:spPr/>
        <p:txBody>
          <a:bodyPr/>
          <a:lstStyle/>
          <a:p>
            <a:fld id="{D3FBD0B8-53B8-4D0E-A8D9-6EB76F901966}" type="slidenum">
              <a:rPr lang="pt-BR" smtClean="0"/>
              <a:t>‹nº›</a:t>
            </a:fld>
            <a:endParaRPr lang="pt-BR"/>
          </a:p>
        </p:txBody>
      </p:sp>
      <p:pic>
        <p:nvPicPr>
          <p:cNvPr id="6" name="Imagem 5">
            <a:extLst>
              <a:ext uri="{FF2B5EF4-FFF2-40B4-BE49-F238E27FC236}">
                <a16:creationId xmlns:a16="http://schemas.microsoft.com/office/drawing/2014/main" id="{BCDA9310-B902-46BF-9B1A-D8B094816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9324"/>
            <a:ext cx="1383912" cy="883997"/>
          </a:xfrm>
          <a:prstGeom prst="rect">
            <a:avLst/>
          </a:prstGeom>
        </p:spPr>
      </p:pic>
      <p:pic>
        <p:nvPicPr>
          <p:cNvPr id="8" name="Imagem 7">
            <a:extLst>
              <a:ext uri="{FF2B5EF4-FFF2-40B4-BE49-F238E27FC236}">
                <a16:creationId xmlns:a16="http://schemas.microsoft.com/office/drawing/2014/main" id="{45CF109A-A7B2-43B1-98F0-73D85009E0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7163" y="5579087"/>
            <a:ext cx="2327196" cy="1544469"/>
          </a:xfrm>
          <a:prstGeom prst="rect">
            <a:avLst/>
          </a:prstGeom>
        </p:spPr>
      </p:pic>
    </p:spTree>
    <p:extLst>
      <p:ext uri="{BB962C8B-B14F-4D97-AF65-F5344CB8AC3E}">
        <p14:creationId xmlns:p14="http://schemas.microsoft.com/office/powerpoint/2010/main" val="10580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574D05-07EB-4DAE-BC07-5C9210F1CF5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6E21344-5068-4BE1-9B84-3B5BEB6DB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C955997-699F-4ECC-B195-D9793976E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CEAC038-4FE4-4B9C-B754-788FD0468176}"/>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6" name="Espaço Reservado para Rodapé 5">
            <a:extLst>
              <a:ext uri="{FF2B5EF4-FFF2-40B4-BE49-F238E27FC236}">
                <a16:creationId xmlns:a16="http://schemas.microsoft.com/office/drawing/2014/main" id="{091791BB-6F27-4039-8342-CB55CBEBE2A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C9CD8BD-7F82-4A15-8A6A-F65E6BA506C7}"/>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112169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BD480-862F-4E58-B2D8-92F225BB91D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5F5F12D-4FA9-46CD-86C0-C8CDEED8C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82E7665-C85E-4EF5-B66C-C81A18903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732B394-AC00-4F25-ADF2-D2F13C212954}"/>
              </a:ext>
            </a:extLst>
          </p:cNvPr>
          <p:cNvSpPr>
            <a:spLocks noGrp="1"/>
          </p:cNvSpPr>
          <p:nvPr>
            <p:ph type="dt" sz="half" idx="10"/>
          </p:nvPr>
        </p:nvSpPr>
        <p:spPr/>
        <p:txBody>
          <a:bodyPr/>
          <a:lstStyle/>
          <a:p>
            <a:fld id="{8FA3CE75-F9A5-49CD-973A-31B2EE2C1A00}" type="datetimeFigureOut">
              <a:rPr lang="pt-BR" smtClean="0"/>
              <a:t>23/07/2020</a:t>
            </a:fld>
            <a:endParaRPr lang="pt-BR"/>
          </a:p>
        </p:txBody>
      </p:sp>
      <p:sp>
        <p:nvSpPr>
          <p:cNvPr id="6" name="Espaço Reservado para Rodapé 5">
            <a:extLst>
              <a:ext uri="{FF2B5EF4-FFF2-40B4-BE49-F238E27FC236}">
                <a16:creationId xmlns:a16="http://schemas.microsoft.com/office/drawing/2014/main" id="{966580DC-F495-49D3-8FD8-C8B95F0E7AD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058B1F9-4E7E-4781-9F77-425D63292B04}"/>
              </a:ext>
            </a:extLst>
          </p:cNvPr>
          <p:cNvSpPr>
            <a:spLocks noGrp="1"/>
          </p:cNvSpPr>
          <p:nvPr>
            <p:ph type="sldNum" sz="quarter" idx="12"/>
          </p:nvPr>
        </p:nvSpPr>
        <p:spPr/>
        <p:txBody>
          <a:bodyPr/>
          <a:lstStyle/>
          <a:p>
            <a:fld id="{D3FBD0B8-53B8-4D0E-A8D9-6EB76F901966}" type="slidenum">
              <a:rPr lang="pt-BR" smtClean="0"/>
              <a:t>‹nº›</a:t>
            </a:fld>
            <a:endParaRPr lang="pt-BR"/>
          </a:p>
        </p:txBody>
      </p:sp>
    </p:spTree>
    <p:extLst>
      <p:ext uri="{BB962C8B-B14F-4D97-AF65-F5344CB8AC3E}">
        <p14:creationId xmlns:p14="http://schemas.microsoft.com/office/powerpoint/2010/main" val="335821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BD68B"/>
            </a:gs>
            <a:gs pos="50000">
              <a:srgbClr val="F9F9EE"/>
            </a:gs>
            <a:gs pos="100000">
              <a:srgbClr val="DBD68B"/>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64B9E16-342C-4283-AFDE-7C45490EA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B914459-F56C-4387-A116-D77785C416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A6A8E24-13D1-4024-AFAF-29CE013F0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3CE75-F9A5-49CD-973A-31B2EE2C1A00}" type="datetimeFigureOut">
              <a:rPr lang="pt-BR" smtClean="0"/>
              <a:t>23/07/2020</a:t>
            </a:fld>
            <a:endParaRPr lang="pt-BR"/>
          </a:p>
        </p:txBody>
      </p:sp>
      <p:sp>
        <p:nvSpPr>
          <p:cNvPr id="5" name="Espaço Reservado para Rodapé 4">
            <a:extLst>
              <a:ext uri="{FF2B5EF4-FFF2-40B4-BE49-F238E27FC236}">
                <a16:creationId xmlns:a16="http://schemas.microsoft.com/office/drawing/2014/main" id="{DE1F73C6-C15D-4A60-8742-491A346AE8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7EE02DA-5EBE-4CE3-B749-07BBD0F87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BD0B8-53B8-4D0E-A8D9-6EB76F901966}" type="slidenum">
              <a:rPr lang="pt-BR" smtClean="0"/>
              <a:t>‹nº›</a:t>
            </a:fld>
            <a:endParaRPr lang="pt-BR"/>
          </a:p>
        </p:txBody>
      </p:sp>
    </p:spTree>
    <p:extLst>
      <p:ext uri="{BB962C8B-B14F-4D97-AF65-F5344CB8AC3E}">
        <p14:creationId xmlns:p14="http://schemas.microsoft.com/office/powerpoint/2010/main" val="433583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7.png"/><Relationship Id="rId21" Type="http://schemas.openxmlformats.org/officeDocument/2006/relationships/image" Target="../media/image54.png"/><Relationship Id="rId7" Type="http://schemas.microsoft.com/office/2007/relationships/hdphoto" Target="../media/hdphoto3.wdp"/><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6.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44.pn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0.png"/><Relationship Id="rId7" Type="http://schemas.openxmlformats.org/officeDocument/2006/relationships/image" Target="../media/image5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1.png"/><Relationship Id="rId4" Type="http://schemas.openxmlformats.org/officeDocument/2006/relationships/image" Target="../media/image56.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46" y="2595153"/>
            <a:ext cx="7255828" cy="4815409"/>
          </a:xfrm>
          <a:prstGeom prst="rect">
            <a:avLst/>
          </a:prstGeom>
        </p:spPr>
      </p:pic>
      <p:sp>
        <p:nvSpPr>
          <p:cNvPr id="6" name="CaixaDeTexto 5"/>
          <p:cNvSpPr txBox="1"/>
          <p:nvPr/>
        </p:nvSpPr>
        <p:spPr>
          <a:xfrm>
            <a:off x="2485112" y="135327"/>
            <a:ext cx="6040589" cy="2954655"/>
          </a:xfrm>
          <a:prstGeom prst="rect">
            <a:avLst/>
          </a:prstGeom>
          <a:noFill/>
        </p:spPr>
        <p:txBody>
          <a:bodyPr wrap="square" rtlCol="0">
            <a:spAutoFit/>
          </a:bodyPr>
          <a:lstStyle/>
          <a:p>
            <a:pPr algn="ctr"/>
            <a:r>
              <a:rPr lang="pt-BR" sz="4400" b="1" dirty="0">
                <a:solidFill>
                  <a:srgbClr val="0E4D3C"/>
                </a:solidFill>
                <a:effectLst>
                  <a:outerShdw blurRad="38100" dist="38100" dir="2700000" algn="tl">
                    <a:srgbClr val="000000">
                      <a:alpha val="43137"/>
                    </a:srgbClr>
                  </a:outerShdw>
                </a:effectLst>
              </a:rPr>
              <a:t>GABARITO COMENTADO </a:t>
            </a:r>
          </a:p>
          <a:p>
            <a:pPr algn="ctr"/>
            <a:r>
              <a:rPr lang="pt-BR" sz="4400" b="1" dirty="0">
                <a:solidFill>
                  <a:srgbClr val="0E4D3C"/>
                </a:solidFill>
                <a:effectLst>
                  <a:outerShdw blurRad="38100" dist="38100" dir="2700000" algn="tl">
                    <a:srgbClr val="000000">
                      <a:alpha val="43137"/>
                    </a:srgbClr>
                  </a:outerShdw>
                </a:effectLst>
              </a:rPr>
              <a:t>DA PROVA</a:t>
            </a:r>
          </a:p>
          <a:p>
            <a:pPr algn="ctr"/>
            <a:endParaRPr lang="pt-BR" sz="4400" b="1" dirty="0">
              <a:solidFill>
                <a:srgbClr val="0E4D3C"/>
              </a:solidFill>
              <a:effectLst>
                <a:outerShdw blurRad="38100" dist="38100" dir="2700000" algn="tl">
                  <a:srgbClr val="000000">
                    <a:alpha val="43137"/>
                  </a:srgbClr>
                </a:outerShdw>
              </a:effectLst>
            </a:endParaRPr>
          </a:p>
          <a:p>
            <a:pPr algn="ctr"/>
            <a:r>
              <a:rPr lang="pt-BR" sz="5400" b="1" dirty="0">
                <a:solidFill>
                  <a:srgbClr val="0E4D3C"/>
                </a:solidFill>
                <a:effectLst>
                  <a:outerShdw blurRad="38100" dist="38100" dir="2700000" algn="tl">
                    <a:srgbClr val="000000">
                      <a:alpha val="43137"/>
                    </a:srgbClr>
                  </a:outerShdw>
                </a:effectLst>
              </a:rPr>
              <a:t>OBA 2015 - NÍVEL 4</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25" y="3727269"/>
            <a:ext cx="3942102" cy="2518084"/>
          </a:xfrm>
          <a:prstGeom prst="rect">
            <a:avLst/>
          </a:prstGeom>
        </p:spPr>
      </p:pic>
    </p:spTree>
    <p:extLst>
      <p:ext uri="{BB962C8B-B14F-4D97-AF65-F5344CB8AC3E}">
        <p14:creationId xmlns:p14="http://schemas.microsoft.com/office/powerpoint/2010/main" val="16973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3706D74-843D-4722-BBE7-CC54FEFBE1A6}"/>
              </a:ext>
            </a:extLst>
          </p:cNvPr>
          <p:cNvSpPr txBox="1"/>
          <p:nvPr/>
        </p:nvSpPr>
        <p:spPr>
          <a:xfrm>
            <a:off x="0" y="0"/>
            <a:ext cx="5839617" cy="2377574"/>
          </a:xfrm>
          <a:prstGeom prst="rect">
            <a:avLst/>
          </a:prstGeom>
          <a:noFill/>
        </p:spPr>
        <p:txBody>
          <a:bodyPr wrap="square">
            <a:spAutoFit/>
          </a:bodyPr>
          <a:lstStyle/>
          <a:p>
            <a:pPr algn="just">
              <a:lnSpc>
                <a:spcPct val="110000"/>
              </a:lnSpc>
            </a:pPr>
            <a:r>
              <a:rPr lang="pt-BR" sz="1500" dirty="0">
                <a:effectLst/>
                <a:latin typeface="Arial" panose="020B0604020202020204" pitchFamily="34" charset="0"/>
                <a:ea typeface="Times New Roman" panose="02020603050405020304" pitchFamily="18" charset="0"/>
              </a:rPr>
              <a:t>O ganho de velocidade obtido no item anterior é aplicado tanto à carga-útil, que possui 500 kg de massa, quanto ao tanque de propelente (vazio) do foguete, que pelos valores apresentados possui massa de 19.500 kg! Em função disso, um engenheiro propõe dividir a massa de propelente desse foguete em dois motores.  Na ALTERNATIVA 1 o propelente é dividido igualmente em dois motores (estágios), enquanto na ALTERNATIVA 2, o primeiro estágio carrega 80.000 kg de propelente e o segundo 20.000 kg.  Aplicando-se a equação de </a:t>
            </a:r>
            <a:r>
              <a:rPr lang="pt-BR" sz="1500" dirty="0" err="1">
                <a:effectLst/>
                <a:latin typeface="Arial" panose="020B0604020202020204" pitchFamily="34" charset="0"/>
                <a:ea typeface="Times New Roman" panose="02020603050405020304" pitchFamily="18" charset="0"/>
              </a:rPr>
              <a:t>Tsiolkovsky</a:t>
            </a:r>
            <a:r>
              <a:rPr lang="pt-BR" sz="1500" dirty="0">
                <a:effectLst/>
                <a:latin typeface="Arial" panose="020B0604020202020204" pitchFamily="34" charset="0"/>
                <a:ea typeface="Times New Roman" panose="02020603050405020304" pitchFamily="18" charset="0"/>
              </a:rPr>
              <a:t> para o voo de</a:t>
            </a:r>
            <a:endParaRPr lang="pt-BR" sz="1500" dirty="0"/>
          </a:p>
        </p:txBody>
      </p:sp>
      <p:pic>
        <p:nvPicPr>
          <p:cNvPr id="6" name="Imagem 5" descr="Foguetes nivel 4">
            <a:extLst>
              <a:ext uri="{FF2B5EF4-FFF2-40B4-BE49-F238E27FC236}">
                <a16:creationId xmlns:a16="http://schemas.microsoft.com/office/drawing/2014/main" id="{6053B098-0F74-4E34-AA1B-08A676168554}"/>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96000" y="272969"/>
            <a:ext cx="2107096" cy="1979795"/>
          </a:xfrm>
          <a:prstGeom prst="rect">
            <a:avLst/>
          </a:prstGeom>
          <a:noFill/>
          <a:ln>
            <a:noFill/>
          </a:ln>
        </p:spPr>
      </p:pic>
      <p:graphicFrame>
        <p:nvGraphicFramePr>
          <p:cNvPr id="8" name="Objeto 7">
            <a:extLst>
              <a:ext uri="{FF2B5EF4-FFF2-40B4-BE49-F238E27FC236}">
                <a16:creationId xmlns:a16="http://schemas.microsoft.com/office/drawing/2014/main" id="{0D6177E1-C5C6-4BAD-B9C0-9E4CFE604076}"/>
              </a:ext>
            </a:extLst>
          </p:cNvPr>
          <p:cNvGraphicFramePr>
            <a:graphicFrameLocks noChangeAspect="1"/>
          </p:cNvGraphicFramePr>
          <p:nvPr>
            <p:extLst>
              <p:ext uri="{D42A27DB-BD31-4B8C-83A1-F6EECF244321}">
                <p14:modId xmlns:p14="http://schemas.microsoft.com/office/powerpoint/2010/main" val="36073202"/>
              </p:ext>
            </p:extLst>
          </p:nvPr>
        </p:nvGraphicFramePr>
        <p:xfrm>
          <a:off x="4355585" y="2387206"/>
          <a:ext cx="8206701" cy="2098813"/>
        </p:xfrm>
        <a:graphic>
          <a:graphicData uri="http://schemas.openxmlformats.org/presentationml/2006/ole">
            <mc:AlternateContent xmlns:mc="http://schemas.openxmlformats.org/markup-compatibility/2006">
              <mc:Choice xmlns:v="urn:schemas-microsoft-com:vml" Requires="v">
                <p:oleObj spid="_x0000_s3090" name="Document" r:id="rId4" imgW="6866792" imgH="1750023" progId="Word.Document.12">
                  <p:embed/>
                </p:oleObj>
              </mc:Choice>
              <mc:Fallback>
                <p:oleObj name="Document" r:id="rId4" imgW="6866792" imgH="1750023" progId="Word.Document.12">
                  <p:embed/>
                  <p:pic>
                    <p:nvPicPr>
                      <p:cNvPr id="0" name=""/>
                      <p:cNvPicPr/>
                      <p:nvPr/>
                    </p:nvPicPr>
                    <p:blipFill>
                      <a:blip r:embed="rId5"/>
                      <a:stretch>
                        <a:fillRect/>
                      </a:stretch>
                    </p:blipFill>
                    <p:spPr>
                      <a:xfrm>
                        <a:off x="4355585" y="2387206"/>
                        <a:ext cx="8206701" cy="2098813"/>
                      </a:xfrm>
                      <a:prstGeom prst="rect">
                        <a:avLst/>
                      </a:prstGeom>
                    </p:spPr>
                  </p:pic>
                </p:oleObj>
              </mc:Fallback>
            </mc:AlternateContent>
          </a:graphicData>
        </a:graphic>
      </p:graphicFrame>
      <p:sp>
        <p:nvSpPr>
          <p:cNvPr id="10" name="CaixaDeTexto 9">
            <a:extLst>
              <a:ext uri="{FF2B5EF4-FFF2-40B4-BE49-F238E27FC236}">
                <a16:creationId xmlns:a16="http://schemas.microsoft.com/office/drawing/2014/main" id="{46EC51BD-492B-4CB7-A0DC-7AA303FDDBF3}"/>
              </a:ext>
            </a:extLst>
          </p:cNvPr>
          <p:cNvSpPr txBox="1"/>
          <p:nvPr/>
        </p:nvSpPr>
        <p:spPr>
          <a:xfrm>
            <a:off x="-8466" y="3830538"/>
            <a:ext cx="4800600" cy="600164"/>
          </a:xfrm>
          <a:prstGeom prst="rect">
            <a:avLst/>
          </a:prstGeom>
          <a:noFill/>
        </p:spPr>
        <p:txBody>
          <a:bodyPr wrap="square">
            <a:spAutoFit/>
          </a:bodyPr>
          <a:lstStyle/>
          <a:p>
            <a:pPr algn="just">
              <a:lnSpc>
                <a:spcPct val="110000"/>
              </a:lnSpc>
            </a:pPr>
            <a:r>
              <a:rPr lang="pt-BR" sz="1500" b="1" dirty="0">
                <a:effectLst/>
                <a:latin typeface="Arial" panose="020B0604020202020204" pitchFamily="34" charset="0"/>
                <a:ea typeface="Times New Roman" panose="02020603050405020304" pitchFamily="18" charset="0"/>
              </a:rPr>
              <a:t>Pergunta 8b) (0,25 ponto) </a:t>
            </a:r>
            <a:r>
              <a:rPr lang="pt-BR" sz="1500" dirty="0">
                <a:effectLst/>
                <a:latin typeface="Arial" panose="020B0604020202020204" pitchFamily="34" charset="0"/>
                <a:ea typeface="Times New Roman" panose="02020603050405020304" pitchFamily="18" charset="0"/>
              </a:rPr>
              <a:t>A massa de propelente, de estrutura e da carga-útil são as mesmas nas 3 opções</a:t>
            </a:r>
            <a:endParaRPr lang="pt-BR" sz="1500" dirty="0"/>
          </a:p>
        </p:txBody>
      </p:sp>
      <p:graphicFrame>
        <p:nvGraphicFramePr>
          <p:cNvPr id="12" name="Tabela 11">
            <a:extLst>
              <a:ext uri="{FF2B5EF4-FFF2-40B4-BE49-F238E27FC236}">
                <a16:creationId xmlns:a16="http://schemas.microsoft.com/office/drawing/2014/main" id="{4FD53D78-EC6D-4D22-87FC-F2F229702BA6}"/>
              </a:ext>
            </a:extLst>
          </p:cNvPr>
          <p:cNvGraphicFramePr>
            <a:graphicFrameLocks noGrp="1"/>
          </p:cNvGraphicFramePr>
          <p:nvPr>
            <p:extLst>
              <p:ext uri="{D42A27DB-BD31-4B8C-83A1-F6EECF244321}">
                <p14:modId xmlns:p14="http://schemas.microsoft.com/office/powerpoint/2010/main" val="2139746138"/>
              </p:ext>
            </p:extLst>
          </p:nvPr>
        </p:nvGraphicFramePr>
        <p:xfrm>
          <a:off x="133229" y="4922726"/>
          <a:ext cx="3445566" cy="910808"/>
        </p:xfrm>
        <a:graphic>
          <a:graphicData uri="http://schemas.openxmlformats.org/drawingml/2006/table">
            <a:tbl>
              <a:tblPr firstRow="1" firstCol="1" bandRow="1"/>
              <a:tblGrid>
                <a:gridCol w="1148522">
                  <a:extLst>
                    <a:ext uri="{9D8B030D-6E8A-4147-A177-3AD203B41FA5}">
                      <a16:colId xmlns:a16="http://schemas.microsoft.com/office/drawing/2014/main" val="2132388939"/>
                    </a:ext>
                  </a:extLst>
                </a:gridCol>
                <a:gridCol w="1148522">
                  <a:extLst>
                    <a:ext uri="{9D8B030D-6E8A-4147-A177-3AD203B41FA5}">
                      <a16:colId xmlns:a16="http://schemas.microsoft.com/office/drawing/2014/main" val="2223258530"/>
                    </a:ext>
                  </a:extLst>
                </a:gridCol>
                <a:gridCol w="1148522">
                  <a:extLst>
                    <a:ext uri="{9D8B030D-6E8A-4147-A177-3AD203B41FA5}">
                      <a16:colId xmlns:a16="http://schemas.microsoft.com/office/drawing/2014/main" val="2657704596"/>
                    </a:ext>
                  </a:extLst>
                </a:gridCol>
              </a:tblGrid>
              <a:tr h="341381">
                <a:tc>
                  <a:txBody>
                    <a:bodyPr/>
                    <a:lstStyle/>
                    <a:p>
                      <a:pPr algn="ctr" hangingPunct="0">
                        <a:spcBef>
                          <a:spcPts val="600"/>
                        </a:spcBef>
                        <a:spcAft>
                          <a:spcPts val="600"/>
                        </a:spcAft>
                      </a:pPr>
                      <a:r>
                        <a:rPr lang="pt-PT" sz="1100" b="1" i="1">
                          <a:effectLst/>
                          <a:latin typeface="Arial" panose="020B0604020202020204" pitchFamily="34" charset="0"/>
                          <a:ea typeface="Times New Roman" panose="02020603050405020304" pitchFamily="18" charset="0"/>
                        </a:rPr>
                        <a:t>Δ</a:t>
                      </a:r>
                      <a:r>
                        <a:rPr lang="es-ES_tradnl" sz="1100" b="1" i="1">
                          <a:effectLst/>
                          <a:latin typeface="Arial" panose="020B0604020202020204" pitchFamily="34" charset="0"/>
                          <a:ea typeface="Times New Roman" panose="02020603050405020304" pitchFamily="18" charset="0"/>
                        </a:rPr>
                        <a:t>v</a:t>
                      </a:r>
                      <a:r>
                        <a:rPr lang="pt-BR" sz="1100" b="1">
                          <a:effectLst/>
                          <a:latin typeface="Arial" panose="020B0604020202020204" pitchFamily="34" charset="0"/>
                          <a:ea typeface="Times New Roman" panose="02020603050405020304" pitchFamily="18" charset="0"/>
                        </a:rPr>
                        <a:t> Proposta inicial</a:t>
                      </a:r>
                      <a:endParaRPr lang="pt-BR"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600"/>
                        </a:spcBef>
                        <a:spcAft>
                          <a:spcPts val="600"/>
                        </a:spcAft>
                      </a:pPr>
                      <a:r>
                        <a:rPr lang="pt-PT" sz="1100" b="1" i="1">
                          <a:effectLst/>
                          <a:latin typeface="Arial" panose="020B0604020202020204" pitchFamily="34" charset="0"/>
                          <a:ea typeface="Times New Roman" panose="02020603050405020304" pitchFamily="18" charset="0"/>
                        </a:rPr>
                        <a:t>Δ</a:t>
                      </a:r>
                      <a:r>
                        <a:rPr lang="es-ES_tradnl" sz="1100" b="1" i="1">
                          <a:effectLst/>
                          <a:latin typeface="Arial" panose="020B0604020202020204" pitchFamily="34" charset="0"/>
                          <a:ea typeface="Times New Roman" panose="02020603050405020304" pitchFamily="18" charset="0"/>
                        </a:rPr>
                        <a:t>v</a:t>
                      </a:r>
                      <a:r>
                        <a:rPr lang="pt-BR" sz="1100" b="1">
                          <a:effectLst/>
                          <a:latin typeface="Arial" panose="020B0604020202020204" pitchFamily="34" charset="0"/>
                          <a:ea typeface="Times New Roman" panose="02020603050405020304" pitchFamily="18" charset="0"/>
                        </a:rPr>
                        <a:t> Alternativa 1</a:t>
                      </a:r>
                      <a:endParaRPr lang="pt-BR"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600"/>
                        </a:spcBef>
                        <a:spcAft>
                          <a:spcPts val="600"/>
                        </a:spcAft>
                      </a:pPr>
                      <a:r>
                        <a:rPr lang="pt-PT" sz="1100" b="1" i="1">
                          <a:effectLst/>
                          <a:latin typeface="Arial" panose="020B0604020202020204" pitchFamily="34" charset="0"/>
                          <a:ea typeface="Times New Roman" panose="02020603050405020304" pitchFamily="18" charset="0"/>
                        </a:rPr>
                        <a:t>Δ</a:t>
                      </a:r>
                      <a:r>
                        <a:rPr lang="es-ES_tradnl" sz="1100" b="1" i="1">
                          <a:effectLst/>
                          <a:latin typeface="Arial" panose="020B0604020202020204" pitchFamily="34" charset="0"/>
                          <a:ea typeface="Times New Roman" panose="02020603050405020304" pitchFamily="18" charset="0"/>
                        </a:rPr>
                        <a:t>v</a:t>
                      </a:r>
                      <a:r>
                        <a:rPr lang="pt-BR" sz="1100" b="1">
                          <a:effectLst/>
                          <a:latin typeface="Arial" panose="020B0604020202020204" pitchFamily="34" charset="0"/>
                          <a:ea typeface="Times New Roman" panose="02020603050405020304" pitchFamily="18" charset="0"/>
                        </a:rPr>
                        <a:t> Alternativa 2</a:t>
                      </a:r>
                      <a:endParaRPr lang="pt-BR"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245445"/>
                  </a:ext>
                </a:extLst>
              </a:tr>
              <a:tr h="239315">
                <a:tc>
                  <a:txBody>
                    <a:bodyPr/>
                    <a:lstStyle/>
                    <a:p>
                      <a:pPr algn="ctr" hangingPunct="0">
                        <a:spcBef>
                          <a:spcPts val="600"/>
                        </a:spcBef>
                        <a:spcAft>
                          <a:spcPts val="600"/>
                        </a:spcAft>
                      </a:pPr>
                      <a:endParaRPr lang="pt-BR"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600"/>
                        </a:spcBef>
                        <a:spcAft>
                          <a:spcPts val="600"/>
                        </a:spcAft>
                      </a:pPr>
                      <a:r>
                        <a:rPr lang="pt-PT" sz="1100">
                          <a:solidFill>
                            <a:srgbClr val="000000"/>
                          </a:solidFill>
                          <a:effectLst/>
                          <a:latin typeface="Arial" panose="020B0604020202020204" pitchFamily="34" charset="0"/>
                          <a:ea typeface="Times New Roman" panose="02020603050405020304" pitchFamily="18" charset="0"/>
                        </a:rPr>
                        <a:t>6</a:t>
                      </a:r>
                      <a:r>
                        <a:rPr lang="pt-BR" sz="1100">
                          <a:solidFill>
                            <a:srgbClr val="000000"/>
                          </a:solidFill>
                          <a:effectLst/>
                          <a:latin typeface="Arial" panose="020B0604020202020204" pitchFamily="34" charset="0"/>
                          <a:ea typeface="Times New Roman" panose="02020603050405020304" pitchFamily="18" charset="0"/>
                        </a:rPr>
                        <a:t>.</a:t>
                      </a:r>
                      <a:r>
                        <a:rPr lang="pt-PT" sz="1100">
                          <a:solidFill>
                            <a:srgbClr val="000000"/>
                          </a:solidFill>
                          <a:effectLst/>
                          <a:latin typeface="Arial" panose="020B0604020202020204" pitchFamily="34" charset="0"/>
                          <a:ea typeface="Times New Roman" panose="02020603050405020304" pitchFamily="18" charset="0"/>
                        </a:rPr>
                        <a:t>992 m/s</a:t>
                      </a:r>
                      <a:endParaRPr lang="pt-BR"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600"/>
                        </a:spcBef>
                        <a:spcAft>
                          <a:spcPts val="600"/>
                        </a:spcAft>
                      </a:pPr>
                      <a:r>
                        <a:rPr lang="pt-PT" sz="1100">
                          <a:solidFill>
                            <a:srgbClr val="000000"/>
                          </a:solidFill>
                          <a:effectLst/>
                          <a:latin typeface="Arial" panose="020B0604020202020204" pitchFamily="34" charset="0"/>
                          <a:ea typeface="Times New Roman" panose="02020603050405020304" pitchFamily="18" charset="0"/>
                        </a:rPr>
                        <a:t>8</a:t>
                      </a:r>
                      <a:r>
                        <a:rPr lang="pt-BR" sz="1100">
                          <a:solidFill>
                            <a:srgbClr val="000000"/>
                          </a:solidFill>
                          <a:effectLst/>
                          <a:latin typeface="Arial" panose="020B0604020202020204" pitchFamily="34" charset="0"/>
                          <a:ea typeface="Times New Roman" panose="02020603050405020304" pitchFamily="18" charset="0"/>
                        </a:rPr>
                        <a:t>.</a:t>
                      </a:r>
                      <a:r>
                        <a:rPr lang="pt-PT" sz="1100">
                          <a:solidFill>
                            <a:srgbClr val="000000"/>
                          </a:solidFill>
                          <a:effectLst/>
                          <a:latin typeface="Arial" panose="020B0604020202020204" pitchFamily="34" charset="0"/>
                          <a:ea typeface="Times New Roman" panose="02020603050405020304" pitchFamily="18" charset="0"/>
                        </a:rPr>
                        <a:t>671 m/s</a:t>
                      </a:r>
                      <a:endParaRPr lang="pt-BR"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412997"/>
                  </a:ext>
                </a:extLst>
              </a:tr>
              <a:tr h="330112">
                <a:tc>
                  <a:txBody>
                    <a:bodyPr/>
                    <a:lstStyle/>
                    <a:p>
                      <a:pPr algn="ctr" hangingPunct="0">
                        <a:spcBef>
                          <a:spcPts val="600"/>
                        </a:spcBef>
                        <a:spcAft>
                          <a:spcPts val="600"/>
                        </a:spcAft>
                      </a:pPr>
                      <a:r>
                        <a:rPr lang="pt-BR" sz="1100" b="1" dirty="0">
                          <a:effectLst/>
                          <a:latin typeface="Arial" panose="020B0604020202020204" pitchFamily="34" charset="0"/>
                          <a:ea typeface="Times New Roman" panose="02020603050405020304" pitchFamily="18" charset="0"/>
                        </a:rPr>
                        <a:t>.............</a:t>
                      </a:r>
                      <a:endParaRPr lang="pt-BR"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600"/>
                        </a:spcBef>
                        <a:spcAft>
                          <a:spcPts val="600"/>
                        </a:spcAft>
                      </a:pPr>
                      <a:r>
                        <a:rPr lang="pt-BR" sz="1100" b="1" dirty="0">
                          <a:effectLst/>
                          <a:latin typeface="Arial" panose="020B0604020202020204" pitchFamily="34" charset="0"/>
                          <a:ea typeface="Times New Roman" panose="02020603050405020304" pitchFamily="18" charset="0"/>
                        </a:rPr>
                        <a:t>.............</a:t>
                      </a:r>
                      <a:endParaRPr lang="pt-BR"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600"/>
                        </a:spcBef>
                        <a:spcAft>
                          <a:spcPts val="600"/>
                        </a:spcAft>
                      </a:pPr>
                      <a:r>
                        <a:rPr lang="pt-BR" sz="1100" dirty="0">
                          <a:effectLst/>
                          <a:latin typeface="Arial" panose="020B0604020202020204" pitchFamily="34" charset="0"/>
                          <a:ea typeface="Times New Roman" panose="02020603050405020304" pitchFamily="18" charset="0"/>
                        </a:rPr>
                        <a:t>.............</a:t>
                      </a:r>
                      <a:endParaRPr lang="pt-BR"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625196"/>
                  </a:ext>
                </a:extLst>
              </a:tr>
            </a:tbl>
          </a:graphicData>
        </a:graphic>
      </p:graphicFrame>
      <p:sp>
        <p:nvSpPr>
          <p:cNvPr id="14" name="CaixaDeTexto 13">
            <a:extLst>
              <a:ext uri="{FF2B5EF4-FFF2-40B4-BE49-F238E27FC236}">
                <a16:creationId xmlns:a16="http://schemas.microsoft.com/office/drawing/2014/main" id="{9C42C670-2D35-4131-8336-AE8568D013D4}"/>
              </a:ext>
            </a:extLst>
          </p:cNvPr>
          <p:cNvSpPr txBox="1"/>
          <p:nvPr/>
        </p:nvSpPr>
        <p:spPr>
          <a:xfrm>
            <a:off x="1515536" y="5834331"/>
            <a:ext cx="6380920" cy="307777"/>
          </a:xfrm>
          <a:prstGeom prst="rect">
            <a:avLst/>
          </a:prstGeom>
          <a:noFill/>
        </p:spPr>
        <p:txBody>
          <a:bodyPr wrap="square">
            <a:spAutoFit/>
          </a:bodyPr>
          <a:lstStyle/>
          <a:p>
            <a:r>
              <a:rPr lang="pt-BR" sz="1400" b="1" dirty="0">
                <a:effectLst/>
                <a:latin typeface="Arial" panose="020B0604020202020204" pitchFamily="34" charset="0"/>
                <a:ea typeface="Times New Roman" panose="02020603050405020304" pitchFamily="18" charset="0"/>
              </a:rPr>
              <a:t>Pergunta 8c) (0,5 ponto): </a:t>
            </a:r>
            <a:r>
              <a:rPr lang="pt-BR" sz="1400" dirty="0">
                <a:effectLst/>
                <a:latin typeface="Arial" panose="020B0604020202020204" pitchFamily="34" charset="0"/>
                <a:ea typeface="Times New Roman" panose="02020603050405020304" pitchFamily="18" charset="0"/>
              </a:rPr>
              <a:t>Justifique a sua resposta à questão anterior.</a:t>
            </a:r>
            <a:endParaRPr lang="pt-BR" sz="1400" dirty="0"/>
          </a:p>
        </p:txBody>
      </p:sp>
      <p:sp>
        <p:nvSpPr>
          <p:cNvPr id="16" name="CaixaDeTexto 15">
            <a:extLst>
              <a:ext uri="{FF2B5EF4-FFF2-40B4-BE49-F238E27FC236}">
                <a16:creationId xmlns:a16="http://schemas.microsoft.com/office/drawing/2014/main" id="{21022B5B-A9AA-4366-BB57-42AE9D98DD66}"/>
              </a:ext>
            </a:extLst>
          </p:cNvPr>
          <p:cNvSpPr txBox="1"/>
          <p:nvPr/>
        </p:nvSpPr>
        <p:spPr>
          <a:xfrm>
            <a:off x="2760142" y="6059337"/>
            <a:ext cx="7780866" cy="307777"/>
          </a:xfrm>
          <a:prstGeom prst="rect">
            <a:avLst/>
          </a:prstGeom>
          <a:noFill/>
        </p:spPr>
        <p:txBody>
          <a:bodyPr wrap="square">
            <a:spAutoFit/>
          </a:bodyPr>
          <a:lstStyle/>
          <a:p>
            <a:pPr algn="just"/>
            <a:r>
              <a:rPr lang="pt-BR" sz="1400" b="1" dirty="0">
                <a:solidFill>
                  <a:srgbClr val="FF0000"/>
                </a:solidFill>
                <a:effectLst/>
                <a:latin typeface="Arial" panose="020B0604020202020204" pitchFamily="34" charset="0"/>
                <a:ea typeface="Times New Roman" panose="02020603050405020304" pitchFamily="18" charset="0"/>
              </a:rPr>
              <a:t>Isso ocorre porque o primeiro estágio foi descartado e com isso, o segundo estágio</a:t>
            </a:r>
            <a:endParaRPr lang="pt-BR" sz="1400" dirty="0"/>
          </a:p>
        </p:txBody>
      </p:sp>
      <p:sp>
        <p:nvSpPr>
          <p:cNvPr id="18" name="CaixaDeTexto 17">
            <a:extLst>
              <a:ext uri="{FF2B5EF4-FFF2-40B4-BE49-F238E27FC236}">
                <a16:creationId xmlns:a16="http://schemas.microsoft.com/office/drawing/2014/main" id="{72CE72B1-ED32-4434-8D54-6961E4B0A77D}"/>
              </a:ext>
            </a:extLst>
          </p:cNvPr>
          <p:cNvSpPr txBox="1"/>
          <p:nvPr/>
        </p:nvSpPr>
        <p:spPr>
          <a:xfrm>
            <a:off x="1530636" y="6538671"/>
            <a:ext cx="6950763" cy="276999"/>
          </a:xfrm>
          <a:prstGeom prst="rect">
            <a:avLst/>
          </a:prstGeom>
          <a:noFill/>
        </p:spPr>
        <p:txBody>
          <a:bodyPr wrap="square">
            <a:spAutoFit/>
          </a:bodyPr>
          <a:lstStyle/>
          <a:p>
            <a:r>
              <a:rPr lang="pt-BR" sz="1200" i="1" dirty="0">
                <a:solidFill>
                  <a:srgbClr val="FF0000"/>
                </a:solidFill>
                <a:effectLst/>
                <a:latin typeface="Arial" panose="020B0604020202020204" pitchFamily="34" charset="0"/>
                <a:ea typeface="Times New Roman" panose="02020603050405020304" pitchFamily="18" charset="0"/>
              </a:rPr>
              <a:t>Comentário: É impossível prever as redações dos alunos, mas esta é a ideia central da resposta.</a:t>
            </a:r>
            <a:endParaRPr lang="pt-BR" sz="1200" dirty="0"/>
          </a:p>
        </p:txBody>
      </p:sp>
      <p:sp>
        <p:nvSpPr>
          <p:cNvPr id="13" name="CaixaDeTexto 12">
            <a:extLst>
              <a:ext uri="{FF2B5EF4-FFF2-40B4-BE49-F238E27FC236}">
                <a16:creationId xmlns:a16="http://schemas.microsoft.com/office/drawing/2014/main" id="{4F25D733-B083-4344-9B64-4B703F1C5CF5}"/>
              </a:ext>
            </a:extLst>
          </p:cNvPr>
          <p:cNvSpPr txBox="1"/>
          <p:nvPr/>
        </p:nvSpPr>
        <p:spPr>
          <a:xfrm>
            <a:off x="256073" y="5211499"/>
            <a:ext cx="917713" cy="276999"/>
          </a:xfrm>
          <a:prstGeom prst="rect">
            <a:avLst/>
          </a:prstGeom>
          <a:noFill/>
        </p:spPr>
        <p:txBody>
          <a:bodyPr wrap="square">
            <a:spAutoFit/>
          </a:bodyPr>
          <a:lstStyle/>
          <a:p>
            <a:pPr algn="ctr" hangingPunct="0">
              <a:spcBef>
                <a:spcPts val="600"/>
              </a:spcBef>
              <a:spcAft>
                <a:spcPts val="600"/>
              </a:spcAft>
            </a:pPr>
            <a:r>
              <a:rPr lang="pt-BR" sz="1200" b="1" u="dotted" dirty="0">
                <a:solidFill>
                  <a:srgbClr val="FF0000"/>
                </a:solidFill>
                <a:effectLst/>
                <a:uFill>
                  <a:solidFill>
                    <a:srgbClr val="FF0000"/>
                  </a:solidFill>
                </a:uFill>
                <a:latin typeface="Arial" panose="020B0604020202020204" pitchFamily="34" charset="0"/>
                <a:ea typeface="Times New Roman" panose="02020603050405020304" pitchFamily="18" charset="0"/>
              </a:rPr>
              <a:t>5.400 m/s</a:t>
            </a:r>
            <a:endParaRPr lang="pt-BR" sz="1200" dirty="0">
              <a:effectLst/>
              <a:latin typeface="Times New Roman" panose="02020603050405020304" pitchFamily="18" charset="0"/>
              <a:ea typeface="Times New Roman" panose="02020603050405020304" pitchFamily="18" charset="0"/>
            </a:endParaRPr>
          </a:p>
        </p:txBody>
      </p:sp>
      <p:sp>
        <p:nvSpPr>
          <p:cNvPr id="15" name="CaixaDeTexto 14">
            <a:extLst>
              <a:ext uri="{FF2B5EF4-FFF2-40B4-BE49-F238E27FC236}">
                <a16:creationId xmlns:a16="http://schemas.microsoft.com/office/drawing/2014/main" id="{89312F14-1012-4022-8EEA-D758B074CF90}"/>
              </a:ext>
            </a:extLst>
          </p:cNvPr>
          <p:cNvSpPr txBox="1"/>
          <p:nvPr/>
        </p:nvSpPr>
        <p:spPr>
          <a:xfrm>
            <a:off x="2873117" y="5392373"/>
            <a:ext cx="394020" cy="338554"/>
          </a:xfrm>
          <a:prstGeom prst="rect">
            <a:avLst/>
          </a:prstGeom>
          <a:noFill/>
        </p:spPr>
        <p:txBody>
          <a:bodyPr wrap="square">
            <a:spAutoFit/>
          </a:bodyPr>
          <a:lstStyle/>
          <a:p>
            <a:r>
              <a:rPr lang="pt-BR" sz="1600" b="1" dirty="0">
                <a:solidFill>
                  <a:srgbClr val="FF0000"/>
                </a:solidFill>
                <a:effectLst/>
                <a:latin typeface="Arial" panose="020B0604020202020204" pitchFamily="34" charset="0"/>
                <a:ea typeface="Times New Roman" panose="02020603050405020304" pitchFamily="18" charset="0"/>
              </a:rPr>
              <a:t>x</a:t>
            </a:r>
            <a:endParaRPr lang="pt-BR" sz="1600" dirty="0"/>
          </a:p>
        </p:txBody>
      </p:sp>
      <p:sp>
        <p:nvSpPr>
          <p:cNvPr id="17" name="CaixaDeTexto 16">
            <a:extLst>
              <a:ext uri="{FF2B5EF4-FFF2-40B4-BE49-F238E27FC236}">
                <a16:creationId xmlns:a16="http://schemas.microsoft.com/office/drawing/2014/main" id="{727EFD7A-4A78-4E2A-9B5C-8FEA101C8909}"/>
              </a:ext>
            </a:extLst>
          </p:cNvPr>
          <p:cNvSpPr txBox="1"/>
          <p:nvPr/>
        </p:nvSpPr>
        <p:spPr>
          <a:xfrm>
            <a:off x="1514807" y="6006838"/>
            <a:ext cx="1434547" cy="369332"/>
          </a:xfrm>
          <a:prstGeom prst="rect">
            <a:avLst/>
          </a:prstGeom>
          <a:noFill/>
        </p:spPr>
        <p:txBody>
          <a:bodyPr wrap="square">
            <a:spAutoFit/>
          </a:bodyPr>
          <a:lstStyle/>
          <a:p>
            <a:r>
              <a:rPr lang="pt-BR" sz="1400" b="1" dirty="0">
                <a:effectLst/>
                <a:latin typeface="Arial" panose="020B0604020202020204" pitchFamily="34" charset="0"/>
                <a:ea typeface="Times New Roman" panose="02020603050405020304" pitchFamily="18" charset="0"/>
              </a:rPr>
              <a:t>Resposta 8c):</a:t>
            </a:r>
            <a:r>
              <a:rPr lang="pt-BR" sz="1800" b="1" dirty="0">
                <a:effectLst/>
                <a:latin typeface="Arial" panose="020B0604020202020204" pitchFamily="34" charset="0"/>
                <a:ea typeface="Times New Roman" panose="02020603050405020304" pitchFamily="18" charset="0"/>
              </a:rPr>
              <a:t> </a:t>
            </a:r>
            <a:endParaRPr lang="pt-BR" dirty="0"/>
          </a:p>
        </p:txBody>
      </p:sp>
      <p:sp>
        <p:nvSpPr>
          <p:cNvPr id="2" name="Retângulo 1"/>
          <p:cNvSpPr/>
          <p:nvPr/>
        </p:nvSpPr>
        <p:spPr>
          <a:xfrm>
            <a:off x="0" y="2265487"/>
            <a:ext cx="4758267" cy="1615827"/>
          </a:xfrm>
          <a:prstGeom prst="rect">
            <a:avLst/>
          </a:prstGeom>
        </p:spPr>
        <p:txBody>
          <a:bodyPr wrap="square">
            <a:spAutoFit/>
          </a:bodyPr>
          <a:lstStyle/>
          <a:p>
            <a:pPr algn="just">
              <a:lnSpc>
                <a:spcPct val="110000"/>
              </a:lnSpc>
            </a:pPr>
            <a:r>
              <a:rPr lang="pt-BR" sz="1500" dirty="0">
                <a:latin typeface="Arial" panose="020B0604020202020204" pitchFamily="34" charset="0"/>
                <a:ea typeface="Times New Roman" panose="02020603050405020304" pitchFamily="18" charset="0"/>
              </a:rPr>
              <a:t>cada um dos estágios e somando-se os resultados, é possível calcular a velocidade final transferida à carga-útil, conforme apresentado na tabela abaixo, para as duas alternativas propostas. A massa da estrutura do 1º estágio é descartada antes de iniciar o 2º estágio.</a:t>
            </a:r>
            <a:endParaRPr lang="pt-BR" sz="1500" dirty="0"/>
          </a:p>
        </p:txBody>
      </p:sp>
      <p:sp>
        <p:nvSpPr>
          <p:cNvPr id="4" name="Retângulo 3"/>
          <p:cNvSpPr/>
          <p:nvPr/>
        </p:nvSpPr>
        <p:spPr>
          <a:xfrm>
            <a:off x="-1" y="4331354"/>
            <a:ext cx="12115801" cy="600164"/>
          </a:xfrm>
          <a:prstGeom prst="rect">
            <a:avLst/>
          </a:prstGeom>
        </p:spPr>
        <p:txBody>
          <a:bodyPr wrap="square">
            <a:spAutoFit/>
          </a:bodyPr>
          <a:lstStyle/>
          <a:p>
            <a:pPr algn="just">
              <a:lnSpc>
                <a:spcPct val="110000"/>
              </a:lnSpc>
            </a:pPr>
            <a:r>
              <a:rPr lang="pt-BR" sz="1500" dirty="0">
                <a:latin typeface="Arial" panose="020B0604020202020204" pitchFamily="34" charset="0"/>
                <a:ea typeface="Times New Roman" panose="02020603050405020304" pitchFamily="18" charset="0"/>
              </a:rPr>
              <a:t>avaliadas. Copie seu resultado da pergunta 8a para a célula em branco da tabela ao lado. Faça um </a:t>
            </a:r>
            <a:r>
              <a:rPr lang="pt-BR" sz="1500" b="1" dirty="0">
                <a:latin typeface="Arial" panose="020B0604020202020204" pitchFamily="34" charset="0"/>
                <a:ea typeface="Times New Roman" panose="02020603050405020304" pitchFamily="18" charset="0"/>
              </a:rPr>
              <a:t>X </a:t>
            </a:r>
            <a:r>
              <a:rPr lang="pt-BR" sz="1500" dirty="0">
                <a:latin typeface="Arial" panose="020B0604020202020204" pitchFamily="34" charset="0"/>
                <a:ea typeface="Times New Roman" panose="02020603050405020304" pitchFamily="18" charset="0"/>
              </a:rPr>
              <a:t>na linha tracejada, debaixo da alternativa que indica, em sua opinião, a melhor opção em termos de ganho de velocidade da carga útil.</a:t>
            </a:r>
            <a:endParaRPr lang="pt-BR" sz="1500" dirty="0"/>
          </a:p>
        </p:txBody>
      </p:sp>
      <p:sp>
        <p:nvSpPr>
          <p:cNvPr id="7" name="Retângulo 6"/>
          <p:cNvSpPr/>
          <p:nvPr/>
        </p:nvSpPr>
        <p:spPr>
          <a:xfrm>
            <a:off x="1532475" y="6263903"/>
            <a:ext cx="8458200" cy="307777"/>
          </a:xfrm>
          <a:prstGeom prst="rect">
            <a:avLst/>
          </a:prstGeom>
        </p:spPr>
        <p:txBody>
          <a:bodyPr wrap="square">
            <a:spAutoFit/>
          </a:bodyPr>
          <a:lstStyle/>
          <a:p>
            <a:r>
              <a:rPr lang="pt-BR" sz="1400" b="1" dirty="0">
                <a:solidFill>
                  <a:srgbClr val="FF0000"/>
                </a:solidFill>
                <a:latin typeface="Arial" panose="020B0604020202020204" pitchFamily="34" charset="0"/>
                <a:ea typeface="Times New Roman" panose="02020603050405020304" pitchFamily="18" charset="0"/>
              </a:rPr>
              <a:t>acelera uma massa final menor o que permite atingir velocidade final maior.</a:t>
            </a:r>
            <a:endParaRPr lang="pt-BR" sz="1400" dirty="0"/>
          </a:p>
        </p:txBody>
      </p:sp>
    </p:spTree>
    <p:extLst>
      <p:ext uri="{BB962C8B-B14F-4D97-AF65-F5344CB8AC3E}">
        <p14:creationId xmlns:p14="http://schemas.microsoft.com/office/powerpoint/2010/main" val="16586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3" grpId="0"/>
      <p:bldP spid="1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D6C3512-43D6-4499-B808-6D0214943A23}"/>
              </a:ext>
            </a:extLst>
          </p:cNvPr>
          <p:cNvSpPr txBox="1"/>
          <p:nvPr/>
        </p:nvSpPr>
        <p:spPr>
          <a:xfrm>
            <a:off x="110609" y="92765"/>
            <a:ext cx="6215268" cy="3632982"/>
          </a:xfrm>
          <a:prstGeom prst="rect">
            <a:avLst/>
          </a:prstGeom>
          <a:noFill/>
        </p:spPr>
        <p:txBody>
          <a:bodyPr wrap="square">
            <a:spAutoFit/>
          </a:bodyPr>
          <a:lstStyle/>
          <a:p>
            <a:pPr algn="just">
              <a:lnSpc>
                <a:spcPct val="110000"/>
              </a:lnSpc>
            </a:pPr>
            <a:r>
              <a:rPr lang="pt-PT" sz="1500" b="1" dirty="0">
                <a:effectLst/>
                <a:latin typeface="Arial" panose="020B0604020202020204" pitchFamily="34" charset="0"/>
                <a:ea typeface="Times New Roman" panose="02020603050405020304" pitchFamily="18" charset="0"/>
              </a:rPr>
              <a:t>Questão 9) (1 ponto)</a:t>
            </a:r>
            <a:r>
              <a:rPr lang="pt-PT" sz="1500" dirty="0">
                <a:effectLst/>
                <a:latin typeface="Arial" panose="020B0604020202020204" pitchFamily="34" charset="0"/>
                <a:ea typeface="Times New Roman" panose="02020603050405020304" pitchFamily="18" charset="0"/>
              </a:rPr>
              <a:t> A Era Espacial foi inaugurada em 04 de outubro de 1957, quando a antiga União Soviética colocou o satélite Sputnik em órbita da Terra (vide figura ao lado).  Desde então, mais de 7.000 satélites foram lançados ao espaço, nos auxiliando na previsão do tempo, monitoramento do desmatamento da Amazônia e transmissão de grandes eventos como Copa do Mundo e Olimpíadas.  Dos 1.200 satélites em operação atualmente, 400 são destinados às comunicações. Os satélites de comunicações percorrem órbitas circulares situadas no plano do Equador a uma distância tal que completam uma volta em torno da Terra em 23h56min4seg, ou seja, no mesmo período de rotação da Terra (se necessário, aproxime este valor para 24h). Para todos os efeitos práticos, eles ficam “parados” em relação a um ponto fixo da Terra situado na linha do Equador, razão pela qual são chamados </a:t>
            </a:r>
            <a:r>
              <a:rPr lang="pt-PT" sz="1500" b="1" dirty="0">
                <a:effectLst/>
                <a:latin typeface="Arial" panose="020B0604020202020204" pitchFamily="34" charset="0"/>
                <a:ea typeface="Times New Roman" panose="02020603050405020304" pitchFamily="18" charset="0"/>
              </a:rPr>
              <a:t>geoestacionários</a:t>
            </a:r>
            <a:r>
              <a:rPr lang="pt-PT" sz="1500" dirty="0">
                <a:effectLst/>
                <a:latin typeface="Arial" panose="020B0604020202020204" pitchFamily="34" charset="0"/>
                <a:ea typeface="Times New Roman" panose="02020603050405020304" pitchFamily="18" charset="0"/>
              </a:rPr>
              <a:t>.</a:t>
            </a:r>
            <a:endParaRPr lang="pt-BR" sz="1500" dirty="0"/>
          </a:p>
        </p:txBody>
      </p:sp>
      <p:pic>
        <p:nvPicPr>
          <p:cNvPr id="6" name="Imagem 5">
            <a:extLst>
              <a:ext uri="{FF2B5EF4-FFF2-40B4-BE49-F238E27FC236}">
                <a16:creationId xmlns:a16="http://schemas.microsoft.com/office/drawing/2014/main" id="{8CA24962-97A9-4EA9-B8A6-42D1E32F1E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5877" y="357808"/>
            <a:ext cx="1956732" cy="1470991"/>
          </a:xfrm>
          <a:prstGeom prst="rect">
            <a:avLst/>
          </a:prstGeom>
          <a:noFill/>
        </p:spPr>
      </p:pic>
      <p:sp>
        <p:nvSpPr>
          <p:cNvPr id="8" name="CaixaDeTexto 7">
            <a:extLst>
              <a:ext uri="{FF2B5EF4-FFF2-40B4-BE49-F238E27FC236}">
                <a16:creationId xmlns:a16="http://schemas.microsoft.com/office/drawing/2014/main" id="{6A22D823-5173-48AE-980A-77659F5FFADE}"/>
              </a:ext>
            </a:extLst>
          </p:cNvPr>
          <p:cNvSpPr txBox="1"/>
          <p:nvPr/>
        </p:nvSpPr>
        <p:spPr>
          <a:xfrm>
            <a:off x="102143" y="3647069"/>
            <a:ext cx="6215268" cy="854080"/>
          </a:xfrm>
          <a:prstGeom prst="rect">
            <a:avLst/>
          </a:prstGeom>
          <a:noFill/>
        </p:spPr>
        <p:txBody>
          <a:bodyPr wrap="square">
            <a:spAutoFit/>
          </a:bodyPr>
          <a:lstStyle/>
          <a:p>
            <a:pPr algn="just">
              <a:lnSpc>
                <a:spcPct val="110000"/>
              </a:lnSpc>
            </a:pPr>
            <a:r>
              <a:rPr lang="pt-PT" sz="1500" b="1" dirty="0">
                <a:effectLst/>
                <a:latin typeface="Arial" panose="020B0604020202020204" pitchFamily="34" charset="0"/>
                <a:ea typeface="Times New Roman" panose="02020603050405020304" pitchFamily="18" charset="0"/>
              </a:rPr>
              <a:t>Pergunta 9a) (0,25 ponto) </a:t>
            </a:r>
            <a:r>
              <a:rPr lang="pt-PT" sz="1500" dirty="0">
                <a:effectLst/>
                <a:latin typeface="Arial" panose="020B0604020202020204" pitchFamily="34" charset="0"/>
                <a:ea typeface="Times New Roman" panose="02020603050405020304" pitchFamily="18" charset="0"/>
              </a:rPr>
              <a:t>Considerando-se que, em cada volta em torno da Terra, um satélite geoestacionário percorre a distância de 265.000 km, qual a sua velocidade média em km/h?</a:t>
            </a:r>
            <a:endParaRPr lang="pt-BR" sz="1500" dirty="0"/>
          </a:p>
        </p:txBody>
      </p:sp>
      <p:sp>
        <p:nvSpPr>
          <p:cNvPr id="10" name="CaixaDeTexto 9">
            <a:extLst>
              <a:ext uri="{FF2B5EF4-FFF2-40B4-BE49-F238E27FC236}">
                <a16:creationId xmlns:a16="http://schemas.microsoft.com/office/drawing/2014/main" id="{F9FFA54A-E9DF-4E8A-A645-426627BE1228}"/>
              </a:ext>
            </a:extLst>
          </p:cNvPr>
          <p:cNvSpPr txBox="1"/>
          <p:nvPr/>
        </p:nvSpPr>
        <p:spPr>
          <a:xfrm>
            <a:off x="76742" y="4445001"/>
            <a:ext cx="4565373" cy="276999"/>
          </a:xfrm>
          <a:prstGeom prst="rect">
            <a:avLst/>
          </a:prstGeom>
          <a:noFill/>
        </p:spPr>
        <p:txBody>
          <a:bodyPr wrap="square">
            <a:spAutoFit/>
          </a:bodyPr>
          <a:lstStyle/>
          <a:p>
            <a:r>
              <a:rPr lang="pt-PT" sz="1200" i="1" dirty="0">
                <a:effectLst/>
                <a:latin typeface="Arial" panose="020B0604020202020204" pitchFamily="34" charset="0"/>
                <a:ea typeface="Times New Roman" panose="02020603050405020304" pitchFamily="18" charset="0"/>
              </a:rPr>
              <a:t>Faça abaixo suas contas. Sem elas o resultado não será aceito.</a:t>
            </a:r>
            <a:endParaRPr lang="pt-BR" sz="1200" dirty="0"/>
          </a:p>
        </p:txBody>
      </p:sp>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379524AD-37D7-41A0-92D3-2ECA946ADA7C}"/>
                  </a:ext>
                </a:extLst>
              </p:cNvPr>
              <p:cNvSpPr txBox="1"/>
              <p:nvPr/>
            </p:nvSpPr>
            <p:spPr>
              <a:xfrm>
                <a:off x="3342598" y="4726111"/>
                <a:ext cx="1966935" cy="562911"/>
              </a:xfrm>
              <a:prstGeom prst="rect">
                <a:avLst/>
              </a:prstGeom>
              <a:noFill/>
            </p:spPr>
            <p:txBody>
              <a:bodyPr wrap="square">
                <a:spAutoFit/>
              </a:bodyPr>
              <a:lstStyle/>
              <a:p>
                <a:pPr marL="450215" algn="just" hangingPunct="0">
                  <a:lnSpc>
                    <a:spcPct val="115000"/>
                  </a:lnSpc>
                  <a:spcAft>
                    <a:spcPts val="0"/>
                  </a:spcAft>
                </a:pPr>
                <a14:m>
                  <m:oMathPara xmlns:m="http://schemas.openxmlformats.org/officeDocument/2006/math">
                    <m:oMathParaPr>
                      <m:jc m:val="centerGroup"/>
                    </m:oMathParaPr>
                    <m:oMath xmlns:m="http://schemas.openxmlformats.org/officeDocument/2006/math">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𝟏𝟏</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𝟎𝟒𝟐</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𝒌𝒎</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𝒉</m:t>
                          </m:r>
                        </m:den>
                      </m:f>
                    </m:oMath>
                  </m:oMathPara>
                </a14:m>
                <a:endParaRPr lang="pt-BR" sz="1400" dirty="0">
                  <a:effectLst/>
                  <a:latin typeface="Times New Roman" panose="02020603050405020304" pitchFamily="18" charset="0"/>
                  <a:ea typeface="Times New Roman" panose="02020603050405020304" pitchFamily="18" charset="0"/>
                </a:endParaRPr>
              </a:p>
            </p:txBody>
          </p:sp>
        </mc:Choice>
        <mc:Fallback xmlns="">
          <p:sp>
            <p:nvSpPr>
              <p:cNvPr id="12" name="CaixaDeTexto 11">
                <a:extLst>
                  <a:ext uri="{FF2B5EF4-FFF2-40B4-BE49-F238E27FC236}">
                    <a16:creationId xmlns:a16="http://schemas.microsoft.com/office/drawing/2014/main" id="{379524AD-37D7-41A0-92D3-2ECA946ADA7C}"/>
                  </a:ext>
                </a:extLst>
              </p:cNvPr>
              <p:cNvSpPr txBox="1">
                <a:spLocks noRot="1" noChangeAspect="1" noMove="1" noResize="1" noEditPoints="1" noAdjustHandles="1" noChangeArrowheads="1" noChangeShapeType="1" noTextEdit="1"/>
              </p:cNvSpPr>
              <p:nvPr/>
            </p:nvSpPr>
            <p:spPr>
              <a:xfrm>
                <a:off x="3342598" y="4726111"/>
                <a:ext cx="1966935" cy="562911"/>
              </a:xfrm>
              <a:prstGeom prst="rect">
                <a:avLst/>
              </a:prstGeom>
              <a:blipFill>
                <a:blip r:embed="rId3"/>
                <a:stretch>
                  <a:fillRect/>
                </a:stretch>
              </a:blipFill>
            </p:spPr>
            <p:txBody>
              <a:bodyPr/>
              <a:lstStyle/>
              <a:p>
                <a:r>
                  <a:rPr lang="pt-BR">
                    <a:noFill/>
                  </a:rPr>
                  <a:t> </a:t>
                </a:r>
              </a:p>
            </p:txBody>
          </p:sp>
        </mc:Fallback>
      </mc:AlternateContent>
      <p:sp>
        <p:nvSpPr>
          <p:cNvPr id="14" name="CaixaDeTexto 13">
            <a:extLst>
              <a:ext uri="{FF2B5EF4-FFF2-40B4-BE49-F238E27FC236}">
                <a16:creationId xmlns:a16="http://schemas.microsoft.com/office/drawing/2014/main" id="{CA17FBEE-97C8-4DE0-BC52-62BC09B86A00}"/>
              </a:ext>
            </a:extLst>
          </p:cNvPr>
          <p:cNvSpPr txBox="1"/>
          <p:nvPr/>
        </p:nvSpPr>
        <p:spPr>
          <a:xfrm>
            <a:off x="110608" y="5557635"/>
            <a:ext cx="5680591" cy="307777"/>
          </a:xfrm>
          <a:prstGeom prst="rect">
            <a:avLst/>
          </a:prstGeom>
          <a:noFill/>
        </p:spPr>
        <p:txBody>
          <a:bodyPr wrap="square">
            <a:spAutoFit/>
          </a:bodyPr>
          <a:lstStyle/>
          <a:p>
            <a:r>
              <a:rPr lang="pt-PT" sz="1400" b="1" dirty="0">
                <a:effectLst/>
                <a:latin typeface="Arial" panose="020B0604020202020204" pitchFamily="34" charset="0"/>
                <a:ea typeface="Times New Roman" panose="02020603050405020304" pitchFamily="18" charset="0"/>
              </a:rPr>
              <a:t>Resposta 9a): _ _ _ _ _ _ _ _ _ _ _ _ _ _ _ _ _ _ _ _ _ _ _ _ _ _ _ </a:t>
            </a:r>
            <a:endParaRPr lang="pt-BR" sz="1400" dirty="0"/>
          </a:p>
        </p:txBody>
      </p:sp>
      <p:sp>
        <p:nvSpPr>
          <p:cNvPr id="16" name="CaixaDeTexto 15">
            <a:extLst>
              <a:ext uri="{FF2B5EF4-FFF2-40B4-BE49-F238E27FC236}">
                <a16:creationId xmlns:a16="http://schemas.microsoft.com/office/drawing/2014/main" id="{59D265FC-349B-4674-ACCB-CADA3A61C772}"/>
              </a:ext>
            </a:extLst>
          </p:cNvPr>
          <p:cNvSpPr txBox="1"/>
          <p:nvPr/>
        </p:nvSpPr>
        <p:spPr>
          <a:xfrm>
            <a:off x="6751051" y="2666425"/>
            <a:ext cx="5237749" cy="1615827"/>
          </a:xfrm>
          <a:prstGeom prst="rect">
            <a:avLst/>
          </a:prstGeom>
          <a:noFill/>
        </p:spPr>
        <p:txBody>
          <a:bodyPr wrap="square">
            <a:spAutoFit/>
          </a:bodyPr>
          <a:lstStyle/>
          <a:p>
            <a:pPr algn="just">
              <a:lnSpc>
                <a:spcPct val="110000"/>
              </a:lnSpc>
            </a:pPr>
            <a:r>
              <a:rPr lang="pt-PT" sz="1500" b="1" dirty="0">
                <a:effectLst/>
                <a:latin typeface="Arial" panose="020B0604020202020204" pitchFamily="34" charset="0"/>
                <a:ea typeface="Times New Roman" panose="02020603050405020304" pitchFamily="18" charset="0"/>
              </a:rPr>
              <a:t>Pergunta 9b) (0,25 ponto)</a:t>
            </a:r>
            <a:r>
              <a:rPr lang="pt-PT" sz="1500" dirty="0">
                <a:effectLst/>
                <a:latin typeface="Arial" panose="020B0604020202020204" pitchFamily="34" charset="0"/>
                <a:ea typeface="Times New Roman" panose="02020603050405020304" pitchFamily="18" charset="0"/>
              </a:rPr>
              <a:t> A Tabela abaixo mostra a velocidade para várias órbitas circulares no plano do Equador terrestre.  Baseado nessa tabela e no resultado que você obteve na Pergunta 9a, coloque um </a:t>
            </a:r>
            <a:r>
              <a:rPr lang="pt-PT" sz="1500" b="1" dirty="0">
                <a:effectLst/>
                <a:latin typeface="Arial" panose="020B0604020202020204" pitchFamily="34" charset="0"/>
                <a:ea typeface="Times New Roman" panose="02020603050405020304" pitchFamily="18" charset="0"/>
              </a:rPr>
              <a:t>X</a:t>
            </a:r>
            <a:r>
              <a:rPr lang="pt-PT" sz="1500" dirty="0">
                <a:effectLst/>
                <a:latin typeface="Arial" panose="020B0604020202020204" pitchFamily="34" charset="0"/>
                <a:ea typeface="Times New Roman" panose="02020603050405020304" pitchFamily="18" charset="0"/>
              </a:rPr>
              <a:t> sobre o raio da órbita do satélite geoestacionário mencionado na pergunta 9a.</a:t>
            </a:r>
            <a:endParaRPr lang="pt-BR" sz="1500" dirty="0"/>
          </a:p>
        </p:txBody>
      </p:sp>
      <p:graphicFrame>
        <p:nvGraphicFramePr>
          <p:cNvPr id="17" name="Tabela 16">
            <a:extLst>
              <a:ext uri="{FF2B5EF4-FFF2-40B4-BE49-F238E27FC236}">
                <a16:creationId xmlns:a16="http://schemas.microsoft.com/office/drawing/2014/main" id="{B7A42155-AF55-4735-85D9-C908C7DEA1D0}"/>
              </a:ext>
            </a:extLst>
          </p:cNvPr>
          <p:cNvGraphicFramePr>
            <a:graphicFrameLocks noGrp="1"/>
          </p:cNvGraphicFramePr>
          <p:nvPr>
            <p:extLst>
              <p:ext uri="{D42A27DB-BD31-4B8C-83A1-F6EECF244321}">
                <p14:modId xmlns:p14="http://schemas.microsoft.com/office/powerpoint/2010/main" val="1258405081"/>
              </p:ext>
            </p:extLst>
          </p:nvPr>
        </p:nvGraphicFramePr>
        <p:xfrm>
          <a:off x="6882468" y="4622157"/>
          <a:ext cx="5017986" cy="939623"/>
        </p:xfrm>
        <a:graphic>
          <a:graphicData uri="http://schemas.openxmlformats.org/drawingml/2006/table">
            <a:tbl>
              <a:tblPr/>
              <a:tblGrid>
                <a:gridCol w="836331">
                  <a:extLst>
                    <a:ext uri="{9D8B030D-6E8A-4147-A177-3AD203B41FA5}">
                      <a16:colId xmlns:a16="http://schemas.microsoft.com/office/drawing/2014/main" val="4228637279"/>
                    </a:ext>
                  </a:extLst>
                </a:gridCol>
                <a:gridCol w="836331">
                  <a:extLst>
                    <a:ext uri="{9D8B030D-6E8A-4147-A177-3AD203B41FA5}">
                      <a16:colId xmlns:a16="http://schemas.microsoft.com/office/drawing/2014/main" val="557095245"/>
                    </a:ext>
                  </a:extLst>
                </a:gridCol>
                <a:gridCol w="836331">
                  <a:extLst>
                    <a:ext uri="{9D8B030D-6E8A-4147-A177-3AD203B41FA5}">
                      <a16:colId xmlns:a16="http://schemas.microsoft.com/office/drawing/2014/main" val="3895008763"/>
                    </a:ext>
                  </a:extLst>
                </a:gridCol>
                <a:gridCol w="836331">
                  <a:extLst>
                    <a:ext uri="{9D8B030D-6E8A-4147-A177-3AD203B41FA5}">
                      <a16:colId xmlns:a16="http://schemas.microsoft.com/office/drawing/2014/main" val="2578497087"/>
                    </a:ext>
                  </a:extLst>
                </a:gridCol>
                <a:gridCol w="836331">
                  <a:extLst>
                    <a:ext uri="{9D8B030D-6E8A-4147-A177-3AD203B41FA5}">
                      <a16:colId xmlns:a16="http://schemas.microsoft.com/office/drawing/2014/main" val="68854579"/>
                    </a:ext>
                  </a:extLst>
                </a:gridCol>
                <a:gridCol w="836331">
                  <a:extLst>
                    <a:ext uri="{9D8B030D-6E8A-4147-A177-3AD203B41FA5}">
                      <a16:colId xmlns:a16="http://schemas.microsoft.com/office/drawing/2014/main" val="2563143332"/>
                    </a:ext>
                  </a:extLst>
                </a:gridCol>
              </a:tblGrid>
              <a:tr h="427101">
                <a:tc>
                  <a:txBody>
                    <a:bodyPr/>
                    <a:lstStyle/>
                    <a:p>
                      <a:pPr algn="r" hangingPunct="0">
                        <a:spcAft>
                          <a:spcPts val="0"/>
                        </a:spcAft>
                      </a:pPr>
                      <a:r>
                        <a:rPr lang="pt-PT" sz="900">
                          <a:effectLst/>
                          <a:latin typeface="Arial" panose="020B0604020202020204" pitchFamily="34" charset="0"/>
                          <a:ea typeface="Times New Roman" panose="02020603050405020304" pitchFamily="18" charset="0"/>
                        </a:rPr>
                        <a:t>Raio orbital (km)</a:t>
                      </a:r>
                      <a:endParaRPr lang="pt-B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dirty="0">
                          <a:effectLst/>
                          <a:latin typeface="Arial" panose="020B0604020202020204" pitchFamily="34" charset="0"/>
                          <a:ea typeface="Times New Roman" panose="02020603050405020304" pitchFamily="18" charset="0"/>
                        </a:rPr>
                        <a:t>6.630</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a:effectLst/>
                          <a:latin typeface="Arial" panose="020B0604020202020204" pitchFamily="34" charset="0"/>
                          <a:ea typeface="Times New Roman" panose="02020603050405020304" pitchFamily="18" charset="0"/>
                        </a:rPr>
                        <a:t>6.728</a:t>
                      </a:r>
                      <a:endParaRPr lang="pt-B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a:effectLst/>
                          <a:latin typeface="Arial" panose="020B0604020202020204" pitchFamily="34" charset="0"/>
                          <a:ea typeface="Times New Roman" panose="02020603050405020304" pitchFamily="18" charset="0"/>
                        </a:rPr>
                        <a:t>7.378</a:t>
                      </a:r>
                      <a:endParaRPr lang="pt-B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a:effectLst/>
                          <a:latin typeface="Arial" panose="020B0604020202020204" pitchFamily="34" charset="0"/>
                          <a:ea typeface="Times New Roman" panose="02020603050405020304" pitchFamily="18" charset="0"/>
                        </a:rPr>
                        <a:t>16.378</a:t>
                      </a:r>
                      <a:endParaRPr lang="pt-B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dirty="0">
                          <a:effectLst/>
                          <a:latin typeface="Arial" panose="020B0604020202020204" pitchFamily="34" charset="0"/>
                          <a:ea typeface="Times New Roman" panose="02020603050405020304" pitchFamily="18" charset="0"/>
                        </a:rPr>
                        <a:t>42.160</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381566"/>
                  </a:ext>
                </a:extLst>
              </a:tr>
              <a:tr h="512522">
                <a:tc>
                  <a:txBody>
                    <a:bodyPr/>
                    <a:lstStyle/>
                    <a:p>
                      <a:pPr algn="ctr" hangingPunct="0">
                        <a:spcAft>
                          <a:spcPts val="0"/>
                        </a:spcAft>
                      </a:pPr>
                      <a:r>
                        <a:rPr lang="pt-PT" sz="900" dirty="0">
                          <a:effectLst/>
                          <a:latin typeface="Arial" panose="020B0604020202020204" pitchFamily="34" charset="0"/>
                          <a:ea typeface="Times New Roman" panose="02020603050405020304" pitchFamily="18" charset="0"/>
                        </a:rPr>
                        <a:t>Velocidade orbital (km/h)</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a:effectLst/>
                          <a:latin typeface="Arial" panose="020B0604020202020204" pitchFamily="34" charset="0"/>
                          <a:ea typeface="Times New Roman" panose="02020603050405020304" pitchFamily="18" charset="0"/>
                        </a:rPr>
                        <a:t>27.926 </a:t>
                      </a:r>
                      <a:endParaRPr lang="pt-B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a:effectLst/>
                          <a:latin typeface="Arial" panose="020B0604020202020204" pitchFamily="34" charset="0"/>
                          <a:ea typeface="Times New Roman" panose="02020603050405020304" pitchFamily="18" charset="0"/>
                        </a:rPr>
                        <a:t>27.718</a:t>
                      </a:r>
                      <a:endParaRPr lang="pt-B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a:effectLst/>
                          <a:latin typeface="Arial" panose="020B0604020202020204" pitchFamily="34" charset="0"/>
                          <a:ea typeface="Times New Roman" panose="02020603050405020304" pitchFamily="18" charset="0"/>
                        </a:rPr>
                        <a:t>26.469</a:t>
                      </a:r>
                      <a:endParaRPr lang="pt-B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a:effectLst/>
                          <a:latin typeface="Arial" panose="020B0604020202020204" pitchFamily="34" charset="0"/>
                          <a:ea typeface="Times New Roman" panose="02020603050405020304" pitchFamily="18" charset="0"/>
                        </a:rPr>
                        <a:t>17.765</a:t>
                      </a:r>
                      <a:endParaRPr lang="pt-B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900" dirty="0">
                          <a:effectLst/>
                          <a:latin typeface="Arial" panose="020B0604020202020204" pitchFamily="34" charset="0"/>
                          <a:ea typeface="Times New Roman" panose="02020603050405020304" pitchFamily="18" charset="0"/>
                        </a:rPr>
                        <a:t>11.042</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202831"/>
                  </a:ext>
                </a:extLst>
              </a:tr>
            </a:tbl>
          </a:graphicData>
        </a:graphic>
      </p:graphicFrame>
      <p:sp>
        <p:nvSpPr>
          <p:cNvPr id="13" name="CaixaDeTexto 12">
            <a:extLst>
              <a:ext uri="{FF2B5EF4-FFF2-40B4-BE49-F238E27FC236}">
                <a16:creationId xmlns:a16="http://schemas.microsoft.com/office/drawing/2014/main" id="{8B060DC5-3CE4-48F7-810F-CAC0CA9E6F42}"/>
              </a:ext>
            </a:extLst>
          </p:cNvPr>
          <p:cNvSpPr txBox="1"/>
          <p:nvPr/>
        </p:nvSpPr>
        <p:spPr>
          <a:xfrm>
            <a:off x="110609" y="4907055"/>
            <a:ext cx="1568347" cy="307777"/>
          </a:xfrm>
          <a:prstGeom prst="rect">
            <a:avLst/>
          </a:prstGeom>
          <a:noFill/>
        </p:spPr>
        <p:txBody>
          <a:bodyPr wrap="square">
            <a:spAutoFit/>
          </a:bodyPr>
          <a:lstStyle/>
          <a:p>
            <a:r>
              <a:rPr lang="pt-BR" sz="1400" b="1" dirty="0">
                <a:effectLst/>
                <a:latin typeface="Arial" panose="020B0604020202020204" pitchFamily="34" charset="0"/>
                <a:ea typeface="Times New Roman" panose="02020603050405020304" pitchFamily="18" charset="0"/>
              </a:rPr>
              <a:t>Resolução 9a):</a:t>
            </a:r>
            <a:endParaRPr lang="pt-BR" sz="1400" dirty="0"/>
          </a:p>
        </p:txBody>
      </p:sp>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5E469ABA-3C03-4676-8C2C-E9E96D877EF0}"/>
                  </a:ext>
                </a:extLst>
              </p:cNvPr>
              <p:cNvSpPr txBox="1"/>
              <p:nvPr/>
            </p:nvSpPr>
            <p:spPr>
              <a:xfrm>
                <a:off x="1470989" y="4810618"/>
                <a:ext cx="1225826" cy="500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𝑽</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𝒆𝒔𝒑𝒂</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ç</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𝒐</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𝒕𝒆𝒎𝒑𝒐</m:t>
                          </m:r>
                        </m:den>
                      </m:f>
                    </m:oMath>
                  </m:oMathPara>
                </a14:m>
                <a:endParaRPr lang="pt-BR" sz="1400" dirty="0"/>
              </a:p>
            </p:txBody>
          </p:sp>
        </mc:Choice>
        <mc:Fallback xmlns="">
          <p:sp>
            <p:nvSpPr>
              <p:cNvPr id="15" name="CaixaDeTexto 14">
                <a:extLst>
                  <a:ext uri="{FF2B5EF4-FFF2-40B4-BE49-F238E27FC236}">
                    <a16:creationId xmlns:a16="http://schemas.microsoft.com/office/drawing/2014/main" id="{5E469ABA-3C03-4676-8C2C-E9E96D877EF0}"/>
                  </a:ext>
                </a:extLst>
              </p:cNvPr>
              <p:cNvSpPr txBox="1">
                <a:spLocks noRot="1" noChangeAspect="1" noMove="1" noResize="1" noEditPoints="1" noAdjustHandles="1" noChangeArrowheads="1" noChangeShapeType="1" noTextEdit="1"/>
              </p:cNvSpPr>
              <p:nvPr/>
            </p:nvSpPr>
            <p:spPr>
              <a:xfrm>
                <a:off x="1470989" y="4810618"/>
                <a:ext cx="1225826" cy="500650"/>
              </a:xfrm>
              <a:prstGeom prst="rect">
                <a:avLst/>
              </a:prstGeom>
              <a:blipFill>
                <a:blip r:embed="rId4"/>
                <a:stretch>
                  <a:fillRect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4E338849-99FF-4EA6-8A37-DCD160C77D52}"/>
                  </a:ext>
                </a:extLst>
              </p:cNvPr>
              <p:cNvSpPr txBox="1"/>
              <p:nvPr/>
            </p:nvSpPr>
            <p:spPr>
              <a:xfrm>
                <a:off x="2550026" y="4787474"/>
                <a:ext cx="1265582" cy="5015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𝟐𝟔𝟓</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𝒌𝒎</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𝟐𝟒</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𝒉</m:t>
                          </m:r>
                        </m:den>
                      </m:f>
                    </m:oMath>
                  </m:oMathPara>
                </a14:m>
                <a:endParaRPr lang="pt-BR" sz="1400" dirty="0"/>
              </a:p>
            </p:txBody>
          </p:sp>
        </mc:Choice>
        <mc:Fallback xmlns="">
          <p:sp>
            <p:nvSpPr>
              <p:cNvPr id="18" name="CaixaDeTexto 17">
                <a:extLst>
                  <a:ext uri="{FF2B5EF4-FFF2-40B4-BE49-F238E27FC236}">
                    <a16:creationId xmlns:a16="http://schemas.microsoft.com/office/drawing/2014/main" id="{4E338849-99FF-4EA6-8A37-DCD160C77D52}"/>
                  </a:ext>
                </a:extLst>
              </p:cNvPr>
              <p:cNvSpPr txBox="1">
                <a:spLocks noRot="1" noChangeAspect="1" noMove="1" noResize="1" noEditPoints="1" noAdjustHandles="1" noChangeArrowheads="1" noChangeShapeType="1" noTextEdit="1"/>
              </p:cNvSpPr>
              <p:nvPr/>
            </p:nvSpPr>
            <p:spPr>
              <a:xfrm>
                <a:off x="2550026" y="4787474"/>
                <a:ext cx="1265582" cy="501548"/>
              </a:xfrm>
              <a:prstGeom prst="rect">
                <a:avLst/>
              </a:prstGeom>
              <a:blipFill>
                <a:blip r:embed="rId5"/>
                <a:stretch>
                  <a:fillRect r="-3846" b="-2410"/>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BAFFDDB7-10B2-42F9-84FF-398A7009B9AD}"/>
              </a:ext>
            </a:extLst>
          </p:cNvPr>
          <p:cNvSpPr txBox="1"/>
          <p:nvPr/>
        </p:nvSpPr>
        <p:spPr>
          <a:xfrm>
            <a:off x="1311702" y="5500182"/>
            <a:ext cx="4273826" cy="307777"/>
          </a:xfrm>
          <a:prstGeom prst="rect">
            <a:avLst/>
          </a:prstGeom>
          <a:noFill/>
        </p:spPr>
        <p:txBody>
          <a:bodyPr wrap="square">
            <a:spAutoFit/>
          </a:bodyPr>
          <a:lstStyle/>
          <a:p>
            <a:r>
              <a:rPr lang="pt-PT" sz="1400" b="1" dirty="0">
                <a:solidFill>
                  <a:srgbClr val="FF0000"/>
                </a:solidFill>
                <a:latin typeface="Arial" panose="020B0604020202020204" pitchFamily="34" charset="0"/>
                <a:cs typeface="Arial" panose="020B0604020202020204" pitchFamily="34" charset="0"/>
              </a:rPr>
              <a:t>11.042 km/h (ou qualquer valor próximo deste)</a:t>
            </a:r>
            <a:endParaRPr lang="pt-BR" sz="1400" b="1" dirty="0">
              <a:solidFill>
                <a:srgbClr val="FF0000"/>
              </a:solidFill>
              <a:latin typeface="Arial" panose="020B0604020202020204" pitchFamily="34" charset="0"/>
              <a:cs typeface="Arial" panose="020B0604020202020204" pitchFamily="34" charset="0"/>
            </a:endParaRPr>
          </a:p>
        </p:txBody>
      </p:sp>
      <p:sp>
        <p:nvSpPr>
          <p:cNvPr id="20" name="CaixaDeTexto 19">
            <a:extLst>
              <a:ext uri="{FF2B5EF4-FFF2-40B4-BE49-F238E27FC236}">
                <a16:creationId xmlns:a16="http://schemas.microsoft.com/office/drawing/2014/main" id="{026DC1F7-6303-4FCC-8912-2E081F34D7A7}"/>
              </a:ext>
            </a:extLst>
          </p:cNvPr>
          <p:cNvSpPr txBox="1"/>
          <p:nvPr/>
        </p:nvSpPr>
        <p:spPr>
          <a:xfrm>
            <a:off x="11598127" y="4658884"/>
            <a:ext cx="234963" cy="338554"/>
          </a:xfrm>
          <a:prstGeom prst="rect">
            <a:avLst/>
          </a:prstGeom>
          <a:noFill/>
        </p:spPr>
        <p:txBody>
          <a:bodyPr wrap="square">
            <a:spAutoFit/>
          </a:bodyPr>
          <a:lstStyle/>
          <a:p>
            <a:r>
              <a:rPr lang="pt-PT" sz="1600" b="1" dirty="0">
                <a:solidFill>
                  <a:srgbClr val="FF0000"/>
                </a:solidFill>
                <a:effectLst/>
                <a:latin typeface="Arial" panose="020B0604020202020204" pitchFamily="34" charset="0"/>
                <a:ea typeface="Times New Roman" panose="02020603050405020304" pitchFamily="18" charset="0"/>
              </a:rPr>
              <a:t>X</a:t>
            </a:r>
            <a:endParaRPr lang="pt-BR" sz="1600" dirty="0"/>
          </a:p>
        </p:txBody>
      </p:sp>
    </p:spTree>
    <p:extLst>
      <p:ext uri="{BB962C8B-B14F-4D97-AF65-F5344CB8AC3E}">
        <p14:creationId xmlns:p14="http://schemas.microsoft.com/office/powerpoint/2010/main" val="7503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74AE2E2-FB87-4043-98E0-726168AEF008}"/>
              </a:ext>
            </a:extLst>
          </p:cNvPr>
          <p:cNvSpPr txBox="1"/>
          <p:nvPr/>
        </p:nvSpPr>
        <p:spPr>
          <a:xfrm>
            <a:off x="192507" y="2349950"/>
            <a:ext cx="11770894" cy="3613297"/>
          </a:xfrm>
          <a:prstGeom prst="rect">
            <a:avLst/>
          </a:prstGeom>
          <a:noFill/>
        </p:spPr>
        <p:txBody>
          <a:bodyPr wrap="square">
            <a:spAutoFit/>
          </a:bodyPr>
          <a:lstStyle/>
          <a:p>
            <a:pPr algn="just" hangingPunct="0">
              <a:lnSpc>
                <a:spcPct val="130000"/>
              </a:lnSpc>
              <a:spcAft>
                <a:spcPts val="0"/>
              </a:spcAft>
            </a:pPr>
            <a:r>
              <a:rPr lang="pt-PT" sz="1600" dirty="0">
                <a:effectLst/>
                <a:latin typeface="Arial" panose="020B0604020202020204" pitchFamily="34" charset="0"/>
                <a:ea typeface="Times New Roman" panose="02020603050405020304" pitchFamily="18" charset="0"/>
              </a:rPr>
              <a:t>Baseado no conhecimento da mecânica orbital Hohmann propôs a teoria que ficou conhecida como órbita de transferência de Hohmann, que minimiza a quantidade de energia (propelente) necessária para colocar satélites e espaçonaves em órbita da Terra.  Fique tranquilo, que vamos lhe explicar a genial  ideia do Dr. Hohmann.</a:t>
            </a:r>
            <a:endParaRPr lang="pt-BR" sz="1600" dirty="0">
              <a:effectLst/>
              <a:latin typeface="Times New Roman" panose="02020603050405020304" pitchFamily="18" charset="0"/>
              <a:ea typeface="Times New Roman" panose="02020603050405020304" pitchFamily="18" charset="0"/>
            </a:endParaRPr>
          </a:p>
          <a:p>
            <a:pPr algn="just" hangingPunct="0">
              <a:lnSpc>
                <a:spcPct val="130000"/>
              </a:lnSpc>
              <a:spcAft>
                <a:spcPts val="0"/>
              </a:spcAft>
            </a:pPr>
            <a:r>
              <a:rPr lang="pt-PT" sz="1600" dirty="0">
                <a:effectLst/>
                <a:latin typeface="Arial" panose="020B0604020202020204" pitchFamily="34" charset="0"/>
                <a:ea typeface="Times New Roman" panose="02020603050405020304" pitchFamily="18" charset="0"/>
              </a:rPr>
              <a:t>De uma maneira simplificada, a  ideia do Dr. Hohmann funciona da seguinte forma: </a:t>
            </a:r>
            <a:r>
              <a:rPr lang="pt-PT" sz="1600" dirty="0">
                <a:solidFill>
                  <a:srgbClr val="000000"/>
                </a:solidFill>
                <a:effectLst/>
                <a:latin typeface="Arial" panose="020B0604020202020204" pitchFamily="34" charset="0"/>
                <a:ea typeface="Times New Roman" panose="02020603050405020304" pitchFamily="18" charset="0"/>
              </a:rPr>
              <a:t>em vez</a:t>
            </a:r>
            <a:r>
              <a:rPr lang="pt-PT" sz="1600" dirty="0">
                <a:effectLst/>
                <a:latin typeface="Arial" panose="020B0604020202020204" pitchFamily="34" charset="0"/>
                <a:ea typeface="Times New Roman" panose="02020603050405020304" pitchFamily="18" charset="0"/>
              </a:rPr>
              <a:t> do foguete colocar o satélite geoestacionário em sua órbita final, representada pela linha cheia da figura ao lado, ele o coloca no ponto </a:t>
            </a:r>
            <a:r>
              <a:rPr lang="pt-PT" sz="1600" b="1" dirty="0">
                <a:effectLst/>
                <a:latin typeface="Arial" panose="020B0604020202020204" pitchFamily="34" charset="0"/>
                <a:ea typeface="Times New Roman" panose="02020603050405020304" pitchFamily="18" charset="0"/>
              </a:rPr>
              <a:t>B </a:t>
            </a:r>
            <a:r>
              <a:rPr lang="pt-PT" sz="1600" dirty="0">
                <a:effectLst/>
                <a:latin typeface="Arial" panose="020B0604020202020204" pitchFamily="34" charset="0"/>
                <a:ea typeface="Times New Roman" panose="02020603050405020304" pitchFamily="18" charset="0"/>
              </a:rPr>
              <a:t>situado a cerca de 200 km de distância da superfície terrestre.  A partir do ponto </a:t>
            </a:r>
            <a:r>
              <a:rPr lang="pt-PT" sz="1600" b="1" dirty="0">
                <a:effectLst/>
                <a:latin typeface="Arial" panose="020B0604020202020204" pitchFamily="34" charset="0"/>
                <a:ea typeface="Times New Roman" panose="02020603050405020304" pitchFamily="18" charset="0"/>
              </a:rPr>
              <a:t>B</a:t>
            </a:r>
            <a:r>
              <a:rPr lang="pt-PT" sz="1600" dirty="0">
                <a:effectLst/>
                <a:latin typeface="Arial" panose="020B0604020202020204" pitchFamily="34" charset="0"/>
                <a:ea typeface="Times New Roman" panose="02020603050405020304" pitchFamily="18" charset="0"/>
              </a:rPr>
              <a:t> o movimento do satélite estará sujeito às leis da mecânica orbital e girará no sentido </a:t>
            </a:r>
            <a:r>
              <a:rPr lang="pt-PT" sz="1600" dirty="0">
                <a:solidFill>
                  <a:srgbClr val="000000"/>
                </a:solidFill>
                <a:effectLst/>
                <a:latin typeface="Arial" panose="020B0604020202020204" pitchFamily="34" charset="0"/>
                <a:ea typeface="Times New Roman" panose="02020603050405020304" pitchFamily="18" charset="0"/>
              </a:rPr>
              <a:t>anti-horário</a:t>
            </a:r>
            <a:r>
              <a:rPr lang="pt-PT" sz="1600" dirty="0">
                <a:effectLst/>
                <a:latin typeface="Arial" panose="020B0604020202020204" pitchFamily="34" charset="0"/>
                <a:ea typeface="Times New Roman" panose="02020603050405020304" pitchFamily="18" charset="0"/>
              </a:rPr>
              <a:t> ao longo de uma órbita elíptica representada pela linha tracejada da figura.  Para efeitos de comunicação, este satélite não teria qualquer utilidade uma vez que a sua posição em relação a um ponto fixo da superfície terrestre localizado no Equador terrestre muda com o tempo. Mas é aqui que entra a genial ideia de Hohmann.  De acordo com sua teoria, a órbita geoestacionária pode ser alcançada acionando o propulsor do satélite no apogeu de sua trajetória elíptica (ponto </a:t>
            </a:r>
            <a:r>
              <a:rPr lang="pt-PT" sz="1600" b="1" dirty="0">
                <a:effectLst/>
                <a:latin typeface="Arial" panose="020B0604020202020204" pitchFamily="34" charset="0"/>
                <a:ea typeface="Times New Roman" panose="02020603050405020304" pitchFamily="18" charset="0"/>
              </a:rPr>
              <a:t>C</a:t>
            </a:r>
            <a:r>
              <a:rPr lang="pt-PT" sz="1600" dirty="0">
                <a:effectLst/>
                <a:latin typeface="Arial" panose="020B0604020202020204" pitchFamily="34" charset="0"/>
                <a:ea typeface="Times New Roman" panose="02020603050405020304" pitchFamily="18" charset="0"/>
              </a:rPr>
              <a:t> da figura) e com isso ele sairá de sua órbita elíptica e alcançará a órbita geoestacionária. </a:t>
            </a:r>
            <a:endParaRPr lang="pt-BR" sz="1600" dirty="0">
              <a:effectLst/>
              <a:latin typeface="Times New Roman" panose="02020603050405020304" pitchFamily="18" charset="0"/>
              <a:ea typeface="Times New Roman" panose="02020603050405020304" pitchFamily="18" charset="0"/>
            </a:endParaRPr>
          </a:p>
        </p:txBody>
      </p:sp>
      <p:sp>
        <p:nvSpPr>
          <p:cNvPr id="13" name="CaixaDeTexto 12">
            <a:extLst>
              <a:ext uri="{FF2B5EF4-FFF2-40B4-BE49-F238E27FC236}">
                <a16:creationId xmlns:a16="http://schemas.microsoft.com/office/drawing/2014/main" id="{75F449A6-5321-410F-B0CB-1360DAFEA6D2}"/>
              </a:ext>
            </a:extLst>
          </p:cNvPr>
          <p:cNvSpPr txBox="1"/>
          <p:nvPr/>
        </p:nvSpPr>
        <p:spPr>
          <a:xfrm>
            <a:off x="191962" y="123784"/>
            <a:ext cx="8158748" cy="2332946"/>
          </a:xfrm>
          <a:prstGeom prst="rect">
            <a:avLst/>
          </a:prstGeom>
          <a:noFill/>
        </p:spPr>
        <p:txBody>
          <a:bodyPr wrap="square">
            <a:spAutoFit/>
          </a:bodyPr>
          <a:lstStyle/>
          <a:p>
            <a:pPr algn="just" hangingPunct="0">
              <a:lnSpc>
                <a:spcPct val="130000"/>
              </a:lnSpc>
              <a:spcAft>
                <a:spcPts val="0"/>
              </a:spcAft>
            </a:pPr>
            <a:r>
              <a:rPr lang="pt-PT" sz="1600" dirty="0">
                <a:effectLst/>
                <a:latin typeface="Arial" panose="020B0604020202020204" pitchFamily="34" charset="0"/>
                <a:ea typeface="Times New Roman" panose="02020603050405020304" pitchFamily="18" charset="0"/>
              </a:rPr>
              <a:t>Colocar um satélite em órbita exige muito conhecimento, trabalho, tecnologia, laboratórios especializados e recursos financeiros.  Além do satélite, é preciso um foguete com energia suficiente para transportar o satélite ao espaço.  Normalmente, a massa de propelente (combustível + oxidante) constitui 80% da massa total do foguete, sendo a massa do satélite inferior a 1% da massa total do foguete. </a:t>
            </a:r>
            <a:r>
              <a:rPr lang="pt-PT" sz="1600" dirty="0">
                <a:latin typeface="Arial" panose="020B0604020202020204" pitchFamily="34" charset="0"/>
                <a:ea typeface="Times New Roman" panose="02020603050405020304" pitchFamily="18" charset="0"/>
              </a:rPr>
              <a:t>Embora o primeiro satélite artificial da Terra tenha sido lançado em 1957, em 1925 o engenheiro alemão Dr. Walter Hohmann já tinha pensado no problema.  Não é incrível?</a:t>
            </a:r>
            <a:endParaRPr lang="pt-B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348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785A273-A8C8-4812-AF53-72356D073BDA}"/>
              </a:ext>
            </a:extLst>
          </p:cNvPr>
          <p:cNvSpPr txBox="1"/>
          <p:nvPr/>
        </p:nvSpPr>
        <p:spPr>
          <a:xfrm>
            <a:off x="171174" y="2496693"/>
            <a:ext cx="1530626" cy="307777"/>
          </a:xfrm>
          <a:prstGeom prst="rect">
            <a:avLst/>
          </a:prstGeom>
          <a:noFill/>
        </p:spPr>
        <p:txBody>
          <a:bodyPr wrap="square">
            <a:spAutoFit/>
          </a:bodyPr>
          <a:lstStyle/>
          <a:p>
            <a:r>
              <a:rPr lang="pt-BR" sz="1400" b="1" dirty="0">
                <a:effectLst/>
                <a:latin typeface="Arial" panose="020B0604020202020204" pitchFamily="34" charset="0"/>
                <a:ea typeface="Times New Roman" panose="02020603050405020304" pitchFamily="18" charset="0"/>
              </a:rPr>
              <a:t>Resolução 9c):</a:t>
            </a:r>
            <a:endParaRPr lang="pt-BR" sz="1400" dirty="0"/>
          </a:p>
        </p:txBody>
      </p:sp>
      <p:sp>
        <p:nvSpPr>
          <p:cNvPr id="5" name="CaixaDeTexto 4">
            <a:extLst>
              <a:ext uri="{FF2B5EF4-FFF2-40B4-BE49-F238E27FC236}">
                <a16:creationId xmlns:a16="http://schemas.microsoft.com/office/drawing/2014/main" id="{D2A3D5BF-8B54-4B1A-A6EB-571E56FD9F93}"/>
              </a:ext>
            </a:extLst>
          </p:cNvPr>
          <p:cNvSpPr txBox="1"/>
          <p:nvPr/>
        </p:nvSpPr>
        <p:spPr>
          <a:xfrm>
            <a:off x="1475040" y="2513361"/>
            <a:ext cx="6221894" cy="307777"/>
          </a:xfrm>
          <a:prstGeom prst="rect">
            <a:avLst/>
          </a:prstGeom>
          <a:noFill/>
        </p:spPr>
        <p:txBody>
          <a:bodyPr wrap="square">
            <a:spAutoFit/>
          </a:bodyPr>
          <a:lstStyle/>
          <a:p>
            <a:r>
              <a:rPr lang="pt-PT" sz="1400" i="1" dirty="0">
                <a:solidFill>
                  <a:srgbClr val="FF0000"/>
                </a:solidFill>
                <a:effectLst/>
                <a:latin typeface="Arial" panose="020B0604020202020204" pitchFamily="34" charset="0"/>
                <a:ea typeface="Times New Roman" panose="02020603050405020304" pitchFamily="18" charset="0"/>
              </a:rPr>
              <a:t>Mostraremos a resolução de dois modos, ou seja, opção 1 e opção 2.</a:t>
            </a:r>
            <a:endParaRPr lang="pt-BR" sz="1400" dirty="0"/>
          </a:p>
        </p:txBody>
      </p:sp>
      <p:sp>
        <p:nvSpPr>
          <p:cNvPr id="7" name="CaixaDeTexto 6">
            <a:extLst>
              <a:ext uri="{FF2B5EF4-FFF2-40B4-BE49-F238E27FC236}">
                <a16:creationId xmlns:a16="http://schemas.microsoft.com/office/drawing/2014/main" id="{D7E60FDF-94AE-413B-AD14-D30E3D2D5B4C}"/>
              </a:ext>
            </a:extLst>
          </p:cNvPr>
          <p:cNvSpPr txBox="1"/>
          <p:nvPr/>
        </p:nvSpPr>
        <p:spPr>
          <a:xfrm>
            <a:off x="154241" y="134680"/>
            <a:ext cx="8117692" cy="2467278"/>
          </a:xfrm>
          <a:prstGeom prst="rect">
            <a:avLst/>
          </a:prstGeom>
          <a:noFill/>
        </p:spPr>
        <p:txBody>
          <a:bodyPr wrap="square">
            <a:spAutoFit/>
          </a:bodyPr>
          <a:lstStyle/>
          <a:p>
            <a:pPr algn="just">
              <a:lnSpc>
                <a:spcPct val="130000"/>
              </a:lnSpc>
            </a:pPr>
            <a:r>
              <a:rPr lang="pt-PT" sz="1500" b="1" dirty="0">
                <a:effectLst/>
                <a:latin typeface="Arial" panose="020B0604020202020204" pitchFamily="34" charset="0"/>
                <a:ea typeface="Times New Roman" panose="02020603050405020304" pitchFamily="18" charset="0"/>
              </a:rPr>
              <a:t>Pergunta 9c (0,5 ponto) </a:t>
            </a:r>
            <a:r>
              <a:rPr lang="pt-PT" sz="1500" dirty="0">
                <a:effectLst/>
                <a:latin typeface="Arial" panose="020B0604020202020204" pitchFamily="34" charset="0"/>
                <a:ea typeface="Times New Roman" panose="02020603050405020304" pitchFamily="18" charset="0"/>
              </a:rPr>
              <a:t>Pelas leis da mecânica orbital</a:t>
            </a:r>
            <a:r>
              <a:rPr lang="pt-PT" sz="1500" dirty="0">
                <a:solidFill>
                  <a:srgbClr val="4F81BD"/>
                </a:solidFill>
                <a:effectLst/>
                <a:latin typeface="Arial" panose="020B0604020202020204" pitchFamily="34" charset="0"/>
                <a:ea typeface="Times New Roman" panose="02020603050405020304" pitchFamily="18" charset="0"/>
              </a:rPr>
              <a:t>,</a:t>
            </a:r>
            <a:r>
              <a:rPr lang="pt-PT" sz="1500" dirty="0">
                <a:effectLst/>
                <a:latin typeface="Arial" panose="020B0604020202020204" pitchFamily="34" charset="0"/>
                <a:ea typeface="Times New Roman" panose="02020603050405020304" pitchFamily="18" charset="0"/>
              </a:rPr>
              <a:t> cada órbita, seja ela elíptica ou circular, é dotada de uma energia orbital específica, definida por </a:t>
            </a:r>
            <a:r>
              <a:rPr lang="pt-PT" sz="1500" b="1" dirty="0">
                <a:effectLst/>
                <a:latin typeface="Arial" panose="020B0604020202020204" pitchFamily="34" charset="0"/>
                <a:ea typeface="Times New Roman" panose="02020603050405020304" pitchFamily="18" charset="0"/>
              </a:rPr>
              <a:t>ε = v</a:t>
            </a:r>
            <a:r>
              <a:rPr lang="pt-PT" sz="1500" b="1" baseline="30000" dirty="0">
                <a:effectLst/>
                <a:latin typeface="Arial" panose="020B0604020202020204" pitchFamily="34" charset="0"/>
                <a:ea typeface="Times New Roman" panose="02020603050405020304" pitchFamily="18" charset="0"/>
              </a:rPr>
              <a:t>2 </a:t>
            </a:r>
            <a:r>
              <a:rPr lang="pt-PT" sz="1500" b="1" dirty="0">
                <a:effectLst/>
                <a:latin typeface="Arial" panose="020B0604020202020204" pitchFamily="34" charset="0"/>
                <a:ea typeface="Times New Roman" panose="02020603050405020304" pitchFamily="18" charset="0"/>
              </a:rPr>
              <a:t>/ 2 - µ / R</a:t>
            </a:r>
            <a:r>
              <a:rPr lang="pt-PT" sz="1500" dirty="0">
                <a:effectLst/>
                <a:latin typeface="Arial" panose="020B0604020202020204" pitchFamily="34" charset="0"/>
                <a:ea typeface="Times New Roman" panose="02020603050405020304" pitchFamily="18" charset="0"/>
              </a:rPr>
              <a:t>, onde </a:t>
            </a:r>
            <a:r>
              <a:rPr lang="pt-PT" sz="1500" b="1" dirty="0">
                <a:effectLst/>
                <a:latin typeface="Arial" panose="020B0604020202020204" pitchFamily="34" charset="0"/>
                <a:ea typeface="Times New Roman" panose="02020603050405020304" pitchFamily="18" charset="0"/>
              </a:rPr>
              <a:t>v</a:t>
            </a:r>
            <a:r>
              <a:rPr lang="pt-PT" sz="1500" dirty="0">
                <a:effectLst/>
                <a:latin typeface="Arial" panose="020B0604020202020204" pitchFamily="34" charset="0"/>
                <a:ea typeface="Times New Roman" panose="02020603050405020304" pitchFamily="18" charset="0"/>
              </a:rPr>
              <a:t> é a velocidade do satélite, </a:t>
            </a:r>
            <a:r>
              <a:rPr lang="pt-PT" sz="1500" b="1" dirty="0">
                <a:effectLst/>
                <a:latin typeface="Arial" panose="020B0604020202020204" pitchFamily="34" charset="0"/>
                <a:ea typeface="Times New Roman" panose="02020603050405020304" pitchFamily="18" charset="0"/>
              </a:rPr>
              <a:t>R</a:t>
            </a:r>
            <a:r>
              <a:rPr lang="pt-PT" sz="1500" dirty="0">
                <a:effectLst/>
                <a:latin typeface="Arial" panose="020B0604020202020204" pitchFamily="34" charset="0"/>
                <a:ea typeface="Times New Roman" panose="02020603050405020304" pitchFamily="18" charset="0"/>
              </a:rPr>
              <a:t> é o raio local da órbita (medido a partir do centro da Terra) e </a:t>
            </a:r>
            <a:r>
              <a:rPr lang="pt-PT" sz="1500" b="1" dirty="0">
                <a:effectLst/>
                <a:latin typeface="Arial" panose="020B0604020202020204" pitchFamily="34" charset="0"/>
                <a:ea typeface="Times New Roman" panose="02020603050405020304" pitchFamily="18" charset="0"/>
              </a:rPr>
              <a:t>µ ≈ 4 × 10</a:t>
            </a:r>
            <a:r>
              <a:rPr lang="pt-PT" sz="1500" b="1" baseline="30000" dirty="0">
                <a:effectLst/>
                <a:latin typeface="Arial" panose="020B0604020202020204" pitchFamily="34" charset="0"/>
                <a:ea typeface="Times New Roman" panose="02020603050405020304" pitchFamily="18" charset="0"/>
              </a:rPr>
              <a:t>5</a:t>
            </a:r>
            <a:r>
              <a:rPr lang="pt-PT" sz="1500" b="1" dirty="0">
                <a:effectLst/>
                <a:latin typeface="Arial" panose="020B0604020202020204" pitchFamily="34" charset="0"/>
                <a:ea typeface="Times New Roman" panose="02020603050405020304" pitchFamily="18" charset="0"/>
              </a:rPr>
              <a:t> km</a:t>
            </a:r>
            <a:r>
              <a:rPr lang="pt-PT" sz="1500" b="1" baseline="30000" dirty="0">
                <a:effectLst/>
                <a:latin typeface="Arial" panose="020B0604020202020204" pitchFamily="34" charset="0"/>
                <a:ea typeface="Times New Roman" panose="02020603050405020304" pitchFamily="18" charset="0"/>
              </a:rPr>
              <a:t>3</a:t>
            </a:r>
            <a:r>
              <a:rPr lang="pt-PT" sz="1500" b="1" dirty="0">
                <a:effectLst/>
                <a:latin typeface="Arial" panose="020B0604020202020204" pitchFamily="34" charset="0"/>
                <a:ea typeface="Times New Roman" panose="02020603050405020304" pitchFamily="18" charset="0"/>
              </a:rPr>
              <a:t>/s</a:t>
            </a:r>
            <a:r>
              <a:rPr lang="pt-PT" sz="1500" b="1" baseline="30000" dirty="0">
                <a:effectLst/>
                <a:latin typeface="Arial" panose="020B0604020202020204" pitchFamily="34" charset="0"/>
                <a:ea typeface="Times New Roman" panose="02020603050405020304" pitchFamily="18" charset="0"/>
              </a:rPr>
              <a:t>2</a:t>
            </a:r>
            <a:r>
              <a:rPr lang="pt-PT" sz="1500" dirty="0">
                <a:effectLst/>
                <a:latin typeface="Arial" panose="020B0604020202020204" pitchFamily="34" charset="0"/>
                <a:ea typeface="Times New Roman" panose="02020603050405020304" pitchFamily="18" charset="0"/>
              </a:rPr>
              <a:t>. Para as órbitas mostradas na figura tem-se (</a:t>
            </a:r>
            <a:r>
              <a:rPr lang="pt-PT" sz="1500" b="1" dirty="0">
                <a:effectLst/>
                <a:latin typeface="Arial" panose="020B0604020202020204" pitchFamily="34" charset="0"/>
                <a:ea typeface="Times New Roman" panose="02020603050405020304" pitchFamily="18" charset="0"/>
              </a:rPr>
              <a:t>ε</a:t>
            </a:r>
            <a:r>
              <a:rPr lang="pt-PT" sz="1500" b="1" baseline="-25000" dirty="0">
                <a:effectLst/>
                <a:latin typeface="Arial" panose="020B0604020202020204" pitchFamily="34" charset="0"/>
                <a:ea typeface="Times New Roman" panose="02020603050405020304" pitchFamily="18" charset="0"/>
              </a:rPr>
              <a:t>e </a:t>
            </a:r>
            <a:r>
              <a:rPr lang="pt-PT" sz="1500" b="1" dirty="0">
                <a:effectLst/>
                <a:latin typeface="Arial" panose="020B0604020202020204" pitchFamily="34" charset="0"/>
                <a:ea typeface="Times New Roman" panose="02020603050405020304" pitchFamily="18" charset="0"/>
              </a:rPr>
              <a:t>= ) ε</a:t>
            </a:r>
            <a:r>
              <a:rPr lang="pt-PT" sz="1500" b="1" baseline="-25000" dirty="0">
                <a:effectLst/>
                <a:latin typeface="Arial" panose="020B0604020202020204" pitchFamily="34" charset="0"/>
                <a:ea typeface="Times New Roman" panose="02020603050405020304" pitchFamily="18" charset="0"/>
              </a:rPr>
              <a:t>elíptica</a:t>
            </a:r>
            <a:r>
              <a:rPr lang="pt-PT" sz="1500" b="1" dirty="0">
                <a:effectLst/>
                <a:latin typeface="Arial" panose="020B0604020202020204" pitchFamily="34" charset="0"/>
                <a:ea typeface="Times New Roman" panose="02020603050405020304" pitchFamily="18" charset="0"/>
              </a:rPr>
              <a:t> = </a:t>
            </a:r>
            <a:r>
              <a:rPr lang="pt-PT" sz="1500" b="1"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PT" sz="1500" b="1" dirty="0">
                <a:effectLst/>
                <a:latin typeface="Arial" panose="020B0604020202020204" pitchFamily="34" charset="0"/>
                <a:ea typeface="Times New Roman" panose="02020603050405020304" pitchFamily="18" charset="0"/>
              </a:rPr>
              <a:t> 8,2 km</a:t>
            </a:r>
            <a:r>
              <a:rPr lang="pt-PT" sz="1500" b="1" baseline="30000" dirty="0">
                <a:effectLst/>
                <a:latin typeface="Arial" panose="020B0604020202020204" pitchFamily="34" charset="0"/>
                <a:ea typeface="Times New Roman" panose="02020603050405020304" pitchFamily="18" charset="0"/>
              </a:rPr>
              <a:t>2</a:t>
            </a:r>
            <a:r>
              <a:rPr lang="pt-PT" sz="1500" b="1" dirty="0">
                <a:effectLst/>
                <a:latin typeface="Arial" panose="020B0604020202020204" pitchFamily="34" charset="0"/>
                <a:ea typeface="Times New Roman" panose="02020603050405020304" pitchFamily="18" charset="0"/>
              </a:rPr>
              <a:t>/s</a:t>
            </a:r>
            <a:r>
              <a:rPr lang="pt-PT" sz="1500" b="1" baseline="30000" dirty="0">
                <a:effectLst/>
                <a:latin typeface="Arial" panose="020B0604020202020204" pitchFamily="34" charset="0"/>
                <a:ea typeface="Times New Roman" panose="02020603050405020304" pitchFamily="18" charset="0"/>
              </a:rPr>
              <a:t>2</a:t>
            </a:r>
            <a:r>
              <a:rPr lang="pt-PT" sz="1500" dirty="0">
                <a:effectLst/>
                <a:latin typeface="Arial" panose="020B0604020202020204" pitchFamily="34" charset="0"/>
                <a:ea typeface="Times New Roman" panose="02020603050405020304" pitchFamily="18" charset="0"/>
              </a:rPr>
              <a:t> e (</a:t>
            </a:r>
            <a:r>
              <a:rPr lang="pt-PT" sz="1500" b="1" dirty="0">
                <a:effectLst/>
                <a:latin typeface="Arial" panose="020B0604020202020204" pitchFamily="34" charset="0"/>
                <a:ea typeface="Times New Roman" panose="02020603050405020304" pitchFamily="18" charset="0"/>
              </a:rPr>
              <a:t>ε</a:t>
            </a:r>
            <a:r>
              <a:rPr lang="pt-PT" sz="1500" b="1" baseline="-25000" dirty="0">
                <a:effectLst/>
                <a:latin typeface="Arial" panose="020B0604020202020204" pitchFamily="34" charset="0"/>
                <a:ea typeface="Times New Roman" panose="02020603050405020304" pitchFamily="18" charset="0"/>
              </a:rPr>
              <a:t>c </a:t>
            </a:r>
            <a:r>
              <a:rPr lang="pt-PT" sz="1500" b="1" dirty="0">
                <a:effectLst/>
                <a:latin typeface="Arial" panose="020B0604020202020204" pitchFamily="34" charset="0"/>
                <a:ea typeface="Times New Roman" panose="02020603050405020304" pitchFamily="18" charset="0"/>
              </a:rPr>
              <a:t>= ) ε</a:t>
            </a:r>
            <a:r>
              <a:rPr lang="pt-PT" sz="1500" b="1" baseline="-25000" dirty="0">
                <a:effectLst/>
                <a:latin typeface="Arial" panose="020B0604020202020204" pitchFamily="34" charset="0"/>
                <a:ea typeface="Times New Roman" panose="02020603050405020304" pitchFamily="18" charset="0"/>
              </a:rPr>
              <a:t>circular</a:t>
            </a:r>
            <a:r>
              <a:rPr lang="pt-PT" sz="1500" b="1" dirty="0">
                <a:effectLst/>
                <a:latin typeface="Arial" panose="020B0604020202020204" pitchFamily="34" charset="0"/>
                <a:ea typeface="Times New Roman" panose="02020603050405020304" pitchFamily="18" charset="0"/>
              </a:rPr>
              <a:t> = </a:t>
            </a:r>
            <a:r>
              <a:rPr lang="pt-PT" sz="1500" b="1"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PT" sz="1500" b="1" dirty="0">
                <a:effectLst/>
                <a:latin typeface="Arial" panose="020B0604020202020204" pitchFamily="34" charset="0"/>
                <a:ea typeface="Times New Roman" panose="02020603050405020304" pitchFamily="18" charset="0"/>
              </a:rPr>
              <a:t> 4,7 km</a:t>
            </a:r>
            <a:r>
              <a:rPr lang="pt-PT" sz="1500" b="1" baseline="30000" dirty="0">
                <a:effectLst/>
                <a:latin typeface="Arial" panose="020B0604020202020204" pitchFamily="34" charset="0"/>
                <a:ea typeface="Times New Roman" panose="02020603050405020304" pitchFamily="18" charset="0"/>
              </a:rPr>
              <a:t>2</a:t>
            </a:r>
            <a:r>
              <a:rPr lang="pt-PT" sz="1500" b="1" dirty="0">
                <a:effectLst/>
                <a:latin typeface="Arial" panose="020B0604020202020204" pitchFamily="34" charset="0"/>
                <a:ea typeface="Times New Roman" panose="02020603050405020304" pitchFamily="18" charset="0"/>
              </a:rPr>
              <a:t>/s</a:t>
            </a:r>
            <a:r>
              <a:rPr lang="pt-PT" sz="1500" b="1" baseline="30000" dirty="0">
                <a:effectLst/>
                <a:latin typeface="Arial" panose="020B0604020202020204" pitchFamily="34" charset="0"/>
                <a:ea typeface="Times New Roman" panose="02020603050405020304" pitchFamily="18" charset="0"/>
              </a:rPr>
              <a:t>2</a:t>
            </a:r>
            <a:r>
              <a:rPr lang="pt-PT" sz="1500" dirty="0">
                <a:effectLst/>
                <a:latin typeface="Arial" panose="020B0604020202020204" pitchFamily="34" charset="0"/>
                <a:ea typeface="Times New Roman" panose="02020603050405020304" pitchFamily="18" charset="0"/>
              </a:rPr>
              <a:t>. Calcule de </a:t>
            </a:r>
            <a:r>
              <a:rPr lang="pt-PT" sz="1500" b="1" dirty="0">
                <a:effectLst/>
                <a:latin typeface="Arial" panose="020B0604020202020204" pitchFamily="34" charset="0"/>
                <a:ea typeface="Times New Roman" panose="02020603050405020304" pitchFamily="18" charset="0"/>
              </a:rPr>
              <a:t>quanto aumentou</a:t>
            </a:r>
            <a:r>
              <a:rPr lang="pt-PT" sz="1500" dirty="0">
                <a:effectLst/>
                <a:latin typeface="Arial" panose="020B0604020202020204" pitchFamily="34" charset="0"/>
                <a:ea typeface="Times New Roman" panose="02020603050405020304" pitchFamily="18" charset="0"/>
              </a:rPr>
              <a:t> (</a:t>
            </a:r>
            <a:r>
              <a:rPr lang="pt-PT" sz="1500" b="1" i="1" dirty="0">
                <a:effectLst/>
                <a:latin typeface="Arial" panose="020B0604020202020204" pitchFamily="34" charset="0"/>
                <a:ea typeface="Times New Roman" panose="02020603050405020304" pitchFamily="18" charset="0"/>
              </a:rPr>
              <a:t>Δ</a:t>
            </a:r>
            <a:r>
              <a:rPr lang="es-ES_tradnl" sz="1500" b="1" i="1" dirty="0">
                <a:effectLst/>
                <a:latin typeface="Arial" panose="020B0604020202020204" pitchFamily="34" charset="0"/>
                <a:ea typeface="Times New Roman" panose="02020603050405020304" pitchFamily="18" charset="0"/>
              </a:rPr>
              <a:t>v</a:t>
            </a:r>
            <a:r>
              <a:rPr lang="pt-PT" sz="1500" dirty="0">
                <a:effectLst/>
                <a:latin typeface="Arial" panose="020B0604020202020204" pitchFamily="34" charset="0"/>
                <a:ea typeface="Times New Roman" panose="02020603050405020304" pitchFamily="18" charset="0"/>
              </a:rPr>
              <a:t>) a velocidade do satélite quando ele passou da órbita elíptica para a circular no ponto C. </a:t>
            </a:r>
            <a:r>
              <a:rPr lang="pt-PT" sz="1500" b="1" dirty="0">
                <a:effectLst/>
                <a:latin typeface="Arial" panose="020B0604020202020204" pitchFamily="34" charset="0"/>
                <a:ea typeface="Times New Roman" panose="02020603050405020304" pitchFamily="18" charset="0"/>
              </a:rPr>
              <a:t>Dica:</a:t>
            </a:r>
            <a:r>
              <a:rPr lang="pt-PT" sz="1500" dirty="0">
                <a:effectLst/>
                <a:latin typeface="Arial" panose="020B0604020202020204" pitchFamily="34" charset="0"/>
                <a:ea typeface="Times New Roman" panose="02020603050405020304" pitchFamily="18" charset="0"/>
              </a:rPr>
              <a:t> Você precisará transformar o valor de velocidade obtido na pergunta 9a de km/h para km/s.</a:t>
            </a:r>
            <a:r>
              <a:rPr lang="pt-PT" sz="1500" i="1" dirty="0">
                <a:effectLst/>
                <a:latin typeface="Arial" panose="020B0604020202020204" pitchFamily="34" charset="0"/>
                <a:ea typeface="Times New Roman" panose="02020603050405020304" pitchFamily="18" charset="0"/>
              </a:rPr>
              <a:t> </a:t>
            </a:r>
            <a:r>
              <a:rPr lang="pt-PT" sz="1200" i="1" dirty="0">
                <a:effectLst/>
                <a:latin typeface="Arial" panose="020B0604020202020204" pitchFamily="34" charset="0"/>
                <a:ea typeface="Times New Roman" panose="02020603050405020304" pitchFamily="18" charset="0"/>
              </a:rPr>
              <a:t>Faça abaixo suas contas. Sem elas o resultado não será aceito.</a:t>
            </a:r>
            <a:endParaRPr lang="pt-BR" sz="1200" dirty="0"/>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5E5D0999-EF08-477D-8693-977F16565817}"/>
                  </a:ext>
                </a:extLst>
              </p:cNvPr>
              <p:cNvSpPr txBox="1"/>
              <p:nvPr/>
            </p:nvSpPr>
            <p:spPr>
              <a:xfrm>
                <a:off x="5068131" y="3398644"/>
                <a:ext cx="4321860" cy="530723"/>
              </a:xfrm>
              <a:prstGeom prst="rect">
                <a:avLst/>
              </a:prstGeom>
              <a:noFill/>
            </p:spPr>
            <p:txBody>
              <a:bodyPr wrap="square">
                <a:spAutoFit/>
              </a:bodyPr>
              <a:lstStyle/>
              <a:p>
                <a:r>
                  <a:rPr lang="pt-PT" sz="1400" dirty="0">
                    <a:solidFill>
                      <a:srgbClr val="FF0000"/>
                    </a:solidFill>
                    <a:effectLst/>
                    <a:latin typeface="Arial" panose="020B0604020202020204" pitchFamily="34" charset="0"/>
                    <a:ea typeface="Times New Roman" panose="02020603050405020304" pitchFamily="18" charset="0"/>
                  </a:rPr>
                  <a:t>ou seja: </a:t>
                </a:r>
                <a14:m>
                  <m:oMath xmlns:m="http://schemas.openxmlformats.org/officeDocument/2006/math">
                    <m:sSub>
                      <m:sSubPr>
                        <m:ctrlPr>
                          <a:rPr lang="pt-BR" sz="1400" i="1">
                            <a:solidFill>
                              <a:srgbClr val="FF0000"/>
                            </a:solidFill>
                            <a:effectLst/>
                            <a:latin typeface="Cambria Math" panose="02040503050406030204" pitchFamily="18" charset="0"/>
                            <a:cs typeface="Arial" panose="020B0604020202020204" pitchFamily="34" charset="0"/>
                          </a:rPr>
                        </m:ctrlPr>
                      </m:sSub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𝑒</m:t>
                        </m:r>
                      </m:sub>
                    </m:s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pt-BR" sz="1400" i="1">
                            <a:solidFill>
                              <a:srgbClr val="FF0000"/>
                            </a:solidFill>
                            <a:effectLst/>
                            <a:latin typeface="Cambria Math" panose="02040503050406030204" pitchFamily="18" charset="0"/>
                            <a:cs typeface="Arial" panose="020B0604020202020204" pitchFamily="34" charset="0"/>
                          </a:rPr>
                        </m:ctrlPr>
                      </m:radPr>
                      <m:deg/>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Sub>
                          <m:sSubPr>
                            <m:ctrlPr>
                              <a:rPr lang="pt-BR" sz="1400" i="1">
                                <a:solidFill>
                                  <a:srgbClr val="FF0000"/>
                                </a:solidFill>
                                <a:effectLst/>
                                <a:latin typeface="Cambria Math" panose="02040503050406030204" pitchFamily="18" charset="0"/>
                                <a:cs typeface="Arial" panose="020B0604020202020204" pitchFamily="34" charset="0"/>
                              </a:rPr>
                            </m:ctrlPr>
                          </m:sSub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𝜀</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𝑒</m:t>
                            </m:r>
                          </m:sub>
                        </m:s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400" i="1">
                                <a:solidFill>
                                  <a:srgbClr val="FF0000"/>
                                </a:solidFill>
                                <a:effectLst/>
                                <a:latin typeface="Cambria Math" panose="02040503050406030204" pitchFamily="18" charset="0"/>
                                <a:cs typeface="Arial" panose="020B0604020202020204" pitchFamily="34" charset="0"/>
                              </a:rPr>
                            </m:ctrlPr>
                          </m:fPr>
                          <m:num>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𝜇</m:t>
                            </m:r>
                          </m:num>
                          <m:den>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𝑅</m:t>
                            </m:r>
                          </m:den>
                        </m:f>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e>
                    </m:rad>
                  </m:oMath>
                </a14:m>
                <a:r>
                  <a:rPr lang="pt-PT" sz="1400" dirty="0">
                    <a:solidFill>
                      <a:srgbClr val="FF0000"/>
                    </a:solidFill>
                    <a:effectLst/>
                    <a:latin typeface="Arial" panose="020B0604020202020204" pitchFamily="34" charset="0"/>
                    <a:ea typeface="Times New Roman" panose="02020603050405020304" pitchFamily="18" charset="0"/>
                  </a:rPr>
                  <a:t> onde R é obtido do item 9b.</a:t>
                </a:r>
                <a:endParaRPr lang="pt-BR" sz="1400" dirty="0"/>
              </a:p>
            </p:txBody>
          </p:sp>
        </mc:Choice>
        <mc:Fallback xmlns="">
          <p:sp>
            <p:nvSpPr>
              <p:cNvPr id="11" name="CaixaDeTexto 10">
                <a:extLst>
                  <a:ext uri="{FF2B5EF4-FFF2-40B4-BE49-F238E27FC236}">
                    <a16:creationId xmlns:a16="http://schemas.microsoft.com/office/drawing/2014/main" id="{5E5D0999-EF08-477D-8693-977F16565817}"/>
                  </a:ext>
                </a:extLst>
              </p:cNvPr>
              <p:cNvSpPr txBox="1">
                <a:spLocks noRot="1" noChangeAspect="1" noMove="1" noResize="1" noEditPoints="1" noAdjustHandles="1" noChangeArrowheads="1" noChangeShapeType="1" noTextEdit="1"/>
              </p:cNvSpPr>
              <p:nvPr/>
            </p:nvSpPr>
            <p:spPr>
              <a:xfrm>
                <a:off x="5068131" y="3398644"/>
                <a:ext cx="4321860" cy="530723"/>
              </a:xfrm>
              <a:prstGeom prst="rect">
                <a:avLst/>
              </a:prstGeom>
              <a:blipFill>
                <a:blip r:embed="rId2"/>
                <a:stretch>
                  <a:fillRect l="-42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6ABDFDDA-5CFE-4953-B095-2BFB1C2C4580}"/>
                  </a:ext>
                </a:extLst>
              </p:cNvPr>
              <p:cNvSpPr txBox="1"/>
              <p:nvPr/>
            </p:nvSpPr>
            <p:spPr>
              <a:xfrm>
                <a:off x="6585589" y="4164056"/>
                <a:ext cx="1914940" cy="307777"/>
              </a:xfrm>
              <a:prstGeom prst="rect">
                <a:avLst/>
              </a:prstGeom>
              <a:noFill/>
            </p:spPr>
            <p:txBody>
              <a:bodyPr wrap="square">
                <a:spAutoFit/>
              </a:bodyPr>
              <a:lstStyle/>
              <a:p>
                <a:r>
                  <a:rPr lang="pt-PT" sz="1400" b="1" dirty="0">
                    <a:solidFill>
                      <a:srgbClr val="FF0000"/>
                    </a:solidFill>
                    <a:effectLst/>
                    <a:latin typeface="Arial" panose="020B0604020202020204" pitchFamily="34" charset="0"/>
                    <a:ea typeface="Times New Roman" panose="02020603050405020304" pitchFamily="18" charset="0"/>
                  </a:rPr>
                  <a:t>logo:</a:t>
                </a:r>
                <a14:m>
                  <m:oMath xmlns:m="http://schemas.openxmlformats.org/officeDocument/2006/math">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𝑽</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𝟔</m:t>
                    </m:r>
                  </m:oMath>
                </a14:m>
                <a:endParaRPr lang="pt-BR" sz="1400" dirty="0"/>
              </a:p>
            </p:txBody>
          </p:sp>
        </mc:Choice>
        <mc:Fallback xmlns="">
          <p:sp>
            <p:nvSpPr>
              <p:cNvPr id="13" name="CaixaDeTexto 12">
                <a:extLst>
                  <a:ext uri="{FF2B5EF4-FFF2-40B4-BE49-F238E27FC236}">
                    <a16:creationId xmlns:a16="http://schemas.microsoft.com/office/drawing/2014/main" id="{6ABDFDDA-5CFE-4953-B095-2BFB1C2C4580}"/>
                  </a:ext>
                </a:extLst>
              </p:cNvPr>
              <p:cNvSpPr txBox="1">
                <a:spLocks noRot="1" noChangeAspect="1" noMove="1" noResize="1" noEditPoints="1" noAdjustHandles="1" noChangeArrowheads="1" noChangeShapeType="1" noTextEdit="1"/>
              </p:cNvSpPr>
              <p:nvPr/>
            </p:nvSpPr>
            <p:spPr>
              <a:xfrm>
                <a:off x="6585589" y="4164056"/>
                <a:ext cx="1914940" cy="307777"/>
              </a:xfrm>
              <a:prstGeom prst="rect">
                <a:avLst/>
              </a:prstGeom>
              <a:blipFill>
                <a:blip r:embed="rId3"/>
                <a:stretch>
                  <a:fillRect l="-955" t="-3922" b="-1960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C873899E-D22B-4299-8DF2-EA50F0B99531}"/>
                  </a:ext>
                </a:extLst>
              </p:cNvPr>
              <p:cNvSpPr txBox="1"/>
              <p:nvPr/>
            </p:nvSpPr>
            <p:spPr>
              <a:xfrm>
                <a:off x="274608" y="4954636"/>
                <a:ext cx="6650942" cy="307777"/>
              </a:xfrm>
              <a:prstGeom prst="rect">
                <a:avLst/>
              </a:prstGeom>
              <a:noFill/>
            </p:spPr>
            <p:txBody>
              <a:bodyPr wrap="square">
                <a:spAutoFit/>
              </a:bodyPr>
              <a:lstStyle/>
              <a:p>
                <a:pPr algn="just" hangingPunct="0">
                  <a:spcAft>
                    <a:spcPts val="0"/>
                  </a:spcAft>
                </a:pPr>
                <a:r>
                  <a:rPr lang="pt-PT" sz="1400" b="1" u="sng" dirty="0">
                    <a:solidFill>
                      <a:srgbClr val="FF0000"/>
                    </a:solidFill>
                    <a:effectLst/>
                    <a:latin typeface="Arial" panose="020B0604020202020204" pitchFamily="34" charset="0"/>
                    <a:ea typeface="Times New Roman" panose="02020603050405020304" pitchFamily="18" charset="0"/>
                  </a:rPr>
                  <a:t>Opção 2</a:t>
                </a:r>
                <a:r>
                  <a:rPr lang="pt-PT" sz="1400" b="1" dirty="0">
                    <a:solidFill>
                      <a:srgbClr val="FF0000"/>
                    </a:solidFill>
                    <a:effectLst/>
                    <a:latin typeface="Arial" panose="020B0604020202020204" pitchFamily="34" charset="0"/>
                    <a:ea typeface="Times New Roman" panose="02020603050405020304" pitchFamily="18" charset="0"/>
                  </a:rPr>
                  <a:t>:</a:t>
                </a:r>
                <a:r>
                  <a:rPr lang="pt-PT" sz="1400" dirty="0">
                    <a:solidFill>
                      <a:srgbClr val="FF0000"/>
                    </a:solidFill>
                    <a:effectLst/>
                    <a:latin typeface="Arial" panose="020B0604020202020204" pitchFamily="34" charset="0"/>
                    <a:ea typeface="Times New Roman" panose="02020603050405020304" pitchFamily="18" charset="0"/>
                  </a:rPr>
                  <a:t> Obtemos </a:t>
                </a:r>
                <a14:m>
                  <m:oMath xmlns:m="http://schemas.openxmlformats.org/officeDocument/2006/math">
                    <m:sSub>
                      <m:sSubPr>
                        <m:ctrlP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V</m:t>
                        </m:r>
                      </m:e>
                      <m:sub>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e</m:t>
                        </m:r>
                      </m:sub>
                    </m:sSub>
                  </m:oMath>
                </a14:m>
                <a:r>
                  <a:rPr lang="pt-PT" sz="1400" dirty="0">
                    <a:solidFill>
                      <a:srgbClr val="FF0000"/>
                    </a:solidFill>
                    <a:effectLst/>
                    <a:latin typeface="Arial" panose="020B0604020202020204" pitchFamily="34" charset="0"/>
                    <a:ea typeface="Times New Roman" panose="02020603050405020304" pitchFamily="18" charset="0"/>
                  </a:rPr>
                  <a:t> isolando </a:t>
                </a:r>
                <a:r>
                  <a:rPr lang="pt-PT" sz="1400" b="1" dirty="0">
                    <a:solidFill>
                      <a:srgbClr val="000000"/>
                    </a:solidFill>
                    <a:effectLst/>
                    <a:latin typeface="Arial" panose="020B0604020202020204" pitchFamily="34" charset="0"/>
                    <a:ea typeface="Times New Roman" panose="02020603050405020304" pitchFamily="18" charset="0"/>
                  </a:rPr>
                  <a:t>µ / R</a:t>
                </a:r>
                <a:r>
                  <a:rPr lang="pt-PT" sz="1400" dirty="0">
                    <a:solidFill>
                      <a:srgbClr val="FF0000"/>
                    </a:solidFill>
                    <a:effectLst/>
                    <a:latin typeface="Arial" panose="020B0604020202020204" pitchFamily="34" charset="0"/>
                    <a:ea typeface="Times New Roman" panose="02020603050405020304" pitchFamily="18" charset="0"/>
                  </a:rPr>
                  <a:t> na equação de</a:t>
                </a:r>
                <a:r>
                  <a:rPr lang="pt-PT" sz="14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sSub>
                      <m:sSubPr>
                        <m:ctrlPr>
                          <a:rPr lang="pt-BR" sz="14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PT" sz="14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𝜺</m:t>
                        </m:r>
                      </m:e>
                      <m:sub>
                        <m:r>
                          <a:rPr lang="pt-PT" sz="14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𝒆</m:t>
                        </m:r>
                      </m:sub>
                    </m:sSub>
                  </m:oMath>
                </a14:m>
                <a:r>
                  <a:rPr lang="pt-PT" sz="1400" b="1" dirty="0">
                    <a:solidFill>
                      <a:srgbClr val="000000"/>
                    </a:solidFill>
                    <a:effectLst/>
                    <a:latin typeface="Arial" panose="020B0604020202020204" pitchFamily="34" charset="0"/>
                    <a:ea typeface="Times New Roman" panose="02020603050405020304" pitchFamily="18" charset="0"/>
                  </a:rPr>
                  <a:t> </a:t>
                </a:r>
                <a:r>
                  <a:rPr lang="pt-PT" sz="1400" dirty="0">
                    <a:solidFill>
                      <a:srgbClr val="FF0000"/>
                    </a:solidFill>
                    <a:effectLst/>
                    <a:latin typeface="Arial" panose="020B0604020202020204" pitchFamily="34" charset="0"/>
                    <a:ea typeface="Times New Roman" panose="02020603050405020304" pitchFamily="18" charset="0"/>
                  </a:rPr>
                  <a:t>e na de </a:t>
                </a:r>
                <a14:m>
                  <m:oMath xmlns:m="http://schemas.openxmlformats.org/officeDocument/2006/math">
                    <m:sSub>
                      <m:sSubPr>
                        <m:ctrlPr>
                          <a:rPr lang="pt-BR" sz="14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PT" sz="14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𝜺</m:t>
                        </m:r>
                      </m:e>
                      <m:sub>
                        <m:r>
                          <a:rPr lang="pt-PT" sz="14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sub>
                    </m:sSub>
                  </m:oMath>
                </a14:m>
                <a:r>
                  <a:rPr lang="pt-PT" sz="1400" dirty="0">
                    <a:solidFill>
                      <a:srgbClr val="FF0000"/>
                    </a:solidFill>
                    <a:effectLst/>
                    <a:latin typeface="Arial" panose="020B0604020202020204" pitchFamily="34" charset="0"/>
                    <a:ea typeface="Times New Roman" panose="02020603050405020304" pitchFamily="18" charset="0"/>
                  </a:rPr>
                  <a:t> e igualando-as:</a:t>
                </a:r>
                <a:endParaRPr lang="pt-BR" sz="1400" dirty="0">
                  <a:effectLst/>
                  <a:latin typeface="Times New Roman" panose="02020603050405020304" pitchFamily="18" charset="0"/>
                  <a:ea typeface="Times New Roman" panose="02020603050405020304" pitchFamily="18" charset="0"/>
                </a:endParaRPr>
              </a:p>
            </p:txBody>
          </p:sp>
        </mc:Choice>
        <mc:Fallback xmlns="">
          <p:sp>
            <p:nvSpPr>
              <p:cNvPr id="15" name="CaixaDeTexto 14">
                <a:extLst>
                  <a:ext uri="{FF2B5EF4-FFF2-40B4-BE49-F238E27FC236}">
                    <a16:creationId xmlns:a16="http://schemas.microsoft.com/office/drawing/2014/main" id="{C873899E-D22B-4299-8DF2-EA50F0B99531}"/>
                  </a:ext>
                </a:extLst>
              </p:cNvPr>
              <p:cNvSpPr txBox="1">
                <a:spLocks noRot="1" noChangeAspect="1" noMove="1" noResize="1" noEditPoints="1" noAdjustHandles="1" noChangeArrowheads="1" noChangeShapeType="1" noTextEdit="1"/>
              </p:cNvSpPr>
              <p:nvPr/>
            </p:nvSpPr>
            <p:spPr>
              <a:xfrm>
                <a:off x="274608" y="4954636"/>
                <a:ext cx="6650942" cy="307777"/>
              </a:xfrm>
              <a:prstGeom prst="rect">
                <a:avLst/>
              </a:prstGeom>
              <a:blipFill>
                <a:blip r:embed="rId4"/>
                <a:stretch>
                  <a:fillRect l="-275" t="-4000" b="-2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6B059E30-243B-485F-A8E7-337EAB1025D9}"/>
                  </a:ext>
                </a:extLst>
              </p:cNvPr>
              <p:cNvSpPr txBox="1"/>
              <p:nvPr/>
            </p:nvSpPr>
            <p:spPr>
              <a:xfrm>
                <a:off x="8055989" y="5467297"/>
                <a:ext cx="1113182" cy="3100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𝟓</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𝒌𝒎</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𝒔</m:t>
                      </m:r>
                    </m:oMath>
                  </m:oMathPara>
                </a14:m>
                <a:endParaRPr lang="pt-BR" sz="1400" dirty="0"/>
              </a:p>
            </p:txBody>
          </p:sp>
        </mc:Choice>
        <mc:Fallback xmlns="">
          <p:sp>
            <p:nvSpPr>
              <p:cNvPr id="17" name="CaixaDeTexto 16">
                <a:extLst>
                  <a:ext uri="{FF2B5EF4-FFF2-40B4-BE49-F238E27FC236}">
                    <a16:creationId xmlns:a16="http://schemas.microsoft.com/office/drawing/2014/main" id="{6B059E30-243B-485F-A8E7-337EAB1025D9}"/>
                  </a:ext>
                </a:extLst>
              </p:cNvPr>
              <p:cNvSpPr txBox="1">
                <a:spLocks noRot="1" noChangeAspect="1" noMove="1" noResize="1" noEditPoints="1" noAdjustHandles="1" noChangeArrowheads="1" noChangeShapeType="1" noTextEdit="1"/>
              </p:cNvSpPr>
              <p:nvPr/>
            </p:nvSpPr>
            <p:spPr>
              <a:xfrm>
                <a:off x="8055989" y="5467297"/>
                <a:ext cx="1113182" cy="310072"/>
              </a:xfrm>
              <a:prstGeom prst="rect">
                <a:avLst/>
              </a:prstGeom>
              <a:blipFill>
                <a:blip r:embed="rId5"/>
                <a:stretch>
                  <a:fillRect b="-5882"/>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DFE69F54-8E15-404E-9107-50BFCB80FB1F}"/>
              </a:ext>
            </a:extLst>
          </p:cNvPr>
          <p:cNvSpPr txBox="1"/>
          <p:nvPr/>
        </p:nvSpPr>
        <p:spPr>
          <a:xfrm>
            <a:off x="1541856" y="6295628"/>
            <a:ext cx="6780877" cy="323165"/>
          </a:xfrm>
          <a:prstGeom prst="rect">
            <a:avLst/>
          </a:prstGeom>
          <a:noFill/>
        </p:spPr>
        <p:txBody>
          <a:bodyPr wrap="square">
            <a:spAutoFit/>
          </a:bodyPr>
          <a:lstStyle/>
          <a:p>
            <a:r>
              <a:rPr lang="pt-PT" sz="1500" b="1" dirty="0">
                <a:effectLst/>
                <a:latin typeface="Arial" panose="020B0604020202020204" pitchFamily="34" charset="0"/>
                <a:ea typeface="Times New Roman" panose="02020603050405020304" pitchFamily="18" charset="0"/>
              </a:rPr>
              <a:t>Resposta </a:t>
            </a:r>
            <a:r>
              <a:rPr lang="pt-BR" sz="1500" b="1" dirty="0">
                <a:effectLst/>
                <a:latin typeface="Arial" panose="020B0604020202020204" pitchFamily="34" charset="0"/>
                <a:ea typeface="Times New Roman" panose="02020603050405020304" pitchFamily="18" charset="0"/>
              </a:rPr>
              <a:t>9c)</a:t>
            </a:r>
            <a:r>
              <a:rPr lang="pt-PT" sz="1500" b="1" dirty="0">
                <a:effectLst/>
                <a:latin typeface="Arial" panose="020B0604020202020204" pitchFamily="34" charset="0"/>
                <a:ea typeface="Times New Roman" panose="02020603050405020304" pitchFamily="18" charset="0"/>
              </a:rPr>
              <a:t>: _ _ _ _ _ _ _ _ _ _ _ _ _ _ _ _ _ _ _ _ _ _ _ _ _ _ _ _ </a:t>
            </a:r>
          </a:p>
        </p:txBody>
      </p:sp>
      <p:pic>
        <p:nvPicPr>
          <p:cNvPr id="20" name="Imagem 19">
            <a:extLst>
              <a:ext uri="{FF2B5EF4-FFF2-40B4-BE49-F238E27FC236}">
                <a16:creationId xmlns:a16="http://schemas.microsoft.com/office/drawing/2014/main" id="{8CB8FB98-208B-45EB-9F0B-F4FF333C2A67}"/>
              </a:ext>
            </a:extLst>
          </p:cNvPr>
          <p:cNvPicPr/>
          <p:nvPr/>
        </p:nvPicPr>
        <p:blipFill>
          <a:blip r:embed="rId6" cstate="print">
            <a:extLst>
              <a:ext uri="{BEBA8EAE-BF5A-486C-A8C5-ECC9F3942E4B}">
                <a14:imgProps xmlns:a14="http://schemas.microsoft.com/office/drawing/2010/main">
                  <a14:imgLayer r:embed="rId7">
                    <a14:imgEffect>
                      <a14:sharpenSoften amount="82000"/>
                    </a14:imgEffect>
                    <a14:imgEffect>
                      <a14:brightnessContrast bright="-18000" contrast="62000"/>
                    </a14:imgEffect>
                  </a14:imgLayer>
                </a14:imgProps>
              </a:ext>
              <a:ext uri="{28A0092B-C50C-407E-A947-70E740481C1C}">
                <a14:useLocalDpi xmlns:a14="http://schemas.microsoft.com/office/drawing/2010/main" val="0"/>
              </a:ext>
            </a:extLst>
          </a:blip>
          <a:srcRect/>
          <a:stretch>
            <a:fillRect/>
          </a:stretch>
        </p:blipFill>
        <p:spPr bwMode="auto">
          <a:xfrm>
            <a:off x="9904986" y="2670574"/>
            <a:ext cx="2074796" cy="1848933"/>
          </a:xfrm>
          <a:prstGeom prst="rect">
            <a:avLst/>
          </a:prstGeom>
          <a:solidFill>
            <a:srgbClr val="FFFFFF"/>
          </a:solidFill>
          <a:ln>
            <a:noFill/>
          </a:ln>
        </p:spPr>
      </p:pic>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AF413988-7902-480E-9976-A8E0C676BA7D}"/>
                  </a:ext>
                </a:extLst>
              </p:cNvPr>
              <p:cNvSpPr txBox="1"/>
              <p:nvPr/>
            </p:nvSpPr>
            <p:spPr>
              <a:xfrm>
                <a:off x="300377" y="2924626"/>
                <a:ext cx="3067878" cy="307777"/>
              </a:xfrm>
              <a:prstGeom prst="rect">
                <a:avLst/>
              </a:prstGeom>
              <a:noFill/>
            </p:spPr>
            <p:txBody>
              <a:bodyPr wrap="square">
                <a:spAutoFit/>
              </a:bodyPr>
              <a:lstStyle/>
              <a:p>
                <a14:m>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𝑽</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400" b="1" i="1">
                            <a:solidFill>
                              <a:srgbClr val="FF0000"/>
                            </a:solidFill>
                            <a:effectLst/>
                            <a:latin typeface="Cambria Math" panose="02040503050406030204" pitchFamily="18" charset="0"/>
                            <a:cs typeface="Arial" panose="020B0604020202020204" pitchFamily="34" charset="0"/>
                          </a:rPr>
                        </m:ctrlPr>
                      </m:sSub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𝑽</m:t>
                        </m:r>
                      </m:e>
                      <m: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𝒄</m:t>
                        </m:r>
                      </m:sub>
                    </m:s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400" b="1" i="1">
                            <a:solidFill>
                              <a:srgbClr val="FF0000"/>
                            </a:solidFill>
                            <a:effectLst/>
                            <a:latin typeface="Cambria Math" panose="02040503050406030204" pitchFamily="18" charset="0"/>
                            <a:cs typeface="Arial" panose="020B0604020202020204" pitchFamily="34" charset="0"/>
                          </a:rPr>
                        </m:ctrlPr>
                      </m:sSub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𝑽</m:t>
                        </m:r>
                      </m:e>
                      <m: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𝒆</m:t>
                        </m:r>
                      </m:sub>
                    </m:s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1400" b="1" dirty="0">
                    <a:solidFill>
                      <a:srgbClr val="FF0000"/>
                    </a:solidFill>
                    <a:effectLst/>
                    <a:latin typeface="Arial" panose="020B0604020202020204" pitchFamily="34" charset="0"/>
                    <a:ea typeface="Times New Roman" panose="02020603050405020304" pitchFamily="18" charset="0"/>
                  </a:rPr>
                  <a:t> </a:t>
                </a:r>
                <a:r>
                  <a:rPr lang="pt-PT" sz="1400" dirty="0">
                    <a:solidFill>
                      <a:srgbClr val="FF0000"/>
                    </a:solidFill>
                    <a:effectLst/>
                    <a:latin typeface="Arial" panose="020B0604020202020204" pitchFamily="34" charset="0"/>
                    <a:ea typeface="Times New Roman" panose="02020603050405020304" pitchFamily="18" charset="0"/>
                  </a:rPr>
                  <a:t>Temos </a:t>
                </a:r>
                <a14:m>
                  <m:oMath xmlns:m="http://schemas.openxmlformats.org/officeDocument/2006/math">
                    <m:sSub>
                      <m:sSubPr>
                        <m:ctrlPr>
                          <a:rPr lang="pt-BR" sz="1400" i="1">
                            <a:solidFill>
                              <a:srgbClr val="FF0000"/>
                            </a:solidFill>
                            <a:effectLst/>
                            <a:latin typeface="Cambria Math" panose="02040503050406030204" pitchFamily="18" charset="0"/>
                            <a:cs typeface="Arial" panose="020B0604020202020204" pitchFamily="34" charset="0"/>
                          </a:rPr>
                        </m:ctrlPr>
                      </m:sSubPr>
                      <m:e>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V</m:t>
                        </m:r>
                      </m:e>
                      <m:sub>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c</m:t>
                        </m:r>
                      </m:sub>
                    </m:sSub>
                  </m:oMath>
                </a14:m>
                <a:r>
                  <a:rPr lang="pt-PT" sz="1400" dirty="0">
                    <a:solidFill>
                      <a:srgbClr val="FF0000"/>
                    </a:solidFill>
                    <a:effectLst/>
                    <a:latin typeface="Arial" panose="020B0604020202020204" pitchFamily="34" charset="0"/>
                    <a:ea typeface="Times New Roman" panose="02020603050405020304" pitchFamily="18" charset="0"/>
                  </a:rPr>
                  <a:t> do item 9a:</a:t>
                </a:r>
                <a:endParaRPr lang="pt-BR" sz="1400" dirty="0"/>
              </a:p>
            </p:txBody>
          </p:sp>
        </mc:Choice>
        <mc:Fallback xmlns="">
          <p:sp>
            <p:nvSpPr>
              <p:cNvPr id="14" name="CaixaDeTexto 13">
                <a:extLst>
                  <a:ext uri="{FF2B5EF4-FFF2-40B4-BE49-F238E27FC236}">
                    <a16:creationId xmlns:a16="http://schemas.microsoft.com/office/drawing/2014/main" id="{AF413988-7902-480E-9976-A8E0C676BA7D}"/>
                  </a:ext>
                </a:extLst>
              </p:cNvPr>
              <p:cNvSpPr txBox="1">
                <a:spLocks noRot="1" noChangeAspect="1" noMove="1" noResize="1" noEditPoints="1" noAdjustHandles="1" noChangeArrowheads="1" noChangeShapeType="1" noTextEdit="1"/>
              </p:cNvSpPr>
              <p:nvPr/>
            </p:nvSpPr>
            <p:spPr>
              <a:xfrm>
                <a:off x="300377" y="2924626"/>
                <a:ext cx="3067878" cy="307777"/>
              </a:xfrm>
              <a:prstGeom prst="rect">
                <a:avLst/>
              </a:prstGeom>
              <a:blipFill>
                <a:blip r:embed="rId8"/>
                <a:stretch>
                  <a:fillRect t="-4000" b="-2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9F0B4A6B-EEDB-413D-A20B-5015A9FECD91}"/>
                  </a:ext>
                </a:extLst>
              </p:cNvPr>
              <p:cNvSpPr txBox="1"/>
              <p:nvPr/>
            </p:nvSpPr>
            <p:spPr>
              <a:xfrm>
                <a:off x="3038605" y="2802604"/>
                <a:ext cx="1530626" cy="5000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effectLst/>
                              <a:latin typeface="Cambria Math" panose="02040503050406030204" pitchFamily="18" charset="0"/>
                              <a:cs typeface="Arial" panose="020B0604020202020204" pitchFamily="34" charset="0"/>
                            </a:rPr>
                          </m:ctrlPr>
                        </m:sSubPr>
                        <m:e>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V</m:t>
                          </m:r>
                        </m:e>
                        <m:sub>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c</m:t>
                          </m:r>
                        </m:sub>
                      </m:sSub>
                      <m: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=11042</m:t>
                      </m:r>
                      <m:f>
                        <m:fPr>
                          <m:ctrlPr>
                            <a:rPr lang="pt-BR" sz="1400" i="1">
                              <a:solidFill>
                                <a:srgbClr val="FF0000"/>
                              </a:solidFill>
                              <a:effectLst/>
                              <a:latin typeface="Cambria Math" panose="02040503050406030204" pitchFamily="18" charset="0"/>
                              <a:cs typeface="Arial" panose="020B0604020202020204" pitchFamily="34" charset="0"/>
                            </a:rPr>
                          </m:ctrlPr>
                        </m:fPr>
                        <m:num>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km</m:t>
                          </m:r>
                        </m:num>
                        <m:den>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h</m:t>
                          </m:r>
                        </m:den>
                      </m:f>
                    </m:oMath>
                  </m:oMathPara>
                </a14:m>
                <a:endParaRPr lang="pt-BR" sz="1400" dirty="0"/>
              </a:p>
            </p:txBody>
          </p:sp>
        </mc:Choice>
        <mc:Fallback xmlns="">
          <p:sp>
            <p:nvSpPr>
              <p:cNvPr id="16" name="CaixaDeTexto 15">
                <a:extLst>
                  <a:ext uri="{FF2B5EF4-FFF2-40B4-BE49-F238E27FC236}">
                    <a16:creationId xmlns:a16="http://schemas.microsoft.com/office/drawing/2014/main" id="{9F0B4A6B-EEDB-413D-A20B-5015A9FECD91}"/>
                  </a:ext>
                </a:extLst>
              </p:cNvPr>
              <p:cNvSpPr txBox="1">
                <a:spLocks noRot="1" noChangeAspect="1" noMove="1" noResize="1" noEditPoints="1" noAdjustHandles="1" noChangeArrowheads="1" noChangeShapeType="1" noTextEdit="1"/>
              </p:cNvSpPr>
              <p:nvPr/>
            </p:nvSpPr>
            <p:spPr>
              <a:xfrm>
                <a:off x="3038605" y="2802604"/>
                <a:ext cx="1530626" cy="500009"/>
              </a:xfrm>
              <a:prstGeom prst="rect">
                <a:avLst/>
              </a:prstGeom>
              <a:blipFill>
                <a:blip r:embed="rId9"/>
                <a:stretch>
                  <a:fillRect b="-243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718878E1-B057-4FB1-BB69-20770E60E837}"/>
                  </a:ext>
                </a:extLst>
              </p:cNvPr>
              <p:cNvSpPr txBox="1"/>
              <p:nvPr/>
            </p:nvSpPr>
            <p:spPr>
              <a:xfrm>
                <a:off x="4347265" y="2801194"/>
                <a:ext cx="1325220"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PT" sz="140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=11042</m:t>
                      </m:r>
                      <m:f>
                        <m:fPr>
                          <m:ctrlPr>
                            <a:rPr lang="pt-BR" sz="1400" i="1">
                              <a:solidFill>
                                <a:srgbClr val="FF0000"/>
                              </a:solidFill>
                              <a:effectLst/>
                              <a:latin typeface="Cambria Math" panose="02040503050406030204" pitchFamily="18" charset="0"/>
                              <a:cs typeface="Arial" panose="020B0604020202020204" pitchFamily="34" charset="0"/>
                            </a:rPr>
                          </m:ctrlPr>
                        </m:fPr>
                        <m:num>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km</m:t>
                          </m:r>
                        </m:num>
                        <m:den>
                          <m: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3600</m:t>
                          </m:r>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s</m:t>
                          </m:r>
                        </m:den>
                      </m:f>
                    </m:oMath>
                  </m:oMathPara>
                </a14:m>
                <a:endParaRPr lang="pt-BR" sz="1400" dirty="0"/>
              </a:p>
            </p:txBody>
          </p:sp>
        </mc:Choice>
        <mc:Fallback xmlns="">
          <p:sp>
            <p:nvSpPr>
              <p:cNvPr id="18" name="CaixaDeTexto 17">
                <a:extLst>
                  <a:ext uri="{FF2B5EF4-FFF2-40B4-BE49-F238E27FC236}">
                    <a16:creationId xmlns:a16="http://schemas.microsoft.com/office/drawing/2014/main" id="{718878E1-B057-4FB1-BB69-20770E60E837}"/>
                  </a:ext>
                </a:extLst>
              </p:cNvPr>
              <p:cNvSpPr txBox="1">
                <a:spLocks noRot="1" noChangeAspect="1" noMove="1" noResize="1" noEditPoints="1" noAdjustHandles="1" noChangeArrowheads="1" noChangeShapeType="1" noTextEdit="1"/>
              </p:cNvSpPr>
              <p:nvPr/>
            </p:nvSpPr>
            <p:spPr>
              <a:xfrm>
                <a:off x="4347265" y="2801194"/>
                <a:ext cx="1325220" cy="501419"/>
              </a:xfrm>
              <a:prstGeom prst="rect">
                <a:avLst/>
              </a:prstGeom>
              <a:blipFill>
                <a:blip r:embed="rId10"/>
                <a:stretch>
                  <a:fillRect b="-122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9A125FBE-F129-46DF-82A7-7AD9DC4452BC}"/>
                  </a:ext>
                </a:extLst>
              </p:cNvPr>
              <p:cNvSpPr txBox="1"/>
              <p:nvPr/>
            </p:nvSpPr>
            <p:spPr>
              <a:xfrm>
                <a:off x="5574742" y="2822267"/>
                <a:ext cx="947529" cy="408382"/>
              </a:xfrm>
              <a:prstGeom prst="rect">
                <a:avLst/>
              </a:prstGeom>
              <a:noFill/>
            </p:spPr>
            <p:txBody>
              <a:bodyPr wrap="square">
                <a:spAutoFit/>
              </a:bodyPr>
              <a:lstStyle/>
              <a:p>
                <a14:m>
                  <m:oMath xmlns:m="http://schemas.openxmlformats.org/officeDocument/2006/math">
                    <m:r>
                      <a:rPr lang="pt-PT" sz="140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≅3,1</m:t>
                    </m:r>
                    <m:f>
                      <m:fPr>
                        <m:ctrlPr>
                          <a:rPr lang="pt-BR" sz="1400" i="1">
                            <a:solidFill>
                              <a:srgbClr val="FF0000"/>
                            </a:solidFill>
                            <a:effectLst/>
                            <a:latin typeface="Cambria Math" panose="02040503050406030204" pitchFamily="18" charset="0"/>
                            <a:cs typeface="Arial" panose="020B0604020202020204" pitchFamily="34" charset="0"/>
                          </a:rPr>
                        </m:ctrlPr>
                      </m:fPr>
                      <m:num>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km</m:t>
                        </m:r>
                      </m:num>
                      <m:den>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s</m:t>
                        </m:r>
                      </m:den>
                    </m:f>
                  </m:oMath>
                </a14:m>
                <a:r>
                  <a:rPr lang="pt-PT" sz="1400" dirty="0">
                    <a:solidFill>
                      <a:srgbClr val="FF0000"/>
                    </a:solidFill>
                    <a:effectLst/>
                    <a:latin typeface="Arial" panose="020B0604020202020204" pitchFamily="34" charset="0"/>
                    <a:ea typeface="Times New Roman" panose="02020603050405020304" pitchFamily="18" charset="0"/>
                  </a:rPr>
                  <a:t>.</a:t>
                </a:r>
                <a:endParaRPr lang="pt-BR" sz="1400" dirty="0"/>
              </a:p>
            </p:txBody>
          </p:sp>
        </mc:Choice>
        <mc:Fallback xmlns="">
          <p:sp>
            <p:nvSpPr>
              <p:cNvPr id="21" name="CaixaDeTexto 20">
                <a:extLst>
                  <a:ext uri="{FF2B5EF4-FFF2-40B4-BE49-F238E27FC236}">
                    <a16:creationId xmlns:a16="http://schemas.microsoft.com/office/drawing/2014/main" id="{9A125FBE-F129-46DF-82A7-7AD9DC4452BC}"/>
                  </a:ext>
                </a:extLst>
              </p:cNvPr>
              <p:cNvSpPr txBox="1">
                <a:spLocks noRot="1" noChangeAspect="1" noMove="1" noResize="1" noEditPoints="1" noAdjustHandles="1" noChangeArrowheads="1" noChangeShapeType="1" noTextEdit="1"/>
              </p:cNvSpPr>
              <p:nvPr/>
            </p:nvSpPr>
            <p:spPr>
              <a:xfrm>
                <a:off x="5574742" y="2822267"/>
                <a:ext cx="947529" cy="408382"/>
              </a:xfrm>
              <a:prstGeom prst="rect">
                <a:avLst/>
              </a:prstGeom>
              <a:blipFill>
                <a:blip r:embed="rId11"/>
                <a:stretch>
                  <a:fillRect b="-149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20D5E983-B210-45B5-9453-F1DA605C3869}"/>
                  </a:ext>
                </a:extLst>
              </p:cNvPr>
              <p:cNvSpPr txBox="1"/>
              <p:nvPr/>
            </p:nvSpPr>
            <p:spPr>
              <a:xfrm>
                <a:off x="298174" y="3531700"/>
                <a:ext cx="3442252" cy="316185"/>
              </a:xfrm>
              <a:prstGeom prst="rect">
                <a:avLst/>
              </a:prstGeom>
              <a:noFill/>
            </p:spPr>
            <p:txBody>
              <a:bodyPr wrap="square">
                <a:spAutoFit/>
              </a:bodyPr>
              <a:lstStyle/>
              <a:p>
                <a:r>
                  <a:rPr lang="pt-PT" sz="1400" b="1" u="sng" dirty="0">
                    <a:solidFill>
                      <a:srgbClr val="FF0000"/>
                    </a:solidFill>
                    <a:effectLst/>
                    <a:latin typeface="Arial" panose="020B0604020202020204" pitchFamily="34" charset="0"/>
                    <a:ea typeface="Times New Roman" panose="02020603050405020304" pitchFamily="18" charset="0"/>
                  </a:rPr>
                  <a:t>Opção 1</a:t>
                </a:r>
                <a:r>
                  <a:rPr lang="pt-PT" sz="1400" b="1" dirty="0">
                    <a:solidFill>
                      <a:srgbClr val="FF0000"/>
                    </a:solidFill>
                    <a:effectLst/>
                    <a:latin typeface="Arial" panose="020B0604020202020204" pitchFamily="34" charset="0"/>
                    <a:ea typeface="Times New Roman" panose="02020603050405020304" pitchFamily="18" charset="0"/>
                  </a:rPr>
                  <a:t>: </a:t>
                </a:r>
                <a:r>
                  <a:rPr lang="pt-PT" sz="1400" dirty="0">
                    <a:solidFill>
                      <a:srgbClr val="FF0000"/>
                    </a:solidFill>
                    <a:effectLst/>
                    <a:latin typeface="Arial" panose="020B0604020202020204" pitchFamily="34" charset="0"/>
                    <a:ea typeface="Times New Roman" panose="02020603050405020304" pitchFamily="18" charset="0"/>
                  </a:rPr>
                  <a:t>Obtemos </a:t>
                </a:r>
                <a14:m>
                  <m:oMath xmlns:m="http://schemas.openxmlformats.org/officeDocument/2006/math">
                    <m:sSub>
                      <m:sSubPr>
                        <m:ctrlPr>
                          <a:rPr lang="pt-BR" sz="1400" b="1" i="1">
                            <a:solidFill>
                              <a:srgbClr val="FF0000"/>
                            </a:solidFill>
                            <a:effectLst/>
                            <a:latin typeface="Cambria Math" panose="02040503050406030204" pitchFamily="18" charset="0"/>
                            <a:cs typeface="Arial" panose="020B0604020202020204" pitchFamily="34" charset="0"/>
                          </a:rPr>
                        </m:ctrlPr>
                      </m:sSub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𝑽</m:t>
                        </m:r>
                      </m:e>
                      <m: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𝒆</m:t>
                        </m:r>
                      </m:sub>
                    </m:sSub>
                  </m:oMath>
                </a14:m>
                <a:r>
                  <a:rPr lang="pt-BR" sz="1400" b="1" dirty="0">
                    <a:solidFill>
                      <a:srgbClr val="FF0000"/>
                    </a:solidFill>
                    <a:effectLst/>
                    <a:latin typeface="Arial" panose="020B0604020202020204" pitchFamily="34" charset="0"/>
                    <a:ea typeface="Times New Roman" panose="02020603050405020304" pitchFamily="18" charset="0"/>
                  </a:rPr>
                  <a:t> </a:t>
                </a:r>
                <a:r>
                  <a:rPr lang="pt-PT" sz="1400" dirty="0">
                    <a:solidFill>
                      <a:srgbClr val="FF0000"/>
                    </a:solidFill>
                    <a:effectLst/>
                    <a:latin typeface="Arial" panose="020B0604020202020204" pitchFamily="34" charset="0"/>
                    <a:ea typeface="Times New Roman" panose="02020603050405020304" pitchFamily="18" charset="0"/>
                  </a:rPr>
                  <a:t>da equação dada:</a:t>
                </a:r>
                <a:endParaRPr lang="pt-BR" sz="1400" dirty="0"/>
              </a:p>
            </p:txBody>
          </p:sp>
        </mc:Choice>
        <mc:Fallback xmlns="">
          <p:sp>
            <p:nvSpPr>
              <p:cNvPr id="22" name="CaixaDeTexto 21">
                <a:extLst>
                  <a:ext uri="{FF2B5EF4-FFF2-40B4-BE49-F238E27FC236}">
                    <a16:creationId xmlns:a16="http://schemas.microsoft.com/office/drawing/2014/main" id="{20D5E983-B210-45B5-9453-F1DA605C3869}"/>
                  </a:ext>
                </a:extLst>
              </p:cNvPr>
              <p:cNvSpPr txBox="1">
                <a:spLocks noRot="1" noChangeAspect="1" noMove="1" noResize="1" noEditPoints="1" noAdjustHandles="1" noChangeArrowheads="1" noChangeShapeType="1" noTextEdit="1"/>
              </p:cNvSpPr>
              <p:nvPr/>
            </p:nvSpPr>
            <p:spPr>
              <a:xfrm>
                <a:off x="298174" y="3531700"/>
                <a:ext cx="3442252" cy="316185"/>
              </a:xfrm>
              <a:prstGeom prst="rect">
                <a:avLst/>
              </a:prstGeom>
              <a:blipFill>
                <a:blip r:embed="rId12"/>
                <a:stretch>
                  <a:fillRect l="-531" t="-1923" b="-17308"/>
                </a:stretch>
              </a:blipFill>
            </p:spPr>
            <p:txBody>
              <a:bodyPr/>
              <a:lstStyle/>
              <a:p>
                <a:r>
                  <a:rPr lang="pt-BR">
                    <a:noFill/>
                  </a:rPr>
                  <a:t> </a:t>
                </a:r>
              </a:p>
            </p:txBody>
          </p:sp>
        </mc:Fallback>
      </mc:AlternateContent>
      <p:sp>
        <p:nvSpPr>
          <p:cNvPr id="23" name="CaixaDeTexto 22">
            <a:extLst>
              <a:ext uri="{FF2B5EF4-FFF2-40B4-BE49-F238E27FC236}">
                <a16:creationId xmlns:a16="http://schemas.microsoft.com/office/drawing/2014/main" id="{041E7EEC-8EDD-4A88-8D57-17556DDAA393}"/>
              </a:ext>
            </a:extLst>
          </p:cNvPr>
          <p:cNvSpPr txBox="1"/>
          <p:nvPr/>
        </p:nvSpPr>
        <p:spPr>
          <a:xfrm>
            <a:off x="3599614" y="3508203"/>
            <a:ext cx="1719477" cy="307777"/>
          </a:xfrm>
          <a:prstGeom prst="rect">
            <a:avLst/>
          </a:prstGeom>
          <a:noFill/>
        </p:spPr>
        <p:txBody>
          <a:bodyPr wrap="square">
            <a:spAutoFit/>
          </a:bodyPr>
          <a:lstStyle/>
          <a:p>
            <a:r>
              <a:rPr lang="pt-PT" sz="1400" b="1" dirty="0">
                <a:effectLst/>
                <a:latin typeface="Arial" panose="020B0604020202020204" pitchFamily="34" charset="0"/>
                <a:ea typeface="Times New Roman" panose="02020603050405020304" pitchFamily="18" charset="0"/>
              </a:rPr>
              <a:t>ε</a:t>
            </a:r>
            <a:r>
              <a:rPr lang="pt-PT" sz="1400" b="1" baseline="-25000" dirty="0">
                <a:effectLst/>
                <a:latin typeface="Arial" panose="020B0604020202020204" pitchFamily="34" charset="0"/>
                <a:ea typeface="Times New Roman" panose="02020603050405020304" pitchFamily="18" charset="0"/>
              </a:rPr>
              <a:t>e</a:t>
            </a:r>
            <a:r>
              <a:rPr lang="pt-PT" sz="1400" b="1" dirty="0">
                <a:effectLst/>
                <a:latin typeface="Arial" panose="020B0604020202020204" pitchFamily="34" charset="0"/>
                <a:ea typeface="Times New Roman" panose="02020603050405020304" pitchFamily="18" charset="0"/>
              </a:rPr>
              <a:t> = v</a:t>
            </a:r>
            <a:r>
              <a:rPr lang="pt-PT" sz="1400" b="1" baseline="-25000" dirty="0">
                <a:effectLst/>
                <a:latin typeface="Arial" panose="020B0604020202020204" pitchFamily="34" charset="0"/>
                <a:ea typeface="Times New Roman" panose="02020603050405020304" pitchFamily="18" charset="0"/>
              </a:rPr>
              <a:t>e</a:t>
            </a:r>
            <a:r>
              <a:rPr lang="pt-PT" sz="1400" b="1" baseline="30000" dirty="0">
                <a:effectLst/>
                <a:latin typeface="Arial" panose="020B0604020202020204" pitchFamily="34" charset="0"/>
                <a:ea typeface="Times New Roman" panose="02020603050405020304" pitchFamily="18" charset="0"/>
              </a:rPr>
              <a:t>2 </a:t>
            </a:r>
            <a:r>
              <a:rPr lang="pt-PT" sz="1400" b="1" dirty="0">
                <a:effectLst/>
                <a:latin typeface="Arial" panose="020B0604020202020204" pitchFamily="34" charset="0"/>
                <a:ea typeface="Times New Roman" panose="02020603050405020304" pitchFamily="18" charset="0"/>
              </a:rPr>
              <a:t>/ 2 - µ /R,</a:t>
            </a:r>
            <a:endParaRPr lang="pt-BR" sz="1400" dirty="0"/>
          </a:p>
        </p:txBody>
      </p:sp>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75FD0119-9E5A-427B-923C-9259163231A9}"/>
                  </a:ext>
                </a:extLst>
              </p:cNvPr>
              <p:cNvSpPr txBox="1"/>
              <p:nvPr/>
            </p:nvSpPr>
            <p:spPr>
              <a:xfrm>
                <a:off x="473023" y="3961837"/>
                <a:ext cx="2292626"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400" i="1" smtClean="0">
                              <a:solidFill>
                                <a:srgbClr val="FF0000"/>
                              </a:solidFill>
                              <a:effectLst/>
                              <a:latin typeface="Cambria Math" panose="02040503050406030204" pitchFamily="18" charset="0"/>
                              <a:cs typeface="Arial" panose="020B0604020202020204" pitchFamily="34" charset="0"/>
                            </a:rPr>
                          </m:ctrlPr>
                        </m:sSub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𝑒</m:t>
                          </m:r>
                        </m:sub>
                      </m:s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pt-BR" sz="1400" i="1">
                              <a:solidFill>
                                <a:srgbClr val="FF0000"/>
                              </a:solidFill>
                              <a:effectLst/>
                              <a:latin typeface="Cambria Math" panose="02040503050406030204" pitchFamily="18" charset="0"/>
                              <a:cs typeface="Arial" panose="020B0604020202020204" pitchFamily="34" charset="0"/>
                            </a:rPr>
                          </m:ctrlPr>
                        </m:radPr>
                        <m:deg/>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d>
                            <m:dPr>
                              <m:ctrlPr>
                                <a:rPr lang="pt-BR" sz="1400" i="1">
                                  <a:solidFill>
                                    <a:srgbClr val="FF0000"/>
                                  </a:solidFill>
                                  <a:effectLst/>
                                  <a:latin typeface="Cambria Math" panose="02040503050406030204" pitchFamily="18" charset="0"/>
                                  <a:cs typeface="Arial" panose="020B0604020202020204" pitchFamily="34" charset="0"/>
                                </a:rPr>
                              </m:ctrlPr>
                            </m:d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−8,2+</m:t>
                              </m:r>
                              <m:f>
                                <m:fPr>
                                  <m:ctrlPr>
                                    <a:rPr lang="pt-BR" sz="1400" i="1">
                                      <a:solidFill>
                                        <a:srgbClr val="FF0000"/>
                                      </a:solidFill>
                                      <a:effectLst/>
                                      <a:latin typeface="Cambria Math" panose="02040503050406030204" pitchFamily="18" charset="0"/>
                                      <a:cs typeface="Arial" panose="020B0604020202020204" pitchFamily="34" charset="0"/>
                                    </a:rPr>
                                  </m:ctrlPr>
                                </m:fPr>
                                <m:num>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pt-BR" sz="1400" i="1">
                                          <a:solidFill>
                                            <a:srgbClr val="FF0000"/>
                                          </a:solidFill>
                                          <a:effectLst/>
                                          <a:latin typeface="Cambria Math" panose="02040503050406030204" pitchFamily="18" charset="0"/>
                                          <a:cs typeface="Arial" panose="020B0604020202020204" pitchFamily="34" charset="0"/>
                                        </a:rPr>
                                      </m:ctrlPr>
                                    </m:sSup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5</m:t>
                                      </m:r>
                                    </m:sup>
                                  </m:sSup>
                                </m:num>
                                <m:den>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42160</m:t>
                                  </m:r>
                                </m:den>
                              </m:f>
                            </m:e>
                          </m:d>
                        </m:e>
                      </m:rad>
                    </m:oMath>
                  </m:oMathPara>
                </a14:m>
                <a:endParaRPr lang="pt-BR" sz="1400" dirty="0"/>
              </a:p>
            </p:txBody>
          </p:sp>
        </mc:Choice>
        <mc:Fallback xmlns="">
          <p:sp>
            <p:nvSpPr>
              <p:cNvPr id="25" name="CaixaDeTexto 24">
                <a:extLst>
                  <a:ext uri="{FF2B5EF4-FFF2-40B4-BE49-F238E27FC236}">
                    <a16:creationId xmlns:a16="http://schemas.microsoft.com/office/drawing/2014/main" id="{75FD0119-9E5A-427B-923C-9259163231A9}"/>
                  </a:ext>
                </a:extLst>
              </p:cNvPr>
              <p:cNvSpPr txBox="1">
                <a:spLocks noRot="1" noChangeAspect="1" noMove="1" noResize="1" noEditPoints="1" noAdjustHandles="1" noChangeArrowheads="1" noChangeShapeType="1" noTextEdit="1"/>
              </p:cNvSpPr>
              <p:nvPr/>
            </p:nvSpPr>
            <p:spPr>
              <a:xfrm>
                <a:off x="473023" y="3961837"/>
                <a:ext cx="2292626" cy="728854"/>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209DBE9F-FCA1-425F-81AB-ABFA3A69A9AA}"/>
                  </a:ext>
                </a:extLst>
              </p:cNvPr>
              <p:cNvSpPr txBox="1"/>
              <p:nvPr/>
            </p:nvSpPr>
            <p:spPr>
              <a:xfrm>
                <a:off x="2596696" y="4164056"/>
                <a:ext cx="1711189" cy="3532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PT"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pt-BR" sz="1400" i="1">
                              <a:solidFill>
                                <a:srgbClr val="FF0000"/>
                              </a:solidFill>
                              <a:effectLst/>
                              <a:latin typeface="Cambria Math" panose="02040503050406030204" pitchFamily="18" charset="0"/>
                              <a:cs typeface="Arial" panose="020B0604020202020204" pitchFamily="34" charset="0"/>
                            </a:rPr>
                          </m:ctrlPr>
                        </m:radPr>
                        <m:deg/>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2(−8,2+9,5)</m:t>
                          </m:r>
                        </m:e>
                      </m:rad>
                    </m:oMath>
                  </m:oMathPara>
                </a14:m>
                <a:endParaRPr lang="pt-BR" sz="1400" dirty="0"/>
              </a:p>
            </p:txBody>
          </p:sp>
        </mc:Choice>
        <mc:Fallback xmlns="">
          <p:sp>
            <p:nvSpPr>
              <p:cNvPr id="27" name="CaixaDeTexto 26">
                <a:extLst>
                  <a:ext uri="{FF2B5EF4-FFF2-40B4-BE49-F238E27FC236}">
                    <a16:creationId xmlns:a16="http://schemas.microsoft.com/office/drawing/2014/main" id="{209DBE9F-FCA1-425F-81AB-ABFA3A69A9AA}"/>
                  </a:ext>
                </a:extLst>
              </p:cNvPr>
              <p:cNvSpPr txBox="1">
                <a:spLocks noRot="1" noChangeAspect="1" noMove="1" noResize="1" noEditPoints="1" noAdjustHandles="1" noChangeArrowheads="1" noChangeShapeType="1" noTextEdit="1"/>
              </p:cNvSpPr>
              <p:nvPr/>
            </p:nvSpPr>
            <p:spPr>
              <a:xfrm>
                <a:off x="2596696" y="4164056"/>
                <a:ext cx="1711189" cy="353238"/>
              </a:xfrm>
              <a:prstGeom prst="rect">
                <a:avLst/>
              </a:prstGeom>
              <a:blipFill>
                <a:blip r:embed="rId14"/>
                <a:stretch>
                  <a:fillRect b="-517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9" name="CaixaDeTexto 28">
                <a:extLst>
                  <a:ext uri="{FF2B5EF4-FFF2-40B4-BE49-F238E27FC236}">
                    <a16:creationId xmlns:a16="http://schemas.microsoft.com/office/drawing/2014/main" id="{644C5056-24E3-4F6E-8858-B3E5B578D79B}"/>
                  </a:ext>
                </a:extLst>
              </p:cNvPr>
              <p:cNvSpPr txBox="1"/>
              <p:nvPr/>
            </p:nvSpPr>
            <p:spPr>
              <a:xfrm>
                <a:off x="4001408" y="4149645"/>
                <a:ext cx="1348421" cy="3532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PT"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pt-BR" sz="1400" i="1">
                              <a:solidFill>
                                <a:srgbClr val="FF0000"/>
                              </a:solidFill>
                              <a:effectLst/>
                              <a:latin typeface="Cambria Math" panose="02040503050406030204" pitchFamily="18" charset="0"/>
                              <a:cs typeface="Arial" panose="020B0604020202020204" pitchFamily="34" charset="0"/>
                            </a:rPr>
                          </m:ctrlPr>
                        </m:radPr>
                        <m:deg/>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2×1,3</m:t>
                          </m:r>
                        </m:e>
                      </m:rad>
                    </m:oMath>
                  </m:oMathPara>
                </a14:m>
                <a:endParaRPr lang="pt-BR" sz="1400" dirty="0"/>
              </a:p>
            </p:txBody>
          </p:sp>
        </mc:Choice>
        <mc:Fallback xmlns="">
          <p:sp>
            <p:nvSpPr>
              <p:cNvPr id="29" name="CaixaDeTexto 28">
                <a:extLst>
                  <a:ext uri="{FF2B5EF4-FFF2-40B4-BE49-F238E27FC236}">
                    <a16:creationId xmlns:a16="http://schemas.microsoft.com/office/drawing/2014/main" id="{644C5056-24E3-4F6E-8858-B3E5B578D79B}"/>
                  </a:ext>
                </a:extLst>
              </p:cNvPr>
              <p:cNvSpPr txBox="1">
                <a:spLocks noRot="1" noChangeAspect="1" noMove="1" noResize="1" noEditPoints="1" noAdjustHandles="1" noChangeArrowheads="1" noChangeShapeType="1" noTextEdit="1"/>
              </p:cNvSpPr>
              <p:nvPr/>
            </p:nvSpPr>
            <p:spPr>
              <a:xfrm>
                <a:off x="4001408" y="4149645"/>
                <a:ext cx="1348421" cy="353238"/>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1" name="CaixaDeTexto 30">
                <a:extLst>
                  <a:ext uri="{FF2B5EF4-FFF2-40B4-BE49-F238E27FC236}">
                    <a16:creationId xmlns:a16="http://schemas.microsoft.com/office/drawing/2014/main" id="{1958EF04-7325-4A81-9D38-AE7BCEF5B58D}"/>
                  </a:ext>
                </a:extLst>
              </p:cNvPr>
              <p:cNvSpPr txBox="1"/>
              <p:nvPr/>
            </p:nvSpPr>
            <p:spPr>
              <a:xfrm>
                <a:off x="5049995" y="4172166"/>
                <a:ext cx="1719477" cy="323083"/>
              </a:xfrm>
              <a:prstGeom prst="rect">
                <a:avLst/>
              </a:prstGeom>
              <a:noFill/>
            </p:spPr>
            <p:txBody>
              <a:bodyPr wrap="square">
                <a:spAutoFit/>
              </a:bodyPr>
              <a:lstStyle/>
              <a:p>
                <a14:m>
                  <m:oMath xmlns:m="http://schemas.openxmlformats.org/officeDocument/2006/math">
                    <m:r>
                      <a:rPr lang="pt-PT"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pt-BR" sz="1400" i="1">
                            <a:solidFill>
                              <a:srgbClr val="FF0000"/>
                            </a:solidFill>
                            <a:effectLst/>
                            <a:latin typeface="Cambria Math" panose="02040503050406030204" pitchFamily="18" charset="0"/>
                            <a:cs typeface="Arial" panose="020B0604020202020204" pitchFamily="34" charset="0"/>
                          </a:rPr>
                        </m:ctrlPr>
                      </m:radPr>
                      <m:deg/>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2,6</m:t>
                        </m:r>
                      </m:e>
                    </m:rad>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≅1,6</m:t>
                    </m:r>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𝑘𝑚</m:t>
                    </m:r>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𝑠</m:t>
                    </m:r>
                  </m:oMath>
                </a14:m>
                <a:r>
                  <a:rPr lang="pt-PT" sz="1400" dirty="0">
                    <a:solidFill>
                      <a:srgbClr val="FF0000"/>
                    </a:solidFill>
                    <a:effectLst/>
                    <a:latin typeface="Arial" panose="020B0604020202020204" pitchFamily="34" charset="0"/>
                    <a:ea typeface="Times New Roman" panose="02020603050405020304" pitchFamily="18" charset="0"/>
                  </a:rPr>
                  <a:t>,</a:t>
                </a:r>
                <a:endParaRPr lang="pt-BR" sz="1400" dirty="0"/>
              </a:p>
            </p:txBody>
          </p:sp>
        </mc:Choice>
        <mc:Fallback xmlns="">
          <p:sp>
            <p:nvSpPr>
              <p:cNvPr id="31" name="CaixaDeTexto 30">
                <a:extLst>
                  <a:ext uri="{FF2B5EF4-FFF2-40B4-BE49-F238E27FC236}">
                    <a16:creationId xmlns:a16="http://schemas.microsoft.com/office/drawing/2014/main" id="{1958EF04-7325-4A81-9D38-AE7BCEF5B58D}"/>
                  </a:ext>
                </a:extLst>
              </p:cNvPr>
              <p:cNvSpPr txBox="1">
                <a:spLocks noRot="1" noChangeAspect="1" noMove="1" noResize="1" noEditPoints="1" noAdjustHandles="1" noChangeArrowheads="1" noChangeShapeType="1" noTextEdit="1"/>
              </p:cNvSpPr>
              <p:nvPr/>
            </p:nvSpPr>
            <p:spPr>
              <a:xfrm>
                <a:off x="5049995" y="4172166"/>
                <a:ext cx="1719477" cy="323083"/>
              </a:xfrm>
              <a:prstGeom prst="rect">
                <a:avLst/>
              </a:prstGeom>
              <a:blipFill>
                <a:blip r:embed="rId16"/>
                <a:stretch>
                  <a:fillRect b="-1698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CaixaDeTexto 32">
                <a:extLst>
                  <a:ext uri="{FF2B5EF4-FFF2-40B4-BE49-F238E27FC236}">
                    <a16:creationId xmlns:a16="http://schemas.microsoft.com/office/drawing/2014/main" id="{5675B629-081A-4149-A037-288DC5CE9390}"/>
                  </a:ext>
                </a:extLst>
              </p:cNvPr>
              <p:cNvSpPr txBox="1"/>
              <p:nvPr/>
            </p:nvSpPr>
            <p:spPr>
              <a:xfrm>
                <a:off x="8259691" y="4150093"/>
                <a:ext cx="132522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PT"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pt-PT"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𝟓</m:t>
                      </m:r>
                      <m:r>
                        <a:rPr lang="pt-PT"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𝒌𝒎</m:t>
                      </m:r>
                      <m:r>
                        <a:rPr lang="pt-PT"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𝒔</m:t>
                      </m:r>
                    </m:oMath>
                  </m:oMathPara>
                </a14:m>
                <a:endParaRPr lang="pt-BR" sz="1400" dirty="0"/>
              </a:p>
            </p:txBody>
          </p:sp>
        </mc:Choice>
        <mc:Fallback xmlns="">
          <p:sp>
            <p:nvSpPr>
              <p:cNvPr id="33" name="CaixaDeTexto 32">
                <a:extLst>
                  <a:ext uri="{FF2B5EF4-FFF2-40B4-BE49-F238E27FC236}">
                    <a16:creationId xmlns:a16="http://schemas.microsoft.com/office/drawing/2014/main" id="{5675B629-081A-4149-A037-288DC5CE9390}"/>
                  </a:ext>
                </a:extLst>
              </p:cNvPr>
              <p:cNvSpPr txBox="1">
                <a:spLocks noRot="1" noChangeAspect="1" noMove="1" noResize="1" noEditPoints="1" noAdjustHandles="1" noChangeArrowheads="1" noChangeShapeType="1" noTextEdit="1"/>
              </p:cNvSpPr>
              <p:nvPr/>
            </p:nvSpPr>
            <p:spPr>
              <a:xfrm>
                <a:off x="8259691" y="4150093"/>
                <a:ext cx="1325220" cy="307777"/>
              </a:xfrm>
              <a:prstGeom prst="rect">
                <a:avLst/>
              </a:prstGeom>
              <a:blipFill>
                <a:blip r:embed="rId17"/>
                <a:stretch>
                  <a:fillRect b="-8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5" name="CaixaDeTexto 34">
                <a:extLst>
                  <a:ext uri="{FF2B5EF4-FFF2-40B4-BE49-F238E27FC236}">
                    <a16:creationId xmlns:a16="http://schemas.microsoft.com/office/drawing/2014/main" id="{D8E32145-B1FA-4822-A284-EA9389ABE230}"/>
                  </a:ext>
                </a:extLst>
              </p:cNvPr>
              <p:cNvSpPr txBox="1"/>
              <p:nvPr/>
            </p:nvSpPr>
            <p:spPr>
              <a:xfrm>
                <a:off x="6819114" y="4894940"/>
                <a:ext cx="1719477" cy="427168"/>
              </a:xfrm>
              <a:prstGeom prst="rect">
                <a:avLst/>
              </a:prstGeom>
              <a:noFill/>
            </p:spPr>
            <p:txBody>
              <a:bodyPr wrap="square">
                <a:spAutoFit/>
              </a:bodyPr>
              <a:lstStyle/>
              <a:p>
                <a:r>
                  <a:rPr lang="pt-PT" sz="1400" dirty="0">
                    <a:solidFill>
                      <a:srgbClr val="FF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𝑒</m:t>
                            </m:r>
                          </m:sub>
                          <m:sup>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num>
                      <m:den>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𝜖</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𝑒</m:t>
                        </m:r>
                      </m:sub>
                    </m:s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𝑐</m:t>
                            </m:r>
                          </m:sub>
                          <m:sup>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num>
                      <m:den>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𝜖</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𝑐</m:t>
                        </m:r>
                      </m:sub>
                    </m:sSub>
                  </m:oMath>
                </a14:m>
                <a:endParaRPr lang="pt-BR" sz="1400" dirty="0"/>
              </a:p>
            </p:txBody>
          </p:sp>
        </mc:Choice>
        <mc:Fallback xmlns="">
          <p:sp>
            <p:nvSpPr>
              <p:cNvPr id="35" name="CaixaDeTexto 34">
                <a:extLst>
                  <a:ext uri="{FF2B5EF4-FFF2-40B4-BE49-F238E27FC236}">
                    <a16:creationId xmlns:a16="http://schemas.microsoft.com/office/drawing/2014/main" id="{D8E32145-B1FA-4822-A284-EA9389ABE230}"/>
                  </a:ext>
                </a:extLst>
              </p:cNvPr>
              <p:cNvSpPr txBox="1">
                <a:spLocks noRot="1" noChangeAspect="1" noMove="1" noResize="1" noEditPoints="1" noAdjustHandles="1" noChangeArrowheads="1" noChangeShapeType="1" noTextEdit="1"/>
              </p:cNvSpPr>
              <p:nvPr/>
            </p:nvSpPr>
            <p:spPr>
              <a:xfrm>
                <a:off x="6819114" y="4894940"/>
                <a:ext cx="1719477" cy="427168"/>
              </a:xfrm>
              <a:prstGeom prst="rect">
                <a:avLst/>
              </a:prstGeom>
              <a:blipFill>
                <a:blip r:embed="rId1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855CF7F1-9A8B-4B9A-8333-ED851E774120}"/>
                  </a:ext>
                </a:extLst>
              </p:cNvPr>
              <p:cNvSpPr txBox="1"/>
              <p:nvPr/>
            </p:nvSpPr>
            <p:spPr>
              <a:xfrm>
                <a:off x="540756" y="5428811"/>
                <a:ext cx="2642146" cy="353238"/>
              </a:xfrm>
              <a:prstGeom prst="rect">
                <a:avLst/>
              </a:prstGeom>
              <a:noFill/>
            </p:spPr>
            <p:txBody>
              <a:bodyPr wrap="square">
                <a:spAutoFit/>
              </a:bodyPr>
              <a:lstStyle/>
              <a:p>
                <a:r>
                  <a:rPr lang="pt-PT" sz="1400" dirty="0">
                    <a:solidFill>
                      <a:srgbClr val="FF0000"/>
                    </a:solidFill>
                    <a:effectLst/>
                    <a:latin typeface="Arial" panose="020B0604020202020204" pitchFamily="34" charset="0"/>
                    <a:ea typeface="Times New Roman" panose="02020603050405020304" pitchFamily="18" charset="0"/>
                  </a:rPr>
                  <a:t>Isolando </a:t>
                </a:r>
                <a14:m>
                  <m:oMath xmlns:m="http://schemas.openxmlformats.org/officeDocument/2006/math">
                    <m:sSub>
                      <m:sSubPr>
                        <m:ctrlPr>
                          <a:rPr lang="pt-BR" sz="1400" i="1">
                            <a:solidFill>
                              <a:srgbClr val="FF0000"/>
                            </a:solidFill>
                            <a:effectLst/>
                            <a:latin typeface="Cambria Math" panose="02040503050406030204" pitchFamily="18" charset="0"/>
                            <a:cs typeface="Arial" panose="020B0604020202020204" pitchFamily="34" charset="0"/>
                          </a:rPr>
                        </m:ctrlPr>
                      </m:sSubPr>
                      <m:e>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V</m:t>
                        </m:r>
                      </m:e>
                      <m:sub>
                        <m:r>
                          <m:rPr>
                            <m:sty m:val="p"/>
                          </m:rPr>
                          <a:rPr lang="pt-PT" sz="14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e</m:t>
                        </m:r>
                      </m:sub>
                    </m:s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pt-BR" sz="1400" i="1">
                            <a:solidFill>
                              <a:srgbClr val="FF0000"/>
                            </a:solidFill>
                            <a:effectLst/>
                            <a:latin typeface="Cambria Math" panose="02040503050406030204" pitchFamily="18" charset="0"/>
                            <a:cs typeface="Arial" panose="020B0604020202020204" pitchFamily="34" charset="0"/>
                          </a:rPr>
                        </m:ctrlPr>
                      </m:radPr>
                      <m:deg/>
                      <m:e>
                        <m:sSubSup>
                          <m:sSubSupPr>
                            <m:ctrlPr>
                              <a:rPr lang="pt-BR" sz="1400" i="1">
                                <a:solidFill>
                                  <a:srgbClr val="FF0000"/>
                                </a:solidFill>
                                <a:effectLst/>
                                <a:latin typeface="Cambria Math" panose="02040503050406030204" pitchFamily="18" charset="0"/>
                                <a:cs typeface="Arial" panose="020B0604020202020204" pitchFamily="34" charset="0"/>
                              </a:rPr>
                            </m:ctrlPr>
                          </m:sSubSup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𝑐</m:t>
                            </m:r>
                          </m:sub>
                          <m:sup>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Sub>
                          <m:sSubPr>
                            <m:ctrlPr>
                              <a:rPr lang="pt-BR" sz="1400" i="1">
                                <a:solidFill>
                                  <a:srgbClr val="FF0000"/>
                                </a:solidFill>
                                <a:effectLst/>
                                <a:latin typeface="Cambria Math" panose="02040503050406030204" pitchFamily="18" charset="0"/>
                                <a:cs typeface="Arial" panose="020B0604020202020204" pitchFamily="34" charset="0"/>
                              </a:rPr>
                            </m:ctrlPr>
                          </m:sSub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𝜀</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𝑐</m:t>
                            </m:r>
                          </m:sub>
                        </m:s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400" i="1">
                                <a:solidFill>
                                  <a:srgbClr val="FF0000"/>
                                </a:solidFill>
                                <a:effectLst/>
                                <a:latin typeface="Cambria Math" panose="02040503050406030204" pitchFamily="18" charset="0"/>
                                <a:cs typeface="Arial" panose="020B0604020202020204" pitchFamily="34" charset="0"/>
                              </a:rPr>
                            </m:ctrlPr>
                          </m:sSub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𝜀</m:t>
                            </m:r>
                          </m:e>
                          <m: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𝑒</m:t>
                            </m:r>
                          </m:sub>
                        </m:sSub>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e>
                    </m:rad>
                  </m:oMath>
                </a14:m>
                <a:endParaRPr lang="pt-BR" sz="1400" dirty="0"/>
              </a:p>
            </p:txBody>
          </p:sp>
        </mc:Choice>
        <mc:Fallback xmlns="">
          <p:sp>
            <p:nvSpPr>
              <p:cNvPr id="37" name="CaixaDeTexto 36">
                <a:extLst>
                  <a:ext uri="{FF2B5EF4-FFF2-40B4-BE49-F238E27FC236}">
                    <a16:creationId xmlns:a16="http://schemas.microsoft.com/office/drawing/2014/main" id="{855CF7F1-9A8B-4B9A-8333-ED851E774120}"/>
                  </a:ext>
                </a:extLst>
              </p:cNvPr>
              <p:cNvSpPr txBox="1">
                <a:spLocks noRot="1" noChangeAspect="1" noMove="1" noResize="1" noEditPoints="1" noAdjustHandles="1" noChangeArrowheads="1" noChangeShapeType="1" noTextEdit="1"/>
              </p:cNvSpPr>
              <p:nvPr/>
            </p:nvSpPr>
            <p:spPr>
              <a:xfrm>
                <a:off x="540756" y="5428811"/>
                <a:ext cx="2642146" cy="353238"/>
              </a:xfrm>
              <a:prstGeom prst="rect">
                <a:avLst/>
              </a:prstGeom>
              <a:blipFill>
                <a:blip r:embed="rId19"/>
                <a:stretch>
                  <a:fillRect l="-693" b="-1754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D2EB425C-F684-4E80-AA11-E732089722EC}"/>
                  </a:ext>
                </a:extLst>
              </p:cNvPr>
              <p:cNvSpPr txBox="1"/>
              <p:nvPr/>
            </p:nvSpPr>
            <p:spPr>
              <a:xfrm>
                <a:off x="3023875" y="5340068"/>
                <a:ext cx="2595768" cy="5307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PT"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pt-BR" sz="1400" i="1">
                              <a:solidFill>
                                <a:srgbClr val="FF0000"/>
                              </a:solidFill>
                              <a:effectLst/>
                              <a:latin typeface="Cambria Math" panose="02040503050406030204" pitchFamily="18" charset="0"/>
                              <a:cs typeface="Arial" panose="020B0604020202020204" pitchFamily="34" charset="0"/>
                            </a:rPr>
                          </m:ctrlPr>
                        </m:radPr>
                        <m:deg/>
                        <m:e>
                          <m:sSup>
                            <m:sSupPr>
                              <m:ctrlPr>
                                <a:rPr lang="pt-BR" sz="1400" i="1">
                                  <a:solidFill>
                                    <a:srgbClr val="FF0000"/>
                                  </a:solidFill>
                                  <a:effectLst/>
                                  <a:latin typeface="Cambria Math" panose="02040503050406030204" pitchFamily="18" charset="0"/>
                                  <a:cs typeface="Arial" panose="020B0604020202020204" pitchFamily="34" charset="0"/>
                                </a:rPr>
                              </m:ctrlPr>
                            </m:sSup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3,1</m:t>
                              </m:r>
                            </m:e>
                            <m:sup>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d>
                            <m:dPr>
                              <m:ctrlPr>
                                <a:rPr lang="pt-BR" sz="1400" i="1">
                                  <a:solidFill>
                                    <a:srgbClr val="FF0000"/>
                                  </a:solidFill>
                                  <a:effectLst/>
                                  <a:latin typeface="Cambria Math" panose="02040503050406030204" pitchFamily="18" charset="0"/>
                                  <a:cs typeface="Arial" panose="020B0604020202020204" pitchFamily="34" charset="0"/>
                                </a:rPr>
                              </m:ctrlPr>
                            </m:d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−4,7−</m:t>
                              </m:r>
                              <m:d>
                                <m:dPr>
                                  <m:ctrlPr>
                                    <a:rPr lang="pt-BR" sz="1400" i="1">
                                      <a:solidFill>
                                        <a:srgbClr val="FF0000"/>
                                      </a:solidFill>
                                      <a:effectLst/>
                                      <a:latin typeface="Cambria Math" panose="02040503050406030204" pitchFamily="18" charset="0"/>
                                      <a:cs typeface="Arial" panose="020B0604020202020204" pitchFamily="34" charset="0"/>
                                    </a:rPr>
                                  </m:ctrlPr>
                                </m:dPr>
                                <m:e>
                                  <m:r>
                                    <a:rPr lang="pt-PT"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−8,2</m:t>
                                  </m:r>
                                </m:e>
                              </m:d>
                            </m:e>
                          </m:d>
                        </m:e>
                      </m:rad>
                    </m:oMath>
                  </m:oMathPara>
                </a14:m>
                <a:endParaRPr lang="pt-BR" sz="1400" dirty="0"/>
              </a:p>
            </p:txBody>
          </p:sp>
        </mc:Choice>
        <mc:Fallback xmlns="">
          <p:sp>
            <p:nvSpPr>
              <p:cNvPr id="39" name="CaixaDeTexto 38">
                <a:extLst>
                  <a:ext uri="{FF2B5EF4-FFF2-40B4-BE49-F238E27FC236}">
                    <a16:creationId xmlns:a16="http://schemas.microsoft.com/office/drawing/2014/main" id="{D2EB425C-F684-4E80-AA11-E732089722EC}"/>
                  </a:ext>
                </a:extLst>
              </p:cNvPr>
              <p:cNvSpPr txBox="1">
                <a:spLocks noRot="1" noChangeAspect="1" noMove="1" noResize="1" noEditPoints="1" noAdjustHandles="1" noChangeArrowheads="1" noChangeShapeType="1" noTextEdit="1"/>
              </p:cNvSpPr>
              <p:nvPr/>
            </p:nvSpPr>
            <p:spPr>
              <a:xfrm>
                <a:off x="3023875" y="5340068"/>
                <a:ext cx="2595768" cy="530723"/>
              </a:xfrm>
              <a:prstGeom prst="rect">
                <a:avLst/>
              </a:prstGeom>
              <a:blipFill>
                <a:blip r:embed="rId2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2ABD3F32-0046-4E9C-9AB5-9705AB345E92}"/>
                  </a:ext>
                </a:extLst>
              </p:cNvPr>
              <p:cNvSpPr txBox="1"/>
              <p:nvPr/>
            </p:nvSpPr>
            <p:spPr>
              <a:xfrm>
                <a:off x="5417562" y="5455990"/>
                <a:ext cx="1188133" cy="307777"/>
              </a:xfrm>
              <a:prstGeom prst="rect">
                <a:avLst/>
              </a:prstGeom>
              <a:noFill/>
            </p:spPr>
            <p:txBody>
              <a:bodyPr wrap="square">
                <a:spAutoFit/>
              </a:bodyPr>
              <a:lstStyle/>
              <a:p>
                <a14:m>
                  <m:oMath xmlns:m="http://schemas.openxmlformats.org/officeDocument/2006/math">
                    <m:r>
                      <a:rPr lang="pt-PT"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=1,6</m:t>
                    </m:r>
                    <m:r>
                      <a:rPr lang="pt-PT"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𝑘𝑚</m:t>
                    </m:r>
                    <m:r>
                      <a:rPr lang="pt-PT"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𝑠</m:t>
                    </m:r>
                  </m:oMath>
                </a14:m>
                <a:r>
                  <a:rPr lang="pt-PT" sz="1400" dirty="0">
                    <a:solidFill>
                      <a:srgbClr val="FF0000"/>
                    </a:solidFill>
                    <a:effectLst/>
                    <a:latin typeface="Arial" panose="020B0604020202020204" pitchFamily="34" charset="0"/>
                    <a:ea typeface="Times New Roman" panose="02020603050405020304" pitchFamily="18" charset="0"/>
                  </a:rPr>
                  <a:t>,</a:t>
                </a:r>
                <a:endParaRPr lang="pt-BR" sz="1400" dirty="0"/>
              </a:p>
            </p:txBody>
          </p:sp>
        </mc:Choice>
        <mc:Fallback xmlns="">
          <p:sp>
            <p:nvSpPr>
              <p:cNvPr id="41" name="CaixaDeTexto 40">
                <a:extLst>
                  <a:ext uri="{FF2B5EF4-FFF2-40B4-BE49-F238E27FC236}">
                    <a16:creationId xmlns:a16="http://schemas.microsoft.com/office/drawing/2014/main" id="{2ABD3F32-0046-4E9C-9AB5-9705AB345E92}"/>
                  </a:ext>
                </a:extLst>
              </p:cNvPr>
              <p:cNvSpPr txBox="1">
                <a:spLocks noRot="1" noChangeAspect="1" noMove="1" noResize="1" noEditPoints="1" noAdjustHandles="1" noChangeArrowheads="1" noChangeShapeType="1" noTextEdit="1"/>
              </p:cNvSpPr>
              <p:nvPr/>
            </p:nvSpPr>
            <p:spPr>
              <a:xfrm>
                <a:off x="5417562" y="5455990"/>
                <a:ext cx="1188133" cy="307777"/>
              </a:xfrm>
              <a:prstGeom prst="rect">
                <a:avLst/>
              </a:prstGeom>
              <a:blipFill>
                <a:blip r:embed="rId21"/>
                <a:stretch>
                  <a:fillRect t="-4000" b="-22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3" name="CaixaDeTexto 42">
                <a:extLst>
                  <a:ext uri="{FF2B5EF4-FFF2-40B4-BE49-F238E27FC236}">
                    <a16:creationId xmlns:a16="http://schemas.microsoft.com/office/drawing/2014/main" id="{232C5BFB-72DA-4882-A944-5BFFD9161662}"/>
                  </a:ext>
                </a:extLst>
              </p:cNvPr>
              <p:cNvSpPr txBox="1"/>
              <p:nvPr/>
            </p:nvSpPr>
            <p:spPr>
              <a:xfrm>
                <a:off x="6345205" y="5481260"/>
                <a:ext cx="1938953" cy="309178"/>
              </a:xfrm>
              <a:prstGeom prst="rect">
                <a:avLst/>
              </a:prstGeom>
              <a:noFill/>
            </p:spPr>
            <p:txBody>
              <a:bodyPr wrap="square">
                <a:spAutoFit/>
              </a:bodyPr>
              <a:lstStyle/>
              <a:p>
                <a:r>
                  <a:rPr lang="pt-PT" sz="1400" b="1" dirty="0">
                    <a:solidFill>
                      <a:srgbClr val="FF0000"/>
                    </a:solidFill>
                    <a:effectLst/>
                    <a:latin typeface="Arial" panose="020B0604020202020204" pitchFamily="34" charset="0"/>
                    <a:ea typeface="Times New Roman" panose="02020603050405020304" pitchFamily="18" charset="0"/>
                  </a:rPr>
                  <a:t>logo:</a:t>
                </a:r>
                <a14:m>
                  <m:oMath xmlns:m="http://schemas.openxmlformats.org/officeDocument/2006/math">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𝑽</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PT"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𝟔</m:t>
                    </m:r>
                  </m:oMath>
                </a14:m>
                <a:endParaRPr lang="pt-BR" sz="1400" dirty="0"/>
              </a:p>
            </p:txBody>
          </p:sp>
        </mc:Choice>
        <mc:Fallback xmlns="">
          <p:sp>
            <p:nvSpPr>
              <p:cNvPr id="43" name="CaixaDeTexto 42">
                <a:extLst>
                  <a:ext uri="{FF2B5EF4-FFF2-40B4-BE49-F238E27FC236}">
                    <a16:creationId xmlns:a16="http://schemas.microsoft.com/office/drawing/2014/main" id="{232C5BFB-72DA-4882-A944-5BFFD9161662}"/>
                  </a:ext>
                </a:extLst>
              </p:cNvPr>
              <p:cNvSpPr txBox="1">
                <a:spLocks noRot="1" noChangeAspect="1" noMove="1" noResize="1" noEditPoints="1" noAdjustHandles="1" noChangeArrowheads="1" noChangeShapeType="1" noTextEdit="1"/>
              </p:cNvSpPr>
              <p:nvPr/>
            </p:nvSpPr>
            <p:spPr>
              <a:xfrm>
                <a:off x="6345205" y="5481260"/>
                <a:ext cx="1938953" cy="309178"/>
              </a:xfrm>
              <a:prstGeom prst="rect">
                <a:avLst/>
              </a:prstGeom>
              <a:blipFill>
                <a:blip r:embed="rId22"/>
                <a:stretch>
                  <a:fillRect l="-943" t="-3922" b="-19608"/>
                </a:stretch>
              </a:blipFill>
            </p:spPr>
            <p:txBody>
              <a:bodyPr/>
              <a:lstStyle/>
              <a:p>
                <a:r>
                  <a:rPr lang="pt-BR">
                    <a:noFill/>
                  </a:rPr>
                  <a:t> </a:t>
                </a:r>
              </a:p>
            </p:txBody>
          </p:sp>
        </mc:Fallback>
      </mc:AlternateContent>
      <p:sp>
        <p:nvSpPr>
          <p:cNvPr id="45" name="CaixaDeTexto 44">
            <a:extLst>
              <a:ext uri="{FF2B5EF4-FFF2-40B4-BE49-F238E27FC236}">
                <a16:creationId xmlns:a16="http://schemas.microsoft.com/office/drawing/2014/main" id="{25E43E59-5116-4660-9AA4-67DA58ECD4AC}"/>
              </a:ext>
            </a:extLst>
          </p:cNvPr>
          <p:cNvSpPr txBox="1"/>
          <p:nvPr/>
        </p:nvSpPr>
        <p:spPr>
          <a:xfrm>
            <a:off x="2915471" y="6249157"/>
            <a:ext cx="4547390" cy="323165"/>
          </a:xfrm>
          <a:prstGeom prst="rect">
            <a:avLst/>
          </a:prstGeom>
          <a:noFill/>
        </p:spPr>
        <p:txBody>
          <a:bodyPr wrap="square">
            <a:spAutoFit/>
          </a:bodyPr>
          <a:lstStyle/>
          <a:p>
            <a:r>
              <a:rPr lang="pt-PT" sz="1500" b="1" dirty="0">
                <a:solidFill>
                  <a:srgbClr val="FF0000"/>
                </a:solidFill>
                <a:latin typeface="Arial" panose="020B0604020202020204" pitchFamily="34" charset="0"/>
                <a:cs typeface="Arial" panose="020B0604020202020204" pitchFamily="34" charset="0"/>
              </a:rPr>
              <a:t>1,5 km/s .(aceitamos também 1,4 ou 1,6 km/s)</a:t>
            </a:r>
            <a:endParaRPr lang="pt-BR" sz="15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7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Effect transition="in" filter="fade">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anim calcmode="lin" valueType="num">
                                      <p:cBhvr>
                                        <p:cTn id="84" dur="1000" fill="hold"/>
                                        <p:tgtEl>
                                          <p:spTgt spid="33"/>
                                        </p:tgtEl>
                                        <p:attrNameLst>
                                          <p:attrName>ppt_x</p:attrName>
                                        </p:attrNameLst>
                                      </p:cBhvr>
                                      <p:tavLst>
                                        <p:tav tm="0">
                                          <p:val>
                                            <p:strVal val="#ppt_x"/>
                                          </p:val>
                                        </p:tav>
                                        <p:tav tm="100000">
                                          <p:val>
                                            <p:strVal val="#ppt_x"/>
                                          </p:val>
                                        </p:tav>
                                      </p:tavLst>
                                    </p:anim>
                                    <p:anim calcmode="lin" valueType="num">
                                      <p:cBhvr>
                                        <p:cTn id="8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0-#ppt_w/2"/>
                                          </p:val>
                                        </p:tav>
                                        <p:tav tm="100000">
                                          <p:val>
                                            <p:strVal val="#ppt_x"/>
                                          </p:val>
                                        </p:tav>
                                      </p:tavLst>
                                    </p:anim>
                                    <p:anim calcmode="lin" valueType="num">
                                      <p:cBhvr additive="base">
                                        <p:cTn id="9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p:cTn id="101" dur="500" fill="hold"/>
                                        <p:tgtEl>
                                          <p:spTgt spid="37"/>
                                        </p:tgtEl>
                                        <p:attrNameLst>
                                          <p:attrName>ppt_w</p:attrName>
                                        </p:attrNameLst>
                                      </p:cBhvr>
                                      <p:tavLst>
                                        <p:tav tm="0">
                                          <p:val>
                                            <p:fltVal val="0"/>
                                          </p:val>
                                        </p:tav>
                                        <p:tav tm="100000">
                                          <p:val>
                                            <p:strVal val="#ppt_w"/>
                                          </p:val>
                                        </p:tav>
                                      </p:tavLst>
                                    </p:anim>
                                    <p:anim calcmode="lin" valueType="num">
                                      <p:cBhvr>
                                        <p:cTn id="102" dur="500" fill="hold"/>
                                        <p:tgtEl>
                                          <p:spTgt spid="37"/>
                                        </p:tgtEl>
                                        <p:attrNameLst>
                                          <p:attrName>ppt_h</p:attrName>
                                        </p:attrNameLst>
                                      </p:cBhvr>
                                      <p:tavLst>
                                        <p:tav tm="0">
                                          <p:val>
                                            <p:fltVal val="0"/>
                                          </p:val>
                                        </p:tav>
                                        <p:tav tm="100000">
                                          <p:val>
                                            <p:strVal val="#ppt_h"/>
                                          </p:val>
                                        </p:tav>
                                      </p:tavLst>
                                    </p:anim>
                                    <p:animEffect transition="in" filter="fade">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 fill="hold"/>
                                        <p:tgtEl>
                                          <p:spTgt spid="39"/>
                                        </p:tgtEl>
                                        <p:attrNameLst>
                                          <p:attrName>ppt_w</p:attrName>
                                        </p:attrNameLst>
                                      </p:cBhvr>
                                      <p:tavLst>
                                        <p:tav tm="0">
                                          <p:val>
                                            <p:fltVal val="0"/>
                                          </p:val>
                                        </p:tav>
                                        <p:tav tm="100000">
                                          <p:val>
                                            <p:strVal val="#ppt_w"/>
                                          </p:val>
                                        </p:tav>
                                      </p:tavLst>
                                    </p:anim>
                                    <p:anim calcmode="lin" valueType="num">
                                      <p:cBhvr>
                                        <p:cTn id="109" dur="500" fill="hold"/>
                                        <p:tgtEl>
                                          <p:spTgt spid="39"/>
                                        </p:tgtEl>
                                        <p:attrNameLst>
                                          <p:attrName>ppt_h</p:attrName>
                                        </p:attrNameLst>
                                      </p:cBhvr>
                                      <p:tavLst>
                                        <p:tav tm="0">
                                          <p:val>
                                            <p:fltVal val="0"/>
                                          </p:val>
                                        </p:tav>
                                        <p:tav tm="100000">
                                          <p:val>
                                            <p:strVal val="#ppt_h"/>
                                          </p:val>
                                        </p:tav>
                                      </p:tavLst>
                                    </p:anim>
                                    <p:animEffect transition="in" filter="fade">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500" fill="hold"/>
                                        <p:tgtEl>
                                          <p:spTgt spid="43"/>
                                        </p:tgtEl>
                                        <p:attrNameLst>
                                          <p:attrName>ppt_w</p:attrName>
                                        </p:attrNameLst>
                                      </p:cBhvr>
                                      <p:tavLst>
                                        <p:tav tm="0">
                                          <p:val>
                                            <p:fltVal val="0"/>
                                          </p:val>
                                        </p:tav>
                                        <p:tav tm="100000">
                                          <p:val>
                                            <p:strVal val="#ppt_w"/>
                                          </p:val>
                                        </p:tav>
                                      </p:tavLst>
                                    </p:anim>
                                    <p:anim calcmode="lin" valueType="num">
                                      <p:cBhvr>
                                        <p:cTn id="123" dur="500" fill="hold"/>
                                        <p:tgtEl>
                                          <p:spTgt spid="43"/>
                                        </p:tgtEl>
                                        <p:attrNameLst>
                                          <p:attrName>ppt_h</p:attrName>
                                        </p:attrNameLst>
                                      </p:cBhvr>
                                      <p:tavLst>
                                        <p:tav tm="0">
                                          <p:val>
                                            <p:fltVal val="0"/>
                                          </p:val>
                                        </p:tav>
                                        <p:tav tm="100000">
                                          <p:val>
                                            <p:strVal val="#ppt_h"/>
                                          </p:val>
                                        </p:tav>
                                      </p:tavLst>
                                    </p:anim>
                                    <p:animEffect transition="in" filter="fade">
                                      <p:cBhvr>
                                        <p:cTn id="124" dur="500"/>
                                        <p:tgtEl>
                                          <p:spTgt spid="43"/>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fade">
                                      <p:cBhvr>
                                        <p:cTn id="129" dur="1000"/>
                                        <p:tgtEl>
                                          <p:spTgt spid="17"/>
                                        </p:tgtEl>
                                      </p:cBhvr>
                                    </p:animEffect>
                                    <p:anim calcmode="lin" valueType="num">
                                      <p:cBhvr>
                                        <p:cTn id="130" dur="1000" fill="hold"/>
                                        <p:tgtEl>
                                          <p:spTgt spid="17"/>
                                        </p:tgtEl>
                                        <p:attrNameLst>
                                          <p:attrName>ppt_x</p:attrName>
                                        </p:attrNameLst>
                                      </p:cBhvr>
                                      <p:tavLst>
                                        <p:tav tm="0">
                                          <p:val>
                                            <p:strVal val="#ppt_x"/>
                                          </p:val>
                                        </p:tav>
                                        <p:tav tm="100000">
                                          <p:val>
                                            <p:strVal val="#ppt_x"/>
                                          </p:val>
                                        </p:tav>
                                      </p:tavLst>
                                    </p:anim>
                                    <p:anim calcmode="lin" valueType="num">
                                      <p:cBhvr>
                                        <p:cTn id="1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barn(inVertical)">
                                      <p:cBhvr>
                                        <p:cTn id="1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5" grpId="0"/>
      <p:bldP spid="17" grpId="0"/>
      <p:bldP spid="14" grpId="0"/>
      <p:bldP spid="16" grpId="0"/>
      <p:bldP spid="18" grpId="0"/>
      <p:bldP spid="21" grpId="0"/>
      <p:bldP spid="22" grpId="0"/>
      <p:bldP spid="23" grpId="0"/>
      <p:bldP spid="25" grpId="0"/>
      <p:bldP spid="27" grpId="0"/>
      <p:bldP spid="29" grpId="0"/>
      <p:bldP spid="31" grpId="0"/>
      <p:bldP spid="33" grpId="0"/>
      <p:bldP spid="35" grpId="0"/>
      <p:bldP spid="37" grpId="0"/>
      <p:bldP spid="39" grpId="0"/>
      <p:bldP spid="41" grpId="0"/>
      <p:bldP spid="43"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6836100-F1F2-48B2-8A95-C0DFBA783E07}"/>
              </a:ext>
            </a:extLst>
          </p:cNvPr>
          <p:cNvSpPr txBox="1"/>
          <p:nvPr/>
        </p:nvSpPr>
        <p:spPr>
          <a:xfrm>
            <a:off x="110609" y="251792"/>
            <a:ext cx="8245991" cy="2103781"/>
          </a:xfrm>
          <a:prstGeom prst="rect">
            <a:avLst/>
          </a:prstGeom>
          <a:noFill/>
        </p:spPr>
        <p:txBody>
          <a:bodyPr wrap="square">
            <a:spAutoFit/>
          </a:bodyPr>
          <a:lstStyle/>
          <a:p>
            <a:pPr algn="just" hangingPunct="0">
              <a:lnSpc>
                <a:spcPct val="130000"/>
              </a:lnSpc>
              <a:spcAft>
                <a:spcPts val="0"/>
              </a:spcAft>
            </a:pPr>
            <a:r>
              <a:rPr lang="pt-BR" sz="1700" b="1" dirty="0">
                <a:effectLst/>
                <a:latin typeface="Arial" panose="020B0604020202020204" pitchFamily="34" charset="0"/>
                <a:ea typeface="Times New Roman" panose="02020603050405020304" pitchFamily="18" charset="0"/>
              </a:rPr>
              <a:t>Questão </a:t>
            </a:r>
            <a:r>
              <a:rPr lang="pt-PT" sz="1700" b="1" dirty="0">
                <a:effectLst/>
                <a:latin typeface="Arial" panose="020B0604020202020204" pitchFamily="34" charset="0"/>
                <a:ea typeface="Times New Roman" panose="02020603050405020304" pitchFamily="18" charset="0"/>
              </a:rPr>
              <a:t>10</a:t>
            </a:r>
            <a:r>
              <a:rPr lang="pt-BR" sz="1700" b="1" dirty="0">
                <a:effectLst/>
                <a:latin typeface="Arial" panose="020B0604020202020204" pitchFamily="34" charset="0"/>
                <a:ea typeface="Times New Roman" panose="02020603050405020304" pitchFamily="18" charset="0"/>
              </a:rPr>
              <a:t>) (1 ponto)</a:t>
            </a:r>
            <a:r>
              <a:rPr lang="pt-BR" sz="1700" dirty="0">
                <a:effectLst/>
                <a:latin typeface="Arial" panose="020B0604020202020204" pitchFamily="34" charset="0"/>
                <a:ea typeface="Times New Roman" panose="02020603050405020304" pitchFamily="18" charset="0"/>
              </a:rPr>
              <a:t> </a:t>
            </a:r>
            <a:r>
              <a:rPr lang="pt-PT" sz="1700" dirty="0">
                <a:solidFill>
                  <a:srgbClr val="000000"/>
                </a:solidFill>
                <a:effectLst/>
                <a:latin typeface="Arial" panose="020B0604020202020204" pitchFamily="34" charset="0"/>
                <a:ea typeface="Times New Roman" panose="02020603050405020304" pitchFamily="18" charset="0"/>
              </a:rPr>
              <a:t>Nos últimos 300 anos o homem dizimou pelo menos 50% de todas as florestas do planeta. </a:t>
            </a:r>
            <a:r>
              <a:rPr lang="pt-PT" sz="1700" dirty="0">
                <a:effectLst/>
                <a:latin typeface="Arial" panose="020B0604020202020204" pitchFamily="34" charset="0"/>
                <a:ea typeface="Times New Roman" panose="02020603050405020304" pitchFamily="18" charset="0"/>
              </a:rPr>
              <a:t>No Brasil, a Amazônia Legal inclui os estados do Amazonas, Acre, Pará, Amapá, Roraima, Rondônia, Mato Grosso, Maranhão, Goiás e Tocantins, possui 5 milhões de quilômetros quadrados e representa 61% do território nacional. O desmatamento da floresta amazônica já atingiu mais de 13%, gerando consequências como perda da biodiversidade, degradação do solo e</a:t>
            </a:r>
            <a:endParaRPr lang="pt-BR" sz="1700" dirty="0"/>
          </a:p>
        </p:txBody>
      </p:sp>
      <p:sp>
        <p:nvSpPr>
          <p:cNvPr id="2" name="Retângulo 1"/>
          <p:cNvSpPr/>
          <p:nvPr/>
        </p:nvSpPr>
        <p:spPr>
          <a:xfrm>
            <a:off x="152400" y="2292480"/>
            <a:ext cx="11785600" cy="3353226"/>
          </a:xfrm>
          <a:prstGeom prst="rect">
            <a:avLst/>
          </a:prstGeom>
        </p:spPr>
        <p:txBody>
          <a:bodyPr wrap="square">
            <a:spAutoFit/>
          </a:bodyPr>
          <a:lstStyle/>
          <a:p>
            <a:pPr algn="just" hangingPunct="0">
              <a:lnSpc>
                <a:spcPct val="130000"/>
              </a:lnSpc>
              <a:spcAft>
                <a:spcPts val="0"/>
              </a:spcAft>
            </a:pPr>
            <a:r>
              <a:rPr lang="pt-PT" sz="1700" dirty="0">
                <a:latin typeface="Arial" panose="020B0604020202020204" pitchFamily="34" charset="0"/>
                <a:ea typeface="Times New Roman" panose="02020603050405020304" pitchFamily="18" charset="0"/>
              </a:rPr>
              <a:t>mudanças no clima, que alterou o regime de chuvas e ventos na Amazônia Legal e nas regiões centro-oeste e sudeste do país. </a:t>
            </a:r>
          </a:p>
          <a:p>
            <a:pPr algn="just" hangingPunct="0">
              <a:lnSpc>
                <a:spcPct val="130000"/>
              </a:lnSpc>
              <a:spcAft>
                <a:spcPts val="0"/>
              </a:spcAft>
            </a:pPr>
            <a:endParaRPr lang="pt-BR" sz="1000" dirty="0">
              <a:latin typeface="Times New Roman" panose="02020603050405020304" pitchFamily="18" charset="0"/>
              <a:ea typeface="Times New Roman" panose="02020603050405020304" pitchFamily="18" charset="0"/>
            </a:endParaRPr>
          </a:p>
          <a:p>
            <a:pPr algn="just">
              <a:lnSpc>
                <a:spcPct val="130000"/>
              </a:lnSpc>
            </a:pPr>
            <a:r>
              <a:rPr lang="pt-PT" sz="1700" dirty="0">
                <a:latin typeface="Arial" panose="020B0604020202020204" pitchFamily="34" charset="0"/>
                <a:ea typeface="Times New Roman" panose="02020603050405020304" pitchFamily="18" charset="0"/>
              </a:rPr>
              <a:t>As imagens obtidas por satélites de sensoriamento remoto, tais como o CBERS-4, desenvolvido em conjunto pelo Brasil e China, permitem monitorar e medir a derrubada da floresta. A precisão dessa medição depende da </a:t>
            </a:r>
            <a:r>
              <a:rPr lang="pt-PT" sz="1700" b="1" dirty="0">
                <a:latin typeface="Arial" panose="020B0604020202020204" pitchFamily="34" charset="0"/>
                <a:ea typeface="Times New Roman" panose="02020603050405020304" pitchFamily="18" charset="0"/>
              </a:rPr>
              <a:t>resolução espacial dos sensores</a:t>
            </a:r>
            <a:r>
              <a:rPr lang="pt-PT" sz="1700" dirty="0">
                <a:latin typeface="Arial" panose="020B0604020202020204" pitchFamily="34" charset="0"/>
                <a:ea typeface="Times New Roman" panose="02020603050405020304" pitchFamily="18" charset="0"/>
              </a:rPr>
              <a:t> do satélite. A resolução dos sensores do satélite pode ser comparada à acuidade dos olhos humanos, ou seja, alguns satélites enxergam melhor do que outros. Os sensores dos satélites americanos da série Landsat, por exemplo, possuem resolução espacial de </a:t>
            </a:r>
            <a:r>
              <a:rPr lang="pt-PT" sz="1700" b="1" dirty="0">
                <a:latin typeface="Arial" panose="020B0604020202020204" pitchFamily="34" charset="0"/>
                <a:ea typeface="Times New Roman" panose="02020603050405020304" pitchFamily="18" charset="0"/>
              </a:rPr>
              <a:t>30 metros</a:t>
            </a:r>
            <a:r>
              <a:rPr lang="pt-PT" sz="1700" dirty="0">
                <a:latin typeface="Arial" panose="020B0604020202020204" pitchFamily="34" charset="0"/>
                <a:ea typeface="Times New Roman" panose="02020603050405020304" pitchFamily="18" charset="0"/>
              </a:rPr>
              <a:t>. Isto significa que objetos distanciados entre si de 30 metros </a:t>
            </a:r>
            <a:r>
              <a:rPr lang="pt-PT" sz="1700" dirty="0">
                <a:solidFill>
                  <a:srgbClr val="000000"/>
                </a:solidFill>
                <a:latin typeface="Arial" panose="020B0604020202020204" pitchFamily="34" charset="0"/>
                <a:ea typeface="Times New Roman" panose="02020603050405020304" pitchFamily="18" charset="0"/>
              </a:rPr>
              <a:t>não serão, em geral, discriminados pelo sensor.</a:t>
            </a:r>
            <a:r>
              <a:rPr lang="pt-PT" sz="1700" dirty="0">
                <a:latin typeface="Arial" panose="020B0604020202020204" pitchFamily="34" charset="0"/>
                <a:ea typeface="Times New Roman" panose="02020603050405020304" pitchFamily="18" charset="0"/>
              </a:rPr>
              <a:t> Já os sensores MODIS a bordo do satélite Terra e Aqua produzem imagens da superfície terrestre com resoluções de </a:t>
            </a:r>
            <a:r>
              <a:rPr lang="pt-PT" sz="1700" b="1" dirty="0">
                <a:latin typeface="Arial" panose="020B0604020202020204" pitchFamily="34" charset="0"/>
                <a:ea typeface="Times New Roman" panose="02020603050405020304" pitchFamily="18" charset="0"/>
              </a:rPr>
              <a:t>250, 500 e 1.000 metros.</a:t>
            </a:r>
            <a:endParaRPr lang="pt-BR" sz="1700" dirty="0"/>
          </a:p>
        </p:txBody>
      </p:sp>
    </p:spTree>
    <p:extLst>
      <p:ext uri="{BB962C8B-B14F-4D97-AF65-F5344CB8AC3E}">
        <p14:creationId xmlns:p14="http://schemas.microsoft.com/office/powerpoint/2010/main" val="230968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6807A3D-7C72-447F-B698-08C87059F4F4}"/>
              </a:ext>
            </a:extLst>
          </p:cNvPr>
          <p:cNvSpPr txBox="1"/>
          <p:nvPr/>
        </p:nvSpPr>
        <p:spPr>
          <a:xfrm>
            <a:off x="110609" y="92765"/>
            <a:ext cx="8370782" cy="2885405"/>
          </a:xfrm>
          <a:prstGeom prst="rect">
            <a:avLst/>
          </a:prstGeom>
          <a:noFill/>
        </p:spPr>
        <p:txBody>
          <a:bodyPr wrap="square">
            <a:spAutoFit/>
          </a:bodyPr>
          <a:lstStyle/>
          <a:p>
            <a:pPr algn="just">
              <a:lnSpc>
                <a:spcPct val="110000"/>
              </a:lnSpc>
            </a:pPr>
            <a:r>
              <a:rPr lang="pt-BR" sz="1500" b="1" dirty="0">
                <a:effectLst/>
                <a:latin typeface="Arial" panose="020B0604020202020204" pitchFamily="34" charset="0"/>
                <a:ea typeface="Times New Roman" panose="02020603050405020304" pitchFamily="18" charset="0"/>
              </a:rPr>
              <a:t>Pergunta 10a) (0,5 ponto)</a:t>
            </a:r>
            <a:r>
              <a:rPr lang="pt-PT" sz="1500" dirty="0">
                <a:effectLst/>
                <a:latin typeface="Arial" panose="020B0604020202020204" pitchFamily="34" charset="0"/>
                <a:ea typeface="Times New Roman" panose="02020603050405020304" pitchFamily="18" charset="0"/>
              </a:rPr>
              <a:t> Os satélites de sensoriamento remoto giram em torno da Terra em uma órbita cujo plano passa próximo aos pólos terrestres. O movimento relativo desses satélites em relação à Terra é tal que eles imageiam todo o globo terrestre em um intervalo de tempo de 26 dias. De um modo simplificado pode-se afirmar que a cada mês um satélite de sensoriamento remoto obtém o “retrato” de toda a Amazônia Legal. Comparando o “retrato” de um mês com aquele do mês anterior, os especialistas do Instituto Nacional de Pesquisas Espaciais (INPE) podem monitorar o aumento da área desmatada, bem como identificar novas áreas desmatadas, informando assim às autoridades competentes sobre a localização dessas áreas. Essas autoridades podem, então, ir aos locais indicados e identificar os responsáveis. Baseado nessas explicações, qual, dentre as </a:t>
            </a:r>
            <a:r>
              <a:rPr lang="pt-PT" sz="1500" b="1" dirty="0">
                <a:effectLst/>
                <a:latin typeface="Arial" panose="020B0604020202020204" pitchFamily="34" charset="0"/>
                <a:ea typeface="Times New Roman" panose="02020603050405020304" pitchFamily="18" charset="0"/>
              </a:rPr>
              <a:t>4 resoluções espaciais</a:t>
            </a:r>
            <a:r>
              <a:rPr lang="pt-PT" sz="1500" dirty="0">
                <a:effectLst/>
                <a:latin typeface="Arial" panose="020B0604020202020204" pitchFamily="34" charset="0"/>
                <a:ea typeface="Times New Roman" panose="02020603050405020304" pitchFamily="18" charset="0"/>
              </a:rPr>
              <a:t> citadas nessa questão, seria a mais indicada para esse serviço? Justifique sua resposta.</a:t>
            </a:r>
            <a:endParaRPr lang="pt-BR" sz="1500" dirty="0"/>
          </a:p>
        </p:txBody>
      </p:sp>
      <p:sp>
        <p:nvSpPr>
          <p:cNvPr id="7" name="CaixaDeTexto 6">
            <a:extLst>
              <a:ext uri="{FF2B5EF4-FFF2-40B4-BE49-F238E27FC236}">
                <a16:creationId xmlns:a16="http://schemas.microsoft.com/office/drawing/2014/main" id="{C5874854-ECB2-4D6F-9F7C-94EABC327200}"/>
              </a:ext>
            </a:extLst>
          </p:cNvPr>
          <p:cNvSpPr txBox="1"/>
          <p:nvPr/>
        </p:nvSpPr>
        <p:spPr>
          <a:xfrm>
            <a:off x="-270390" y="3153170"/>
            <a:ext cx="12284590" cy="600164"/>
          </a:xfrm>
          <a:prstGeom prst="rect">
            <a:avLst/>
          </a:prstGeom>
          <a:noFill/>
        </p:spPr>
        <p:txBody>
          <a:bodyPr wrap="square">
            <a:spAutoFit/>
          </a:bodyPr>
          <a:lstStyle/>
          <a:p>
            <a:pPr marL="450215" algn="just" hangingPunct="0">
              <a:lnSpc>
                <a:spcPct val="110000"/>
              </a:lnSpc>
              <a:spcAft>
                <a:spcPts val="0"/>
              </a:spcAft>
            </a:pPr>
            <a:r>
              <a:rPr lang="pt-PT" sz="1500" dirty="0">
                <a:solidFill>
                  <a:srgbClr val="FF0000"/>
                </a:solidFill>
                <a:effectLst/>
                <a:latin typeface="Arial" panose="020B0604020202020204" pitchFamily="34" charset="0"/>
                <a:ea typeface="Times New Roman" panose="02020603050405020304" pitchFamily="18" charset="0"/>
              </a:rPr>
              <a:t>A resolução de 30 metros é a indicada. Justificativa: Ela permitiria identificar uma área desmatada menor que os outros sensores. </a:t>
            </a:r>
            <a:r>
              <a:rPr lang="pt-PT" sz="1500" i="1" dirty="0">
                <a:solidFill>
                  <a:srgbClr val="FF0000"/>
                </a:solidFill>
                <a:effectLst/>
                <a:latin typeface="Arial" panose="020B0604020202020204" pitchFamily="34" charset="0"/>
                <a:ea typeface="Times New Roman" panose="02020603050405020304" pitchFamily="18" charset="0"/>
              </a:rPr>
              <a:t>Obs: A falta ou justificativa errada perde metade dos pontos.</a:t>
            </a:r>
            <a:endParaRPr lang="pt-BR" sz="1500" dirty="0">
              <a:effectLst/>
              <a:latin typeface="Times New Roman" panose="02020603050405020304" pitchFamily="18" charset="0"/>
              <a:ea typeface="Times New Roman" panose="02020603050405020304" pitchFamily="18" charset="0"/>
            </a:endParaRPr>
          </a:p>
        </p:txBody>
      </p:sp>
      <p:sp>
        <p:nvSpPr>
          <p:cNvPr id="9" name="CaixaDeTexto 8">
            <a:extLst>
              <a:ext uri="{FF2B5EF4-FFF2-40B4-BE49-F238E27FC236}">
                <a16:creationId xmlns:a16="http://schemas.microsoft.com/office/drawing/2014/main" id="{B60B307A-4ED8-4F97-A5CD-C947D89C7BE9}"/>
              </a:ext>
            </a:extLst>
          </p:cNvPr>
          <p:cNvSpPr txBox="1"/>
          <p:nvPr/>
        </p:nvSpPr>
        <p:spPr>
          <a:xfrm>
            <a:off x="121847" y="4547581"/>
            <a:ext cx="11858486" cy="600164"/>
          </a:xfrm>
          <a:prstGeom prst="rect">
            <a:avLst/>
          </a:prstGeom>
          <a:noFill/>
        </p:spPr>
        <p:txBody>
          <a:bodyPr wrap="square">
            <a:spAutoFit/>
          </a:bodyPr>
          <a:lstStyle/>
          <a:p>
            <a:pPr algn="just">
              <a:lnSpc>
                <a:spcPct val="110000"/>
              </a:lnSpc>
            </a:pPr>
            <a:r>
              <a:rPr lang="pt-BR" sz="1500" b="1" dirty="0">
                <a:effectLst/>
                <a:latin typeface="Arial" panose="020B0604020202020204" pitchFamily="34" charset="0"/>
                <a:ea typeface="Times New Roman" panose="02020603050405020304" pitchFamily="18" charset="0"/>
              </a:rPr>
              <a:t>Pergunta 10b) (0,5 ponto) </a:t>
            </a:r>
            <a:r>
              <a:rPr lang="pt-PT" sz="1500" dirty="0">
                <a:solidFill>
                  <a:srgbClr val="000000"/>
                </a:solidFill>
                <a:effectLst/>
                <a:latin typeface="Arial" panose="020B0604020202020204" pitchFamily="34" charset="0"/>
                <a:ea typeface="Times New Roman" panose="02020603050405020304" pitchFamily="18" charset="0"/>
              </a:rPr>
              <a:t>Ao se pretender examinar uma área desmatada de 10.000 m</a:t>
            </a:r>
            <a:r>
              <a:rPr lang="pt-PT" sz="1500" baseline="30000" dirty="0">
                <a:solidFill>
                  <a:srgbClr val="000000"/>
                </a:solidFill>
                <a:effectLst/>
                <a:latin typeface="Arial" panose="020B0604020202020204" pitchFamily="34" charset="0"/>
                <a:ea typeface="Times New Roman" panose="02020603050405020304" pitchFamily="18" charset="0"/>
              </a:rPr>
              <a:t>2</a:t>
            </a:r>
            <a:r>
              <a:rPr lang="pt-PT" sz="1500" dirty="0">
                <a:solidFill>
                  <a:srgbClr val="000000"/>
                </a:solidFill>
                <a:effectLst/>
                <a:latin typeface="Arial" panose="020B0604020202020204" pitchFamily="34" charset="0"/>
                <a:ea typeface="Times New Roman" panose="02020603050405020304" pitchFamily="18" charset="0"/>
              </a:rPr>
              <a:t>, qual resolução seria mais adequada para este estudo? Justifique sua resposta.</a:t>
            </a:r>
            <a:endParaRPr lang="pt-BR" sz="1500" dirty="0"/>
          </a:p>
        </p:txBody>
      </p:sp>
      <p:sp>
        <p:nvSpPr>
          <p:cNvPr id="11" name="CaixaDeTexto 10">
            <a:extLst>
              <a:ext uri="{FF2B5EF4-FFF2-40B4-BE49-F238E27FC236}">
                <a16:creationId xmlns:a16="http://schemas.microsoft.com/office/drawing/2014/main" id="{A0394CA9-504F-4BED-96F7-CE57E1FF199B}"/>
              </a:ext>
            </a:extLst>
          </p:cNvPr>
          <p:cNvSpPr txBox="1"/>
          <p:nvPr/>
        </p:nvSpPr>
        <p:spPr>
          <a:xfrm>
            <a:off x="-312724" y="5347518"/>
            <a:ext cx="12326924" cy="600164"/>
          </a:xfrm>
          <a:prstGeom prst="rect">
            <a:avLst/>
          </a:prstGeom>
          <a:noFill/>
        </p:spPr>
        <p:txBody>
          <a:bodyPr wrap="square">
            <a:spAutoFit/>
          </a:bodyPr>
          <a:lstStyle/>
          <a:p>
            <a:pPr marL="450215" algn="just" hangingPunct="0">
              <a:lnSpc>
                <a:spcPct val="110000"/>
              </a:lnSpc>
              <a:spcAft>
                <a:spcPts val="0"/>
              </a:spcAft>
            </a:pPr>
            <a:r>
              <a:rPr lang="pt-PT" sz="1500" dirty="0">
                <a:solidFill>
                  <a:srgbClr val="FF0000"/>
                </a:solidFill>
                <a:effectLst/>
                <a:latin typeface="Arial" panose="020B0604020202020204" pitchFamily="34" charset="0"/>
                <a:ea typeface="Times New Roman" panose="02020603050405020304" pitchFamily="18" charset="0"/>
              </a:rPr>
              <a:t>O único sensor capaz de detectar essa área desmatada é o de 30 m</a:t>
            </a:r>
            <a:r>
              <a:rPr lang="pt-PT" sz="1500" dirty="0">
                <a:solidFill>
                  <a:srgbClr val="FF0000"/>
                </a:solidFill>
                <a:effectLst/>
                <a:latin typeface="Arial Narrow" panose="020B0606020202030204" pitchFamily="34" charset="0"/>
                <a:ea typeface="Times New Roman" panose="02020603050405020304" pitchFamily="18" charset="0"/>
              </a:rPr>
              <a:t>, pois </a:t>
            </a:r>
            <a:r>
              <a:rPr lang="pt-PT" sz="1500" dirty="0">
                <a:solidFill>
                  <a:srgbClr val="FF0000"/>
                </a:solidFill>
                <a:effectLst/>
                <a:latin typeface="Arial" panose="020B0604020202020204" pitchFamily="34" charset="0"/>
                <a:ea typeface="Times New Roman" panose="02020603050405020304" pitchFamily="18" charset="0"/>
              </a:rPr>
              <a:t>10.000 m</a:t>
            </a:r>
            <a:r>
              <a:rPr lang="pt-PT" sz="1500" baseline="30000" dirty="0">
                <a:solidFill>
                  <a:srgbClr val="FF0000"/>
                </a:solidFill>
                <a:effectLst/>
                <a:latin typeface="Arial" panose="020B0604020202020204" pitchFamily="34" charset="0"/>
                <a:ea typeface="Times New Roman" panose="02020603050405020304" pitchFamily="18" charset="0"/>
              </a:rPr>
              <a:t>2</a:t>
            </a:r>
            <a:r>
              <a:rPr lang="pt-PT" sz="1500" dirty="0">
                <a:solidFill>
                  <a:srgbClr val="FF0000"/>
                </a:solidFill>
                <a:effectLst/>
                <a:latin typeface="Arial" panose="020B0604020202020204" pitchFamily="34" charset="0"/>
                <a:ea typeface="Times New Roman" panose="02020603050405020304" pitchFamily="18" charset="0"/>
              </a:rPr>
              <a:t> equivalem à área de um quadrado com 100 metros de lado.</a:t>
            </a:r>
          </a:p>
        </p:txBody>
      </p:sp>
      <p:sp>
        <p:nvSpPr>
          <p:cNvPr id="8" name="CaixaDeTexto 7">
            <a:extLst>
              <a:ext uri="{FF2B5EF4-FFF2-40B4-BE49-F238E27FC236}">
                <a16:creationId xmlns:a16="http://schemas.microsoft.com/office/drawing/2014/main" id="{834897F4-D696-475B-866C-E0DBF8F2558B}"/>
              </a:ext>
            </a:extLst>
          </p:cNvPr>
          <p:cNvSpPr txBox="1"/>
          <p:nvPr/>
        </p:nvSpPr>
        <p:spPr>
          <a:xfrm>
            <a:off x="155713" y="3705573"/>
            <a:ext cx="11824620" cy="803297"/>
          </a:xfrm>
          <a:prstGeom prst="rect">
            <a:avLst/>
          </a:prstGeom>
          <a:noFill/>
        </p:spPr>
        <p:txBody>
          <a:bodyPr wrap="square">
            <a:spAutoFit/>
          </a:bodyPr>
          <a:lstStyle/>
          <a:p>
            <a:pPr algn="just">
              <a:lnSpc>
                <a:spcPct val="110000"/>
              </a:lnSpc>
            </a:pPr>
            <a:r>
              <a:rPr lang="pt-PT" sz="1400" i="1" dirty="0">
                <a:solidFill>
                  <a:srgbClr val="FF0000"/>
                </a:solidFill>
                <a:effectLst/>
                <a:latin typeface="Arial" panose="020B0604020202020204" pitchFamily="34" charset="0"/>
                <a:ea typeface="Times New Roman" panose="02020603050405020304" pitchFamily="18" charset="0"/>
              </a:rPr>
              <a:t>Comentários: A título de exemplo, se fosse utilizado uma resolução espacial de 1.000 metros, ela só apareceria no “retrato” mensal, quando a área desmatada atingisse 1 milhão de m</a:t>
            </a:r>
            <a:r>
              <a:rPr lang="pt-PT" sz="1400" i="1" baseline="30000" dirty="0">
                <a:solidFill>
                  <a:srgbClr val="FF0000"/>
                </a:solidFill>
                <a:effectLst/>
                <a:latin typeface="Arial" panose="020B0604020202020204" pitchFamily="34" charset="0"/>
                <a:ea typeface="Times New Roman" panose="02020603050405020304" pitchFamily="18" charset="0"/>
              </a:rPr>
              <a:t>2</a:t>
            </a:r>
            <a:r>
              <a:rPr lang="pt-PT" sz="1400" i="1" dirty="0">
                <a:solidFill>
                  <a:srgbClr val="FF0000"/>
                </a:solidFill>
                <a:effectLst/>
                <a:latin typeface="Arial" panose="020B0604020202020204" pitchFamily="34" charset="0"/>
                <a:ea typeface="Times New Roman" panose="02020603050405020304" pitchFamily="18" charset="0"/>
              </a:rPr>
              <a:t>. Como o satélite fornece um “retrato” mensal, é importante detectar o desmatamento já no seu início. Com o sensor de 30m uma área de 900 m</a:t>
            </a:r>
            <a:r>
              <a:rPr lang="pt-PT" sz="1400" i="1" baseline="30000" dirty="0">
                <a:solidFill>
                  <a:srgbClr val="FF0000"/>
                </a:solidFill>
                <a:effectLst/>
                <a:latin typeface="Arial" panose="020B0604020202020204" pitchFamily="34" charset="0"/>
                <a:ea typeface="Times New Roman" panose="02020603050405020304" pitchFamily="18" charset="0"/>
              </a:rPr>
              <a:t>2</a:t>
            </a:r>
            <a:r>
              <a:rPr lang="pt-PT" sz="1400" i="1" dirty="0">
                <a:solidFill>
                  <a:srgbClr val="FF0000"/>
                </a:solidFill>
                <a:effectLst/>
                <a:latin typeface="Arial" panose="020B0604020202020204" pitchFamily="34" charset="0"/>
                <a:ea typeface="Times New Roman" panose="02020603050405020304" pitchFamily="18" charset="0"/>
              </a:rPr>
              <a:t> já seria detectada</a:t>
            </a:r>
            <a:endParaRPr lang="pt-BR" sz="1400" dirty="0"/>
          </a:p>
        </p:txBody>
      </p:sp>
      <p:sp>
        <p:nvSpPr>
          <p:cNvPr id="10" name="CaixaDeTexto 9">
            <a:extLst>
              <a:ext uri="{FF2B5EF4-FFF2-40B4-BE49-F238E27FC236}">
                <a16:creationId xmlns:a16="http://schemas.microsoft.com/office/drawing/2014/main" id="{E368EF9C-2E47-4B35-AA8D-0161B11BB853}"/>
              </a:ext>
            </a:extLst>
          </p:cNvPr>
          <p:cNvSpPr txBox="1"/>
          <p:nvPr/>
        </p:nvSpPr>
        <p:spPr>
          <a:xfrm>
            <a:off x="1569647" y="6350643"/>
            <a:ext cx="6215268" cy="276999"/>
          </a:xfrm>
          <a:prstGeom prst="rect">
            <a:avLst/>
          </a:prstGeom>
          <a:noFill/>
        </p:spPr>
        <p:txBody>
          <a:bodyPr wrap="square">
            <a:spAutoFit/>
          </a:bodyPr>
          <a:lstStyle/>
          <a:p>
            <a:r>
              <a:rPr lang="pt-PT" sz="1200" i="1" dirty="0">
                <a:solidFill>
                  <a:srgbClr val="FF0000"/>
                </a:solidFill>
                <a:effectLst/>
                <a:latin typeface="Arial" panose="020B0604020202020204" pitchFamily="34" charset="0"/>
                <a:ea typeface="Times New Roman" panose="02020603050405020304" pitchFamily="18" charset="0"/>
              </a:rPr>
              <a:t>Obs: A falta ou justificativa errada perde metade dos pontos.</a:t>
            </a:r>
            <a:endParaRPr lang="pt-BR" sz="1200" dirty="0"/>
          </a:p>
        </p:txBody>
      </p:sp>
      <p:sp>
        <p:nvSpPr>
          <p:cNvPr id="12" name="CaixaDeTexto 11">
            <a:extLst>
              <a:ext uri="{FF2B5EF4-FFF2-40B4-BE49-F238E27FC236}">
                <a16:creationId xmlns:a16="http://schemas.microsoft.com/office/drawing/2014/main" id="{AAEF2659-DAAC-4769-BAD8-494F60557642}"/>
              </a:ext>
            </a:extLst>
          </p:cNvPr>
          <p:cNvSpPr txBox="1"/>
          <p:nvPr/>
        </p:nvSpPr>
        <p:spPr>
          <a:xfrm>
            <a:off x="147246" y="2885506"/>
            <a:ext cx="1690021" cy="323165"/>
          </a:xfrm>
          <a:prstGeom prst="rect">
            <a:avLst/>
          </a:prstGeom>
          <a:noFill/>
        </p:spPr>
        <p:txBody>
          <a:bodyPr wrap="square">
            <a:spAutoFit/>
          </a:bodyPr>
          <a:lstStyle/>
          <a:p>
            <a:r>
              <a:rPr lang="pt-PT" sz="1500" b="1" dirty="0">
                <a:effectLst/>
                <a:latin typeface="Arial" panose="020B0604020202020204" pitchFamily="34" charset="0"/>
                <a:ea typeface="Times New Roman" panose="02020603050405020304" pitchFamily="18" charset="0"/>
              </a:rPr>
              <a:t>Resposta </a:t>
            </a:r>
            <a:r>
              <a:rPr lang="pt-BR" sz="1500" b="1" dirty="0">
                <a:effectLst/>
                <a:latin typeface="Arial" panose="020B0604020202020204" pitchFamily="34" charset="0"/>
                <a:ea typeface="Times New Roman" panose="02020603050405020304" pitchFamily="18" charset="0"/>
              </a:rPr>
              <a:t>10a</a:t>
            </a:r>
            <a:r>
              <a:rPr lang="pt-BR" sz="1500" b="1" dirty="0">
                <a:effectLst/>
                <a:latin typeface="Arial Narrow" panose="020B0606020202030204" pitchFamily="34" charset="0"/>
                <a:ea typeface="Times New Roman" panose="02020603050405020304" pitchFamily="18" charset="0"/>
                <a:cs typeface="Arial" panose="020B0604020202020204" pitchFamily="34" charset="0"/>
              </a:rPr>
              <a:t>)</a:t>
            </a:r>
            <a:r>
              <a:rPr lang="pt-PT" sz="1500" b="1" dirty="0">
                <a:effectLst/>
                <a:latin typeface="Arial Narrow" panose="020B0606020202030204" pitchFamily="34" charset="0"/>
                <a:ea typeface="Times New Roman" panose="02020603050405020304" pitchFamily="18" charset="0"/>
                <a:cs typeface="Arial" panose="020B0604020202020204" pitchFamily="34" charset="0"/>
              </a:rPr>
              <a:t>:</a:t>
            </a:r>
            <a:r>
              <a:rPr lang="pt-PT" sz="1500" dirty="0">
                <a:solidFill>
                  <a:srgbClr val="FF0000"/>
                </a:solidFill>
                <a:effectLst/>
                <a:latin typeface="Arial Narrow" panose="020B0606020202030204" pitchFamily="34" charset="0"/>
                <a:ea typeface="Times New Roman" panose="02020603050405020304" pitchFamily="18" charset="0"/>
              </a:rPr>
              <a:t> </a:t>
            </a:r>
            <a:endParaRPr lang="pt-BR" sz="1500" dirty="0"/>
          </a:p>
        </p:txBody>
      </p:sp>
      <p:sp>
        <p:nvSpPr>
          <p:cNvPr id="14" name="CaixaDeTexto 13">
            <a:extLst>
              <a:ext uri="{FF2B5EF4-FFF2-40B4-BE49-F238E27FC236}">
                <a16:creationId xmlns:a16="http://schemas.microsoft.com/office/drawing/2014/main" id="{2902F07B-3EDD-473F-836D-58396952221B}"/>
              </a:ext>
            </a:extLst>
          </p:cNvPr>
          <p:cNvSpPr txBox="1"/>
          <p:nvPr/>
        </p:nvSpPr>
        <p:spPr>
          <a:xfrm>
            <a:off x="113380" y="5127385"/>
            <a:ext cx="1673087" cy="323165"/>
          </a:xfrm>
          <a:prstGeom prst="rect">
            <a:avLst/>
          </a:prstGeom>
          <a:noFill/>
        </p:spPr>
        <p:txBody>
          <a:bodyPr wrap="square">
            <a:spAutoFit/>
          </a:bodyPr>
          <a:lstStyle/>
          <a:p>
            <a:r>
              <a:rPr lang="pt-PT" sz="1500" b="1" dirty="0">
                <a:effectLst/>
                <a:latin typeface="Arial" panose="020B0604020202020204" pitchFamily="34" charset="0"/>
                <a:ea typeface="Times New Roman" panose="02020603050405020304" pitchFamily="18" charset="0"/>
              </a:rPr>
              <a:t>Resposta </a:t>
            </a:r>
            <a:r>
              <a:rPr lang="pt-BR" sz="1500" b="1" dirty="0">
                <a:effectLst/>
                <a:latin typeface="Arial" panose="020B0604020202020204" pitchFamily="34" charset="0"/>
                <a:ea typeface="Times New Roman" panose="02020603050405020304" pitchFamily="18" charset="0"/>
              </a:rPr>
              <a:t>10b)</a:t>
            </a:r>
            <a:r>
              <a:rPr lang="pt-PT" sz="1500" b="1" dirty="0">
                <a:effectLst/>
                <a:latin typeface="Arial" panose="020B0604020202020204" pitchFamily="34" charset="0"/>
                <a:ea typeface="Times New Roman" panose="02020603050405020304" pitchFamily="18" charset="0"/>
              </a:rPr>
              <a:t>:</a:t>
            </a:r>
            <a:endParaRPr lang="pt-BR" sz="1500" dirty="0"/>
          </a:p>
        </p:txBody>
      </p:sp>
    </p:spTree>
    <p:extLst>
      <p:ext uri="{BB962C8B-B14F-4D97-AF65-F5344CB8AC3E}">
        <p14:creationId xmlns:p14="http://schemas.microsoft.com/office/powerpoint/2010/main" val="13328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nvGraphicFramePr>
        <p:xfrm>
          <a:off x="3952239" y="683090"/>
          <a:ext cx="4268216" cy="5574420"/>
        </p:xfrm>
        <a:graphic>
          <a:graphicData uri="http://schemas.openxmlformats.org/drawingml/2006/table">
            <a:tbl>
              <a:tblPr firstRow="1" bandRow="1">
                <a:tableStyleId>{5C22544A-7EE6-4342-B048-85BDC9FD1C3A}</a:tableStyleId>
              </a:tblPr>
              <a:tblGrid>
                <a:gridCol w="702056">
                  <a:extLst>
                    <a:ext uri="{9D8B030D-6E8A-4147-A177-3AD203B41FA5}">
                      <a16:colId xmlns:a16="http://schemas.microsoft.com/office/drawing/2014/main" val="77620037"/>
                    </a:ext>
                  </a:extLst>
                </a:gridCol>
                <a:gridCol w="3566160">
                  <a:extLst>
                    <a:ext uri="{9D8B030D-6E8A-4147-A177-3AD203B41FA5}">
                      <a16:colId xmlns:a16="http://schemas.microsoft.com/office/drawing/2014/main" val="3578718802"/>
                    </a:ext>
                  </a:extLst>
                </a:gridCol>
              </a:tblGrid>
              <a:tr h="396206">
                <a:tc gridSpan="2">
                  <a:txBody>
                    <a:bodyPr/>
                    <a:lstStyle/>
                    <a:p>
                      <a:pPr algn="ctr"/>
                      <a:r>
                        <a:rPr lang="pt-BR" sz="1800" dirty="0">
                          <a:solidFill>
                            <a:schemeClr val="tx1"/>
                          </a:solidFill>
                        </a:rPr>
                        <a:t>Contatos:</a:t>
                      </a:r>
                      <a:endParaRPr lang="pt-BR" dirty="0">
                        <a:solidFill>
                          <a:schemeClr val="tx1"/>
                        </a:solidFill>
                      </a:endParaRPr>
                    </a:p>
                  </a:txBody>
                  <a:tcPr>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39776">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obabr</a:t>
                      </a:r>
                      <a:endParaRPr lang="pt-BR" sz="18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640790837"/>
                  </a:ext>
                </a:extLst>
              </a:tr>
              <a:tr h="62179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oba_olimpiada</a:t>
                      </a:r>
                      <a:endParaRPr lang="pt-BR" sz="18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203746611"/>
                  </a:ext>
                </a:extLst>
              </a:tr>
              <a:tr h="57607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obaoficial</a:t>
                      </a:r>
                      <a:endParaRPr lang="pt-BR" sz="18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3635729194"/>
                  </a:ext>
                </a:extLst>
              </a:tr>
              <a:tr h="64008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canal_oba_mobfog</a:t>
                      </a:r>
                      <a:endParaRPr lang="pt-BR" sz="18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510419485"/>
                  </a:ext>
                </a:extLst>
              </a:tr>
              <a:tr h="566628">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oba.secretaria@gmail.com</a:t>
                      </a:r>
                    </a:p>
                  </a:txBody>
                  <a:tcPr anchor="ctr">
                    <a:solidFill>
                      <a:schemeClr val="accent1">
                        <a:lumMod val="20000"/>
                        <a:lumOff val="80000"/>
                      </a:schemeClr>
                    </a:solidFill>
                  </a:tcPr>
                </a:tc>
                <a:extLst>
                  <a:ext uri="{0D108BD9-81ED-4DB2-BD59-A6C34878D82A}">
                    <a16:rowId xmlns:a16="http://schemas.microsoft.com/office/drawing/2014/main" val="2571587587"/>
                  </a:ext>
                </a:extLst>
              </a:tr>
              <a:tr h="61605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(21) 98272-3810</a:t>
                      </a:r>
                    </a:p>
                  </a:txBody>
                  <a:tcPr anchor="ctr">
                    <a:solidFill>
                      <a:schemeClr val="accent1">
                        <a:lumMod val="20000"/>
                        <a:lumOff val="80000"/>
                      </a:schemeClr>
                    </a:solidFill>
                  </a:tcPr>
                </a:tc>
                <a:extLst>
                  <a:ext uri="{0D108BD9-81ED-4DB2-BD59-A6C34878D82A}">
                    <a16:rowId xmlns:a16="http://schemas.microsoft.com/office/drawing/2014/main" val="1529904417"/>
                  </a:ext>
                </a:extLst>
              </a:tr>
              <a:tr h="1121610">
                <a:tc>
                  <a:txBody>
                    <a:bodyPr/>
                    <a:lstStyle/>
                    <a:p>
                      <a:endParaRPr lang="pt-BR" dirty="0"/>
                    </a:p>
                  </a:txBody>
                  <a:tcPr>
                    <a:solidFill>
                      <a:schemeClr val="bg1"/>
                    </a:solidFill>
                  </a:tcPr>
                </a:tc>
                <a:tc>
                  <a:txBody>
                    <a:bodyPr/>
                    <a:lstStyle/>
                    <a:p>
                      <a:r>
                        <a:rPr lang="pt-BR" sz="1800" dirty="0">
                          <a:latin typeface="Arial" panose="020B0604020202020204" pitchFamily="34" charset="0"/>
                          <a:cs typeface="Arial" panose="020B0604020202020204" pitchFamily="34" charset="0"/>
                        </a:rPr>
                        <a:t>(21) 2334-0082</a:t>
                      </a:r>
                    </a:p>
                    <a:p>
                      <a:r>
                        <a:rPr lang="pt-BR" sz="1800" dirty="0">
                          <a:latin typeface="Arial" panose="020B0604020202020204" pitchFamily="34" charset="0"/>
                          <a:cs typeface="Arial" panose="020B0604020202020204" pitchFamily="34" charset="0"/>
                        </a:rPr>
                        <a:t>(21) 4104-4047</a:t>
                      </a:r>
                    </a:p>
                    <a:p>
                      <a:r>
                        <a:rPr lang="pt-BR" sz="1800" dirty="0">
                          <a:latin typeface="Arial" panose="020B0604020202020204" pitchFamily="34" charset="0"/>
                          <a:cs typeface="Arial" panose="020B0604020202020204" pitchFamily="34" charset="0"/>
                        </a:rPr>
                        <a:t>(21) 2254-1139</a:t>
                      </a:r>
                    </a:p>
                  </a:txBody>
                  <a:tcPr anchor="ctr">
                    <a:solidFill>
                      <a:schemeClr val="accent1">
                        <a:lumMod val="20000"/>
                        <a:lumOff val="80000"/>
                      </a:schemeClr>
                    </a:solidFill>
                  </a:tcPr>
                </a:tc>
                <a:extLst>
                  <a:ext uri="{0D108BD9-81ED-4DB2-BD59-A6C34878D82A}">
                    <a16:rowId xmlns:a16="http://schemas.microsoft.com/office/drawing/2014/main" val="1146621586"/>
                  </a:ext>
                </a:extLst>
              </a:tr>
              <a:tr h="3962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www.oba.org.br</a:t>
                      </a:r>
                    </a:p>
                  </a:txBody>
                  <a:tcPr>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986911" y="1167955"/>
            <a:ext cx="667511" cy="4446461"/>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429" y="2134037"/>
            <a:ext cx="4119654" cy="2734054"/>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0431" y="2573726"/>
            <a:ext cx="2801130" cy="1789268"/>
          </a:xfrm>
          <a:prstGeom prst="rect">
            <a:avLst/>
          </a:prstGeom>
        </p:spPr>
      </p:pic>
    </p:spTree>
    <p:extLst>
      <p:ext uri="{BB962C8B-B14F-4D97-AF65-F5344CB8AC3E}">
        <p14:creationId xmlns:p14="http://schemas.microsoft.com/office/powerpoint/2010/main" val="34520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D3712CA-5E3E-4A09-BE1F-8E30CE6BD066}"/>
              </a:ext>
            </a:extLst>
          </p:cNvPr>
          <p:cNvSpPr txBox="1"/>
          <p:nvPr/>
        </p:nvSpPr>
        <p:spPr>
          <a:xfrm>
            <a:off x="0" y="135102"/>
            <a:ext cx="8481391" cy="1615827"/>
          </a:xfrm>
          <a:prstGeom prst="rect">
            <a:avLst/>
          </a:prstGeom>
          <a:noFill/>
        </p:spPr>
        <p:txBody>
          <a:bodyPr wrap="square">
            <a:spAutoFit/>
          </a:bodyPr>
          <a:lstStyle/>
          <a:p>
            <a:pPr algn="just" fontAlgn="auto" hangingPunct="1">
              <a:lnSpc>
                <a:spcPct val="110000"/>
              </a:lnSpc>
              <a:spcAft>
                <a:spcPts val="0"/>
              </a:spcAft>
            </a:pPr>
            <a:r>
              <a:rPr lang="pt-BR" sz="1500" b="1" dirty="0">
                <a:effectLst/>
                <a:latin typeface="Arial" panose="020B0604020202020204" pitchFamily="34" charset="0"/>
                <a:ea typeface="Times New Roman" panose="02020603050405020304" pitchFamily="18" charset="0"/>
              </a:rPr>
              <a:t>Questão 1) (1 ponto) </a:t>
            </a:r>
            <a:r>
              <a:rPr lang="pt-BR" sz="1500" dirty="0">
                <a:effectLst/>
                <a:latin typeface="Arial" panose="020B0604020202020204" pitchFamily="34" charset="0"/>
                <a:ea typeface="Times New Roman" panose="02020603050405020304" pitchFamily="18" charset="0"/>
              </a:rPr>
              <a:t>Em 2014, Felipe Braga Ribas, jovem astrônomo do Observatório Nacional, com a colaboração de vários outros astrônomos, descobriu o primeiro asteroide com anéis, </a:t>
            </a:r>
            <a:r>
              <a:rPr lang="pt-PT" sz="1500" dirty="0">
                <a:solidFill>
                  <a:srgbClr val="333333"/>
                </a:solidFill>
                <a:effectLst/>
                <a:latin typeface="Arial" panose="020B0604020202020204" pitchFamily="34" charset="0"/>
                <a:ea typeface="Times New Roman" panose="02020603050405020304" pitchFamily="18" charset="0"/>
              </a:rPr>
              <a:t>Chariklo</a:t>
            </a:r>
            <a:r>
              <a:rPr lang="pt-BR" sz="1500" dirty="0">
                <a:effectLst/>
                <a:latin typeface="Arial" panose="020B0604020202020204" pitchFamily="34" charset="0"/>
                <a:ea typeface="Times New Roman" panose="02020603050405020304" pitchFamily="18" charset="0"/>
              </a:rPr>
              <a:t>. O </a:t>
            </a:r>
            <a:r>
              <a:rPr lang="pt-BR" sz="1500" dirty="0" err="1">
                <a:effectLst/>
                <a:latin typeface="Arial" panose="020B0604020202020204" pitchFamily="34" charset="0"/>
                <a:ea typeface="Times New Roman" panose="02020603050405020304" pitchFamily="18" charset="0"/>
              </a:rPr>
              <a:t>Chariklo</a:t>
            </a:r>
            <a:r>
              <a:rPr lang="pt-BR" sz="1500" dirty="0">
                <a:effectLst/>
                <a:latin typeface="Arial" panose="020B0604020202020204" pitchFamily="34" charset="0"/>
                <a:ea typeface="Times New Roman" panose="02020603050405020304" pitchFamily="18" charset="0"/>
              </a:rPr>
              <a:t> move-se a 20 km/h e está entre as órbitas de Saturno e Urano. </a:t>
            </a:r>
            <a:r>
              <a:rPr lang="pt-BR" sz="1500" dirty="0" err="1">
                <a:effectLst/>
                <a:latin typeface="Arial" panose="020B0604020202020204" pitchFamily="34" charset="0"/>
                <a:ea typeface="Times New Roman" panose="02020603050405020304" pitchFamily="18" charset="0"/>
              </a:rPr>
              <a:t>Chariklo</a:t>
            </a:r>
            <a:r>
              <a:rPr lang="pt-BR" sz="1500" dirty="0">
                <a:effectLst/>
                <a:latin typeface="Arial" panose="020B0604020202020204" pitchFamily="34" charset="0"/>
                <a:ea typeface="Times New Roman" panose="02020603050405020304" pitchFamily="18" charset="0"/>
              </a:rPr>
              <a:t> passou na frente de uma estrela, conforme ilustra, esquematicamente, a figura abaixo à esquerda, e isso permitiu descobrir que ele tem anel, qual o tamanho e o raio do anel, bem com o tamanho do asteroide etc.</a:t>
            </a:r>
            <a:endParaRPr lang="pt-BR" sz="1500" dirty="0">
              <a:effectLst/>
              <a:latin typeface="Times New Roman" panose="02020603050405020304" pitchFamily="18" charset="0"/>
              <a:ea typeface="Times New Roman" panose="02020603050405020304" pitchFamily="18" charset="0"/>
            </a:endParaRPr>
          </a:p>
        </p:txBody>
      </p:sp>
      <p:sp>
        <p:nvSpPr>
          <p:cNvPr id="7" name="CaixaDeTexto 6">
            <a:extLst>
              <a:ext uri="{FF2B5EF4-FFF2-40B4-BE49-F238E27FC236}">
                <a16:creationId xmlns:a16="http://schemas.microsoft.com/office/drawing/2014/main" id="{872B3277-6A42-4E9C-9575-3FE23F2AA470}"/>
              </a:ext>
            </a:extLst>
          </p:cNvPr>
          <p:cNvSpPr txBox="1"/>
          <p:nvPr/>
        </p:nvSpPr>
        <p:spPr>
          <a:xfrm>
            <a:off x="0" y="1694120"/>
            <a:ext cx="8475133" cy="854080"/>
          </a:xfrm>
          <a:prstGeom prst="rect">
            <a:avLst/>
          </a:prstGeom>
          <a:noFill/>
        </p:spPr>
        <p:txBody>
          <a:bodyPr wrap="square">
            <a:spAutoFit/>
          </a:bodyPr>
          <a:lstStyle/>
          <a:p>
            <a:pPr algn="just">
              <a:lnSpc>
                <a:spcPct val="110000"/>
              </a:lnSpc>
            </a:pPr>
            <a:r>
              <a:rPr lang="pt-BR" sz="1500" dirty="0">
                <a:effectLst/>
                <a:latin typeface="Arial" panose="020B0604020202020204" pitchFamily="34" charset="0"/>
                <a:ea typeface="Times New Roman" panose="02020603050405020304" pitchFamily="18" charset="0"/>
              </a:rPr>
              <a:t>A figura abaixo à direita mostra o brilho da estrela ocultada por </a:t>
            </a:r>
            <a:r>
              <a:rPr lang="pt-BR" sz="1500" dirty="0" err="1">
                <a:effectLst/>
                <a:latin typeface="Arial" panose="020B0604020202020204" pitchFamily="34" charset="0"/>
                <a:ea typeface="Times New Roman" panose="02020603050405020304" pitchFamily="18" charset="0"/>
              </a:rPr>
              <a:t>Chariklo</a:t>
            </a:r>
            <a:r>
              <a:rPr lang="pt-BR" sz="1500" dirty="0">
                <a:effectLst/>
                <a:latin typeface="Arial" panose="020B0604020202020204" pitchFamily="34" charset="0"/>
                <a:ea typeface="Times New Roman" panose="02020603050405020304" pitchFamily="18" charset="0"/>
              </a:rPr>
              <a:t>. Note que ela tinha um brilho constante, mas no instante </a:t>
            </a:r>
            <a:r>
              <a:rPr lang="pt-BR" sz="1500" b="1" dirty="0">
                <a:effectLst/>
                <a:latin typeface="Arial" panose="020B0604020202020204" pitchFamily="34" charset="0"/>
                <a:ea typeface="Times New Roman" panose="02020603050405020304" pitchFamily="18" charset="0"/>
              </a:rPr>
              <a:t>A</a:t>
            </a:r>
            <a:r>
              <a:rPr lang="pt-BR" sz="1500" dirty="0">
                <a:effectLst/>
                <a:latin typeface="Arial" panose="020B0604020202020204" pitchFamily="34" charset="0"/>
                <a:ea typeface="Times New Roman" panose="02020603050405020304" pitchFamily="18" charset="0"/>
              </a:rPr>
              <a:t> seu brilho caiu para quase zero, no instante </a:t>
            </a:r>
            <a:r>
              <a:rPr lang="pt-BR" sz="1500" b="1" dirty="0">
                <a:effectLst/>
                <a:latin typeface="Arial" panose="020B0604020202020204" pitchFamily="34" charset="0"/>
                <a:ea typeface="Times New Roman" panose="02020603050405020304" pitchFamily="18" charset="0"/>
              </a:rPr>
              <a:t>B</a:t>
            </a:r>
            <a:r>
              <a:rPr lang="pt-BR" sz="1500" dirty="0">
                <a:effectLst/>
                <a:latin typeface="Arial" panose="020B0604020202020204" pitchFamily="34" charset="0"/>
                <a:ea typeface="Times New Roman" panose="02020603050405020304" pitchFamily="18" charset="0"/>
              </a:rPr>
              <a:t> seu brilho foi para zero e no instante </a:t>
            </a:r>
            <a:r>
              <a:rPr lang="pt-BR" sz="1500" b="1" dirty="0">
                <a:effectLst/>
                <a:latin typeface="Arial" panose="020B0604020202020204" pitchFamily="34" charset="0"/>
                <a:ea typeface="Times New Roman" panose="02020603050405020304" pitchFamily="18" charset="0"/>
              </a:rPr>
              <a:t>C</a:t>
            </a:r>
            <a:r>
              <a:rPr lang="pt-BR" sz="1500" dirty="0">
                <a:effectLst/>
                <a:latin typeface="Arial" panose="020B0604020202020204" pitchFamily="34" charset="0"/>
                <a:ea typeface="Times New Roman" panose="02020603050405020304" pitchFamily="18" charset="0"/>
              </a:rPr>
              <a:t> seu brilho caiu quase pela metade, depois ficou constante novamente.</a:t>
            </a:r>
            <a:endParaRPr lang="pt-BR" sz="1500" dirty="0"/>
          </a:p>
        </p:txBody>
      </p:sp>
      <p:sp>
        <p:nvSpPr>
          <p:cNvPr id="9" name="CaixaDeTexto 8">
            <a:extLst>
              <a:ext uri="{FF2B5EF4-FFF2-40B4-BE49-F238E27FC236}">
                <a16:creationId xmlns:a16="http://schemas.microsoft.com/office/drawing/2014/main" id="{8C203CA0-3AE1-463F-891E-94819C80F743}"/>
              </a:ext>
            </a:extLst>
          </p:cNvPr>
          <p:cNvSpPr txBox="1"/>
          <p:nvPr/>
        </p:nvSpPr>
        <p:spPr>
          <a:xfrm>
            <a:off x="152400" y="2642240"/>
            <a:ext cx="4435907" cy="1107996"/>
          </a:xfrm>
          <a:prstGeom prst="rect">
            <a:avLst/>
          </a:prstGeom>
          <a:noFill/>
        </p:spPr>
        <p:txBody>
          <a:bodyPr wrap="square">
            <a:spAutoFit/>
          </a:bodyPr>
          <a:lstStyle/>
          <a:p>
            <a:pPr algn="just">
              <a:lnSpc>
                <a:spcPct val="110000"/>
              </a:lnSpc>
            </a:pPr>
            <a:r>
              <a:rPr lang="pt-BR" sz="1500" b="1" dirty="0">
                <a:effectLst/>
                <a:latin typeface="Arial" panose="020B0604020202020204" pitchFamily="34" charset="0"/>
                <a:ea typeface="Times New Roman" panose="02020603050405020304" pitchFamily="18" charset="0"/>
              </a:rPr>
              <a:t>Pergunta 1a) (0,5 ponto)</a:t>
            </a:r>
            <a:r>
              <a:rPr lang="pt-BR" sz="1500" dirty="0">
                <a:effectLst/>
                <a:latin typeface="Arial" panose="020B0604020202020204" pitchFamily="34" charset="0"/>
                <a:ea typeface="Times New Roman" panose="02020603050405020304" pitchFamily="18" charset="0"/>
              </a:rPr>
              <a:t> Escreva a letra </a:t>
            </a:r>
            <a:r>
              <a:rPr lang="pt-BR" sz="1500" b="1" dirty="0">
                <a:effectLst/>
                <a:latin typeface="Arial" panose="020B0604020202020204" pitchFamily="34" charset="0"/>
                <a:ea typeface="Times New Roman" panose="02020603050405020304" pitchFamily="18" charset="0"/>
              </a:rPr>
              <a:t>A</a:t>
            </a:r>
            <a:r>
              <a:rPr lang="pt-BR" sz="1500" dirty="0">
                <a:effectLst/>
                <a:latin typeface="Arial" panose="020B0604020202020204" pitchFamily="34" charset="0"/>
                <a:ea typeface="Times New Roman" panose="02020603050405020304" pitchFamily="18" charset="0"/>
              </a:rPr>
              <a:t> onde estava, aproximadamente, a estrela sobre o anel (ou sobre o asteroide) da figura abaixo à esquerda quando ela foi ocultada no instante </a:t>
            </a:r>
            <a:r>
              <a:rPr lang="pt-BR" sz="1500" b="1" dirty="0">
                <a:effectLst/>
                <a:latin typeface="Arial" panose="020B0604020202020204" pitchFamily="34" charset="0"/>
                <a:ea typeface="Times New Roman" panose="02020603050405020304" pitchFamily="18" charset="0"/>
              </a:rPr>
              <a:t>A</a:t>
            </a:r>
            <a:r>
              <a:rPr lang="pt-BR" sz="1500" dirty="0">
                <a:effectLst/>
                <a:latin typeface="Arial" panose="020B0604020202020204" pitchFamily="34" charset="0"/>
                <a:ea typeface="Times New Roman" panose="02020603050405020304" pitchFamily="18" charset="0"/>
              </a:rPr>
              <a:t>.</a:t>
            </a:r>
            <a:endParaRPr lang="pt-BR" sz="1500" dirty="0"/>
          </a:p>
        </p:txBody>
      </p:sp>
      <p:sp>
        <p:nvSpPr>
          <p:cNvPr id="11" name="CaixaDeTexto 10">
            <a:extLst>
              <a:ext uri="{FF2B5EF4-FFF2-40B4-BE49-F238E27FC236}">
                <a16:creationId xmlns:a16="http://schemas.microsoft.com/office/drawing/2014/main" id="{20B45BC8-834D-4CE0-88E9-B9E546363EFE}"/>
              </a:ext>
            </a:extLst>
          </p:cNvPr>
          <p:cNvSpPr txBox="1"/>
          <p:nvPr/>
        </p:nvSpPr>
        <p:spPr>
          <a:xfrm>
            <a:off x="186096" y="3662327"/>
            <a:ext cx="4411304" cy="803297"/>
          </a:xfrm>
          <a:prstGeom prst="rect">
            <a:avLst/>
          </a:prstGeom>
          <a:noFill/>
        </p:spPr>
        <p:txBody>
          <a:bodyPr wrap="square">
            <a:spAutoFit/>
          </a:bodyPr>
          <a:lstStyle/>
          <a:p>
            <a:pPr indent="449580" algn="just" hangingPunct="0">
              <a:lnSpc>
                <a:spcPct val="110000"/>
              </a:lnSpc>
              <a:spcAft>
                <a:spcPts val="0"/>
              </a:spcAft>
            </a:pPr>
            <a:r>
              <a:rPr lang="pt-BR" sz="1400" i="1" dirty="0">
                <a:solidFill>
                  <a:srgbClr val="FF0000"/>
                </a:solidFill>
                <a:effectLst/>
                <a:latin typeface="Arial" panose="020B0604020202020204" pitchFamily="34" charset="0"/>
                <a:ea typeface="Times New Roman" panose="02020603050405020304" pitchFamily="18" charset="0"/>
              </a:rPr>
              <a:t>Comentário: Nos instantes A e C o anel passou na frente da estrela, por isso ela foi ocultada só parcialmente e por um breve intervalo de tempo.</a:t>
            </a:r>
            <a:endParaRPr lang="pt-BR" sz="1400" dirty="0"/>
          </a:p>
        </p:txBody>
      </p:sp>
      <p:sp>
        <p:nvSpPr>
          <p:cNvPr id="13" name="CaixaDeTexto 12">
            <a:extLst>
              <a:ext uri="{FF2B5EF4-FFF2-40B4-BE49-F238E27FC236}">
                <a16:creationId xmlns:a16="http://schemas.microsoft.com/office/drawing/2014/main" id="{EFD0A573-A56A-4132-B70F-1C3DC6F30C92}"/>
              </a:ext>
            </a:extLst>
          </p:cNvPr>
          <p:cNvSpPr txBox="1"/>
          <p:nvPr/>
        </p:nvSpPr>
        <p:spPr>
          <a:xfrm>
            <a:off x="193259" y="4561856"/>
            <a:ext cx="4386471" cy="1361911"/>
          </a:xfrm>
          <a:prstGeom prst="rect">
            <a:avLst/>
          </a:prstGeom>
          <a:noFill/>
        </p:spPr>
        <p:txBody>
          <a:bodyPr wrap="square">
            <a:spAutoFit/>
          </a:bodyPr>
          <a:lstStyle/>
          <a:p>
            <a:pPr algn="just">
              <a:lnSpc>
                <a:spcPct val="110000"/>
              </a:lnSpc>
            </a:pPr>
            <a:r>
              <a:rPr lang="pt-BR" sz="1500" b="1" dirty="0">
                <a:effectLst/>
                <a:latin typeface="Arial" panose="020B0604020202020204" pitchFamily="34" charset="0"/>
                <a:ea typeface="Times New Roman" panose="02020603050405020304" pitchFamily="18" charset="0"/>
              </a:rPr>
              <a:t>Pergunta 1b) (0,25 cada acerto)</a:t>
            </a:r>
            <a:r>
              <a:rPr lang="pt-BR" sz="1500" dirty="0">
                <a:effectLst/>
                <a:latin typeface="Arial" panose="020B0604020202020204" pitchFamily="34" charset="0"/>
                <a:ea typeface="Times New Roman" panose="02020603050405020304" pitchFamily="18" charset="0"/>
              </a:rPr>
              <a:t> Escreva as letras </a:t>
            </a:r>
            <a:r>
              <a:rPr lang="pt-BR" sz="1500" b="1" dirty="0">
                <a:effectLst/>
                <a:latin typeface="Arial" panose="020B0604020202020204" pitchFamily="34" charset="0"/>
                <a:ea typeface="Times New Roman" panose="02020603050405020304" pitchFamily="18" charset="0"/>
              </a:rPr>
              <a:t>B e C</a:t>
            </a:r>
            <a:r>
              <a:rPr lang="pt-BR" sz="1500" dirty="0">
                <a:effectLst/>
                <a:latin typeface="Arial" panose="020B0604020202020204" pitchFamily="34" charset="0"/>
                <a:ea typeface="Times New Roman" panose="02020603050405020304" pitchFamily="18" charset="0"/>
              </a:rPr>
              <a:t> onde estava, aproximadamente, a estrela sobre o anel (ou sobre o asteroide) da figura abaixo à esquerda quando ela foi ocultada nos instante </a:t>
            </a:r>
            <a:r>
              <a:rPr lang="pt-BR" sz="1500" b="1" dirty="0">
                <a:effectLst/>
                <a:latin typeface="Arial" panose="020B0604020202020204" pitchFamily="34" charset="0"/>
                <a:ea typeface="Times New Roman" panose="02020603050405020304" pitchFamily="18" charset="0"/>
              </a:rPr>
              <a:t>B</a:t>
            </a:r>
            <a:r>
              <a:rPr lang="pt-BR" sz="1500" dirty="0">
                <a:effectLst/>
                <a:latin typeface="Arial" panose="020B0604020202020204" pitchFamily="34" charset="0"/>
                <a:ea typeface="Times New Roman" panose="02020603050405020304" pitchFamily="18" charset="0"/>
              </a:rPr>
              <a:t> e </a:t>
            </a:r>
            <a:r>
              <a:rPr lang="pt-BR" sz="1500" b="1" dirty="0">
                <a:effectLst/>
                <a:latin typeface="Arial" panose="020B0604020202020204" pitchFamily="34" charset="0"/>
                <a:ea typeface="Times New Roman" panose="02020603050405020304" pitchFamily="18" charset="0"/>
              </a:rPr>
              <a:t>C</a:t>
            </a:r>
            <a:r>
              <a:rPr lang="pt-BR" sz="1500" dirty="0">
                <a:effectLst/>
                <a:latin typeface="Arial" panose="020B0604020202020204" pitchFamily="34" charset="0"/>
                <a:ea typeface="Times New Roman" panose="02020603050405020304" pitchFamily="18" charset="0"/>
              </a:rPr>
              <a:t>.</a:t>
            </a:r>
            <a:endParaRPr lang="pt-BR" sz="1500" dirty="0"/>
          </a:p>
        </p:txBody>
      </p:sp>
      <p:grpSp>
        <p:nvGrpSpPr>
          <p:cNvPr id="14" name="Tela 29">
            <a:extLst>
              <a:ext uri="{FF2B5EF4-FFF2-40B4-BE49-F238E27FC236}">
                <a16:creationId xmlns:a16="http://schemas.microsoft.com/office/drawing/2014/main" id="{67B9A35C-747A-4A4E-B63B-5054337330AB}"/>
              </a:ext>
            </a:extLst>
          </p:cNvPr>
          <p:cNvGrpSpPr/>
          <p:nvPr/>
        </p:nvGrpSpPr>
        <p:grpSpPr>
          <a:xfrm>
            <a:off x="4753615" y="2855645"/>
            <a:ext cx="4246451" cy="3763959"/>
            <a:chOff x="148280" y="265240"/>
            <a:chExt cx="3208965" cy="2844355"/>
          </a:xfrm>
        </p:grpSpPr>
        <p:sp>
          <p:nvSpPr>
            <p:cNvPr id="15" name="Retângulo 14">
              <a:extLst>
                <a:ext uri="{FF2B5EF4-FFF2-40B4-BE49-F238E27FC236}">
                  <a16:creationId xmlns:a16="http://schemas.microsoft.com/office/drawing/2014/main" id="{6F1653B3-21E6-491F-8C53-87A58C49D379}"/>
                </a:ext>
              </a:extLst>
            </p:cNvPr>
            <p:cNvSpPr/>
            <p:nvPr/>
          </p:nvSpPr>
          <p:spPr>
            <a:xfrm>
              <a:off x="647700" y="1038225"/>
              <a:ext cx="2709545" cy="2071370"/>
            </a:xfrm>
            <a:prstGeom prst="rect">
              <a:avLst/>
            </a:prstGeom>
          </p:spPr>
        </p:sp>
        <p:grpSp>
          <p:nvGrpSpPr>
            <p:cNvPr id="16" name="Grupo 69">
              <a:extLst>
                <a:ext uri="{FF2B5EF4-FFF2-40B4-BE49-F238E27FC236}">
                  <a16:creationId xmlns:a16="http://schemas.microsoft.com/office/drawing/2014/main" id="{07434197-7633-4836-AABF-0C75800AEBF8}"/>
                </a:ext>
              </a:extLst>
            </p:cNvPr>
            <p:cNvGrpSpPr/>
            <p:nvPr/>
          </p:nvGrpSpPr>
          <p:grpSpPr>
            <a:xfrm>
              <a:off x="148280" y="265240"/>
              <a:ext cx="2533443" cy="1766854"/>
              <a:chOff x="148280" y="265240"/>
              <a:chExt cx="2533443" cy="1766854"/>
            </a:xfrm>
          </p:grpSpPr>
          <p:grpSp>
            <p:nvGrpSpPr>
              <p:cNvPr id="17" name="Grupo 10">
                <a:extLst>
                  <a:ext uri="{FF2B5EF4-FFF2-40B4-BE49-F238E27FC236}">
                    <a16:creationId xmlns:a16="http://schemas.microsoft.com/office/drawing/2014/main" id="{CED819F5-3DF3-4ADB-98CB-5DFB7C6C8516}"/>
                  </a:ext>
                </a:extLst>
              </p:cNvPr>
              <p:cNvGrpSpPr/>
              <p:nvPr/>
            </p:nvGrpSpPr>
            <p:grpSpPr>
              <a:xfrm>
                <a:off x="148280" y="265240"/>
                <a:ext cx="2533443" cy="1766854"/>
                <a:chOff x="148280" y="265240"/>
                <a:chExt cx="2533443" cy="1766854"/>
              </a:xfrm>
            </p:grpSpPr>
            <p:sp>
              <p:nvSpPr>
                <p:cNvPr id="21" name="Elipse 20">
                  <a:extLst>
                    <a:ext uri="{FF2B5EF4-FFF2-40B4-BE49-F238E27FC236}">
                      <a16:creationId xmlns:a16="http://schemas.microsoft.com/office/drawing/2014/main" id="{77EC3C33-65A8-44CE-9E81-A7941C877154}"/>
                    </a:ext>
                  </a:extLst>
                </p:cNvPr>
                <p:cNvSpPr/>
                <p:nvPr/>
              </p:nvSpPr>
              <p:spPr>
                <a:xfrm rot="3698577">
                  <a:off x="308530" y="654081"/>
                  <a:ext cx="1394555" cy="856476"/>
                </a:xfrm>
                <a:prstGeom prst="ellipse">
                  <a:avLst/>
                </a:prstGeom>
                <a:solidFill>
                  <a:sysClr val="window" lastClr="FFFFFF"/>
                </a:solidFill>
                <a:ln w="76200" cap="flat" cmpd="sng" algn="ctr">
                  <a:solidFill>
                    <a:sysClr val="window" lastClr="FFFFFF">
                      <a:lumMod val="65000"/>
                    </a:sysClr>
                  </a:solidFill>
                  <a:prstDash val="solid"/>
                </a:ln>
                <a:effectLst/>
              </p:spPr>
              <p:txBody>
                <a:bodyPr rot="0" spcFirstLastPara="0" vert="horz" wrap="square" lIns="83094" tIns="41547" rIns="83094" bIns="41547"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Fluxograma: Conector 21">
                  <a:extLst>
                    <a:ext uri="{FF2B5EF4-FFF2-40B4-BE49-F238E27FC236}">
                      <a16:creationId xmlns:a16="http://schemas.microsoft.com/office/drawing/2014/main" id="{B751D437-5F68-49B6-9EA4-988D87D6E664}"/>
                    </a:ext>
                  </a:extLst>
                </p:cNvPr>
                <p:cNvSpPr/>
                <p:nvPr/>
              </p:nvSpPr>
              <p:spPr>
                <a:xfrm>
                  <a:off x="1796494" y="879991"/>
                  <a:ext cx="104727" cy="104727"/>
                </a:xfrm>
                <a:prstGeom prst="flowChartConnector">
                  <a:avLst/>
                </a:prstGeom>
                <a:solidFill>
                  <a:sysClr val="windowText" lastClr="000000"/>
                </a:solidFill>
                <a:ln w="25400" cap="flat" cmpd="sng" algn="ctr">
                  <a:solidFill>
                    <a:sysClr val="windowText" lastClr="000000"/>
                  </a:solidFill>
                  <a:prstDash val="solid"/>
                </a:ln>
                <a:effectLst/>
              </p:spPr>
              <p:txBody>
                <a:bodyPr rot="0" spcFirstLastPara="0" vert="horz" wrap="square" lIns="83094" tIns="41547" rIns="83094" bIns="41547"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Fluxograma: Conector 22">
                  <a:extLst>
                    <a:ext uri="{FF2B5EF4-FFF2-40B4-BE49-F238E27FC236}">
                      <a16:creationId xmlns:a16="http://schemas.microsoft.com/office/drawing/2014/main" id="{25917B33-B494-4FB1-B811-D9F4C3598E43}"/>
                    </a:ext>
                  </a:extLst>
                </p:cNvPr>
                <p:cNvSpPr/>
                <p:nvPr/>
              </p:nvSpPr>
              <p:spPr>
                <a:xfrm>
                  <a:off x="822057" y="861517"/>
                  <a:ext cx="396000" cy="418909"/>
                </a:xfrm>
                <a:prstGeom prst="flowChartConnector">
                  <a:avLst/>
                </a:prstGeom>
                <a:solidFill>
                  <a:sysClr val="windowText" lastClr="000000"/>
                </a:solidFill>
                <a:ln w="25400" cap="flat" cmpd="sng" algn="ctr">
                  <a:solidFill>
                    <a:sysClr val="windowText" lastClr="000000"/>
                  </a:solidFill>
                  <a:prstDash val="solid"/>
                </a:ln>
                <a:effectLst/>
              </p:spPr>
              <p:txBody>
                <a:bodyPr rot="0" spcFirstLastPara="0" vert="horz" wrap="square" lIns="83094" tIns="41547" rIns="83094" bIns="41547" numCol="1" spcCol="0" rtlCol="0" fromWordArt="0" anchor="ctr" anchorCtr="0" forceAA="0" compatLnSpc="1">
                  <a:prstTxWarp prst="textNoShape">
                    <a:avLst/>
                  </a:prstTxWarp>
                  <a:no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endParaRPr kumimoji="0" lang="pt-BR"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24" name="Caixa de texto 16">
                  <a:extLst>
                    <a:ext uri="{FF2B5EF4-FFF2-40B4-BE49-F238E27FC236}">
                      <a16:creationId xmlns:a16="http://schemas.microsoft.com/office/drawing/2014/main" id="{0C0CF8ED-D15C-428A-A283-A554A174DB1C}"/>
                    </a:ext>
                  </a:extLst>
                </p:cNvPr>
                <p:cNvSpPr txBox="1"/>
                <p:nvPr/>
              </p:nvSpPr>
              <p:spPr>
                <a:xfrm>
                  <a:off x="1973987" y="831194"/>
                  <a:ext cx="707736" cy="213014"/>
                </a:xfrm>
                <a:prstGeom prst="rect">
                  <a:avLst/>
                </a:prstGeom>
                <a:noFill/>
                <a:ln w="6350">
                  <a:noFill/>
                </a:ln>
                <a:effectLst/>
              </p:spPr>
              <p:txBody>
                <a:bodyPr rot="0" spcFirstLastPara="0" vert="horz" wrap="square" lIns="83094" tIns="41547" rIns="83094" bIns="41547"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900" b="1" i="0" u="none" strike="noStrike" kern="0" cap="none" spc="0" normalizeH="0" baseline="0" noProof="0">
                      <a:ln>
                        <a:noFill/>
                      </a:ln>
                      <a:solidFill>
                        <a:sysClr val="windowText" lastClr="000000"/>
                      </a:solidFill>
                      <a:effectLst/>
                      <a:uLnTx/>
                      <a:uFillTx/>
                      <a:latin typeface="Arial" panose="020B0604020202020204" pitchFamily="34" charset="0"/>
                      <a:ea typeface="Times New Roman" panose="02020603050405020304" pitchFamily="18" charset="0"/>
                      <a:cs typeface="+mn-cs"/>
                    </a:rPr>
                    <a:t>ESTRELA</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25" name="Caixa de texto 16">
                  <a:extLst>
                    <a:ext uri="{FF2B5EF4-FFF2-40B4-BE49-F238E27FC236}">
                      <a16:creationId xmlns:a16="http://schemas.microsoft.com/office/drawing/2014/main" id="{2EA9ECAD-45F1-4B33-98A3-C41E1C3C06D6}"/>
                    </a:ext>
                  </a:extLst>
                </p:cNvPr>
                <p:cNvSpPr txBox="1"/>
                <p:nvPr/>
              </p:nvSpPr>
              <p:spPr>
                <a:xfrm>
                  <a:off x="865623" y="265240"/>
                  <a:ext cx="707736" cy="212436"/>
                </a:xfrm>
                <a:prstGeom prst="rect">
                  <a:avLst/>
                </a:prstGeom>
                <a:noFill/>
                <a:ln w="6350">
                  <a:noFill/>
                </a:ln>
                <a:effectLst/>
              </p:spPr>
              <p:txBody>
                <a:bodyPr rot="0" spcFirstLastPara="0" vert="horz" wrap="square" lIns="83094" tIns="41547" rIns="83094" bIns="41547"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900" b="1" i="0" u="none" strike="noStrike" kern="0" cap="none" spc="0" normalizeH="0" baseline="0" noProof="0">
                      <a:ln>
                        <a:noFill/>
                      </a:ln>
                      <a:solidFill>
                        <a:sysClr val="windowText" lastClr="000000"/>
                      </a:solidFill>
                      <a:effectLst/>
                      <a:uLnTx/>
                      <a:uFillTx/>
                      <a:latin typeface="Arial" panose="020B0604020202020204" pitchFamily="34" charset="0"/>
                      <a:ea typeface="Times New Roman" panose="02020603050405020304" pitchFamily="18" charset="0"/>
                      <a:cs typeface="+mn-cs"/>
                    </a:rPr>
                    <a:t>ANEL</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cxnSp>
              <p:nvCxnSpPr>
                <p:cNvPr id="26" name="Conector de seta reta 27">
                  <a:extLst>
                    <a:ext uri="{FF2B5EF4-FFF2-40B4-BE49-F238E27FC236}">
                      <a16:creationId xmlns:a16="http://schemas.microsoft.com/office/drawing/2014/main" id="{F33EAFF8-5E34-408B-8757-89929934F87F}"/>
                    </a:ext>
                  </a:extLst>
                </p:cNvPr>
                <p:cNvCxnSpPr/>
                <p:nvPr/>
              </p:nvCxnSpPr>
              <p:spPr>
                <a:xfrm flipV="1">
                  <a:off x="1246931" y="1097045"/>
                  <a:ext cx="623455" cy="9236"/>
                </a:xfrm>
                <a:prstGeom prst="straightConnector1">
                  <a:avLst/>
                </a:prstGeom>
                <a:noFill/>
                <a:ln w="28575" cap="flat" cmpd="sng" algn="ctr">
                  <a:solidFill>
                    <a:sysClr val="windowText" lastClr="000000"/>
                  </a:solidFill>
                  <a:prstDash val="solid"/>
                  <a:tailEnd type="arrow"/>
                </a:ln>
                <a:effectLst/>
              </p:spPr>
            </p:cxnSp>
            <p:sp>
              <p:nvSpPr>
                <p:cNvPr id="27" name="Caixa de texto 16">
                  <a:extLst>
                    <a:ext uri="{FF2B5EF4-FFF2-40B4-BE49-F238E27FC236}">
                      <a16:creationId xmlns:a16="http://schemas.microsoft.com/office/drawing/2014/main" id="{D386E6EB-5438-484A-9EBF-8EAAE25A9FBA}"/>
                    </a:ext>
                  </a:extLst>
                </p:cNvPr>
                <p:cNvSpPr txBox="1"/>
                <p:nvPr/>
              </p:nvSpPr>
              <p:spPr>
                <a:xfrm>
                  <a:off x="1653867" y="1177251"/>
                  <a:ext cx="1027856" cy="722074"/>
                </a:xfrm>
                <a:prstGeom prst="rect">
                  <a:avLst/>
                </a:prstGeom>
                <a:noFill/>
                <a:ln w="6350">
                  <a:noFill/>
                </a:ln>
                <a:effectLst/>
              </p:spPr>
              <p:txBody>
                <a:bodyPr rot="0" spcFirstLastPara="0" vert="horz" wrap="square" lIns="83094" tIns="41547" rIns="83094" bIns="41547" numCol="1" spcCol="0" rtlCol="0" fromWordArt="0" anchor="t" anchorCtr="0" forceAA="0" compatLnSpc="1">
                  <a:prstTxWarp prst="textNoShape">
                    <a:avLst/>
                  </a:prstTxWarp>
                  <a:no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sz="900" b="1" i="0" u="none" strike="noStrike" kern="0" cap="none" spc="0" normalizeH="0" baseline="0" noProof="0">
                      <a:ln>
                        <a:noFill/>
                      </a:ln>
                      <a:solidFill>
                        <a:sysClr val="windowText" lastClr="000000"/>
                      </a:solidFill>
                      <a:effectLst/>
                      <a:uLnTx/>
                      <a:uFillTx/>
                      <a:latin typeface="Arial" panose="020B0604020202020204" pitchFamily="34" charset="0"/>
                      <a:ea typeface="Times New Roman" panose="02020603050405020304" pitchFamily="18" charset="0"/>
                      <a:cs typeface="+mn-cs"/>
                    </a:rPr>
                    <a:t>DIREÇÃO DA VELOCIDADE DO ASTEROIDE.</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28" name="Caixa de texto 5">
                  <a:extLst>
                    <a:ext uri="{FF2B5EF4-FFF2-40B4-BE49-F238E27FC236}">
                      <a16:creationId xmlns:a16="http://schemas.microsoft.com/office/drawing/2014/main" id="{3222B968-F37E-4C82-8E06-127BCC6DBD0B}"/>
                    </a:ext>
                  </a:extLst>
                </p:cNvPr>
                <p:cNvSpPr txBox="1"/>
                <p:nvPr/>
              </p:nvSpPr>
              <p:spPr>
                <a:xfrm>
                  <a:off x="148280" y="1795859"/>
                  <a:ext cx="923283" cy="23623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PT" sz="900" b="1" i="0" u="none" strike="noStrike" kern="0" cap="none" spc="0" normalizeH="0" baseline="0" noProof="0">
                      <a:ln>
                        <a:noFill/>
                      </a:ln>
                      <a:solidFill>
                        <a:sysClr val="windowText" lastClr="000000"/>
                      </a:solidFill>
                      <a:effectLst/>
                      <a:uLnTx/>
                      <a:uFillTx/>
                      <a:latin typeface="Arial" panose="020B0604020202020204" pitchFamily="34" charset="0"/>
                      <a:ea typeface="Times New Roman" panose="02020603050405020304" pitchFamily="18" charset="0"/>
                      <a:cs typeface="+mn-cs"/>
                    </a:rPr>
                    <a:t>ASTEROIDE</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cxnSp>
              <p:nvCxnSpPr>
                <p:cNvPr id="29" name="Conector de seta reta 9">
                  <a:extLst>
                    <a:ext uri="{FF2B5EF4-FFF2-40B4-BE49-F238E27FC236}">
                      <a16:creationId xmlns:a16="http://schemas.microsoft.com/office/drawing/2014/main" id="{5B36FC79-0C1C-4D79-A1A7-580DE25A4088}"/>
                    </a:ext>
                  </a:extLst>
                </p:cNvPr>
                <p:cNvCxnSpPr/>
                <p:nvPr/>
              </p:nvCxnSpPr>
              <p:spPr>
                <a:xfrm flipV="1">
                  <a:off x="576263" y="1280426"/>
                  <a:ext cx="323850" cy="515433"/>
                </a:xfrm>
                <a:prstGeom prst="straightConnector1">
                  <a:avLst/>
                </a:prstGeom>
                <a:noFill/>
                <a:ln w="19050" cap="flat" cmpd="sng" algn="ctr">
                  <a:solidFill>
                    <a:sysClr val="windowText" lastClr="000000"/>
                  </a:solidFill>
                  <a:prstDash val="solid"/>
                  <a:tailEnd type="arrow"/>
                </a:ln>
                <a:effectLst/>
              </p:spPr>
            </p:cxnSp>
          </p:grpSp>
          <p:sp>
            <p:nvSpPr>
              <p:cNvPr id="18" name="Caixa de texto 16">
                <a:extLst>
                  <a:ext uri="{FF2B5EF4-FFF2-40B4-BE49-F238E27FC236}">
                    <a16:creationId xmlns:a16="http://schemas.microsoft.com/office/drawing/2014/main" id="{F615F404-BA74-404F-BF99-CF6304EADFA5}"/>
                  </a:ext>
                </a:extLst>
              </p:cNvPr>
              <p:cNvSpPr txBox="1"/>
              <p:nvPr/>
            </p:nvSpPr>
            <p:spPr>
              <a:xfrm>
                <a:off x="1280137" y="831964"/>
                <a:ext cx="321945" cy="212090"/>
              </a:xfrm>
              <a:prstGeom prst="rect">
                <a:avLst/>
              </a:prstGeom>
              <a:noFill/>
              <a:ln w="6350">
                <a:noFill/>
              </a:ln>
              <a:effectLst/>
            </p:spPr>
            <p:txBody>
              <a:bodyPr rot="0" spcFirstLastPara="0" vert="horz" wrap="square" lIns="83094" tIns="41547" rIns="83094" bIns="41547"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pt-B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9" name="Caixa de texto 16">
                <a:extLst>
                  <a:ext uri="{FF2B5EF4-FFF2-40B4-BE49-F238E27FC236}">
                    <a16:creationId xmlns:a16="http://schemas.microsoft.com/office/drawing/2014/main" id="{81AFC391-9EDF-488D-B5DC-3753B57F9304}"/>
                  </a:ext>
                </a:extLst>
              </p:cNvPr>
              <p:cNvSpPr txBox="1"/>
              <p:nvPr/>
            </p:nvSpPr>
            <p:spPr>
              <a:xfrm>
                <a:off x="865623" y="832118"/>
                <a:ext cx="321945" cy="212090"/>
              </a:xfrm>
              <a:prstGeom prst="rect">
                <a:avLst/>
              </a:prstGeom>
              <a:noFill/>
              <a:ln w="6350">
                <a:noFill/>
              </a:ln>
              <a:effectLst/>
            </p:spPr>
            <p:txBody>
              <a:bodyPr rot="0" spcFirstLastPara="0" vert="horz" wrap="square" lIns="83094" tIns="41547" rIns="83094" bIns="41547"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pt-B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20" name="Caixa de texto 16">
                <a:extLst>
                  <a:ext uri="{FF2B5EF4-FFF2-40B4-BE49-F238E27FC236}">
                    <a16:creationId xmlns:a16="http://schemas.microsoft.com/office/drawing/2014/main" id="{E3B2A92E-9F7C-467E-90A4-6247335B389D}"/>
                  </a:ext>
                </a:extLst>
              </p:cNvPr>
              <p:cNvSpPr txBox="1"/>
              <p:nvPr/>
            </p:nvSpPr>
            <p:spPr>
              <a:xfrm>
                <a:off x="342900" y="831194"/>
                <a:ext cx="321945" cy="212090"/>
              </a:xfrm>
              <a:prstGeom prst="rect">
                <a:avLst/>
              </a:prstGeom>
              <a:noFill/>
              <a:ln w="6350">
                <a:noFill/>
              </a:ln>
              <a:effectLst/>
            </p:spPr>
            <p:txBody>
              <a:bodyPr rot="0" spcFirstLastPara="0" vert="horz" wrap="square" lIns="83094" tIns="41547" rIns="83094" bIns="41547"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pt-B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grpSp>
      <p:sp>
        <p:nvSpPr>
          <p:cNvPr id="39" name="CaixaDeTexto 38">
            <a:extLst>
              <a:ext uri="{FF2B5EF4-FFF2-40B4-BE49-F238E27FC236}">
                <a16:creationId xmlns:a16="http://schemas.microsoft.com/office/drawing/2014/main" id="{AA239546-A34C-4BF7-B381-18B030698FBB}"/>
              </a:ext>
            </a:extLst>
          </p:cNvPr>
          <p:cNvSpPr txBox="1"/>
          <p:nvPr/>
        </p:nvSpPr>
        <p:spPr>
          <a:xfrm>
            <a:off x="1456892" y="6035751"/>
            <a:ext cx="8855508" cy="738664"/>
          </a:xfrm>
          <a:prstGeom prst="rect">
            <a:avLst/>
          </a:prstGeom>
          <a:noFill/>
        </p:spPr>
        <p:txBody>
          <a:bodyPr wrap="square">
            <a:spAutoFit/>
          </a:bodyPr>
          <a:lstStyle/>
          <a:p>
            <a:pPr algn="just"/>
            <a:r>
              <a:rPr lang="pt-BR" sz="1400" i="1" dirty="0">
                <a:solidFill>
                  <a:srgbClr val="FF0000"/>
                </a:solidFill>
                <a:effectLst/>
                <a:latin typeface="Arial" panose="020B0604020202020204" pitchFamily="34" charset="0"/>
                <a:ea typeface="Times New Roman" panose="02020603050405020304" pitchFamily="18" charset="0"/>
              </a:rPr>
              <a:t>Comentário: No intervalo de tempo B o asteroide, que é sólido, passou na frente da estrela, logo seu brilho foi para zero. A letra B deve estar desenhada obrigatoriamente sobre o hemisfério superior do asteroide para ganhar os pontos</a:t>
            </a:r>
            <a:r>
              <a:rPr lang="pt-BR" sz="1400" i="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pt-BR" sz="1400" dirty="0"/>
          </a:p>
        </p:txBody>
      </p:sp>
      <p:sp>
        <p:nvSpPr>
          <p:cNvPr id="38" name="CaixaDeTexto 37">
            <a:extLst>
              <a:ext uri="{FF2B5EF4-FFF2-40B4-BE49-F238E27FC236}">
                <a16:creationId xmlns:a16="http://schemas.microsoft.com/office/drawing/2014/main" id="{CA7D98FF-766A-491F-95D8-98F34F8F2F34}"/>
              </a:ext>
            </a:extLst>
          </p:cNvPr>
          <p:cNvSpPr txBox="1"/>
          <p:nvPr/>
        </p:nvSpPr>
        <p:spPr>
          <a:xfrm>
            <a:off x="6289714" y="3601318"/>
            <a:ext cx="330431" cy="338554"/>
          </a:xfrm>
          <a:prstGeom prst="rect">
            <a:avLst/>
          </a:prstGeom>
          <a:noFill/>
        </p:spPr>
        <p:txBody>
          <a:bodyPr wrap="square">
            <a:spAutoFit/>
          </a:bodyPr>
          <a:lstStyle/>
          <a:p>
            <a:r>
              <a:rPr kumimoji="0" lang="pt-BR" sz="1600" b="1"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rPr>
              <a:t>A</a:t>
            </a:r>
            <a:endParaRPr lang="pt-BR" sz="1600" dirty="0"/>
          </a:p>
        </p:txBody>
      </p:sp>
      <p:sp>
        <p:nvSpPr>
          <p:cNvPr id="40" name="CaixaDeTexto 39">
            <a:extLst>
              <a:ext uri="{FF2B5EF4-FFF2-40B4-BE49-F238E27FC236}">
                <a16:creationId xmlns:a16="http://schemas.microsoft.com/office/drawing/2014/main" id="{535105B2-2314-45D8-9DC3-8A20043C2652}"/>
              </a:ext>
            </a:extLst>
          </p:cNvPr>
          <p:cNvSpPr txBox="1"/>
          <p:nvPr/>
        </p:nvSpPr>
        <p:spPr>
          <a:xfrm>
            <a:off x="5081091" y="3601318"/>
            <a:ext cx="330431" cy="338554"/>
          </a:xfrm>
          <a:prstGeom prst="rect">
            <a:avLst/>
          </a:prstGeom>
          <a:noFill/>
        </p:spPr>
        <p:txBody>
          <a:bodyPr wrap="square">
            <a:spAutoFit/>
          </a:bodyPr>
          <a:lstStyle/>
          <a:p>
            <a:r>
              <a:rPr kumimoji="0" lang="pt-BR" sz="1600" b="1"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rPr>
              <a:t>C</a:t>
            </a:r>
            <a:endParaRPr lang="pt-BR" sz="1600" dirty="0"/>
          </a:p>
        </p:txBody>
      </p:sp>
      <p:sp>
        <p:nvSpPr>
          <p:cNvPr id="41" name="CaixaDeTexto 40">
            <a:extLst>
              <a:ext uri="{FF2B5EF4-FFF2-40B4-BE49-F238E27FC236}">
                <a16:creationId xmlns:a16="http://schemas.microsoft.com/office/drawing/2014/main" id="{80C61559-ABC2-40DF-A35D-33FEE85851F3}"/>
              </a:ext>
            </a:extLst>
          </p:cNvPr>
          <p:cNvSpPr txBox="1"/>
          <p:nvPr/>
        </p:nvSpPr>
        <p:spPr>
          <a:xfrm>
            <a:off x="5761657" y="3604616"/>
            <a:ext cx="330431" cy="338554"/>
          </a:xfrm>
          <a:prstGeom prst="rect">
            <a:avLst/>
          </a:prstGeom>
          <a:noFill/>
        </p:spPr>
        <p:txBody>
          <a:bodyPr wrap="square">
            <a:spAutoFit/>
          </a:bodyPr>
          <a:lstStyle/>
          <a:p>
            <a:r>
              <a:rPr kumimoji="0" lang="pt-BR" sz="1600" b="1"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rPr>
              <a:t>B</a:t>
            </a:r>
            <a:endParaRPr lang="pt-BR" sz="1600" dirty="0"/>
          </a:p>
        </p:txBody>
      </p:sp>
      <p:pic>
        <p:nvPicPr>
          <p:cNvPr id="42" name="Image 12" descr="plot_pla_data_dan.pdf">
            <a:extLst>
              <a:ext uri="{FF2B5EF4-FFF2-40B4-BE49-F238E27FC236}">
                <a16:creationId xmlns:a16="http://schemas.microsoft.com/office/drawing/2014/main" id="{11AD7E15-7849-4E28-AD72-CB7C04F222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34" t="7254" r="4400"/>
          <a:stretch/>
        </p:blipFill>
        <p:spPr bwMode="auto">
          <a:xfrm>
            <a:off x="8517298" y="2876795"/>
            <a:ext cx="3502032" cy="2274310"/>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 name="Caixa de texto 31">
            <a:extLst>
              <a:ext uri="{FF2B5EF4-FFF2-40B4-BE49-F238E27FC236}">
                <a16:creationId xmlns:a16="http://schemas.microsoft.com/office/drawing/2014/main" id="{F2C4CFE2-DA86-4715-BF04-320D4DF13FA3}"/>
              </a:ext>
            </a:extLst>
          </p:cNvPr>
          <p:cNvSpPr txBox="1"/>
          <p:nvPr/>
        </p:nvSpPr>
        <p:spPr>
          <a:xfrm>
            <a:off x="10010578" y="4870412"/>
            <a:ext cx="839638" cy="25012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panose="020B0604020202020204" pitchFamily="34" charset="0"/>
                <a:ea typeface="Times New Roman" panose="02020603050405020304" pitchFamily="18" charset="0"/>
                <a:cs typeface="+mn-cs"/>
              </a:rPr>
              <a:t>TEMPO</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44" name="Caixa de texto 21">
            <a:extLst>
              <a:ext uri="{FF2B5EF4-FFF2-40B4-BE49-F238E27FC236}">
                <a16:creationId xmlns:a16="http://schemas.microsoft.com/office/drawing/2014/main" id="{327FACE1-A981-4BFC-A453-1C2ECD45B10B}"/>
              </a:ext>
            </a:extLst>
          </p:cNvPr>
          <p:cNvSpPr txBox="1"/>
          <p:nvPr/>
        </p:nvSpPr>
        <p:spPr>
          <a:xfrm>
            <a:off x="9150646" y="4533247"/>
            <a:ext cx="316548" cy="25012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panose="020B0604020202020204" pitchFamily="34" charset="0"/>
                <a:ea typeface="Times New Roman" panose="02020603050405020304" pitchFamily="18" charset="0"/>
                <a:cs typeface="+mn-cs"/>
              </a:rPr>
              <a:t>A</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45" name="Caixa de texto 21">
            <a:extLst>
              <a:ext uri="{FF2B5EF4-FFF2-40B4-BE49-F238E27FC236}">
                <a16:creationId xmlns:a16="http://schemas.microsoft.com/office/drawing/2014/main" id="{138F1917-ADB8-4003-98B5-9AB5511F6CFE}"/>
              </a:ext>
            </a:extLst>
          </p:cNvPr>
          <p:cNvSpPr txBox="1"/>
          <p:nvPr/>
        </p:nvSpPr>
        <p:spPr>
          <a:xfrm>
            <a:off x="10125114" y="4482157"/>
            <a:ext cx="316193" cy="25012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panose="020B0604020202020204" pitchFamily="34" charset="0"/>
                <a:ea typeface="Times New Roman" panose="02020603050405020304" pitchFamily="18" charset="0"/>
                <a:cs typeface="+mn-cs"/>
              </a:rPr>
              <a:t>B</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46" name="Caixa de texto 21">
            <a:extLst>
              <a:ext uri="{FF2B5EF4-FFF2-40B4-BE49-F238E27FC236}">
                <a16:creationId xmlns:a16="http://schemas.microsoft.com/office/drawing/2014/main" id="{7E47EEB7-EDF2-4C2C-BF0A-1CF8F54D9871}"/>
              </a:ext>
            </a:extLst>
          </p:cNvPr>
          <p:cNvSpPr txBox="1"/>
          <p:nvPr/>
        </p:nvSpPr>
        <p:spPr>
          <a:xfrm>
            <a:off x="11141206" y="4357094"/>
            <a:ext cx="316193" cy="25012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panose="020B0604020202020204" pitchFamily="34" charset="0"/>
                <a:ea typeface="Times New Roman" panose="02020603050405020304" pitchFamily="18" charset="0"/>
                <a:cs typeface="+mn-cs"/>
              </a:rPr>
              <a:t>C</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47" name="Caixa de texto 2">
            <a:extLst>
              <a:ext uri="{FF2B5EF4-FFF2-40B4-BE49-F238E27FC236}">
                <a16:creationId xmlns:a16="http://schemas.microsoft.com/office/drawing/2014/main" id="{F92BE71B-2C34-4388-BC87-814EE9BFBBD7}"/>
              </a:ext>
            </a:extLst>
          </p:cNvPr>
          <p:cNvSpPr txBox="1"/>
          <p:nvPr/>
        </p:nvSpPr>
        <p:spPr>
          <a:xfrm>
            <a:off x="8357873" y="3507318"/>
            <a:ext cx="260394" cy="1182878"/>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Narrow" panose="020B0606020202030204" pitchFamily="34" charset="0"/>
                <a:ea typeface="Times New Roman" panose="02020603050405020304" pitchFamily="18" charset="0"/>
                <a:cs typeface="+mn-cs"/>
              </a:rPr>
              <a:t>B</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Narrow" panose="020B0606020202030204" pitchFamily="34" charset="0"/>
                <a:ea typeface="Times New Roman" panose="02020603050405020304" pitchFamily="18" charset="0"/>
                <a:cs typeface="+mn-cs"/>
              </a:rPr>
              <a:t>R</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Narrow" panose="020B0606020202030204" pitchFamily="34" charset="0"/>
                <a:ea typeface="Times New Roman" panose="02020603050405020304" pitchFamily="18" charset="0"/>
                <a:cs typeface="+mn-cs"/>
              </a:rPr>
              <a:t>I</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Narrow" panose="020B0606020202030204" pitchFamily="34" charset="0"/>
                <a:ea typeface="Times New Roman" panose="02020603050405020304" pitchFamily="18" charset="0"/>
                <a:cs typeface="+mn-cs"/>
              </a:rPr>
              <a:t>L</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Narrow" panose="020B0606020202030204" pitchFamily="34" charset="0"/>
                <a:ea typeface="Times New Roman" panose="02020603050405020304" pitchFamily="18" charset="0"/>
                <a:cs typeface="+mn-cs"/>
              </a:rPr>
              <a:t>H</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0">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sysClr val="windowText" lastClr="000000"/>
                </a:solidFill>
                <a:effectLst/>
                <a:uLnTx/>
                <a:uFillTx/>
                <a:latin typeface="Arial Narrow" panose="020B0606020202030204" pitchFamily="34" charset="0"/>
                <a:ea typeface="Times New Roman" panose="02020603050405020304" pitchFamily="18" charset="0"/>
                <a:cs typeface="+mn-cs"/>
              </a:rPr>
              <a:t>O</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283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0-#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p:bldP spid="38"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37AAE30-4242-434F-9633-1159D2F2AB87}"/>
              </a:ext>
            </a:extLst>
          </p:cNvPr>
          <p:cNvSpPr txBox="1"/>
          <p:nvPr/>
        </p:nvSpPr>
        <p:spPr>
          <a:xfrm>
            <a:off x="186807" y="471337"/>
            <a:ext cx="8135925" cy="1338828"/>
          </a:xfrm>
          <a:prstGeom prst="rect">
            <a:avLst/>
          </a:prstGeom>
          <a:noFill/>
        </p:spPr>
        <p:txBody>
          <a:bodyPr wrap="square">
            <a:spAutoFit/>
          </a:bodyPr>
          <a:lstStyle/>
          <a:p>
            <a:pPr algn="just">
              <a:lnSpc>
                <a:spcPct val="150000"/>
              </a:lnSpc>
            </a:pPr>
            <a:r>
              <a:rPr lang="pt-BR" b="1" dirty="0">
                <a:effectLst/>
                <a:latin typeface="Arial" panose="020B0604020202020204" pitchFamily="34" charset="0"/>
                <a:ea typeface="Times New Roman" panose="02020603050405020304" pitchFamily="18" charset="0"/>
              </a:rPr>
              <a:t>Questão 2) (1 ponto)</a:t>
            </a:r>
            <a:r>
              <a:rPr lang="pt-BR" dirty="0">
                <a:effectLst/>
                <a:latin typeface="Arial" panose="020B0604020202020204" pitchFamily="34" charset="0"/>
                <a:ea typeface="Times New Roman" panose="02020603050405020304" pitchFamily="18" charset="0"/>
              </a:rPr>
              <a:t> </a:t>
            </a:r>
            <a:r>
              <a:rPr lang="pt-PT" dirty="0">
                <a:effectLst/>
                <a:latin typeface="Arial" panose="020B0604020202020204" pitchFamily="34" charset="0"/>
                <a:ea typeface="Times New Roman" panose="02020603050405020304" pitchFamily="18" charset="0"/>
              </a:rPr>
              <a:t>Um habitante dos trópicos na Terra viu a Lua no poente ao escurecer com o formato de lâmina, de uma foice iluminada. Veja a figura ao lado.</a:t>
            </a:r>
            <a:endParaRPr lang="pt-BR" dirty="0"/>
          </a:p>
        </p:txBody>
      </p:sp>
      <p:sp>
        <p:nvSpPr>
          <p:cNvPr id="7" name="CaixaDeTexto 6">
            <a:extLst>
              <a:ext uri="{FF2B5EF4-FFF2-40B4-BE49-F238E27FC236}">
                <a16:creationId xmlns:a16="http://schemas.microsoft.com/office/drawing/2014/main" id="{5875ACEF-AC23-4E03-BCA6-92CC9DC59FAE}"/>
              </a:ext>
            </a:extLst>
          </p:cNvPr>
          <p:cNvSpPr txBox="1"/>
          <p:nvPr/>
        </p:nvSpPr>
        <p:spPr>
          <a:xfrm>
            <a:off x="110608" y="2479891"/>
            <a:ext cx="9838609" cy="369332"/>
          </a:xfrm>
          <a:prstGeom prst="rect">
            <a:avLst/>
          </a:prstGeom>
          <a:noFill/>
        </p:spPr>
        <p:txBody>
          <a:bodyPr wrap="square">
            <a:spAutoFit/>
          </a:bodyPr>
          <a:lstStyle/>
          <a:p>
            <a:r>
              <a:rPr lang="pt-PT" sz="1800" b="1" dirty="0">
                <a:effectLst/>
                <a:latin typeface="Arial" panose="020B0604020202020204" pitchFamily="34" charset="0"/>
                <a:ea typeface="Times New Roman" panose="02020603050405020304" pitchFamily="18" charset="0"/>
              </a:rPr>
              <a:t>Pergunta 2) </a:t>
            </a:r>
            <a:r>
              <a:rPr lang="pt-PT" sz="1800" dirty="0">
                <a:effectLst/>
                <a:latin typeface="Arial" panose="020B0604020202020204" pitchFamily="34" charset="0"/>
                <a:ea typeface="Times New Roman" panose="02020603050405020304" pitchFamily="18" charset="0"/>
              </a:rPr>
              <a:t>Assinale a alternativa abaixo que indica entre quais fases estava a Lua neste dia.</a:t>
            </a:r>
            <a:endParaRPr lang="pt-BR" dirty="0"/>
          </a:p>
        </p:txBody>
      </p:sp>
      <p:sp>
        <p:nvSpPr>
          <p:cNvPr id="9" name="CaixaDeTexto 8">
            <a:extLst>
              <a:ext uri="{FF2B5EF4-FFF2-40B4-BE49-F238E27FC236}">
                <a16:creationId xmlns:a16="http://schemas.microsoft.com/office/drawing/2014/main" id="{E163207D-F034-4BBD-886C-855314D325F0}"/>
              </a:ext>
            </a:extLst>
          </p:cNvPr>
          <p:cNvSpPr txBox="1"/>
          <p:nvPr/>
        </p:nvSpPr>
        <p:spPr>
          <a:xfrm>
            <a:off x="487348" y="3562082"/>
            <a:ext cx="6209730" cy="1555811"/>
          </a:xfrm>
          <a:prstGeom prst="rect">
            <a:avLst/>
          </a:prstGeom>
          <a:noFill/>
        </p:spPr>
        <p:txBody>
          <a:bodyPr wrap="square">
            <a:spAutoFit/>
          </a:bodyPr>
          <a:lstStyle/>
          <a:p>
            <a:pPr marL="450215" algn="just" fontAlgn="auto" hangingPunct="1">
              <a:lnSpc>
                <a:spcPct val="115000"/>
              </a:lnSpc>
              <a:spcAft>
                <a:spcPts val="600"/>
              </a:spcAft>
            </a:pPr>
            <a:r>
              <a:rPr lang="pt-PT" sz="1800" dirty="0">
                <a:effectLst/>
                <a:latin typeface="Arial" panose="020B0604020202020204" pitchFamily="34" charset="0"/>
                <a:ea typeface="Times New Roman" panose="02020603050405020304" pitchFamily="18" charset="0"/>
              </a:rPr>
              <a:t>(      ) Entre Quarto Crescente e Lua Cheia.</a:t>
            </a:r>
            <a:endParaRPr lang="pt-BR" sz="1800" dirty="0">
              <a:effectLst/>
              <a:latin typeface="Times New Roman" panose="02020603050405020304" pitchFamily="18" charset="0"/>
              <a:ea typeface="Times New Roman" panose="02020603050405020304" pitchFamily="18" charset="0"/>
            </a:endParaRPr>
          </a:p>
          <a:p>
            <a:pPr marL="450215" algn="just" fontAlgn="auto" hangingPunct="1">
              <a:lnSpc>
                <a:spcPct val="115000"/>
              </a:lnSpc>
              <a:spcAft>
                <a:spcPts val="600"/>
              </a:spcAft>
            </a:pPr>
            <a:r>
              <a:rPr lang="pt-PT" sz="1800" dirty="0">
                <a:effectLst/>
                <a:latin typeface="Arial" panose="020B0604020202020204" pitchFamily="34" charset="0"/>
                <a:ea typeface="Times New Roman" panose="02020603050405020304" pitchFamily="18" charset="0"/>
              </a:rPr>
              <a:t>(      ) Entre Lua Cheia e Quarto Minguante.</a:t>
            </a:r>
            <a:endParaRPr lang="pt-BR" sz="1800" dirty="0">
              <a:effectLst/>
              <a:latin typeface="Times New Roman" panose="02020603050405020304" pitchFamily="18" charset="0"/>
              <a:ea typeface="Times New Roman" panose="02020603050405020304" pitchFamily="18" charset="0"/>
            </a:endParaRPr>
          </a:p>
          <a:p>
            <a:pPr marL="450215" algn="just" fontAlgn="auto" hangingPunct="1">
              <a:lnSpc>
                <a:spcPct val="115000"/>
              </a:lnSpc>
              <a:spcAft>
                <a:spcPts val="600"/>
              </a:spcAft>
            </a:pPr>
            <a:r>
              <a:rPr lang="pt-PT" sz="1800" dirty="0">
                <a:effectLst/>
                <a:latin typeface="Arial" panose="020B0604020202020204" pitchFamily="34" charset="0"/>
                <a:ea typeface="Times New Roman" panose="02020603050405020304" pitchFamily="18" charset="0"/>
              </a:rPr>
              <a:t>(  </a:t>
            </a:r>
            <a:r>
              <a:rPr lang="pt-PT" b="1" dirty="0">
                <a:solidFill>
                  <a:srgbClr val="FF0000"/>
                </a:solidFill>
                <a:latin typeface="Arial" panose="020B0604020202020204" pitchFamily="34" charset="0"/>
                <a:ea typeface="Times New Roman" panose="02020603050405020304" pitchFamily="18" charset="0"/>
              </a:rPr>
              <a:t>  </a:t>
            </a:r>
            <a:r>
              <a:rPr lang="pt-PT" sz="1800" dirty="0">
                <a:effectLst/>
                <a:latin typeface="Arial" panose="020B0604020202020204" pitchFamily="34" charset="0"/>
                <a:ea typeface="Times New Roman" panose="02020603050405020304" pitchFamily="18" charset="0"/>
              </a:rPr>
              <a:t>  ) Entre Lua Nova e Quarto Crescente.</a:t>
            </a:r>
            <a:endParaRPr lang="pt-BR" sz="1800" dirty="0">
              <a:effectLst/>
              <a:latin typeface="Times New Roman" panose="02020603050405020304" pitchFamily="18" charset="0"/>
              <a:ea typeface="Times New Roman" panose="02020603050405020304" pitchFamily="18" charset="0"/>
            </a:endParaRPr>
          </a:p>
          <a:p>
            <a:r>
              <a:rPr lang="pt-PT" sz="1800" dirty="0">
                <a:effectLst/>
                <a:latin typeface="Arial" panose="020B0604020202020204" pitchFamily="34" charset="0"/>
                <a:ea typeface="Times New Roman" panose="02020603050405020304" pitchFamily="18" charset="0"/>
              </a:rPr>
              <a:t>       (      ) Entre Quarto Minguante e Lua Nova.</a:t>
            </a:r>
            <a:endParaRPr lang="pt-BR" dirty="0"/>
          </a:p>
        </p:txBody>
      </p:sp>
      <p:pic>
        <p:nvPicPr>
          <p:cNvPr id="10" name="Imagem 9">
            <a:extLst>
              <a:ext uri="{FF2B5EF4-FFF2-40B4-BE49-F238E27FC236}">
                <a16:creationId xmlns:a16="http://schemas.microsoft.com/office/drawing/2014/main" id="{3EDCDDB2-45F3-405B-B54D-64AD9B5D3AD7}"/>
              </a:ext>
            </a:extLst>
          </p:cNvPr>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5400000">
            <a:off x="6756033" y="2707848"/>
            <a:ext cx="2836181" cy="3234520"/>
          </a:xfrm>
          <a:prstGeom prst="rect">
            <a:avLst/>
          </a:prstGeom>
          <a:noFill/>
          <a:ln>
            <a:noFill/>
          </a:ln>
        </p:spPr>
      </p:pic>
      <p:sp>
        <p:nvSpPr>
          <p:cNvPr id="8" name="CaixaDeTexto 7">
            <a:extLst>
              <a:ext uri="{FF2B5EF4-FFF2-40B4-BE49-F238E27FC236}">
                <a16:creationId xmlns:a16="http://schemas.microsoft.com/office/drawing/2014/main" id="{B71A7620-CD8B-496A-8B38-80C80643C198}"/>
              </a:ext>
            </a:extLst>
          </p:cNvPr>
          <p:cNvSpPr txBox="1"/>
          <p:nvPr/>
        </p:nvSpPr>
        <p:spPr>
          <a:xfrm>
            <a:off x="1125942" y="4394579"/>
            <a:ext cx="320722" cy="369332"/>
          </a:xfrm>
          <a:prstGeom prst="rect">
            <a:avLst/>
          </a:prstGeom>
          <a:noFill/>
        </p:spPr>
        <p:txBody>
          <a:bodyPr wrap="square">
            <a:spAutoFit/>
          </a:bodyPr>
          <a:lstStyle/>
          <a:p>
            <a:r>
              <a:rPr lang="pt-PT" sz="1800" b="1" dirty="0">
                <a:solidFill>
                  <a:srgbClr val="FF0000"/>
                </a:solidFill>
                <a:effectLst/>
                <a:latin typeface="Arial" panose="020B0604020202020204" pitchFamily="34" charset="0"/>
                <a:ea typeface="Times New Roman" panose="02020603050405020304" pitchFamily="18" charset="0"/>
              </a:rPr>
              <a:t>X</a:t>
            </a:r>
            <a:endParaRPr lang="pt-BR" dirty="0"/>
          </a:p>
        </p:txBody>
      </p:sp>
    </p:spTree>
    <p:extLst>
      <p:ext uri="{BB962C8B-B14F-4D97-AF65-F5344CB8AC3E}">
        <p14:creationId xmlns:p14="http://schemas.microsoft.com/office/powerpoint/2010/main" val="23749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m 32"/>
          <p:cNvPicPr>
            <a:picLocks noChangeAspect="1"/>
          </p:cNvPicPr>
          <p:nvPr/>
        </p:nvPicPr>
        <p:blipFill>
          <a:blip r:embed="rId2"/>
          <a:stretch>
            <a:fillRect/>
          </a:stretch>
        </p:blipFill>
        <p:spPr>
          <a:xfrm>
            <a:off x="8893447" y="2266418"/>
            <a:ext cx="2528990" cy="3677180"/>
          </a:xfrm>
          <a:prstGeom prst="rect">
            <a:avLst/>
          </a:prstGeom>
        </p:spPr>
      </p:pic>
      <p:sp>
        <p:nvSpPr>
          <p:cNvPr id="5" name="CaixaDeTexto 4">
            <a:extLst>
              <a:ext uri="{FF2B5EF4-FFF2-40B4-BE49-F238E27FC236}">
                <a16:creationId xmlns:a16="http://schemas.microsoft.com/office/drawing/2014/main" id="{3E03379A-EBC3-47EF-B85E-A297DA37008B}"/>
              </a:ext>
            </a:extLst>
          </p:cNvPr>
          <p:cNvSpPr txBox="1"/>
          <p:nvPr/>
        </p:nvSpPr>
        <p:spPr>
          <a:xfrm>
            <a:off x="102142" y="67365"/>
            <a:ext cx="4571458" cy="2723823"/>
          </a:xfrm>
          <a:prstGeom prst="rect">
            <a:avLst/>
          </a:prstGeom>
          <a:noFill/>
        </p:spPr>
        <p:txBody>
          <a:bodyPr wrap="square">
            <a:spAutoFit/>
          </a:bodyPr>
          <a:lstStyle/>
          <a:p>
            <a:pPr algn="just">
              <a:lnSpc>
                <a:spcPct val="114000"/>
              </a:lnSpc>
            </a:pPr>
            <a:r>
              <a:rPr lang="pt-BR" sz="1500" b="1" dirty="0">
                <a:effectLst/>
                <a:latin typeface="Arial" panose="020B0604020202020204" pitchFamily="34" charset="0"/>
                <a:ea typeface="Times New Roman" panose="02020603050405020304" pitchFamily="18" charset="0"/>
              </a:rPr>
              <a:t>Questão 3) (1 ponto)</a:t>
            </a:r>
            <a:r>
              <a:rPr lang="pt-BR" sz="1500" dirty="0">
                <a:effectLst/>
                <a:latin typeface="Arial" panose="020B0604020202020204" pitchFamily="34" charset="0"/>
                <a:ea typeface="Times New Roman" panose="02020603050405020304" pitchFamily="18" charset="0"/>
              </a:rPr>
              <a:t> A equipe da OBA realizou o 4º Encontro Regional de Ensino de Astronomia, 4º EREA, em Porto Alegre, RS, e o 53º EREA no Oiapoque, AP. Coincidentemente estas cidades estão sobre o mesmo meridiano, pois a longitude de ambas é de 51º a Oeste de Greenwich. A latitude de Porto Alegre é de -30º (o sinal “-“ significa no Hemisfério Sul) e a latitude de Oiapoque é de +3º (o sinal “+” significa que está no Hemisfério Norte). A cidade de Jussara, GO, está</a:t>
            </a:r>
            <a:endParaRPr lang="pt-BR" sz="1500" dirty="0"/>
          </a:p>
        </p:txBody>
      </p:sp>
      <p:sp>
        <p:nvSpPr>
          <p:cNvPr id="28" name="CaixaDeTexto 27">
            <a:extLst>
              <a:ext uri="{FF2B5EF4-FFF2-40B4-BE49-F238E27FC236}">
                <a16:creationId xmlns:a16="http://schemas.microsoft.com/office/drawing/2014/main" id="{5E3A3E87-AAC8-4CF6-AA4E-04F1C9E90FAD}"/>
              </a:ext>
            </a:extLst>
          </p:cNvPr>
          <p:cNvSpPr txBox="1"/>
          <p:nvPr/>
        </p:nvSpPr>
        <p:spPr>
          <a:xfrm>
            <a:off x="-330200" y="3503283"/>
            <a:ext cx="8805333" cy="1419619"/>
          </a:xfrm>
          <a:prstGeom prst="rect">
            <a:avLst/>
          </a:prstGeom>
          <a:noFill/>
        </p:spPr>
        <p:txBody>
          <a:bodyPr wrap="square">
            <a:spAutoFit/>
          </a:bodyPr>
          <a:lstStyle/>
          <a:p>
            <a:pPr marL="450215" algn="just" hangingPunct="0">
              <a:lnSpc>
                <a:spcPct val="115000"/>
              </a:lnSpc>
              <a:spcAft>
                <a:spcPts val="0"/>
              </a:spcAft>
            </a:pPr>
            <a:r>
              <a:rPr lang="pt-BR" sz="1500" b="1" dirty="0">
                <a:effectLst/>
                <a:latin typeface="Arial" panose="020B0604020202020204" pitchFamily="34" charset="0"/>
                <a:ea typeface="Times New Roman" panose="02020603050405020304" pitchFamily="18" charset="0"/>
              </a:rPr>
              <a:t>Pergunta 3)</a:t>
            </a:r>
            <a:r>
              <a:rPr lang="pt-BR" sz="1500" dirty="0">
                <a:effectLst/>
                <a:latin typeface="Arial" panose="020B0604020202020204" pitchFamily="34" charset="0"/>
                <a:ea typeface="Times New Roman" panose="02020603050405020304" pitchFamily="18" charset="0"/>
              </a:rPr>
              <a:t> </a:t>
            </a:r>
            <a:r>
              <a:rPr lang="pt-BR" sz="1500" b="1" dirty="0">
                <a:effectLst/>
                <a:latin typeface="Arial" panose="020B0604020202020204" pitchFamily="34" charset="0"/>
                <a:ea typeface="Times New Roman" panose="02020603050405020304" pitchFamily="18" charset="0"/>
              </a:rPr>
              <a:t>(0,25 cada acerto)</a:t>
            </a:r>
            <a:r>
              <a:rPr lang="pt-BR" sz="1500" dirty="0">
                <a:effectLst/>
                <a:latin typeface="Arial" panose="020B0604020202020204" pitchFamily="34" charset="0"/>
                <a:ea typeface="Times New Roman" panose="02020603050405020304" pitchFamily="18" charset="0"/>
              </a:rPr>
              <a:t> Suponha que num certo dia o Sol esteja a pino na cidade de Jussara, GO. Isto ocorre no meio dia solar verdadeiro. Um aluno ou um poste em Jussara não teria sombra neste instante. Além disso, coincidentemente, as cidades de Canavieiras, BA, e Pontes e Lacerda, MT, estão na mesma latitude de Jussara, aproximadamente equidistantes de Jussara e a aproximadamente metade da distância entre Jussara e Oiapoque. </a:t>
            </a:r>
            <a:endParaRPr lang="pt-BR" sz="1500" dirty="0"/>
          </a:p>
        </p:txBody>
      </p:sp>
      <p:sp>
        <p:nvSpPr>
          <p:cNvPr id="27" name="CaixaDeTexto 26">
            <a:extLst>
              <a:ext uri="{FF2B5EF4-FFF2-40B4-BE49-F238E27FC236}">
                <a16:creationId xmlns:a16="http://schemas.microsoft.com/office/drawing/2014/main" id="{935A84DF-A6C5-4942-8CF3-7FD5039BD3D8}"/>
              </a:ext>
            </a:extLst>
          </p:cNvPr>
          <p:cNvSpPr txBox="1"/>
          <p:nvPr/>
        </p:nvSpPr>
        <p:spPr>
          <a:xfrm>
            <a:off x="8852118" y="3818198"/>
            <a:ext cx="1412543" cy="276999"/>
          </a:xfrm>
          <a:prstGeom prst="rect">
            <a:avLst/>
          </a:prstGeom>
          <a:noFill/>
        </p:spPr>
        <p:txBody>
          <a:bodyPr wrap="square">
            <a:spAutoFit/>
          </a:bodyPr>
          <a:lstStyle/>
          <a:p>
            <a:r>
              <a:rPr lang="pt-PT" sz="1200" b="1" dirty="0">
                <a:solidFill>
                  <a:srgbClr val="FF0000"/>
                </a:solidFill>
                <a:latin typeface="Arial" panose="020B0604020202020204" pitchFamily="34" charset="0"/>
                <a:cs typeface="Arial" panose="020B0604020202020204" pitchFamily="34" charset="0"/>
              </a:rPr>
              <a:t>PORTO ALEGRE</a:t>
            </a:r>
            <a:endParaRPr lang="pt-BR" sz="1200" b="1" dirty="0">
              <a:solidFill>
                <a:srgbClr val="FF0000"/>
              </a:solidFill>
              <a:latin typeface="Arial" panose="020B0604020202020204" pitchFamily="34" charset="0"/>
              <a:cs typeface="Arial" panose="020B0604020202020204" pitchFamily="34" charset="0"/>
            </a:endParaRPr>
          </a:p>
        </p:txBody>
      </p:sp>
      <p:sp>
        <p:nvSpPr>
          <p:cNvPr id="30" name="CaixaDeTexto 29">
            <a:extLst>
              <a:ext uri="{FF2B5EF4-FFF2-40B4-BE49-F238E27FC236}">
                <a16:creationId xmlns:a16="http://schemas.microsoft.com/office/drawing/2014/main" id="{39C33691-D588-4641-9736-9E51F1AF3AA3}"/>
              </a:ext>
            </a:extLst>
          </p:cNvPr>
          <p:cNvSpPr txBox="1"/>
          <p:nvPr/>
        </p:nvSpPr>
        <p:spPr>
          <a:xfrm>
            <a:off x="10281391" y="3818197"/>
            <a:ext cx="1030406" cy="276999"/>
          </a:xfrm>
          <a:prstGeom prst="rect">
            <a:avLst/>
          </a:prstGeom>
          <a:noFill/>
        </p:spPr>
        <p:txBody>
          <a:bodyPr wrap="square">
            <a:spAutoFit/>
          </a:bodyPr>
          <a:lstStyle/>
          <a:p>
            <a:r>
              <a:rPr lang="pt-PT" sz="1200" b="1" dirty="0">
                <a:solidFill>
                  <a:srgbClr val="FF0000"/>
                </a:solidFill>
                <a:latin typeface="Arial" panose="020B0604020202020204" pitchFamily="34" charset="0"/>
                <a:cs typeface="Arial" panose="020B0604020202020204" pitchFamily="34" charset="0"/>
              </a:rPr>
              <a:t>OIAPOQUE</a:t>
            </a:r>
            <a:endParaRPr lang="pt-BR" sz="1200" b="1" dirty="0">
              <a:solidFill>
                <a:srgbClr val="FF0000"/>
              </a:solidFill>
              <a:latin typeface="Arial" panose="020B0604020202020204" pitchFamily="34" charset="0"/>
              <a:cs typeface="Arial" panose="020B0604020202020204" pitchFamily="34" charset="0"/>
            </a:endParaRPr>
          </a:p>
        </p:txBody>
      </p:sp>
      <p:sp>
        <p:nvSpPr>
          <p:cNvPr id="31" name="CaixaDeTexto 30">
            <a:extLst>
              <a:ext uri="{FF2B5EF4-FFF2-40B4-BE49-F238E27FC236}">
                <a16:creationId xmlns:a16="http://schemas.microsoft.com/office/drawing/2014/main" id="{F809E78E-1C57-434A-9105-069BCB2ED194}"/>
              </a:ext>
            </a:extLst>
          </p:cNvPr>
          <p:cNvSpPr txBox="1"/>
          <p:nvPr/>
        </p:nvSpPr>
        <p:spPr>
          <a:xfrm>
            <a:off x="8954655" y="5607345"/>
            <a:ext cx="1309798" cy="276999"/>
          </a:xfrm>
          <a:prstGeom prst="rect">
            <a:avLst/>
          </a:prstGeom>
          <a:noFill/>
        </p:spPr>
        <p:txBody>
          <a:bodyPr wrap="square">
            <a:spAutoFit/>
          </a:bodyPr>
          <a:lstStyle/>
          <a:p>
            <a:r>
              <a:rPr lang="pt-BR" sz="1200" b="1" dirty="0">
                <a:solidFill>
                  <a:srgbClr val="FF0000"/>
                </a:solidFill>
                <a:latin typeface="Arial" panose="020B0604020202020204" pitchFamily="34" charset="0"/>
                <a:cs typeface="Arial" panose="020B0604020202020204" pitchFamily="34" charset="0"/>
              </a:rPr>
              <a:t>CANAVIEIRAS</a:t>
            </a:r>
          </a:p>
        </p:txBody>
      </p:sp>
      <p:sp>
        <p:nvSpPr>
          <p:cNvPr id="32" name="CaixaDeTexto 31">
            <a:extLst>
              <a:ext uri="{FF2B5EF4-FFF2-40B4-BE49-F238E27FC236}">
                <a16:creationId xmlns:a16="http://schemas.microsoft.com/office/drawing/2014/main" id="{47304206-D24E-406A-A466-49DA67E957DE}"/>
              </a:ext>
            </a:extLst>
          </p:cNvPr>
          <p:cNvSpPr txBox="1"/>
          <p:nvPr/>
        </p:nvSpPr>
        <p:spPr>
          <a:xfrm>
            <a:off x="10126580" y="5607344"/>
            <a:ext cx="1753737" cy="276999"/>
          </a:xfrm>
          <a:prstGeom prst="rect">
            <a:avLst/>
          </a:prstGeom>
          <a:noFill/>
        </p:spPr>
        <p:txBody>
          <a:bodyPr wrap="square">
            <a:spAutoFit/>
          </a:bodyPr>
          <a:lstStyle/>
          <a:p>
            <a:r>
              <a:rPr lang="pt-BR" sz="1200" b="1" dirty="0">
                <a:solidFill>
                  <a:srgbClr val="FF0000"/>
                </a:solidFill>
                <a:latin typeface="Arial" panose="020B0604020202020204" pitchFamily="34" charset="0"/>
                <a:cs typeface="Arial" panose="020B0604020202020204" pitchFamily="34" charset="0"/>
              </a:rPr>
              <a:t>PONTES E LACERDA</a:t>
            </a:r>
          </a:p>
        </p:txBody>
      </p:sp>
      <p:sp>
        <p:nvSpPr>
          <p:cNvPr id="2" name="Retângulo 1"/>
          <p:cNvSpPr/>
          <p:nvPr/>
        </p:nvSpPr>
        <p:spPr>
          <a:xfrm>
            <a:off x="110067" y="4821342"/>
            <a:ext cx="8407399" cy="1144929"/>
          </a:xfrm>
          <a:prstGeom prst="rect">
            <a:avLst/>
          </a:prstGeom>
        </p:spPr>
        <p:txBody>
          <a:bodyPr wrap="square">
            <a:spAutoFit/>
          </a:bodyPr>
          <a:lstStyle/>
          <a:p>
            <a:pPr algn="just">
              <a:lnSpc>
                <a:spcPct val="114000"/>
              </a:lnSpc>
            </a:pPr>
            <a:r>
              <a:rPr lang="pt-BR" sz="1500" dirty="0">
                <a:latin typeface="Arial" panose="020B0604020202020204" pitchFamily="34" charset="0"/>
                <a:ea typeface="Times New Roman" panose="02020603050405020304" pitchFamily="18" charset="0"/>
              </a:rPr>
              <a:t>Os desenhos ao lado representam um poste e sua sombra nas cidades</a:t>
            </a:r>
            <a:r>
              <a:rPr lang="pt-PT" sz="1500" dirty="0">
                <a:solidFill>
                  <a:srgbClr val="222222"/>
                </a:solidFill>
                <a:latin typeface="Arial" panose="020B0604020202020204" pitchFamily="34" charset="0"/>
                <a:ea typeface="Times New Roman" panose="02020603050405020304" pitchFamily="18" charset="0"/>
              </a:rPr>
              <a:t>: Pontes e Lacerda (MT), Canavieiras (BA), Oiapoque (AP) e Porto Alegre (RS)</a:t>
            </a:r>
            <a:r>
              <a:rPr lang="pt-PT" sz="1500" dirty="0">
                <a:latin typeface="Arial" panose="020B0604020202020204" pitchFamily="34" charset="0"/>
                <a:ea typeface="Times New Roman" panose="02020603050405020304" pitchFamily="18" charset="0"/>
              </a:rPr>
              <a:t> </a:t>
            </a:r>
            <a:r>
              <a:rPr lang="pt-BR" sz="1500" dirty="0">
                <a:latin typeface="Arial" panose="020B0604020202020204" pitchFamily="34" charset="0"/>
                <a:ea typeface="Times New Roman" panose="02020603050405020304" pitchFamily="18" charset="0"/>
              </a:rPr>
              <a:t>no mesmo instante no qual o poste não tem sombra em Jussara. Escreva abaixo de cada  desenho o nome da respectiva cidade. </a:t>
            </a:r>
          </a:p>
          <a:p>
            <a:pPr algn="just">
              <a:lnSpc>
                <a:spcPct val="114000"/>
              </a:lnSpc>
            </a:pPr>
            <a:r>
              <a:rPr lang="pt-BR" sz="1500" dirty="0">
                <a:latin typeface="Arial" panose="020B0604020202020204" pitchFamily="34" charset="0"/>
                <a:ea typeface="Times New Roman" panose="02020603050405020304" pitchFamily="18" charset="0"/>
              </a:rPr>
              <a:t>Dado: N = Norte, S = Sul, L = Leste e O = Oeste.</a:t>
            </a:r>
            <a:endParaRPr lang="pt-BR" sz="1500" dirty="0"/>
          </a:p>
        </p:txBody>
      </p:sp>
      <p:pic>
        <p:nvPicPr>
          <p:cNvPr id="4" name="Imagem 3"/>
          <p:cNvPicPr>
            <a:picLocks noChangeAspect="1"/>
          </p:cNvPicPr>
          <p:nvPr/>
        </p:nvPicPr>
        <p:blipFill>
          <a:blip r:embed="rId3"/>
          <a:stretch>
            <a:fillRect/>
          </a:stretch>
        </p:blipFill>
        <p:spPr>
          <a:xfrm>
            <a:off x="4657746" y="107456"/>
            <a:ext cx="3703828" cy="2618811"/>
          </a:xfrm>
          <a:prstGeom prst="rect">
            <a:avLst/>
          </a:prstGeom>
        </p:spPr>
      </p:pic>
      <p:sp>
        <p:nvSpPr>
          <p:cNvPr id="6" name="Retângulo 5"/>
          <p:cNvSpPr/>
          <p:nvPr/>
        </p:nvSpPr>
        <p:spPr>
          <a:xfrm>
            <a:off x="101600" y="2661089"/>
            <a:ext cx="8432800" cy="881780"/>
          </a:xfrm>
          <a:prstGeom prst="rect">
            <a:avLst/>
          </a:prstGeom>
        </p:spPr>
        <p:txBody>
          <a:bodyPr wrap="square">
            <a:spAutoFit/>
          </a:bodyPr>
          <a:lstStyle/>
          <a:p>
            <a:pPr algn="just">
              <a:lnSpc>
                <a:spcPct val="114000"/>
              </a:lnSpc>
            </a:pPr>
            <a:r>
              <a:rPr lang="pt-BR" sz="1500" dirty="0">
                <a:latin typeface="Arial" panose="020B0604020202020204" pitchFamily="34" charset="0"/>
                <a:ea typeface="Times New Roman" panose="02020603050405020304" pitchFamily="18" charset="0"/>
              </a:rPr>
              <a:t>no mesmo meridiano, pois sua longitude também é de 51º, Oeste, porém está, aproximadamente, à mesma distância do Oiapoque e de Porto Alegre, pois sua latitude é de -16º. No mapa do Brasil indicamos a localização aproximada das três cidades.</a:t>
            </a:r>
            <a:endParaRPr lang="pt-BR" sz="1500" dirty="0"/>
          </a:p>
        </p:txBody>
      </p:sp>
    </p:spTree>
    <p:extLst>
      <p:ext uri="{BB962C8B-B14F-4D97-AF65-F5344CB8AC3E}">
        <p14:creationId xmlns:p14="http://schemas.microsoft.com/office/powerpoint/2010/main" val="25392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out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out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outVertic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F4B148D-73D8-4691-B136-BBE3E636BE50}"/>
              </a:ext>
            </a:extLst>
          </p:cNvPr>
          <p:cNvSpPr txBox="1"/>
          <p:nvPr/>
        </p:nvSpPr>
        <p:spPr>
          <a:xfrm>
            <a:off x="110608" y="0"/>
            <a:ext cx="3978791" cy="2986972"/>
          </a:xfrm>
          <a:prstGeom prst="rect">
            <a:avLst/>
          </a:prstGeom>
          <a:noFill/>
        </p:spPr>
        <p:txBody>
          <a:bodyPr wrap="square">
            <a:spAutoFit/>
          </a:bodyPr>
          <a:lstStyle/>
          <a:p>
            <a:pPr algn="just">
              <a:lnSpc>
                <a:spcPct val="114000"/>
              </a:lnSpc>
            </a:pPr>
            <a:r>
              <a:rPr lang="pt-BR" sz="1500" b="1" dirty="0">
                <a:effectLst/>
                <a:latin typeface="Arial" panose="020B0604020202020204" pitchFamily="34" charset="0"/>
                <a:ea typeface="Times New Roman" panose="02020603050405020304" pitchFamily="18" charset="0"/>
              </a:rPr>
              <a:t>Questão 4) (1 ponto)</a:t>
            </a:r>
            <a:r>
              <a:rPr lang="pt-BR" sz="1500" dirty="0">
                <a:effectLst/>
                <a:latin typeface="Arial" panose="020B0604020202020204" pitchFamily="34" charset="0"/>
                <a:ea typeface="Times New Roman" panose="02020603050405020304" pitchFamily="18" charset="0"/>
              </a:rPr>
              <a:t> Observando o planeta Vênus, diariamente, vemos que ele atravessa a linha imaginária Terra-Sol e vai se afastando até um valor máximo, que chamamos de </a:t>
            </a:r>
            <a:r>
              <a:rPr lang="pt-BR" sz="1500" b="1" dirty="0">
                <a:effectLst/>
                <a:latin typeface="Arial" panose="020B0604020202020204" pitchFamily="34" charset="0"/>
                <a:ea typeface="Times New Roman" panose="02020603050405020304" pitchFamily="18" charset="0"/>
              </a:rPr>
              <a:t>elongação máxima</a:t>
            </a:r>
            <a:r>
              <a:rPr lang="pt-BR" sz="1500" dirty="0">
                <a:effectLst/>
                <a:latin typeface="Arial" panose="020B0604020202020204" pitchFamily="34" charset="0"/>
                <a:ea typeface="Times New Roman" panose="02020603050405020304" pitchFamily="18" charset="0"/>
              </a:rPr>
              <a:t>. Depois ele volta, aparentemente, a se aproximar do Sol, passa atrás do Sol, reaparece e vai se afastando dele até o mesmo afastamento máximo já observado do outro lado. A figura ilustra o afastamento máximo num dos lados. Copérnico não sabia a distância entre</a:t>
            </a:r>
            <a:endParaRPr lang="pt-BR" sz="1500" dirty="0"/>
          </a:p>
        </p:txBody>
      </p:sp>
      <p:sp>
        <p:nvSpPr>
          <p:cNvPr id="7" name="Retângulo 6">
            <a:extLst>
              <a:ext uri="{FF2B5EF4-FFF2-40B4-BE49-F238E27FC236}">
                <a16:creationId xmlns:a16="http://schemas.microsoft.com/office/drawing/2014/main" id="{EDE13910-5360-4DF0-A107-450FD3BC2E1B}"/>
              </a:ext>
            </a:extLst>
          </p:cNvPr>
          <p:cNvSpPr/>
          <p:nvPr/>
        </p:nvSpPr>
        <p:spPr>
          <a:xfrm>
            <a:off x="7061443" y="3405464"/>
            <a:ext cx="4181475" cy="3261995"/>
          </a:xfrm>
          <a:prstGeom prst="rect">
            <a:avLst/>
          </a:prstGeom>
          <a:noFill/>
          <a:ln>
            <a:noFill/>
          </a:ln>
        </p:spPr>
      </p:sp>
      <p:sp>
        <p:nvSpPr>
          <p:cNvPr id="8" name="Rectangle 15">
            <a:extLst>
              <a:ext uri="{FF2B5EF4-FFF2-40B4-BE49-F238E27FC236}">
                <a16:creationId xmlns:a16="http://schemas.microsoft.com/office/drawing/2014/main" id="{D9AA4163-8839-4E5A-B45D-D45C446B451F}"/>
              </a:ext>
            </a:extLst>
          </p:cNvPr>
          <p:cNvSpPr>
            <a:spLocks noChangeArrowheads="1"/>
          </p:cNvSpPr>
          <p:nvPr/>
        </p:nvSpPr>
        <p:spPr bwMode="auto">
          <a:xfrm>
            <a:off x="8236935" y="2910842"/>
            <a:ext cx="20320"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sz="7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rPr>
              <a:t> </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0" name="Oval 16">
            <a:extLst>
              <a:ext uri="{FF2B5EF4-FFF2-40B4-BE49-F238E27FC236}">
                <a16:creationId xmlns:a16="http://schemas.microsoft.com/office/drawing/2014/main" id="{92703C46-E336-4E31-93E9-4B24D0936F40}"/>
              </a:ext>
            </a:extLst>
          </p:cNvPr>
          <p:cNvSpPr>
            <a:spLocks noChangeArrowheads="1"/>
          </p:cNvSpPr>
          <p:nvPr/>
        </p:nvSpPr>
        <p:spPr bwMode="auto">
          <a:xfrm>
            <a:off x="6963125" y="2615567"/>
            <a:ext cx="29845" cy="29845"/>
          </a:xfrm>
          <a:prstGeom prst="ellipse">
            <a:avLst/>
          </a:prstGeom>
          <a:solidFill>
            <a:srgbClr val="000000"/>
          </a:solidFill>
          <a:ln w="0">
            <a:solidFill>
              <a:srgbClr val="000000"/>
            </a:solidFill>
            <a:prstDash val="solid"/>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1" name="Oval 17">
            <a:extLst>
              <a:ext uri="{FF2B5EF4-FFF2-40B4-BE49-F238E27FC236}">
                <a16:creationId xmlns:a16="http://schemas.microsoft.com/office/drawing/2014/main" id="{566EEE68-5C78-4894-82DD-9B575A942C9B}"/>
              </a:ext>
            </a:extLst>
          </p:cNvPr>
          <p:cNvSpPr>
            <a:spLocks noChangeArrowheads="1"/>
          </p:cNvSpPr>
          <p:nvPr/>
        </p:nvSpPr>
        <p:spPr bwMode="auto">
          <a:xfrm>
            <a:off x="6963125" y="2615567"/>
            <a:ext cx="29845" cy="29845"/>
          </a:xfrm>
          <a:prstGeom prst="ellipse">
            <a:avLst/>
          </a:prstGeom>
          <a:noFill/>
          <a:ln w="1651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2" name="Oval 18">
            <a:extLst>
              <a:ext uri="{FF2B5EF4-FFF2-40B4-BE49-F238E27FC236}">
                <a16:creationId xmlns:a16="http://schemas.microsoft.com/office/drawing/2014/main" id="{6ABA597B-8AC5-4EB4-AE25-3624D23023B0}"/>
              </a:ext>
            </a:extLst>
          </p:cNvPr>
          <p:cNvSpPr>
            <a:spLocks noChangeArrowheads="1"/>
          </p:cNvSpPr>
          <p:nvPr/>
        </p:nvSpPr>
        <p:spPr bwMode="auto">
          <a:xfrm>
            <a:off x="5743925" y="170182"/>
            <a:ext cx="2463800" cy="2463165"/>
          </a:xfrm>
          <a:prstGeom prst="ellipse">
            <a:avLst/>
          </a:pr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3" name="Oval 19">
            <a:extLst>
              <a:ext uri="{FF2B5EF4-FFF2-40B4-BE49-F238E27FC236}">
                <a16:creationId xmlns:a16="http://schemas.microsoft.com/office/drawing/2014/main" id="{708BF035-5BEC-4CE7-8B21-9B6031D90D2C}"/>
              </a:ext>
            </a:extLst>
          </p:cNvPr>
          <p:cNvSpPr>
            <a:spLocks noChangeArrowheads="1"/>
          </p:cNvSpPr>
          <p:nvPr/>
        </p:nvSpPr>
        <p:spPr bwMode="auto">
          <a:xfrm>
            <a:off x="5743925" y="170182"/>
            <a:ext cx="2463800" cy="2463165"/>
          </a:xfrm>
          <a:prstGeom prst="ellipse">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cxnSp>
        <p:nvCxnSpPr>
          <p:cNvPr id="14" name="Line 20">
            <a:extLst>
              <a:ext uri="{FF2B5EF4-FFF2-40B4-BE49-F238E27FC236}">
                <a16:creationId xmlns:a16="http://schemas.microsoft.com/office/drawing/2014/main" id="{3A59052F-5143-4780-9ED7-6730CC6BA29C}"/>
              </a:ext>
            </a:extLst>
          </p:cNvPr>
          <p:cNvCxnSpPr/>
          <p:nvPr/>
        </p:nvCxnSpPr>
        <p:spPr bwMode="auto">
          <a:xfrm flipH="1">
            <a:off x="4515200" y="2632712"/>
            <a:ext cx="2463165"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 name="Line 21">
            <a:extLst>
              <a:ext uri="{FF2B5EF4-FFF2-40B4-BE49-F238E27FC236}">
                <a16:creationId xmlns:a16="http://schemas.microsoft.com/office/drawing/2014/main" id="{6D3F7422-4D32-46BF-B49C-7B432BDE1276}"/>
              </a:ext>
            </a:extLst>
          </p:cNvPr>
          <p:cNvCxnSpPr/>
          <p:nvPr/>
        </p:nvCxnSpPr>
        <p:spPr bwMode="auto">
          <a:xfrm flipV="1">
            <a:off x="4515200" y="1402717"/>
            <a:ext cx="2474595" cy="1229995"/>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 name="Line 22">
            <a:extLst>
              <a:ext uri="{FF2B5EF4-FFF2-40B4-BE49-F238E27FC236}">
                <a16:creationId xmlns:a16="http://schemas.microsoft.com/office/drawing/2014/main" id="{2C89F15C-7E2E-4E24-8CA4-D3D01DE3DD87}"/>
              </a:ext>
            </a:extLst>
          </p:cNvPr>
          <p:cNvCxnSpPr/>
          <p:nvPr/>
        </p:nvCxnSpPr>
        <p:spPr bwMode="auto">
          <a:xfrm flipH="1">
            <a:off x="6975825" y="1413512"/>
            <a:ext cx="9525" cy="1219835"/>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17" name="Oval 23">
            <a:extLst>
              <a:ext uri="{FF2B5EF4-FFF2-40B4-BE49-F238E27FC236}">
                <a16:creationId xmlns:a16="http://schemas.microsoft.com/office/drawing/2014/main" id="{F3B0C7D2-0293-469E-95AF-BC20B8BFA344}"/>
              </a:ext>
            </a:extLst>
          </p:cNvPr>
          <p:cNvSpPr>
            <a:spLocks noChangeArrowheads="1"/>
          </p:cNvSpPr>
          <p:nvPr/>
        </p:nvSpPr>
        <p:spPr bwMode="auto">
          <a:xfrm>
            <a:off x="6959950" y="1388112"/>
            <a:ext cx="29845" cy="29845"/>
          </a:xfrm>
          <a:prstGeom prst="ellipse">
            <a:avLst/>
          </a:prstGeom>
          <a:solidFill>
            <a:srgbClr val="000000"/>
          </a:solidFill>
          <a:ln w="0">
            <a:solidFill>
              <a:srgbClr val="000000"/>
            </a:solidFill>
            <a:prstDash val="solid"/>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8" name="Oval 24">
            <a:extLst>
              <a:ext uri="{FF2B5EF4-FFF2-40B4-BE49-F238E27FC236}">
                <a16:creationId xmlns:a16="http://schemas.microsoft.com/office/drawing/2014/main" id="{F4934327-F7E3-433F-9877-A518679C01E3}"/>
              </a:ext>
            </a:extLst>
          </p:cNvPr>
          <p:cNvSpPr>
            <a:spLocks noChangeArrowheads="1"/>
          </p:cNvSpPr>
          <p:nvPr/>
        </p:nvSpPr>
        <p:spPr bwMode="auto">
          <a:xfrm>
            <a:off x="6959950" y="1388112"/>
            <a:ext cx="29845" cy="29845"/>
          </a:xfrm>
          <a:prstGeom prst="ellipse">
            <a:avLst/>
          </a:prstGeom>
          <a:noFill/>
          <a:ln w="1651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9" name="Oval 25">
            <a:extLst>
              <a:ext uri="{FF2B5EF4-FFF2-40B4-BE49-F238E27FC236}">
                <a16:creationId xmlns:a16="http://schemas.microsoft.com/office/drawing/2014/main" id="{44024FFA-2C82-4FE9-96BF-D288C4A905ED}"/>
              </a:ext>
            </a:extLst>
          </p:cNvPr>
          <p:cNvSpPr>
            <a:spLocks noChangeArrowheads="1"/>
          </p:cNvSpPr>
          <p:nvPr/>
        </p:nvSpPr>
        <p:spPr bwMode="auto">
          <a:xfrm>
            <a:off x="4503135" y="2615567"/>
            <a:ext cx="29845" cy="29845"/>
          </a:xfrm>
          <a:prstGeom prst="ellipse">
            <a:avLst/>
          </a:prstGeom>
          <a:solidFill>
            <a:srgbClr val="000000"/>
          </a:solidFill>
          <a:ln w="0">
            <a:solidFill>
              <a:srgbClr val="000000"/>
            </a:solidFill>
            <a:prstDash val="solid"/>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20" name="Oval 26">
            <a:extLst>
              <a:ext uri="{FF2B5EF4-FFF2-40B4-BE49-F238E27FC236}">
                <a16:creationId xmlns:a16="http://schemas.microsoft.com/office/drawing/2014/main" id="{28370917-0F1A-4BCD-9AC4-56DFC7BD7478}"/>
              </a:ext>
            </a:extLst>
          </p:cNvPr>
          <p:cNvSpPr>
            <a:spLocks noChangeArrowheads="1"/>
          </p:cNvSpPr>
          <p:nvPr/>
        </p:nvSpPr>
        <p:spPr bwMode="auto">
          <a:xfrm>
            <a:off x="4503135" y="2615567"/>
            <a:ext cx="29845" cy="29845"/>
          </a:xfrm>
          <a:prstGeom prst="ellipse">
            <a:avLst/>
          </a:prstGeom>
          <a:noFill/>
          <a:ln w="1651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cxnSp>
        <p:nvCxnSpPr>
          <p:cNvPr id="21" name="Line 27">
            <a:extLst>
              <a:ext uri="{FF2B5EF4-FFF2-40B4-BE49-F238E27FC236}">
                <a16:creationId xmlns:a16="http://schemas.microsoft.com/office/drawing/2014/main" id="{F1AB45CE-15A8-40EB-AD4E-916D0E52A47F}"/>
              </a:ext>
            </a:extLst>
          </p:cNvPr>
          <p:cNvCxnSpPr/>
          <p:nvPr/>
        </p:nvCxnSpPr>
        <p:spPr bwMode="auto">
          <a:xfrm>
            <a:off x="5225765" y="2277747"/>
            <a:ext cx="0" cy="354965"/>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cxnSp>
      <p:pic>
        <p:nvPicPr>
          <p:cNvPr id="22" name="Picture 28">
            <a:extLst>
              <a:ext uri="{FF2B5EF4-FFF2-40B4-BE49-F238E27FC236}">
                <a16:creationId xmlns:a16="http://schemas.microsoft.com/office/drawing/2014/main" id="{8A775D6E-F5B0-48D0-9FE3-0638CB1E9C2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251040" y="2012317"/>
            <a:ext cx="1028065" cy="67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2">
            <a:extLst>
              <a:ext uri="{FF2B5EF4-FFF2-40B4-BE49-F238E27FC236}">
                <a16:creationId xmlns:a16="http://schemas.microsoft.com/office/drawing/2014/main" id="{DAD04C18-C263-4A9E-B6E5-83CA9E921BDF}"/>
              </a:ext>
            </a:extLst>
          </p:cNvPr>
          <p:cNvSpPr>
            <a:spLocks noChangeArrowheads="1"/>
          </p:cNvSpPr>
          <p:nvPr/>
        </p:nvSpPr>
        <p:spPr bwMode="auto">
          <a:xfrm>
            <a:off x="4483450" y="2667002"/>
            <a:ext cx="350520" cy="11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rPr>
              <a:t>TERRA</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4" name="Rectangle 33">
            <a:extLst>
              <a:ext uri="{FF2B5EF4-FFF2-40B4-BE49-F238E27FC236}">
                <a16:creationId xmlns:a16="http://schemas.microsoft.com/office/drawing/2014/main" id="{23AA93B0-D1B4-4D30-866D-520E81B43ABF}"/>
              </a:ext>
            </a:extLst>
          </p:cNvPr>
          <p:cNvSpPr>
            <a:spLocks noChangeArrowheads="1"/>
          </p:cNvSpPr>
          <p:nvPr/>
        </p:nvSpPr>
        <p:spPr bwMode="auto">
          <a:xfrm>
            <a:off x="4829525" y="2667002"/>
            <a:ext cx="28575"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rPr>
              <a:t> </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5" name="Rectangle 34">
            <a:extLst>
              <a:ext uri="{FF2B5EF4-FFF2-40B4-BE49-F238E27FC236}">
                <a16:creationId xmlns:a16="http://schemas.microsoft.com/office/drawing/2014/main" id="{A2074A1D-CEA1-41D5-91E0-E3196A76E7BD}"/>
              </a:ext>
            </a:extLst>
          </p:cNvPr>
          <p:cNvSpPr>
            <a:spLocks noChangeArrowheads="1"/>
          </p:cNvSpPr>
          <p:nvPr/>
        </p:nvSpPr>
        <p:spPr bwMode="auto">
          <a:xfrm>
            <a:off x="6881845" y="1211582"/>
            <a:ext cx="208915" cy="11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rPr>
              <a:t>SOL</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6" name="Rectangle 35">
            <a:extLst>
              <a:ext uri="{FF2B5EF4-FFF2-40B4-BE49-F238E27FC236}">
                <a16:creationId xmlns:a16="http://schemas.microsoft.com/office/drawing/2014/main" id="{83B79037-AD17-4076-A3A2-EA7526548C75}"/>
              </a:ext>
            </a:extLst>
          </p:cNvPr>
          <p:cNvSpPr>
            <a:spLocks noChangeArrowheads="1"/>
          </p:cNvSpPr>
          <p:nvPr/>
        </p:nvSpPr>
        <p:spPr bwMode="auto">
          <a:xfrm>
            <a:off x="7087585" y="1213487"/>
            <a:ext cx="26035"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rPr>
              <a:t> </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7" name="Rectangle 36">
            <a:extLst>
              <a:ext uri="{FF2B5EF4-FFF2-40B4-BE49-F238E27FC236}">
                <a16:creationId xmlns:a16="http://schemas.microsoft.com/office/drawing/2014/main" id="{BC676596-28D4-45C0-A278-5F64F5A2EFD2}"/>
              </a:ext>
            </a:extLst>
          </p:cNvPr>
          <p:cNvSpPr>
            <a:spLocks noChangeArrowheads="1"/>
          </p:cNvSpPr>
          <p:nvPr/>
        </p:nvSpPr>
        <p:spPr bwMode="auto">
          <a:xfrm>
            <a:off x="6811360" y="2701292"/>
            <a:ext cx="350520" cy="11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rPr>
              <a:t>VÊNUS</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8" name="Rectangle 37">
            <a:extLst>
              <a:ext uri="{FF2B5EF4-FFF2-40B4-BE49-F238E27FC236}">
                <a16:creationId xmlns:a16="http://schemas.microsoft.com/office/drawing/2014/main" id="{F87E7F70-6366-4336-99D4-15B19378F45B}"/>
              </a:ext>
            </a:extLst>
          </p:cNvPr>
          <p:cNvSpPr>
            <a:spLocks noChangeArrowheads="1"/>
          </p:cNvSpPr>
          <p:nvPr/>
        </p:nvSpPr>
        <p:spPr bwMode="auto">
          <a:xfrm>
            <a:off x="7157435" y="2702562"/>
            <a:ext cx="26035"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rPr>
              <a:t> </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9" name="Freeform 38">
            <a:extLst>
              <a:ext uri="{FF2B5EF4-FFF2-40B4-BE49-F238E27FC236}">
                <a16:creationId xmlns:a16="http://schemas.microsoft.com/office/drawing/2014/main" id="{3CA51DA3-AD0F-4295-B636-60CD495E3422}"/>
              </a:ext>
            </a:extLst>
          </p:cNvPr>
          <p:cNvSpPr>
            <a:spLocks noEditPoints="1"/>
          </p:cNvSpPr>
          <p:nvPr/>
        </p:nvSpPr>
        <p:spPr bwMode="auto">
          <a:xfrm>
            <a:off x="4902550" y="2448562"/>
            <a:ext cx="60325" cy="80645"/>
          </a:xfrm>
          <a:custGeom>
            <a:avLst/>
            <a:gdLst>
              <a:gd name="T0" fmla="*/ 576 w 576"/>
              <a:gd name="T1" fmla="*/ 644 h 771"/>
              <a:gd name="T2" fmla="*/ 461 w 576"/>
              <a:gd name="T3" fmla="*/ 687 h 771"/>
              <a:gd name="T4" fmla="*/ 436 w 576"/>
              <a:gd name="T5" fmla="*/ 618 h 771"/>
              <a:gd name="T6" fmla="*/ 391 w 576"/>
              <a:gd name="T7" fmla="*/ 703 h 771"/>
              <a:gd name="T8" fmla="*/ 319 w 576"/>
              <a:gd name="T9" fmla="*/ 751 h 771"/>
              <a:gd name="T10" fmla="*/ 158 w 576"/>
              <a:gd name="T11" fmla="*/ 738 h 771"/>
              <a:gd name="T12" fmla="*/ 33 w 576"/>
              <a:gd name="T13" fmla="*/ 578 h 771"/>
              <a:gd name="T14" fmla="*/ 22 w 576"/>
              <a:gd name="T15" fmla="*/ 377 h 771"/>
              <a:gd name="T16" fmla="*/ 140 w 576"/>
              <a:gd name="T17" fmla="*/ 263 h 771"/>
              <a:gd name="T18" fmla="*/ 299 w 576"/>
              <a:gd name="T19" fmla="*/ 278 h 771"/>
              <a:gd name="T20" fmla="*/ 213 w 576"/>
              <a:gd name="T21" fmla="*/ 46 h 771"/>
              <a:gd name="T22" fmla="*/ 336 w 576"/>
              <a:gd name="T23" fmla="*/ 0 h 771"/>
              <a:gd name="T24" fmla="*/ 576 w 576"/>
              <a:gd name="T25" fmla="*/ 644 h 771"/>
              <a:gd name="T26" fmla="*/ 156 w 576"/>
              <a:gd name="T27" fmla="*/ 523 h 771"/>
              <a:gd name="T28" fmla="*/ 217 w 576"/>
              <a:gd name="T29" fmla="*/ 624 h 771"/>
              <a:gd name="T30" fmla="*/ 318 w 576"/>
              <a:gd name="T31" fmla="*/ 641 h 771"/>
              <a:gd name="T32" fmla="*/ 377 w 576"/>
              <a:gd name="T33" fmla="*/ 578 h 771"/>
              <a:gd name="T34" fmla="*/ 367 w 576"/>
              <a:gd name="T35" fmla="*/ 458 h 771"/>
              <a:gd name="T36" fmla="*/ 295 w 576"/>
              <a:gd name="T37" fmla="*/ 353 h 771"/>
              <a:gd name="T38" fmla="*/ 207 w 576"/>
              <a:gd name="T39" fmla="*/ 345 h 771"/>
              <a:gd name="T40" fmla="*/ 147 w 576"/>
              <a:gd name="T41" fmla="*/ 408 h 771"/>
              <a:gd name="T42" fmla="*/ 156 w 576"/>
              <a:gd name="T43" fmla="*/ 52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 h="771">
                <a:moveTo>
                  <a:pt x="576" y="644"/>
                </a:moveTo>
                <a:lnTo>
                  <a:pt x="461" y="687"/>
                </a:lnTo>
                <a:lnTo>
                  <a:pt x="436" y="618"/>
                </a:lnTo>
                <a:cubicBezTo>
                  <a:pt x="427" y="652"/>
                  <a:pt x="412" y="680"/>
                  <a:pt x="391" y="703"/>
                </a:cubicBezTo>
                <a:cubicBezTo>
                  <a:pt x="369" y="725"/>
                  <a:pt x="346" y="742"/>
                  <a:pt x="319" y="751"/>
                </a:cubicBezTo>
                <a:cubicBezTo>
                  <a:pt x="266" y="771"/>
                  <a:pt x="212" y="767"/>
                  <a:pt x="158" y="738"/>
                </a:cubicBezTo>
                <a:cubicBezTo>
                  <a:pt x="103" y="709"/>
                  <a:pt x="62" y="656"/>
                  <a:pt x="33" y="578"/>
                </a:cubicBezTo>
                <a:cubicBezTo>
                  <a:pt x="4" y="499"/>
                  <a:pt x="0" y="432"/>
                  <a:pt x="22" y="377"/>
                </a:cubicBezTo>
                <a:cubicBezTo>
                  <a:pt x="44" y="322"/>
                  <a:pt x="83" y="284"/>
                  <a:pt x="140" y="263"/>
                </a:cubicBezTo>
                <a:cubicBezTo>
                  <a:pt x="192" y="244"/>
                  <a:pt x="245" y="249"/>
                  <a:pt x="299" y="278"/>
                </a:cubicBezTo>
                <a:lnTo>
                  <a:pt x="213" y="46"/>
                </a:lnTo>
                <a:lnTo>
                  <a:pt x="336" y="0"/>
                </a:lnTo>
                <a:lnTo>
                  <a:pt x="576" y="644"/>
                </a:lnTo>
                <a:close/>
                <a:moveTo>
                  <a:pt x="156" y="523"/>
                </a:moveTo>
                <a:cubicBezTo>
                  <a:pt x="174" y="573"/>
                  <a:pt x="195" y="606"/>
                  <a:pt x="217" y="624"/>
                </a:cubicBezTo>
                <a:cubicBezTo>
                  <a:pt x="249" y="648"/>
                  <a:pt x="282" y="654"/>
                  <a:pt x="318" y="641"/>
                </a:cubicBezTo>
                <a:cubicBezTo>
                  <a:pt x="347" y="630"/>
                  <a:pt x="366" y="609"/>
                  <a:pt x="377" y="578"/>
                </a:cubicBezTo>
                <a:cubicBezTo>
                  <a:pt x="388" y="546"/>
                  <a:pt x="385" y="506"/>
                  <a:pt x="367" y="458"/>
                </a:cubicBezTo>
                <a:cubicBezTo>
                  <a:pt x="347" y="405"/>
                  <a:pt x="323" y="370"/>
                  <a:pt x="295" y="353"/>
                </a:cubicBezTo>
                <a:cubicBezTo>
                  <a:pt x="267" y="337"/>
                  <a:pt x="238" y="334"/>
                  <a:pt x="207" y="345"/>
                </a:cubicBezTo>
                <a:cubicBezTo>
                  <a:pt x="178" y="356"/>
                  <a:pt x="158" y="377"/>
                  <a:pt x="147" y="408"/>
                </a:cubicBezTo>
                <a:cubicBezTo>
                  <a:pt x="136" y="438"/>
                  <a:pt x="139" y="477"/>
                  <a:pt x="156" y="523"/>
                </a:cubicBezTo>
                <a:close/>
              </a:path>
            </a:pathLst>
          </a:custGeom>
          <a:solidFill>
            <a:srgbClr val="000000"/>
          </a:solidFill>
          <a:ln w="0">
            <a:solidFill>
              <a:srgbClr val="000000"/>
            </a:solidFill>
            <a:prstDash val="solid"/>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30" name="Rectangle 39">
            <a:extLst>
              <a:ext uri="{FF2B5EF4-FFF2-40B4-BE49-F238E27FC236}">
                <a16:creationId xmlns:a16="http://schemas.microsoft.com/office/drawing/2014/main" id="{0C1FEC44-2B49-4577-8617-36020BC1E0F9}"/>
              </a:ext>
            </a:extLst>
          </p:cNvPr>
          <p:cNvSpPr>
            <a:spLocks noChangeArrowheads="1"/>
          </p:cNvSpPr>
          <p:nvPr/>
        </p:nvSpPr>
        <p:spPr bwMode="auto">
          <a:xfrm>
            <a:off x="5141945" y="2399667"/>
            <a:ext cx="62230" cy="11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rPr>
              <a:t>h</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31" name="Rectangle 40">
            <a:extLst>
              <a:ext uri="{FF2B5EF4-FFF2-40B4-BE49-F238E27FC236}">
                <a16:creationId xmlns:a16="http://schemas.microsoft.com/office/drawing/2014/main" id="{A8FC0341-2E9A-4123-A3CF-E7B747338B0C}"/>
              </a:ext>
            </a:extLst>
          </p:cNvPr>
          <p:cNvSpPr>
            <a:spLocks noChangeArrowheads="1"/>
          </p:cNvSpPr>
          <p:nvPr/>
        </p:nvSpPr>
        <p:spPr bwMode="auto">
          <a:xfrm>
            <a:off x="5203540" y="2401572"/>
            <a:ext cx="26035"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rPr>
              <a:t> </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32" name="Rectangle 41">
            <a:extLst>
              <a:ext uri="{FF2B5EF4-FFF2-40B4-BE49-F238E27FC236}">
                <a16:creationId xmlns:a16="http://schemas.microsoft.com/office/drawing/2014/main" id="{F4DC272B-D69F-47F5-84DD-D508B5E8E027}"/>
              </a:ext>
            </a:extLst>
          </p:cNvPr>
          <p:cNvSpPr>
            <a:spLocks noChangeArrowheads="1"/>
          </p:cNvSpPr>
          <p:nvPr/>
        </p:nvSpPr>
        <p:spPr bwMode="auto">
          <a:xfrm>
            <a:off x="7024085" y="2011047"/>
            <a:ext cx="73660" cy="11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rPr>
              <a:t>H</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33" name="Rectangle 42">
            <a:extLst>
              <a:ext uri="{FF2B5EF4-FFF2-40B4-BE49-F238E27FC236}">
                <a16:creationId xmlns:a16="http://schemas.microsoft.com/office/drawing/2014/main" id="{2313EDEB-531A-4B27-943F-D8DEC94AD7B1}"/>
              </a:ext>
            </a:extLst>
          </p:cNvPr>
          <p:cNvSpPr>
            <a:spLocks noChangeArrowheads="1"/>
          </p:cNvSpPr>
          <p:nvPr/>
        </p:nvSpPr>
        <p:spPr bwMode="auto">
          <a:xfrm>
            <a:off x="7095840" y="2012317"/>
            <a:ext cx="26035"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rPr>
              <a:t> </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34" name="Freeform 43">
            <a:extLst>
              <a:ext uri="{FF2B5EF4-FFF2-40B4-BE49-F238E27FC236}">
                <a16:creationId xmlns:a16="http://schemas.microsoft.com/office/drawing/2014/main" id="{735350EC-0D76-41FE-8A3D-B86A751D95AB}"/>
              </a:ext>
            </a:extLst>
          </p:cNvPr>
          <p:cNvSpPr>
            <a:spLocks noEditPoints="1"/>
          </p:cNvSpPr>
          <p:nvPr/>
        </p:nvSpPr>
        <p:spPr bwMode="auto">
          <a:xfrm>
            <a:off x="6203665" y="1661797"/>
            <a:ext cx="76200" cy="81915"/>
          </a:xfrm>
          <a:custGeom>
            <a:avLst/>
            <a:gdLst>
              <a:gd name="T0" fmla="*/ 0 w 731"/>
              <a:gd name="T1" fmla="*/ 177 h 784"/>
              <a:gd name="T2" fmla="*/ 224 w 731"/>
              <a:gd name="T3" fmla="*/ 58 h 784"/>
              <a:gd name="T4" fmla="*/ 346 w 731"/>
              <a:gd name="T5" fmla="*/ 9 h 784"/>
              <a:gd name="T6" fmla="*/ 467 w 731"/>
              <a:gd name="T7" fmla="*/ 16 h 784"/>
              <a:gd name="T8" fmla="*/ 577 w 731"/>
              <a:gd name="T9" fmla="*/ 84 h 784"/>
              <a:gd name="T10" fmla="*/ 673 w 731"/>
              <a:gd name="T11" fmla="*/ 217 h 784"/>
              <a:gd name="T12" fmla="*/ 723 w 731"/>
              <a:gd name="T13" fmla="*/ 356 h 784"/>
              <a:gd name="T14" fmla="*/ 714 w 731"/>
              <a:gd name="T15" fmla="*/ 498 h 784"/>
              <a:gd name="T16" fmla="*/ 654 w 731"/>
              <a:gd name="T17" fmla="*/ 592 h 784"/>
              <a:gd name="T18" fmla="*/ 552 w 731"/>
              <a:gd name="T19" fmla="*/ 662 h 784"/>
              <a:gd name="T20" fmla="*/ 322 w 731"/>
              <a:gd name="T21" fmla="*/ 784 h 784"/>
              <a:gd name="T22" fmla="*/ 0 w 731"/>
              <a:gd name="T23" fmla="*/ 177 h 784"/>
              <a:gd name="T24" fmla="*/ 177 w 731"/>
              <a:gd name="T25" fmla="*/ 215 h 784"/>
              <a:gd name="T26" fmla="*/ 390 w 731"/>
              <a:gd name="T27" fmla="*/ 617 h 784"/>
              <a:gd name="T28" fmla="*/ 482 w 731"/>
              <a:gd name="T29" fmla="*/ 569 h 784"/>
              <a:gd name="T30" fmla="*/ 553 w 731"/>
              <a:gd name="T31" fmla="*/ 523 h 784"/>
              <a:gd name="T32" fmla="*/ 589 w 731"/>
              <a:gd name="T33" fmla="*/ 472 h 784"/>
              <a:gd name="T34" fmla="*/ 590 w 731"/>
              <a:gd name="T35" fmla="*/ 396 h 784"/>
              <a:gd name="T36" fmla="*/ 543 w 731"/>
              <a:gd name="T37" fmla="*/ 279 h 784"/>
              <a:gd name="T38" fmla="*/ 473 w 731"/>
              <a:gd name="T39" fmla="*/ 177 h 784"/>
              <a:gd name="T40" fmla="*/ 407 w 731"/>
              <a:gd name="T41" fmla="*/ 137 h 784"/>
              <a:gd name="T42" fmla="*/ 336 w 731"/>
              <a:gd name="T43" fmla="*/ 138 h 784"/>
              <a:gd name="T44" fmla="*/ 232 w 731"/>
              <a:gd name="T45" fmla="*/ 186 h 784"/>
              <a:gd name="T46" fmla="*/ 177 w 731"/>
              <a:gd name="T47" fmla="*/ 215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1" h="784">
                <a:moveTo>
                  <a:pt x="0" y="177"/>
                </a:moveTo>
                <a:lnTo>
                  <a:pt x="224" y="58"/>
                </a:lnTo>
                <a:cubicBezTo>
                  <a:pt x="274" y="32"/>
                  <a:pt x="315" y="15"/>
                  <a:pt x="346" y="9"/>
                </a:cubicBezTo>
                <a:cubicBezTo>
                  <a:pt x="387" y="0"/>
                  <a:pt x="427" y="3"/>
                  <a:pt x="467" y="16"/>
                </a:cubicBezTo>
                <a:cubicBezTo>
                  <a:pt x="506" y="29"/>
                  <a:pt x="543" y="52"/>
                  <a:pt x="577" y="84"/>
                </a:cubicBezTo>
                <a:cubicBezTo>
                  <a:pt x="611" y="116"/>
                  <a:pt x="643" y="160"/>
                  <a:pt x="673" y="217"/>
                </a:cubicBezTo>
                <a:cubicBezTo>
                  <a:pt x="699" y="267"/>
                  <a:pt x="716" y="313"/>
                  <a:pt x="723" y="356"/>
                </a:cubicBezTo>
                <a:cubicBezTo>
                  <a:pt x="731" y="408"/>
                  <a:pt x="728" y="455"/>
                  <a:pt x="714" y="498"/>
                </a:cubicBezTo>
                <a:cubicBezTo>
                  <a:pt x="704" y="530"/>
                  <a:pt x="684" y="561"/>
                  <a:pt x="654" y="592"/>
                </a:cubicBezTo>
                <a:cubicBezTo>
                  <a:pt x="631" y="615"/>
                  <a:pt x="598" y="638"/>
                  <a:pt x="552" y="662"/>
                </a:cubicBezTo>
                <a:lnTo>
                  <a:pt x="322" y="784"/>
                </a:lnTo>
                <a:lnTo>
                  <a:pt x="0" y="177"/>
                </a:lnTo>
                <a:close/>
                <a:moveTo>
                  <a:pt x="177" y="215"/>
                </a:moveTo>
                <a:lnTo>
                  <a:pt x="390" y="617"/>
                </a:lnTo>
                <a:lnTo>
                  <a:pt x="482" y="569"/>
                </a:lnTo>
                <a:cubicBezTo>
                  <a:pt x="516" y="550"/>
                  <a:pt x="539" y="535"/>
                  <a:pt x="553" y="523"/>
                </a:cubicBezTo>
                <a:cubicBezTo>
                  <a:pt x="570" y="508"/>
                  <a:pt x="582" y="491"/>
                  <a:pt x="589" y="472"/>
                </a:cubicBezTo>
                <a:cubicBezTo>
                  <a:pt x="595" y="453"/>
                  <a:pt x="596" y="428"/>
                  <a:pt x="590" y="396"/>
                </a:cubicBezTo>
                <a:cubicBezTo>
                  <a:pt x="584" y="365"/>
                  <a:pt x="568" y="325"/>
                  <a:pt x="543" y="279"/>
                </a:cubicBezTo>
                <a:cubicBezTo>
                  <a:pt x="518" y="232"/>
                  <a:pt x="495" y="198"/>
                  <a:pt x="473" y="177"/>
                </a:cubicBezTo>
                <a:cubicBezTo>
                  <a:pt x="452" y="156"/>
                  <a:pt x="430" y="143"/>
                  <a:pt x="407" y="137"/>
                </a:cubicBezTo>
                <a:cubicBezTo>
                  <a:pt x="385" y="130"/>
                  <a:pt x="361" y="131"/>
                  <a:pt x="336" y="138"/>
                </a:cubicBezTo>
                <a:cubicBezTo>
                  <a:pt x="316" y="143"/>
                  <a:pt x="282" y="159"/>
                  <a:pt x="232" y="186"/>
                </a:cubicBezTo>
                <a:lnTo>
                  <a:pt x="177" y="215"/>
                </a:lnTo>
                <a:close/>
              </a:path>
            </a:pathLst>
          </a:custGeom>
          <a:solidFill>
            <a:srgbClr val="000000"/>
          </a:solidFill>
          <a:ln w="0">
            <a:solidFill>
              <a:srgbClr val="000000"/>
            </a:solidFill>
            <a:prstDash val="solid"/>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35" name="Rectangle 44">
            <a:extLst>
              <a:ext uri="{FF2B5EF4-FFF2-40B4-BE49-F238E27FC236}">
                <a16:creationId xmlns:a16="http://schemas.microsoft.com/office/drawing/2014/main" id="{D1CF7F88-8A3E-4DCC-B6C6-3BB3C09A8C49}"/>
              </a:ext>
            </a:extLst>
          </p:cNvPr>
          <p:cNvSpPr>
            <a:spLocks noChangeArrowheads="1"/>
          </p:cNvSpPr>
          <p:nvPr/>
        </p:nvSpPr>
        <p:spPr bwMode="auto">
          <a:xfrm>
            <a:off x="6591015" y="306707"/>
            <a:ext cx="676275" cy="10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rPr>
              <a:t>ÓRBITA DE VÊNUS</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36" name="Rectangle 45">
            <a:extLst>
              <a:ext uri="{FF2B5EF4-FFF2-40B4-BE49-F238E27FC236}">
                <a16:creationId xmlns:a16="http://schemas.microsoft.com/office/drawing/2014/main" id="{617C8BB9-2CB2-4B8A-A247-65C77748F603}"/>
              </a:ext>
            </a:extLst>
          </p:cNvPr>
          <p:cNvSpPr>
            <a:spLocks noChangeArrowheads="1"/>
          </p:cNvSpPr>
          <p:nvPr/>
        </p:nvSpPr>
        <p:spPr bwMode="auto">
          <a:xfrm>
            <a:off x="7289515" y="306707"/>
            <a:ext cx="20320"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sz="7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rPr>
              <a:t> </a:t>
            </a:r>
            <a:endParaRPr kumimoji="0" lang="pt-B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nvGrpSpPr>
          <p:cNvPr id="37" name="Grupo 7">
            <a:extLst>
              <a:ext uri="{FF2B5EF4-FFF2-40B4-BE49-F238E27FC236}">
                <a16:creationId xmlns:a16="http://schemas.microsoft.com/office/drawing/2014/main" id="{B398681F-4F98-4EC0-A611-013E73E01780}"/>
              </a:ext>
            </a:extLst>
          </p:cNvPr>
          <p:cNvGrpSpPr/>
          <p:nvPr/>
        </p:nvGrpSpPr>
        <p:grpSpPr>
          <a:xfrm>
            <a:off x="4179027" y="1631908"/>
            <a:ext cx="1441073" cy="1048471"/>
            <a:chOff x="13501" y="1798319"/>
            <a:chExt cx="1441073" cy="1048471"/>
          </a:xfrm>
        </p:grpSpPr>
        <p:pic>
          <p:nvPicPr>
            <p:cNvPr id="41" name="Imagem 40">
              <a:extLst>
                <a:ext uri="{FF2B5EF4-FFF2-40B4-BE49-F238E27FC236}">
                  <a16:creationId xmlns:a16="http://schemas.microsoft.com/office/drawing/2014/main" id="{610920CC-84FA-4E6C-9B22-F99F275B48B8}"/>
                </a:ext>
              </a:extLst>
            </p:cNvPr>
            <p:cNvPicPr/>
            <p:nvPr/>
          </p:nvPicPr>
          <p:blipFill rotWithShape="1">
            <a:blip r:embed="rId3" cstate="print">
              <a:extLst>
                <a:ext uri="{28A0092B-C50C-407E-A947-70E740481C1C}">
                  <a14:useLocalDpi xmlns:a14="http://schemas.microsoft.com/office/drawing/2010/main" val="0"/>
                </a:ext>
              </a:extLst>
            </a:blip>
            <a:srcRect r="89198" b="44681"/>
            <a:stretch/>
          </p:blipFill>
          <p:spPr bwMode="auto">
            <a:xfrm rot="16200000">
              <a:off x="747141" y="2139357"/>
              <a:ext cx="1048471" cy="366395"/>
            </a:xfrm>
            <a:prstGeom prst="rect">
              <a:avLst/>
            </a:prstGeom>
            <a:noFill/>
            <a:ln>
              <a:noFill/>
            </a:ln>
            <a:extLst>
              <a:ext uri="{53640926-AAD7-44D8-BBD7-CCE9431645EC}">
                <a14:shadowObscured xmlns:a14="http://schemas.microsoft.com/office/drawing/2010/main"/>
              </a:ext>
            </a:extLst>
          </p:spPr>
        </p:pic>
        <p:pic>
          <p:nvPicPr>
            <p:cNvPr id="42" name="Imagem 41">
              <a:extLst>
                <a:ext uri="{FF2B5EF4-FFF2-40B4-BE49-F238E27FC236}">
                  <a16:creationId xmlns:a16="http://schemas.microsoft.com/office/drawing/2014/main" id="{851E6E15-0810-446A-AD52-A5B0DE2F17CE}"/>
                </a:ext>
              </a:extLst>
            </p:cNvPr>
            <p:cNvPicPr/>
            <p:nvPr/>
          </p:nvPicPr>
          <p:blipFill rotWithShape="1">
            <a:blip r:embed="rId3" cstate="print">
              <a:extLst>
                <a:ext uri="{28A0092B-C50C-407E-A947-70E740481C1C}">
                  <a14:useLocalDpi xmlns:a14="http://schemas.microsoft.com/office/drawing/2010/main" val="0"/>
                </a:ext>
              </a:extLst>
            </a:blip>
            <a:srcRect r="89198" b="44681"/>
            <a:stretch/>
          </p:blipFill>
          <p:spPr bwMode="auto">
            <a:xfrm rot="9186566">
              <a:off x="13501" y="2295760"/>
              <a:ext cx="1048385" cy="366395"/>
            </a:xfrm>
            <a:prstGeom prst="rect">
              <a:avLst/>
            </a:prstGeom>
            <a:noFill/>
            <a:ln>
              <a:noFill/>
            </a:ln>
            <a:extLst>
              <a:ext uri="{53640926-AAD7-44D8-BBD7-CCE9431645EC}">
                <a14:shadowObscured xmlns:a14="http://schemas.microsoft.com/office/drawing/2010/main"/>
              </a:ext>
            </a:extLst>
          </p:spPr>
        </p:pic>
      </p:grpSp>
      <p:sp>
        <p:nvSpPr>
          <p:cNvPr id="38" name="Caixa de texto 76">
            <a:extLst>
              <a:ext uri="{FF2B5EF4-FFF2-40B4-BE49-F238E27FC236}">
                <a16:creationId xmlns:a16="http://schemas.microsoft.com/office/drawing/2014/main" id="{1BC73BEA-7767-47B3-A5FC-72A93C0E4D0F}"/>
              </a:ext>
            </a:extLst>
          </p:cNvPr>
          <p:cNvSpPr txBox="1"/>
          <p:nvPr/>
        </p:nvSpPr>
        <p:spPr>
          <a:xfrm rot="19953784">
            <a:off x="5821758" y="492464"/>
            <a:ext cx="321837" cy="3460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0">
              <a:lnSpc>
                <a:spcPct val="100000"/>
              </a:lnSpc>
              <a:spcBef>
                <a:spcPts val="0"/>
              </a:spcBef>
              <a:spcAft>
                <a:spcPts val="0"/>
              </a:spcAft>
              <a:buClrTx/>
              <a:buSzTx/>
              <a:buFontTx/>
              <a:buNone/>
              <a:tabLst/>
              <a:defRPr/>
            </a:pPr>
            <a:r>
              <a:rPr kumimoji="0" lang="pt-BR" sz="1800" b="1"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X</a:t>
            </a:r>
            <a:endParaRPr kumimoji="0" lang="pt-B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cxnSp>
        <p:nvCxnSpPr>
          <p:cNvPr id="39" name="Conector reto 38">
            <a:extLst>
              <a:ext uri="{FF2B5EF4-FFF2-40B4-BE49-F238E27FC236}">
                <a16:creationId xmlns:a16="http://schemas.microsoft.com/office/drawing/2014/main" id="{F0BD243E-9286-47B9-9880-4B4202CF908E}"/>
              </a:ext>
            </a:extLst>
          </p:cNvPr>
          <p:cNvCxnSpPr/>
          <p:nvPr/>
        </p:nvCxnSpPr>
        <p:spPr>
          <a:xfrm flipV="1">
            <a:off x="4532980" y="667027"/>
            <a:ext cx="1453430" cy="1966320"/>
          </a:xfrm>
          <a:prstGeom prst="line">
            <a:avLst/>
          </a:prstGeom>
          <a:noFill/>
          <a:ln w="25400" cap="flat" cmpd="sng" algn="ctr">
            <a:solidFill>
              <a:srgbClr val="FF0000"/>
            </a:solidFill>
            <a:prstDash val="sysDot"/>
          </a:ln>
          <a:effectLst/>
        </p:spPr>
      </p:cxnSp>
      <p:cxnSp>
        <p:nvCxnSpPr>
          <p:cNvPr id="40" name="Conector reto 39">
            <a:extLst>
              <a:ext uri="{FF2B5EF4-FFF2-40B4-BE49-F238E27FC236}">
                <a16:creationId xmlns:a16="http://schemas.microsoft.com/office/drawing/2014/main" id="{580D653C-1A17-4C55-A43D-48A3B4969865}"/>
              </a:ext>
            </a:extLst>
          </p:cNvPr>
          <p:cNvCxnSpPr>
            <a:endCxn id="18" idx="5"/>
          </p:cNvCxnSpPr>
          <p:nvPr/>
        </p:nvCxnSpPr>
        <p:spPr>
          <a:xfrm>
            <a:off x="5986410" y="667027"/>
            <a:ext cx="999014" cy="746559"/>
          </a:xfrm>
          <a:prstGeom prst="line">
            <a:avLst/>
          </a:prstGeom>
          <a:noFill/>
          <a:ln w="25400" cap="flat" cmpd="sng" algn="ctr">
            <a:solidFill>
              <a:srgbClr val="FF0000"/>
            </a:solidFill>
            <a:prstDash val="sysDot"/>
          </a:ln>
          <a:effectLst/>
        </p:spPr>
      </p:cxnSp>
      <p:sp>
        <p:nvSpPr>
          <p:cNvPr id="44" name="CaixaDeTexto 43">
            <a:extLst>
              <a:ext uri="{FF2B5EF4-FFF2-40B4-BE49-F238E27FC236}">
                <a16:creationId xmlns:a16="http://schemas.microsoft.com/office/drawing/2014/main" id="{48507555-401D-4F68-B355-FB4EE0980FAD}"/>
              </a:ext>
            </a:extLst>
          </p:cNvPr>
          <p:cNvSpPr txBox="1"/>
          <p:nvPr/>
        </p:nvSpPr>
        <p:spPr>
          <a:xfrm>
            <a:off x="127000" y="3610168"/>
            <a:ext cx="11861800" cy="862672"/>
          </a:xfrm>
          <a:prstGeom prst="rect">
            <a:avLst/>
          </a:prstGeom>
          <a:noFill/>
        </p:spPr>
        <p:txBody>
          <a:bodyPr wrap="square">
            <a:spAutoFit/>
          </a:bodyPr>
          <a:lstStyle/>
          <a:p>
            <a:pPr algn="just">
              <a:lnSpc>
                <a:spcPct val="114000"/>
              </a:lnSpc>
            </a:pPr>
            <a:r>
              <a:rPr lang="pt-BR" sz="1500" b="1" dirty="0">
                <a:effectLst/>
                <a:latin typeface="Arial" panose="020B0604020202020204" pitchFamily="34" charset="0"/>
                <a:ea typeface="Times New Roman" panose="02020603050405020304" pitchFamily="18" charset="0"/>
              </a:rPr>
              <a:t>Pergunta 4a) (0,5 ponto)</a:t>
            </a:r>
            <a:r>
              <a:rPr lang="pt-BR" sz="1500" dirty="0">
                <a:effectLst/>
                <a:latin typeface="Arial" panose="020B0604020202020204" pitchFamily="34" charset="0"/>
                <a:ea typeface="Times New Roman" panose="02020603050405020304" pitchFamily="18" charset="0"/>
              </a:rPr>
              <a:t> Determine, tal como fez Copérnico, a distância (H) entre Vênus e o Sol, em Unidades Astronômicas. Observação: o triângulo pequeno pode ser de qualquer tamanho, desde que semelhante ao grande. Colocamos réguas para você medir d e h, mas você pode usar a sua se preferir, porém não misture as réguas! </a:t>
            </a:r>
            <a:r>
              <a:rPr lang="pt-BR" sz="1400" i="1" dirty="0">
                <a:effectLst/>
                <a:latin typeface="Arial" panose="020B0604020202020204" pitchFamily="34" charset="0"/>
                <a:ea typeface="Times New Roman" panose="02020603050405020304" pitchFamily="18" charset="0"/>
              </a:rPr>
              <a:t>Abaixo tem espaço para suas contas.</a:t>
            </a:r>
            <a:endParaRPr lang="pt-BR" sz="1400" dirty="0"/>
          </a:p>
        </p:txBody>
      </p:sp>
      <p:sp>
        <p:nvSpPr>
          <p:cNvPr id="48" name="CaixaDeTexto 47">
            <a:extLst>
              <a:ext uri="{FF2B5EF4-FFF2-40B4-BE49-F238E27FC236}">
                <a16:creationId xmlns:a16="http://schemas.microsoft.com/office/drawing/2014/main" id="{D2D3A501-78C1-4B5E-A875-14E1981F1C78}"/>
              </a:ext>
            </a:extLst>
          </p:cNvPr>
          <p:cNvSpPr txBox="1"/>
          <p:nvPr/>
        </p:nvSpPr>
        <p:spPr>
          <a:xfrm>
            <a:off x="176099" y="5405625"/>
            <a:ext cx="5514907" cy="307777"/>
          </a:xfrm>
          <a:prstGeom prst="rect">
            <a:avLst/>
          </a:prstGeom>
          <a:noFill/>
        </p:spPr>
        <p:txBody>
          <a:bodyPr wrap="square">
            <a:spAutoFit/>
          </a:bodyPr>
          <a:lstStyle/>
          <a:p>
            <a:r>
              <a:rPr lang="pt-PT" sz="1400" b="1" dirty="0">
                <a:effectLst/>
                <a:latin typeface="Arial" panose="020B0604020202020204" pitchFamily="34" charset="0"/>
                <a:ea typeface="Times New Roman" panose="02020603050405020304" pitchFamily="18" charset="0"/>
              </a:rPr>
              <a:t>Resposta 4a) </a:t>
            </a:r>
            <a:r>
              <a:rPr lang="pt-PT" sz="1400" dirty="0">
                <a:effectLst/>
                <a:latin typeface="Arial" panose="020B0604020202020204" pitchFamily="34" charset="0"/>
                <a:ea typeface="Times New Roman" panose="02020603050405020304" pitchFamily="18" charset="0"/>
              </a:rPr>
              <a:t>....................................................................</a:t>
            </a:r>
            <a:endParaRPr lang="pt-BR" sz="1400" dirty="0"/>
          </a:p>
        </p:txBody>
      </p:sp>
      <p:sp>
        <p:nvSpPr>
          <p:cNvPr id="50" name="CaixaDeTexto 49">
            <a:extLst>
              <a:ext uri="{FF2B5EF4-FFF2-40B4-BE49-F238E27FC236}">
                <a16:creationId xmlns:a16="http://schemas.microsoft.com/office/drawing/2014/main" id="{C571BE43-64C4-43BA-8D00-FEC51132CE23}"/>
              </a:ext>
            </a:extLst>
          </p:cNvPr>
          <p:cNvSpPr txBox="1"/>
          <p:nvPr/>
        </p:nvSpPr>
        <p:spPr>
          <a:xfrm>
            <a:off x="1337733" y="5680399"/>
            <a:ext cx="9025467" cy="881780"/>
          </a:xfrm>
          <a:prstGeom prst="rect">
            <a:avLst/>
          </a:prstGeom>
          <a:noFill/>
        </p:spPr>
        <p:txBody>
          <a:bodyPr wrap="square">
            <a:spAutoFit/>
          </a:bodyPr>
          <a:lstStyle/>
          <a:p>
            <a:pPr algn="just">
              <a:lnSpc>
                <a:spcPct val="114000"/>
              </a:lnSpc>
            </a:pPr>
            <a:r>
              <a:rPr lang="pt-BR" sz="1500" b="1" dirty="0">
                <a:effectLst/>
                <a:latin typeface="Arial" panose="020B0604020202020204" pitchFamily="34" charset="0"/>
                <a:ea typeface="Times New Roman" panose="02020603050405020304" pitchFamily="18" charset="0"/>
              </a:rPr>
              <a:t>Pergunta 4b) (0,5 ponto)</a:t>
            </a:r>
            <a:r>
              <a:rPr lang="pt-BR" sz="1500" dirty="0">
                <a:effectLst/>
                <a:latin typeface="Arial" panose="020B0604020202020204" pitchFamily="34" charset="0"/>
                <a:ea typeface="Times New Roman" panose="02020603050405020304" pitchFamily="18" charset="0"/>
              </a:rPr>
              <a:t> Coloque um </a:t>
            </a:r>
            <a:r>
              <a:rPr lang="pt-BR" sz="1500" b="1" dirty="0">
                <a:effectLst/>
                <a:latin typeface="Arial" panose="020B0604020202020204" pitchFamily="34" charset="0"/>
                <a:ea typeface="Times New Roman" panose="02020603050405020304" pitchFamily="18" charset="0"/>
              </a:rPr>
              <a:t>X</a:t>
            </a:r>
            <a:r>
              <a:rPr lang="pt-BR" sz="1500" dirty="0">
                <a:effectLst/>
                <a:latin typeface="Arial" panose="020B0604020202020204" pitchFamily="34" charset="0"/>
                <a:ea typeface="Times New Roman" panose="02020603050405020304" pitchFamily="18" charset="0"/>
              </a:rPr>
              <a:t> sobre a órbita de Vênus, onde ele estará em sua máxima elongação, do lado oposto ao que está no desenho. Suponha Terra e Sol no mesmo local do item anterior.</a:t>
            </a:r>
            <a:endParaRPr lang="pt-BR" sz="1500" dirty="0"/>
          </a:p>
        </p:txBody>
      </p:sp>
      <p:sp>
        <p:nvSpPr>
          <p:cNvPr id="52" name="CaixaDeTexto 51">
            <a:extLst>
              <a:ext uri="{FF2B5EF4-FFF2-40B4-BE49-F238E27FC236}">
                <a16:creationId xmlns:a16="http://schemas.microsoft.com/office/drawing/2014/main" id="{2C43FAAB-2D5D-49EB-A3FA-86DC9E5C297F}"/>
              </a:ext>
            </a:extLst>
          </p:cNvPr>
          <p:cNvSpPr txBox="1"/>
          <p:nvPr/>
        </p:nvSpPr>
        <p:spPr>
          <a:xfrm>
            <a:off x="2098133" y="6228603"/>
            <a:ext cx="8044933" cy="523220"/>
          </a:xfrm>
          <a:prstGeom prst="rect">
            <a:avLst/>
          </a:prstGeom>
          <a:noFill/>
        </p:spPr>
        <p:txBody>
          <a:bodyPr wrap="square">
            <a:spAutoFit/>
          </a:bodyPr>
          <a:lstStyle/>
          <a:p>
            <a:pPr algn="just"/>
            <a:r>
              <a:rPr lang="pt-BR" sz="1400" i="1" dirty="0">
                <a:solidFill>
                  <a:srgbClr val="FF0000"/>
                </a:solidFill>
                <a:effectLst/>
                <a:latin typeface="Arial" panose="020B0604020202020204" pitchFamily="34" charset="0"/>
                <a:ea typeface="Times New Roman" panose="02020603050405020304" pitchFamily="18" charset="0"/>
              </a:rPr>
              <a:t>Comentário: o ponto X deve estar bem próximo de onde o colocamos. Desenhamos as linhas pontilhadas para mostrar como obtivemos o ponto X, mas não são necessárias para a resposta.</a:t>
            </a:r>
            <a:endParaRPr lang="pt-BR" sz="1400" dirty="0"/>
          </a:p>
        </p:txBody>
      </p:sp>
      <p:sp>
        <p:nvSpPr>
          <p:cNvPr id="49" name="CaixaDeTexto 48">
            <a:extLst>
              <a:ext uri="{FF2B5EF4-FFF2-40B4-BE49-F238E27FC236}">
                <a16:creationId xmlns:a16="http://schemas.microsoft.com/office/drawing/2014/main" id="{52435186-64C9-496F-A3C0-6D43E0B57726}"/>
              </a:ext>
            </a:extLst>
          </p:cNvPr>
          <p:cNvSpPr txBox="1"/>
          <p:nvPr/>
        </p:nvSpPr>
        <p:spPr>
          <a:xfrm>
            <a:off x="135466" y="4377197"/>
            <a:ext cx="1152946" cy="369332"/>
          </a:xfrm>
          <a:prstGeom prst="rect">
            <a:avLst/>
          </a:prstGeom>
          <a:noFill/>
        </p:spPr>
        <p:txBody>
          <a:bodyPr wrap="square">
            <a:spAutoFit/>
          </a:bodyPr>
          <a:lstStyle/>
          <a:p>
            <a:r>
              <a:rPr lang="pt-BR" sz="1400" b="1" dirty="0">
                <a:effectLst/>
                <a:latin typeface="Arial" panose="020B0604020202020204" pitchFamily="34" charset="0"/>
                <a:ea typeface="Times New Roman" panose="02020603050405020304" pitchFamily="18" charset="0"/>
              </a:rPr>
              <a:t>Resolução:</a:t>
            </a:r>
            <a:r>
              <a:rPr lang="pt-BR" sz="1800" b="1" dirty="0">
                <a:effectLst/>
                <a:latin typeface="Arial" panose="020B0604020202020204" pitchFamily="34" charset="0"/>
                <a:ea typeface="Times New Roman" panose="02020603050405020304" pitchFamily="18" charset="0"/>
              </a:rPr>
              <a:t> </a:t>
            </a:r>
            <a:endParaRPr lang="pt-BR" dirty="0"/>
          </a:p>
        </p:txBody>
      </p:sp>
      <p:sp>
        <p:nvSpPr>
          <p:cNvPr id="51" name="CaixaDeTexto 50">
            <a:extLst>
              <a:ext uri="{FF2B5EF4-FFF2-40B4-BE49-F238E27FC236}">
                <a16:creationId xmlns:a16="http://schemas.microsoft.com/office/drawing/2014/main" id="{D58AC539-6FEB-4664-97C8-4613F5096AFD}"/>
              </a:ext>
            </a:extLst>
          </p:cNvPr>
          <p:cNvSpPr txBox="1"/>
          <p:nvPr/>
        </p:nvSpPr>
        <p:spPr>
          <a:xfrm>
            <a:off x="158450" y="4960557"/>
            <a:ext cx="1731819" cy="307777"/>
          </a:xfrm>
          <a:prstGeom prst="rect">
            <a:avLst/>
          </a:prstGeom>
          <a:noFill/>
        </p:spPr>
        <p:txBody>
          <a:bodyPr wrap="square">
            <a:spAutoFit/>
          </a:bodyPr>
          <a:lstStyle/>
          <a:p>
            <a:r>
              <a:rPr lang="pt-BR" sz="1400" dirty="0">
                <a:solidFill>
                  <a:srgbClr val="FF0000"/>
                </a:solidFill>
                <a:effectLst/>
                <a:latin typeface="Arial" panose="020B0604020202020204" pitchFamily="34" charset="0"/>
                <a:ea typeface="Times New Roman" panose="02020603050405020304" pitchFamily="18" charset="0"/>
              </a:rPr>
              <a:t>Isolando H, temos:</a:t>
            </a:r>
            <a:endParaRPr lang="pt-BR" sz="1400" dirty="0"/>
          </a:p>
        </p:txBody>
      </p:sp>
      <mc:AlternateContent xmlns:mc="http://schemas.openxmlformats.org/markup-compatibility/2006" xmlns:a14="http://schemas.microsoft.com/office/drawing/2010/main">
        <mc:Choice Requires="a14">
          <p:sp>
            <p:nvSpPr>
              <p:cNvPr id="53" name="CaixaDeTexto 52">
                <a:extLst>
                  <a:ext uri="{FF2B5EF4-FFF2-40B4-BE49-F238E27FC236}">
                    <a16:creationId xmlns:a16="http://schemas.microsoft.com/office/drawing/2014/main" id="{36330EBE-6B01-4EDC-B9DA-96443D38C07A}"/>
                  </a:ext>
                </a:extLst>
              </p:cNvPr>
              <p:cNvSpPr txBox="1"/>
              <p:nvPr/>
            </p:nvSpPr>
            <p:spPr>
              <a:xfrm>
                <a:off x="1664620" y="4863767"/>
                <a:ext cx="861383"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𝐻</m:t>
                      </m:r>
                      <m:r>
                        <a:rPr lang="pt-BR"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𝐷</m:t>
                      </m:r>
                      <m:f>
                        <m:fPr>
                          <m:ctrlP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h</m:t>
                          </m:r>
                        </m:num>
                        <m:den>
                          <m: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𝑑</m:t>
                          </m:r>
                        </m:den>
                      </m:f>
                    </m:oMath>
                  </m:oMathPara>
                </a14:m>
                <a:endParaRPr lang="pt-BR" sz="1400" dirty="0"/>
              </a:p>
            </p:txBody>
          </p:sp>
        </mc:Choice>
        <mc:Fallback xmlns="">
          <p:sp>
            <p:nvSpPr>
              <p:cNvPr id="53" name="CaixaDeTexto 52">
                <a:extLst>
                  <a:ext uri="{FF2B5EF4-FFF2-40B4-BE49-F238E27FC236}">
                    <a16:creationId xmlns:a16="http://schemas.microsoft.com/office/drawing/2014/main" id="{36330EBE-6B01-4EDC-B9DA-96443D38C07A}"/>
                  </a:ext>
                </a:extLst>
              </p:cNvPr>
              <p:cNvSpPr txBox="1">
                <a:spLocks noRot="1" noChangeAspect="1" noMove="1" noResize="1" noEditPoints="1" noAdjustHandles="1" noChangeArrowheads="1" noChangeShapeType="1" noTextEdit="1"/>
              </p:cNvSpPr>
              <p:nvPr/>
            </p:nvSpPr>
            <p:spPr>
              <a:xfrm>
                <a:off x="1664620" y="4863767"/>
                <a:ext cx="861383" cy="501356"/>
              </a:xfrm>
              <a:prstGeom prst="rect">
                <a:avLst/>
              </a:prstGeom>
              <a:blipFill>
                <a:blip r:embed="rId4"/>
                <a:stretch>
                  <a:fillRect b="-243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5" name="CaixaDeTexto 54">
                <a:extLst>
                  <a:ext uri="{FF2B5EF4-FFF2-40B4-BE49-F238E27FC236}">
                    <a16:creationId xmlns:a16="http://schemas.microsoft.com/office/drawing/2014/main" id="{51A03DC1-DE62-4BE6-A0DA-4570ED00CA70}"/>
                  </a:ext>
                </a:extLst>
              </p:cNvPr>
              <p:cNvSpPr txBox="1"/>
              <p:nvPr/>
            </p:nvSpPr>
            <p:spPr>
              <a:xfrm>
                <a:off x="2307756" y="4863767"/>
                <a:ext cx="1654564" cy="519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 </m:t>
                      </m:r>
                      <m:r>
                        <a:rPr lang="pt-BR"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𝑈𝐴</m:t>
                      </m:r>
                      <m:r>
                        <a:rPr lang="pt-BR"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1,1 </m:t>
                          </m:r>
                          <m: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𝑐𝑚</m:t>
                          </m:r>
                        </m:num>
                        <m:den>
                          <m: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2,5 </m:t>
                          </m:r>
                          <m:r>
                            <a:rPr lang="pt-BR" sz="14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𝑐𝑚</m:t>
                          </m:r>
                        </m:den>
                      </m:f>
                    </m:oMath>
                  </m:oMathPara>
                </a14:m>
                <a:endParaRPr lang="pt-BR" sz="1400" dirty="0"/>
              </a:p>
            </p:txBody>
          </p:sp>
        </mc:Choice>
        <mc:Fallback xmlns="">
          <p:sp>
            <p:nvSpPr>
              <p:cNvPr id="55" name="CaixaDeTexto 54">
                <a:extLst>
                  <a:ext uri="{FF2B5EF4-FFF2-40B4-BE49-F238E27FC236}">
                    <a16:creationId xmlns:a16="http://schemas.microsoft.com/office/drawing/2014/main" id="{51A03DC1-DE62-4BE6-A0DA-4570ED00CA70}"/>
                  </a:ext>
                </a:extLst>
              </p:cNvPr>
              <p:cNvSpPr txBox="1">
                <a:spLocks noRot="1" noChangeAspect="1" noMove="1" noResize="1" noEditPoints="1" noAdjustHandles="1" noChangeArrowheads="1" noChangeShapeType="1" noTextEdit="1"/>
              </p:cNvSpPr>
              <p:nvPr/>
            </p:nvSpPr>
            <p:spPr>
              <a:xfrm>
                <a:off x="2307756" y="4863767"/>
                <a:ext cx="1654564" cy="519886"/>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7" name="CaixaDeTexto 56">
                <a:extLst>
                  <a:ext uri="{FF2B5EF4-FFF2-40B4-BE49-F238E27FC236}">
                    <a16:creationId xmlns:a16="http://schemas.microsoft.com/office/drawing/2014/main" id="{AB42B75A-8F40-4220-A3BC-1B07831DF4CE}"/>
                  </a:ext>
                </a:extLst>
              </p:cNvPr>
              <p:cNvSpPr txBox="1"/>
              <p:nvPr/>
            </p:nvSpPr>
            <p:spPr>
              <a:xfrm>
                <a:off x="3778652" y="4974155"/>
                <a:ext cx="86138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=0,44 </m:t>
                      </m:r>
                      <m:r>
                        <a:rPr lang="pt-BR" sz="140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𝑈𝐴</m:t>
                      </m:r>
                    </m:oMath>
                  </m:oMathPara>
                </a14:m>
                <a:endParaRPr lang="pt-BR" sz="1400" dirty="0"/>
              </a:p>
            </p:txBody>
          </p:sp>
        </mc:Choice>
        <mc:Fallback xmlns="">
          <p:sp>
            <p:nvSpPr>
              <p:cNvPr id="57" name="CaixaDeTexto 56">
                <a:extLst>
                  <a:ext uri="{FF2B5EF4-FFF2-40B4-BE49-F238E27FC236}">
                    <a16:creationId xmlns:a16="http://schemas.microsoft.com/office/drawing/2014/main" id="{AB42B75A-8F40-4220-A3BC-1B07831DF4CE}"/>
                  </a:ext>
                </a:extLst>
              </p:cNvPr>
              <p:cNvSpPr txBox="1">
                <a:spLocks noRot="1" noChangeAspect="1" noMove="1" noResize="1" noEditPoints="1" noAdjustHandles="1" noChangeArrowheads="1" noChangeShapeType="1" noTextEdit="1"/>
              </p:cNvSpPr>
              <p:nvPr/>
            </p:nvSpPr>
            <p:spPr>
              <a:xfrm>
                <a:off x="3778652" y="4974155"/>
                <a:ext cx="861383" cy="307777"/>
              </a:xfrm>
              <a:prstGeom prst="rect">
                <a:avLst/>
              </a:prstGeom>
              <a:blipFill>
                <a:blip r:embed="rId6"/>
                <a:stretch>
                  <a:fillRect r="-9220"/>
                </a:stretch>
              </a:blipFill>
            </p:spPr>
            <p:txBody>
              <a:bodyPr/>
              <a:lstStyle/>
              <a:p>
                <a:r>
                  <a:rPr lang="pt-BR">
                    <a:noFill/>
                  </a:rPr>
                  <a:t> </a:t>
                </a:r>
              </a:p>
            </p:txBody>
          </p:sp>
        </mc:Fallback>
      </mc:AlternateContent>
      <p:sp>
        <p:nvSpPr>
          <p:cNvPr id="59" name="CaixaDeTexto 58">
            <a:extLst>
              <a:ext uri="{FF2B5EF4-FFF2-40B4-BE49-F238E27FC236}">
                <a16:creationId xmlns:a16="http://schemas.microsoft.com/office/drawing/2014/main" id="{614DEE04-6387-4A9E-AA43-5E8AC4C095F5}"/>
              </a:ext>
            </a:extLst>
          </p:cNvPr>
          <p:cNvSpPr txBox="1"/>
          <p:nvPr/>
        </p:nvSpPr>
        <p:spPr>
          <a:xfrm>
            <a:off x="1489561" y="5333798"/>
            <a:ext cx="3296478" cy="307777"/>
          </a:xfrm>
          <a:prstGeom prst="rect">
            <a:avLst/>
          </a:prstGeom>
          <a:noFill/>
        </p:spPr>
        <p:txBody>
          <a:bodyPr wrap="square">
            <a:spAutoFit/>
          </a:bodyPr>
          <a:lstStyle/>
          <a:p>
            <a:r>
              <a:rPr lang="pt-PT" sz="1400" b="1" dirty="0">
                <a:solidFill>
                  <a:srgbClr val="FF0000"/>
                </a:solidFill>
                <a:latin typeface="Arial" panose="020B0604020202020204" pitchFamily="34" charset="0"/>
                <a:cs typeface="Arial" panose="020B0604020202020204" pitchFamily="34" charset="0"/>
              </a:rPr>
              <a:t>0,44 UA (ou valores muito próximos)</a:t>
            </a:r>
            <a:endParaRPr lang="pt-BR" sz="1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tângulo 1"/>
              <p:cNvSpPr/>
              <p:nvPr/>
            </p:nvSpPr>
            <p:spPr>
              <a:xfrm>
                <a:off x="118532" y="2873507"/>
                <a:ext cx="11844867" cy="734496"/>
              </a:xfrm>
              <a:prstGeom prst="rect">
                <a:avLst/>
              </a:prstGeom>
            </p:spPr>
            <p:txBody>
              <a:bodyPr wrap="square">
                <a:spAutoFit/>
              </a:bodyPr>
              <a:lstStyle/>
              <a:p>
                <a:pPr algn="just">
                  <a:lnSpc>
                    <a:spcPct val="114000"/>
                  </a:lnSpc>
                </a:pPr>
                <a:r>
                  <a:rPr lang="pt-BR" sz="1500" dirty="0">
                    <a:latin typeface="Arial" panose="020B0604020202020204" pitchFamily="34" charset="0"/>
                    <a:ea typeface="Times New Roman" panose="02020603050405020304" pitchFamily="18" charset="0"/>
                  </a:rPr>
                  <a:t>a Terra e o Sol, por isso ele a chamou de D = 1 U.A. (uma Unidade Astronômica), mas ele sabia geometria elementar, ou seja, ele sabia que:      </a:t>
                </a:r>
                <a14:m>
                  <m:oMath xmlns:m="http://schemas.openxmlformats.org/officeDocument/2006/math">
                    <m:f>
                      <m:fPr>
                        <m:ctrlPr>
                          <a:rPr lang="pt-BR" sz="1500" i="1">
                            <a:latin typeface="Cambria Math" panose="02040503050406030204" pitchFamily="18" charset="0"/>
                          </a:rPr>
                        </m:ctrlPr>
                      </m:fPr>
                      <m:num>
                        <m:r>
                          <a:rPr lang="pt-PT" sz="1500" i="1">
                            <a:latin typeface="Cambria Math" panose="02040503050406030204" pitchFamily="18" charset="0"/>
                            <a:ea typeface="Times New Roman" panose="02020603050405020304" pitchFamily="18" charset="0"/>
                            <a:cs typeface="Times New Roman" panose="02020603050405020304" pitchFamily="18" charset="0"/>
                          </a:rPr>
                          <m:t>h</m:t>
                        </m:r>
                      </m:num>
                      <m:den>
                        <m:r>
                          <a:rPr lang="pt-PT" sz="1500" i="1">
                            <a:latin typeface="Cambria Math" panose="02040503050406030204" pitchFamily="18" charset="0"/>
                            <a:ea typeface="Times New Roman" panose="02020603050405020304" pitchFamily="18" charset="0"/>
                            <a:cs typeface="Times New Roman" panose="02020603050405020304" pitchFamily="18" charset="0"/>
                          </a:rPr>
                          <m:t>𝑑</m:t>
                        </m:r>
                      </m:den>
                    </m:f>
                    <m:r>
                      <a:rPr lang="pt-PT" sz="1500" i="1">
                        <a:latin typeface="Cambria Math" panose="02040503050406030204" pitchFamily="18" charset="0"/>
                        <a:ea typeface="Times New Roman" panose="02020603050405020304" pitchFamily="18" charset="0"/>
                        <a:cs typeface="Times New Roman" panose="02020603050405020304" pitchFamily="18" charset="0"/>
                      </a:rPr>
                      <m:t>=</m:t>
                    </m:r>
                    <m:f>
                      <m:fPr>
                        <m:ctrlPr>
                          <a:rPr lang="pt-BR" sz="1500" i="1">
                            <a:latin typeface="Cambria Math" panose="02040503050406030204" pitchFamily="18" charset="0"/>
                          </a:rPr>
                        </m:ctrlPr>
                      </m:fPr>
                      <m:num>
                        <m:r>
                          <a:rPr lang="pt-PT" sz="1500" i="1">
                            <a:latin typeface="Cambria Math" panose="02040503050406030204" pitchFamily="18" charset="0"/>
                            <a:ea typeface="Times New Roman" panose="02020603050405020304" pitchFamily="18" charset="0"/>
                            <a:cs typeface="Times New Roman" panose="02020603050405020304" pitchFamily="18" charset="0"/>
                          </a:rPr>
                          <m:t>𝐻</m:t>
                        </m:r>
                      </m:num>
                      <m:den>
                        <m:r>
                          <a:rPr lang="pt-PT" sz="1500" i="1">
                            <a:latin typeface="Cambria Math" panose="02040503050406030204" pitchFamily="18" charset="0"/>
                            <a:ea typeface="Times New Roman" panose="02020603050405020304" pitchFamily="18" charset="0"/>
                            <a:cs typeface="Times New Roman" panose="02020603050405020304" pitchFamily="18" charset="0"/>
                          </a:rPr>
                          <m:t>𝐷</m:t>
                        </m:r>
                      </m:den>
                    </m:f>
                  </m:oMath>
                </a14:m>
                <a:endParaRPr lang="pt-BR" sz="1500" dirty="0"/>
              </a:p>
            </p:txBody>
          </p:sp>
        </mc:Choice>
        <mc:Fallback xmlns="">
          <p:sp>
            <p:nvSpPr>
              <p:cNvPr id="2" name="Retângulo 1"/>
              <p:cNvSpPr>
                <a:spLocks noRot="1" noChangeAspect="1" noMove="1" noResize="1" noEditPoints="1" noAdjustHandles="1" noChangeArrowheads="1" noChangeShapeType="1" noTextEdit="1"/>
              </p:cNvSpPr>
              <p:nvPr/>
            </p:nvSpPr>
            <p:spPr>
              <a:xfrm>
                <a:off x="118532" y="2873507"/>
                <a:ext cx="11844867" cy="734496"/>
              </a:xfrm>
              <a:prstGeom prst="rect">
                <a:avLst/>
              </a:prstGeom>
              <a:blipFill>
                <a:blip r:embed="rId7"/>
                <a:stretch>
                  <a:fillRect l="-206" r="-206" b="-826"/>
                </a:stretch>
              </a:blipFill>
            </p:spPr>
            <p:txBody>
              <a:bodyPr/>
              <a:lstStyle/>
              <a:p>
                <a:r>
                  <a:rPr lang="pt-BR">
                    <a:noFill/>
                  </a:rPr>
                  <a:t> </a:t>
                </a:r>
              </a:p>
            </p:txBody>
          </p:sp>
        </mc:Fallback>
      </mc:AlternateContent>
      <p:sp>
        <p:nvSpPr>
          <p:cNvPr id="4" name="Retângulo 3"/>
          <p:cNvSpPr/>
          <p:nvPr/>
        </p:nvSpPr>
        <p:spPr>
          <a:xfrm>
            <a:off x="1134533" y="4403611"/>
            <a:ext cx="10634134" cy="357790"/>
          </a:xfrm>
          <a:prstGeom prst="rect">
            <a:avLst/>
          </a:prstGeom>
        </p:spPr>
        <p:txBody>
          <a:bodyPr wrap="square">
            <a:spAutoFit/>
          </a:bodyPr>
          <a:lstStyle/>
          <a:p>
            <a:pPr marL="450215" indent="-450215" algn="just" hangingPunct="0">
              <a:lnSpc>
                <a:spcPct val="115000"/>
              </a:lnSpc>
              <a:spcAft>
                <a:spcPts val="0"/>
              </a:spcAft>
            </a:pPr>
            <a:r>
              <a:rPr lang="pt-BR" sz="1500" dirty="0">
                <a:solidFill>
                  <a:srgbClr val="FF0000"/>
                </a:solidFill>
                <a:latin typeface="Arial" panose="020B0604020202020204" pitchFamily="34" charset="0"/>
                <a:ea typeface="Times New Roman" panose="02020603050405020304" pitchFamily="18" charset="0"/>
              </a:rPr>
              <a:t>Pela régua impressa temos h = 1,1 cm e d = 2,5 cm. Com outras réguas pode-se ter outras leituras, mas a razão h/d será,</a:t>
            </a:r>
            <a:endParaRPr lang="pt-BR" sz="1500" dirty="0">
              <a:latin typeface="Times New Roman" panose="02020603050405020304" pitchFamily="18" charset="0"/>
              <a:ea typeface="Times New Roman" panose="02020603050405020304" pitchFamily="18" charset="0"/>
            </a:endParaRPr>
          </a:p>
        </p:txBody>
      </p:sp>
      <p:sp>
        <p:nvSpPr>
          <p:cNvPr id="6" name="Retângulo 5"/>
          <p:cNvSpPr/>
          <p:nvPr/>
        </p:nvSpPr>
        <p:spPr>
          <a:xfrm>
            <a:off x="143933" y="4649801"/>
            <a:ext cx="2678938" cy="323165"/>
          </a:xfrm>
          <a:prstGeom prst="rect">
            <a:avLst/>
          </a:prstGeom>
        </p:spPr>
        <p:txBody>
          <a:bodyPr wrap="none">
            <a:spAutoFit/>
          </a:bodyPr>
          <a:lstStyle/>
          <a:p>
            <a:r>
              <a:rPr lang="pt-BR" sz="1500" dirty="0">
                <a:solidFill>
                  <a:srgbClr val="FF0000"/>
                </a:solidFill>
                <a:latin typeface="Arial" panose="020B0604020202020204" pitchFamily="34" charset="0"/>
                <a:ea typeface="Times New Roman" panose="02020603050405020304" pitchFamily="18" charset="0"/>
              </a:rPr>
              <a:t>aproximadamente, a mesma.</a:t>
            </a:r>
            <a:endParaRPr lang="pt-BR" sz="1500" dirty="0"/>
          </a:p>
        </p:txBody>
      </p:sp>
    </p:spTree>
    <p:extLst>
      <p:ext uri="{BB962C8B-B14F-4D97-AF65-F5344CB8AC3E}">
        <p14:creationId xmlns:p14="http://schemas.microsoft.com/office/powerpoint/2010/main" val="370014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ppt_w</p:attrName>
                                        </p:attrNameLst>
                                      </p:cBhvr>
                                      <p:tavLst>
                                        <p:tav tm="0">
                                          <p:val>
                                            <p:fltVal val="0"/>
                                          </p:val>
                                        </p:tav>
                                        <p:tav tm="100000">
                                          <p:val>
                                            <p:strVal val="#ppt_w"/>
                                          </p:val>
                                        </p:tav>
                                      </p:tavLst>
                                    </p:anim>
                                    <p:anim calcmode="lin" valueType="num">
                                      <p:cBhvr>
                                        <p:cTn id="21" dur="500" fill="hold"/>
                                        <p:tgtEl>
                                          <p:spTgt spid="51"/>
                                        </p:tgtEl>
                                        <p:attrNameLst>
                                          <p:attrName>ppt_h</p:attrName>
                                        </p:attrNameLst>
                                      </p:cBhvr>
                                      <p:tavLst>
                                        <p:tav tm="0">
                                          <p:val>
                                            <p:fltVal val="0"/>
                                          </p:val>
                                        </p:tav>
                                        <p:tav tm="100000">
                                          <p:val>
                                            <p:strVal val="#ppt_h"/>
                                          </p:val>
                                        </p:tav>
                                      </p:tavLst>
                                    </p:anim>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animEffect transition="in" filter="fade">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fill="hold"/>
                                        <p:tgtEl>
                                          <p:spTgt spid="59"/>
                                        </p:tgtEl>
                                        <p:attrNameLst>
                                          <p:attrName>ppt_x</p:attrName>
                                        </p:attrNameLst>
                                      </p:cBhvr>
                                      <p:tavLst>
                                        <p:tav tm="0">
                                          <p:val>
                                            <p:strVal val="#ppt_x"/>
                                          </p:val>
                                        </p:tav>
                                        <p:tav tm="100000">
                                          <p:val>
                                            <p:strVal val="#ppt_x"/>
                                          </p:val>
                                        </p:tav>
                                      </p:tavLst>
                                    </p:anim>
                                    <p:anim calcmode="lin" valueType="num">
                                      <p:cBhvr additive="base">
                                        <p:cTn id="4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outVertical)">
                                      <p:cBhvr>
                                        <p:cTn id="54" dur="500"/>
                                        <p:tgtEl>
                                          <p:spTgt spid="39"/>
                                        </p:tgtEl>
                                      </p:cBhvr>
                                    </p:animEffect>
                                  </p:childTnLst>
                                </p:cTn>
                              </p:par>
                              <p:par>
                                <p:cTn id="55" presetID="16" presetClass="entr" presetSubtype="37"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outVertical)">
                                      <p:cBhvr>
                                        <p:cTn id="57" dur="500"/>
                                        <p:tgtEl>
                                          <p:spTgt spid="40"/>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2" grpId="0"/>
      <p:bldP spid="51" grpId="0"/>
      <p:bldP spid="53" grpId="0"/>
      <p:bldP spid="55" grpId="0"/>
      <p:bldP spid="57" grpId="0"/>
      <p:bldP spid="59"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81B7FA0-0BD3-46D2-B022-E69E54283DE2}"/>
              </a:ext>
            </a:extLst>
          </p:cNvPr>
          <p:cNvSpPr txBox="1"/>
          <p:nvPr/>
        </p:nvSpPr>
        <p:spPr>
          <a:xfrm>
            <a:off x="0" y="92765"/>
            <a:ext cx="4859867" cy="1671227"/>
          </a:xfrm>
          <a:prstGeom prst="rect">
            <a:avLst/>
          </a:prstGeom>
          <a:noFill/>
        </p:spPr>
        <p:txBody>
          <a:bodyPr wrap="square">
            <a:spAutoFit/>
          </a:bodyPr>
          <a:lstStyle/>
          <a:p>
            <a:pPr algn="just">
              <a:lnSpc>
                <a:spcPct val="114000"/>
              </a:lnSpc>
            </a:pPr>
            <a:r>
              <a:rPr lang="pt-BR" sz="1500" b="1" dirty="0">
                <a:effectLst/>
                <a:latin typeface="Arial" panose="020B0604020202020204" pitchFamily="34" charset="0"/>
                <a:ea typeface="Times New Roman" panose="02020603050405020304" pitchFamily="18" charset="0"/>
              </a:rPr>
              <a:t>Questão 5) (1 ponto) </a:t>
            </a:r>
            <a:r>
              <a:rPr lang="pt-PT" sz="1500" dirty="0">
                <a:effectLst/>
                <a:latin typeface="Arial" panose="020B0604020202020204" pitchFamily="34" charset="0"/>
                <a:ea typeface="Times New Roman" panose="02020603050405020304" pitchFamily="18" charset="0"/>
              </a:rPr>
              <a:t>A figura ao lado representa um corte através do meio do Sol. O gráfico do meio traz a densidade e o de baixo a temperatura do Sol em função da distância ao seu centro, de acordo com o modelo solar padrão. Analisando os gráficos, avalie as seguintes afirmativas:</a:t>
            </a:r>
            <a:endParaRPr lang="pt-BR" sz="1500" dirty="0"/>
          </a:p>
        </p:txBody>
      </p:sp>
      <p:sp>
        <p:nvSpPr>
          <p:cNvPr id="7" name="CaixaDeTexto 6">
            <a:extLst>
              <a:ext uri="{FF2B5EF4-FFF2-40B4-BE49-F238E27FC236}">
                <a16:creationId xmlns:a16="http://schemas.microsoft.com/office/drawing/2014/main" id="{8BD7FA09-A7E3-4605-841D-DFF36A1552B7}"/>
              </a:ext>
            </a:extLst>
          </p:cNvPr>
          <p:cNvSpPr txBox="1"/>
          <p:nvPr/>
        </p:nvSpPr>
        <p:spPr>
          <a:xfrm>
            <a:off x="0" y="1976695"/>
            <a:ext cx="4859867" cy="618631"/>
          </a:xfrm>
          <a:prstGeom prst="rect">
            <a:avLst/>
          </a:prstGeom>
          <a:noFill/>
        </p:spPr>
        <p:txBody>
          <a:bodyPr wrap="square">
            <a:spAutoFit/>
          </a:bodyPr>
          <a:lstStyle/>
          <a:p>
            <a:pPr algn="just">
              <a:lnSpc>
                <a:spcPct val="114000"/>
              </a:lnSpc>
            </a:pPr>
            <a:r>
              <a:rPr lang="pt-PT" sz="1500" b="1" dirty="0">
                <a:effectLst/>
                <a:latin typeface="Arial" panose="020B0604020202020204" pitchFamily="34" charset="0"/>
                <a:ea typeface="Times New Roman" panose="02020603050405020304" pitchFamily="18" charset="0"/>
              </a:rPr>
              <a:t>1)</a:t>
            </a:r>
            <a:r>
              <a:rPr lang="pt-PT" sz="1500" dirty="0">
                <a:effectLst/>
                <a:latin typeface="Arial" panose="020B0604020202020204" pitchFamily="34" charset="0"/>
                <a:ea typeface="Times New Roman" panose="02020603050405020304" pitchFamily="18" charset="0"/>
              </a:rPr>
              <a:t> A Zona Radiativa, por ser mais espessa, concentra quase toda a massa do Sol.</a:t>
            </a:r>
            <a:endParaRPr lang="pt-BR" sz="1500" dirty="0"/>
          </a:p>
        </p:txBody>
      </p:sp>
      <p:sp>
        <p:nvSpPr>
          <p:cNvPr id="9" name="CaixaDeTexto 8">
            <a:extLst>
              <a:ext uri="{FF2B5EF4-FFF2-40B4-BE49-F238E27FC236}">
                <a16:creationId xmlns:a16="http://schemas.microsoft.com/office/drawing/2014/main" id="{F7FC9238-EACB-4A28-81E1-5C92EBEDA4DA}"/>
              </a:ext>
            </a:extLst>
          </p:cNvPr>
          <p:cNvSpPr txBox="1"/>
          <p:nvPr/>
        </p:nvSpPr>
        <p:spPr>
          <a:xfrm>
            <a:off x="0" y="2787933"/>
            <a:ext cx="4817533" cy="618631"/>
          </a:xfrm>
          <a:prstGeom prst="rect">
            <a:avLst/>
          </a:prstGeom>
          <a:noFill/>
        </p:spPr>
        <p:txBody>
          <a:bodyPr wrap="square">
            <a:spAutoFit/>
          </a:bodyPr>
          <a:lstStyle/>
          <a:p>
            <a:pPr algn="just">
              <a:lnSpc>
                <a:spcPct val="114000"/>
              </a:lnSpc>
            </a:pPr>
            <a:r>
              <a:rPr lang="pt-PT" sz="1500" b="1" dirty="0">
                <a:effectLst/>
                <a:latin typeface="Arial" panose="020B0604020202020204" pitchFamily="34" charset="0"/>
                <a:ea typeface="Times New Roman" panose="02020603050405020304" pitchFamily="18" charset="0"/>
              </a:rPr>
              <a:t>2)</a:t>
            </a:r>
            <a:r>
              <a:rPr lang="pt-PT" sz="1500" dirty="0">
                <a:effectLst/>
                <a:latin typeface="Arial" panose="020B0604020202020204" pitchFamily="34" charset="0"/>
                <a:ea typeface="Times New Roman" panose="02020603050405020304" pitchFamily="18" charset="0"/>
              </a:rPr>
              <a:t> A massa do Sol está uniformemente distribuída em seu interior.</a:t>
            </a:r>
            <a:endParaRPr lang="pt-BR" sz="1500" dirty="0"/>
          </a:p>
        </p:txBody>
      </p:sp>
      <p:sp>
        <p:nvSpPr>
          <p:cNvPr id="11" name="CaixaDeTexto 10">
            <a:extLst>
              <a:ext uri="{FF2B5EF4-FFF2-40B4-BE49-F238E27FC236}">
                <a16:creationId xmlns:a16="http://schemas.microsoft.com/office/drawing/2014/main" id="{EB7D737D-9982-4F60-8B67-4FDA38FD9B61}"/>
              </a:ext>
            </a:extLst>
          </p:cNvPr>
          <p:cNvSpPr txBox="1"/>
          <p:nvPr/>
        </p:nvSpPr>
        <p:spPr>
          <a:xfrm>
            <a:off x="0" y="3655198"/>
            <a:ext cx="4809067" cy="881780"/>
          </a:xfrm>
          <a:prstGeom prst="rect">
            <a:avLst/>
          </a:prstGeom>
          <a:noFill/>
        </p:spPr>
        <p:txBody>
          <a:bodyPr wrap="square">
            <a:spAutoFit/>
          </a:bodyPr>
          <a:lstStyle/>
          <a:p>
            <a:pPr algn="just">
              <a:lnSpc>
                <a:spcPct val="114000"/>
              </a:lnSpc>
            </a:pPr>
            <a:r>
              <a:rPr lang="pt-PT" sz="1500" b="1" dirty="0">
                <a:effectLst/>
                <a:latin typeface="Arial" panose="020B0604020202020204" pitchFamily="34" charset="0"/>
                <a:ea typeface="Times New Roman" panose="02020603050405020304" pitchFamily="18" charset="0"/>
              </a:rPr>
              <a:t>3)</a:t>
            </a:r>
            <a:r>
              <a:rPr lang="pt-PT" sz="1500" dirty="0">
                <a:effectLst/>
                <a:latin typeface="Arial" panose="020B0604020202020204" pitchFamily="34" charset="0"/>
                <a:ea typeface="Times New Roman" panose="02020603050405020304" pitchFamily="18" charset="0"/>
              </a:rPr>
              <a:t> Entre 200.000 km e 500.000 km do centro, a temperatura do interior do Sol decresce cerca de 5 milhões de Kelvin.</a:t>
            </a:r>
            <a:endParaRPr lang="pt-BR" sz="1500" dirty="0"/>
          </a:p>
        </p:txBody>
      </p:sp>
      <p:sp>
        <p:nvSpPr>
          <p:cNvPr id="13" name="CaixaDeTexto 12">
            <a:extLst>
              <a:ext uri="{FF2B5EF4-FFF2-40B4-BE49-F238E27FC236}">
                <a16:creationId xmlns:a16="http://schemas.microsoft.com/office/drawing/2014/main" id="{F7E8BDBF-BB52-4479-BEA8-E3BCA9578AAA}"/>
              </a:ext>
            </a:extLst>
          </p:cNvPr>
          <p:cNvSpPr txBox="1"/>
          <p:nvPr/>
        </p:nvSpPr>
        <p:spPr>
          <a:xfrm>
            <a:off x="0" y="4742656"/>
            <a:ext cx="4859867" cy="618631"/>
          </a:xfrm>
          <a:prstGeom prst="rect">
            <a:avLst/>
          </a:prstGeom>
          <a:noFill/>
        </p:spPr>
        <p:txBody>
          <a:bodyPr wrap="square">
            <a:spAutoFit/>
          </a:bodyPr>
          <a:lstStyle/>
          <a:p>
            <a:pPr algn="just">
              <a:lnSpc>
                <a:spcPct val="114000"/>
              </a:lnSpc>
            </a:pPr>
            <a:r>
              <a:rPr lang="pt-PT" sz="1500" b="1" dirty="0">
                <a:effectLst/>
                <a:latin typeface="Arial" panose="020B0604020202020204" pitchFamily="34" charset="0"/>
                <a:ea typeface="Times New Roman" panose="02020603050405020304" pitchFamily="18" charset="0"/>
              </a:rPr>
              <a:t>4)</a:t>
            </a:r>
            <a:r>
              <a:rPr lang="pt-PT" sz="1500" dirty="0">
                <a:effectLst/>
                <a:latin typeface="Arial" panose="020B0604020202020204" pitchFamily="34" charset="0"/>
                <a:ea typeface="Times New Roman" panose="02020603050405020304" pitchFamily="18" charset="0"/>
              </a:rPr>
              <a:t> Segundo o modelo solar padrão, a temperatura do núcleo do Sol não chega a 16 milhões de Kelvin.</a:t>
            </a:r>
            <a:endParaRPr lang="pt-BR" sz="1500" dirty="0"/>
          </a:p>
        </p:txBody>
      </p:sp>
      <p:pic>
        <p:nvPicPr>
          <p:cNvPr id="15" name="Imagem 14">
            <a:extLst>
              <a:ext uri="{FF2B5EF4-FFF2-40B4-BE49-F238E27FC236}">
                <a16:creationId xmlns:a16="http://schemas.microsoft.com/office/drawing/2014/main" id="{1717B878-532B-448F-82C9-5684D632D92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000" contrast="-32000"/>
                    </a14:imgEffect>
                  </a14:imgLayer>
                </a14:imgProps>
              </a:ext>
              <a:ext uri="{28A0092B-C50C-407E-A947-70E740481C1C}">
                <a14:useLocalDpi xmlns:a14="http://schemas.microsoft.com/office/drawing/2010/main" val="0"/>
              </a:ext>
            </a:extLst>
          </a:blip>
          <a:stretch>
            <a:fillRect/>
          </a:stretch>
        </p:blipFill>
        <p:spPr>
          <a:xfrm>
            <a:off x="4956313" y="225287"/>
            <a:ext cx="3339548" cy="5904288"/>
          </a:xfrm>
          <a:prstGeom prst="rect">
            <a:avLst/>
          </a:prstGeom>
        </p:spPr>
      </p:pic>
      <p:cxnSp>
        <p:nvCxnSpPr>
          <p:cNvPr id="16" name="Conector reto 15">
            <a:extLst>
              <a:ext uri="{FF2B5EF4-FFF2-40B4-BE49-F238E27FC236}">
                <a16:creationId xmlns:a16="http://schemas.microsoft.com/office/drawing/2014/main" id="{B8AB63A7-2DBD-4D11-9986-870CE4B2D648}"/>
              </a:ext>
            </a:extLst>
          </p:cNvPr>
          <p:cNvCxnSpPr/>
          <p:nvPr/>
        </p:nvCxnSpPr>
        <p:spPr>
          <a:xfrm>
            <a:off x="5683329" y="4422379"/>
            <a:ext cx="969356" cy="11343"/>
          </a:xfrm>
          <a:prstGeom prst="line">
            <a:avLst/>
          </a:prstGeom>
          <a:noFill/>
          <a:ln w="9525" cap="flat" cmpd="sng" algn="ctr">
            <a:solidFill>
              <a:srgbClr val="FF0000"/>
            </a:solidFill>
            <a:prstDash val="solid"/>
          </a:ln>
          <a:effectLst/>
        </p:spPr>
      </p:cxnSp>
      <p:cxnSp>
        <p:nvCxnSpPr>
          <p:cNvPr id="17" name="Conector reto 16">
            <a:extLst>
              <a:ext uri="{FF2B5EF4-FFF2-40B4-BE49-F238E27FC236}">
                <a16:creationId xmlns:a16="http://schemas.microsoft.com/office/drawing/2014/main" id="{0C2463C9-925D-457D-957E-1B0EE907EDC4}"/>
              </a:ext>
            </a:extLst>
          </p:cNvPr>
          <p:cNvCxnSpPr/>
          <p:nvPr/>
        </p:nvCxnSpPr>
        <p:spPr>
          <a:xfrm>
            <a:off x="5683329" y="5114332"/>
            <a:ext cx="1229427" cy="11343"/>
          </a:xfrm>
          <a:prstGeom prst="line">
            <a:avLst/>
          </a:prstGeom>
          <a:noFill/>
          <a:ln w="9525" cap="flat" cmpd="sng" algn="ctr">
            <a:solidFill>
              <a:srgbClr val="FF0000"/>
            </a:solidFill>
            <a:prstDash val="solid"/>
          </a:ln>
          <a:effectLst/>
        </p:spPr>
      </p:cxnSp>
      <p:cxnSp>
        <p:nvCxnSpPr>
          <p:cNvPr id="18" name="Conector reto 17">
            <a:extLst>
              <a:ext uri="{FF2B5EF4-FFF2-40B4-BE49-F238E27FC236}">
                <a16:creationId xmlns:a16="http://schemas.microsoft.com/office/drawing/2014/main" id="{46EEED73-76E1-4722-959D-3475672E49D7}"/>
              </a:ext>
            </a:extLst>
          </p:cNvPr>
          <p:cNvCxnSpPr/>
          <p:nvPr/>
        </p:nvCxnSpPr>
        <p:spPr>
          <a:xfrm>
            <a:off x="5677419" y="5596431"/>
            <a:ext cx="1613622" cy="11343"/>
          </a:xfrm>
          <a:prstGeom prst="line">
            <a:avLst/>
          </a:prstGeom>
          <a:noFill/>
          <a:ln w="9525" cap="flat" cmpd="sng" algn="ctr">
            <a:solidFill>
              <a:srgbClr val="FF0000"/>
            </a:solidFill>
            <a:prstDash val="solid"/>
          </a:ln>
          <a:effectLst/>
        </p:spPr>
      </p:cxnSp>
      <p:sp>
        <p:nvSpPr>
          <p:cNvPr id="20" name="CaixaDeTexto 19">
            <a:extLst>
              <a:ext uri="{FF2B5EF4-FFF2-40B4-BE49-F238E27FC236}">
                <a16:creationId xmlns:a16="http://schemas.microsoft.com/office/drawing/2014/main" id="{1F1F817A-29E7-4062-BFBF-CB2FB9449EB8}"/>
              </a:ext>
            </a:extLst>
          </p:cNvPr>
          <p:cNvSpPr txBox="1"/>
          <p:nvPr/>
        </p:nvSpPr>
        <p:spPr>
          <a:xfrm>
            <a:off x="8432801" y="2966438"/>
            <a:ext cx="3683000" cy="553998"/>
          </a:xfrm>
          <a:prstGeom prst="rect">
            <a:avLst/>
          </a:prstGeom>
          <a:noFill/>
        </p:spPr>
        <p:txBody>
          <a:bodyPr wrap="square">
            <a:spAutoFit/>
          </a:bodyPr>
          <a:lstStyle/>
          <a:p>
            <a:pPr algn="just"/>
            <a:r>
              <a:rPr lang="pt-BR" sz="1500" b="1" dirty="0">
                <a:effectLst/>
                <a:latin typeface="Arial" panose="020B0604020202020204" pitchFamily="34" charset="0"/>
                <a:ea typeface="Times New Roman" panose="02020603050405020304" pitchFamily="18" charset="0"/>
              </a:rPr>
              <a:t>Pergunta 5)</a:t>
            </a:r>
            <a:r>
              <a:rPr lang="pt-BR" sz="1500" dirty="0">
                <a:effectLst/>
                <a:latin typeface="Arial" panose="020B0604020202020204" pitchFamily="34" charset="0"/>
                <a:ea typeface="Times New Roman" panose="02020603050405020304" pitchFamily="18" charset="0"/>
              </a:rPr>
              <a:t> Assinale a única alternativa abaixo que está correta.</a:t>
            </a:r>
            <a:endParaRPr lang="pt-BR" sz="1500" dirty="0"/>
          </a:p>
        </p:txBody>
      </p:sp>
      <p:sp>
        <p:nvSpPr>
          <p:cNvPr id="22" name="CaixaDeTexto 21">
            <a:extLst>
              <a:ext uri="{FF2B5EF4-FFF2-40B4-BE49-F238E27FC236}">
                <a16:creationId xmlns:a16="http://schemas.microsoft.com/office/drawing/2014/main" id="{C43903B1-91DF-4176-8D2D-AC043EF53E5A}"/>
              </a:ext>
            </a:extLst>
          </p:cNvPr>
          <p:cNvSpPr txBox="1"/>
          <p:nvPr/>
        </p:nvSpPr>
        <p:spPr>
          <a:xfrm>
            <a:off x="8346661" y="3710832"/>
            <a:ext cx="3785530" cy="1477328"/>
          </a:xfrm>
          <a:prstGeom prst="rect">
            <a:avLst/>
          </a:prstGeom>
          <a:noFill/>
        </p:spPr>
        <p:txBody>
          <a:bodyPr wrap="square">
            <a:spAutoFit/>
          </a:bodyPr>
          <a:lstStyle/>
          <a:p>
            <a:pPr indent="90170" algn="just" hangingPunct="0">
              <a:lnSpc>
                <a:spcPct val="150000"/>
              </a:lnSpc>
              <a:spcAft>
                <a:spcPts val="0"/>
              </a:spcAft>
            </a:pPr>
            <a:r>
              <a:rPr lang="pt-PT" sz="1500" dirty="0">
                <a:effectLst/>
                <a:latin typeface="Arial" panose="020B0604020202020204" pitchFamily="34" charset="0"/>
                <a:ea typeface="Times New Roman" panose="02020603050405020304" pitchFamily="18" charset="0"/>
              </a:rPr>
              <a:t>(   ) As afirmativas 1 e 3 estão corretas</a:t>
            </a:r>
            <a:endParaRPr lang="pt-BR" sz="1500" dirty="0">
              <a:effectLst/>
              <a:latin typeface="Times New Roman" panose="02020603050405020304" pitchFamily="18" charset="0"/>
              <a:ea typeface="Times New Roman" panose="02020603050405020304" pitchFamily="18" charset="0"/>
            </a:endParaRPr>
          </a:p>
          <a:p>
            <a:pPr indent="90170" algn="just" hangingPunct="0">
              <a:lnSpc>
                <a:spcPct val="150000"/>
              </a:lnSpc>
              <a:spcAft>
                <a:spcPts val="0"/>
              </a:spcAft>
            </a:pPr>
            <a:r>
              <a:rPr lang="pt-PT" sz="1500" dirty="0">
                <a:effectLst/>
                <a:latin typeface="Arial" panose="020B0604020202020204" pitchFamily="34" charset="0"/>
                <a:ea typeface="Times New Roman" panose="02020603050405020304" pitchFamily="18" charset="0"/>
              </a:rPr>
              <a:t>(   ) As afirmativas 2 e 4 estão corretas</a:t>
            </a:r>
            <a:endParaRPr lang="pt-BR" sz="1500" dirty="0">
              <a:effectLst/>
              <a:latin typeface="Times New Roman" panose="02020603050405020304" pitchFamily="18" charset="0"/>
              <a:ea typeface="Times New Roman" panose="02020603050405020304" pitchFamily="18" charset="0"/>
            </a:endParaRPr>
          </a:p>
          <a:p>
            <a:pPr indent="90170" algn="just" hangingPunct="0">
              <a:lnSpc>
                <a:spcPct val="150000"/>
              </a:lnSpc>
              <a:spcAft>
                <a:spcPts val="0"/>
              </a:spcAft>
            </a:pPr>
            <a:r>
              <a:rPr lang="pt-PT" sz="1500" dirty="0">
                <a:effectLst/>
                <a:latin typeface="Arial" panose="020B0604020202020204" pitchFamily="34" charset="0"/>
                <a:ea typeface="Times New Roman" panose="02020603050405020304" pitchFamily="18" charset="0"/>
              </a:rPr>
              <a:t>(</a:t>
            </a:r>
            <a:r>
              <a:rPr lang="pt-PT" sz="1500" b="1" dirty="0">
                <a:solidFill>
                  <a:srgbClr val="FF0000"/>
                </a:solidFill>
                <a:latin typeface="Arial" panose="020B0604020202020204" pitchFamily="34" charset="0"/>
                <a:ea typeface="Times New Roman" panose="02020603050405020304" pitchFamily="18" charset="0"/>
              </a:rPr>
              <a:t>   </a:t>
            </a:r>
            <a:r>
              <a:rPr lang="pt-PT" sz="1500" dirty="0">
                <a:effectLst/>
                <a:latin typeface="Arial" panose="020B0604020202020204" pitchFamily="34" charset="0"/>
                <a:ea typeface="Times New Roman" panose="02020603050405020304" pitchFamily="18" charset="0"/>
              </a:rPr>
              <a:t>) As afirmativas 3 e 4 estão corretas</a:t>
            </a:r>
            <a:endParaRPr lang="pt-BR" sz="1500" dirty="0">
              <a:effectLst/>
              <a:latin typeface="Times New Roman" panose="02020603050405020304" pitchFamily="18" charset="0"/>
              <a:ea typeface="Times New Roman" panose="02020603050405020304" pitchFamily="18" charset="0"/>
            </a:endParaRPr>
          </a:p>
          <a:p>
            <a:pPr algn="just">
              <a:lnSpc>
                <a:spcPct val="150000"/>
              </a:lnSpc>
            </a:pPr>
            <a:r>
              <a:rPr lang="pt-PT" sz="1500" dirty="0">
                <a:effectLst/>
                <a:latin typeface="Arial" panose="020B0604020202020204" pitchFamily="34" charset="0"/>
                <a:ea typeface="Times New Roman" panose="02020603050405020304" pitchFamily="18" charset="0"/>
              </a:rPr>
              <a:t>  (   ) Somente a afirmativa 4 está correta</a:t>
            </a:r>
            <a:endParaRPr lang="pt-BR" sz="1500" dirty="0"/>
          </a:p>
        </p:txBody>
      </p:sp>
      <p:sp>
        <p:nvSpPr>
          <p:cNvPr id="24" name="CaixaDeTexto 23">
            <a:extLst>
              <a:ext uri="{FF2B5EF4-FFF2-40B4-BE49-F238E27FC236}">
                <a16:creationId xmlns:a16="http://schemas.microsoft.com/office/drawing/2014/main" id="{8EF58001-AFCC-4725-817A-50BC4B078E1C}"/>
              </a:ext>
            </a:extLst>
          </p:cNvPr>
          <p:cNvSpPr txBox="1"/>
          <p:nvPr/>
        </p:nvSpPr>
        <p:spPr>
          <a:xfrm>
            <a:off x="4819375" y="6224624"/>
            <a:ext cx="3638826" cy="523220"/>
          </a:xfrm>
          <a:prstGeom prst="rect">
            <a:avLst/>
          </a:prstGeom>
          <a:noFill/>
        </p:spPr>
        <p:txBody>
          <a:bodyPr wrap="square">
            <a:spAutoFit/>
          </a:bodyPr>
          <a:lstStyle/>
          <a:p>
            <a:pPr algn="just"/>
            <a:r>
              <a:rPr lang="pt-PT" sz="1400" i="1" dirty="0">
                <a:solidFill>
                  <a:srgbClr val="FF0000"/>
                </a:solidFill>
                <a:effectLst/>
                <a:latin typeface="Arial" panose="020B0604020202020204" pitchFamily="34" charset="0"/>
                <a:ea typeface="Times New Roman" panose="02020603050405020304" pitchFamily="18" charset="0"/>
              </a:rPr>
              <a:t>Obs: As linhas vermelhas mostram como chegamos à resposta. Não são obrigatórias</a:t>
            </a:r>
            <a:endParaRPr lang="pt-BR" sz="1400" dirty="0"/>
          </a:p>
        </p:txBody>
      </p:sp>
      <p:sp>
        <p:nvSpPr>
          <p:cNvPr id="19" name="CaixaDeTexto 18">
            <a:extLst>
              <a:ext uri="{FF2B5EF4-FFF2-40B4-BE49-F238E27FC236}">
                <a16:creationId xmlns:a16="http://schemas.microsoft.com/office/drawing/2014/main" id="{CFB319B3-A730-4318-BF76-BC60971470F6}"/>
              </a:ext>
            </a:extLst>
          </p:cNvPr>
          <p:cNvSpPr txBox="1"/>
          <p:nvPr/>
        </p:nvSpPr>
        <p:spPr>
          <a:xfrm>
            <a:off x="8526301" y="4442600"/>
            <a:ext cx="291548" cy="369332"/>
          </a:xfrm>
          <a:prstGeom prst="rect">
            <a:avLst/>
          </a:prstGeom>
          <a:noFill/>
        </p:spPr>
        <p:txBody>
          <a:bodyPr wrap="square">
            <a:spAutoFit/>
          </a:bodyPr>
          <a:lstStyle/>
          <a:p>
            <a:r>
              <a:rPr lang="pt-PT" b="1" dirty="0">
                <a:solidFill>
                  <a:srgbClr val="FF0000"/>
                </a:solidFill>
                <a:latin typeface="Arial" panose="020B0604020202020204" pitchFamily="34" charset="0"/>
                <a:cs typeface="Arial" panose="020B0604020202020204" pitchFamily="34" charset="0"/>
              </a:rPr>
              <a:t>x</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7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par>
                                <p:cTn id="11" presetID="16" presetClass="entr" presetSubtype="37"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4F15B03-0041-410A-AA44-8B25CBA39BE3}"/>
              </a:ext>
            </a:extLst>
          </p:cNvPr>
          <p:cNvSpPr txBox="1"/>
          <p:nvPr/>
        </p:nvSpPr>
        <p:spPr>
          <a:xfrm>
            <a:off x="110609" y="0"/>
            <a:ext cx="8288324" cy="2725361"/>
          </a:xfrm>
          <a:prstGeom prst="rect">
            <a:avLst/>
          </a:prstGeom>
          <a:noFill/>
        </p:spPr>
        <p:txBody>
          <a:bodyPr wrap="square">
            <a:spAutoFit/>
          </a:bodyPr>
          <a:lstStyle/>
          <a:p>
            <a:pPr algn="just" fontAlgn="auto" hangingPunct="1">
              <a:lnSpc>
                <a:spcPct val="115000"/>
              </a:lnSpc>
              <a:spcAft>
                <a:spcPts val="0"/>
              </a:spcAft>
            </a:pPr>
            <a:r>
              <a:rPr lang="pt-BR" sz="1500" b="1" dirty="0">
                <a:effectLst/>
                <a:latin typeface="Arial" panose="020B0604020202020204" pitchFamily="34" charset="0"/>
                <a:ea typeface="Times New Roman" panose="02020603050405020304" pitchFamily="18" charset="0"/>
              </a:rPr>
              <a:t>Questão 6)  (1 ponto)</a:t>
            </a:r>
            <a:r>
              <a:rPr lang="pt-BR" sz="1500" dirty="0">
                <a:effectLst/>
                <a:latin typeface="Times New Roman" panose="02020603050405020304" pitchFamily="18" charset="0"/>
                <a:ea typeface="Times New Roman" panose="02020603050405020304" pitchFamily="18" charset="0"/>
              </a:rPr>
              <a:t> </a:t>
            </a:r>
            <a:r>
              <a:rPr lang="pt-BR" sz="1500" dirty="0">
                <a:effectLst/>
                <a:latin typeface="Arial" panose="020B0604020202020204" pitchFamily="34" charset="0"/>
                <a:ea typeface="Times New Roman" panose="02020603050405020304" pitchFamily="18" charset="0"/>
              </a:rPr>
              <a:t>A figura abaixo mostra uma parte do céu ao redor do Polo Celeste Sul (PCS), conforme visto da cidade do Rio de Janeiro dia 09/03/15 às 19h30min. Sobre a Terra temos os meridianos e os paralelos. Envolvendo a Terra temos uma esfera imaginária chamada Esfera Celeste. Sobre ela também temos meridianos celestes e paralelos. Os eixos de rotação da Terra e da Esfera Celeste são coincidentes. O centro da figura abaixo é o PCS (local onde o eixo de rotação da Terra, se prolongado, “furaria” a Esfera Celeste). As linhas “radiais” são partes dos meridianos celestes indo do PCS para o Polo Celeste Norte (PCN) (não visível na figura). As linhas circulares são alguns dos círculos paralelos ao Equador Celeste. A distância entre o PCS e a direção cardeal Sul é proporcional à latitude do local, o Rio de Janeiro, neste caso, cuja latitude é de -23º.</a:t>
            </a:r>
            <a:endParaRPr lang="pt-BR" sz="1500" dirty="0">
              <a:effectLst/>
              <a:latin typeface="Times New Roman" panose="02020603050405020304" pitchFamily="18" charset="0"/>
              <a:ea typeface="Times New Roman" panose="02020603050405020304" pitchFamily="18" charset="0"/>
            </a:endParaRPr>
          </a:p>
        </p:txBody>
      </p:sp>
      <p:sp>
        <p:nvSpPr>
          <p:cNvPr id="7" name="Retângulo 6">
            <a:extLst>
              <a:ext uri="{FF2B5EF4-FFF2-40B4-BE49-F238E27FC236}">
                <a16:creationId xmlns:a16="http://schemas.microsoft.com/office/drawing/2014/main" id="{C429DBA9-A63B-4121-B739-2B621D6BC7D1}"/>
              </a:ext>
            </a:extLst>
          </p:cNvPr>
          <p:cNvSpPr/>
          <p:nvPr/>
        </p:nvSpPr>
        <p:spPr>
          <a:xfrm>
            <a:off x="261178" y="2302105"/>
            <a:ext cx="6762474" cy="3513943"/>
          </a:xfrm>
          <a:prstGeom prst="rect">
            <a:avLst/>
          </a:prstGeom>
        </p:spPr>
      </p:sp>
      <p:grpSp>
        <p:nvGrpSpPr>
          <p:cNvPr id="9" name="Grupo 984">
            <a:extLst>
              <a:ext uri="{FF2B5EF4-FFF2-40B4-BE49-F238E27FC236}">
                <a16:creationId xmlns:a16="http://schemas.microsoft.com/office/drawing/2014/main" id="{9BBE22F3-A31A-4561-8ECE-C039C8485987}"/>
              </a:ext>
            </a:extLst>
          </p:cNvPr>
          <p:cNvGrpSpPr/>
          <p:nvPr/>
        </p:nvGrpSpPr>
        <p:grpSpPr>
          <a:xfrm>
            <a:off x="439449" y="2768952"/>
            <a:ext cx="6315809" cy="3180971"/>
            <a:chOff x="180000" y="180000"/>
            <a:chExt cx="6096635" cy="2690200"/>
          </a:xfrm>
        </p:grpSpPr>
        <p:pic>
          <p:nvPicPr>
            <p:cNvPr id="14" name="Imagem 13">
              <a:extLst>
                <a:ext uri="{FF2B5EF4-FFF2-40B4-BE49-F238E27FC236}">
                  <a16:creationId xmlns:a16="http://schemas.microsoft.com/office/drawing/2014/main" id="{4E3F0298-6308-4894-A845-5AB014BEC7DB}"/>
                </a:ext>
              </a:extLst>
            </p:cNvPr>
            <p:cNvPicPr/>
            <p:nvPr/>
          </p:nvPicPr>
          <p:blipFill rotWithShape="1">
            <a:blip r:embed="rId2" cstate="print">
              <a:extLst>
                <a:ext uri="{28A0092B-C50C-407E-A947-70E740481C1C}">
                  <a14:useLocalDpi xmlns:a14="http://schemas.microsoft.com/office/drawing/2010/main" val="0"/>
                </a:ext>
              </a:extLst>
            </a:blip>
            <a:srcRect b="21516"/>
            <a:stretch/>
          </p:blipFill>
          <p:spPr bwMode="auto">
            <a:xfrm>
              <a:off x="180000" y="180000"/>
              <a:ext cx="6096635" cy="2504440"/>
            </a:xfrm>
            <a:prstGeom prst="rect">
              <a:avLst/>
            </a:prstGeom>
            <a:ln>
              <a:noFill/>
            </a:ln>
            <a:extLst>
              <a:ext uri="{53640926-AAD7-44D8-BBD7-CCE9431645EC}">
                <a14:shadowObscured xmlns:a14="http://schemas.microsoft.com/office/drawing/2010/main"/>
              </a:ext>
            </a:extLst>
          </p:spPr>
        </p:pic>
        <p:sp>
          <p:nvSpPr>
            <p:cNvPr id="15" name="Caixa de texto 975">
              <a:extLst>
                <a:ext uri="{FF2B5EF4-FFF2-40B4-BE49-F238E27FC236}">
                  <a16:creationId xmlns:a16="http://schemas.microsoft.com/office/drawing/2014/main" id="{C7E0C1D4-0D7B-436B-9CFD-800DEA01E675}"/>
                </a:ext>
              </a:extLst>
            </p:cNvPr>
            <p:cNvSpPr txBox="1"/>
            <p:nvPr/>
          </p:nvSpPr>
          <p:spPr>
            <a:xfrm>
              <a:off x="2992120" y="873760"/>
              <a:ext cx="477520" cy="238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BR" sz="1100" b="1">
                  <a:effectLst/>
                  <a:latin typeface="Arial" panose="020B0604020202020204" pitchFamily="34" charset="0"/>
                  <a:ea typeface="Times New Roman" panose="02020603050405020304" pitchFamily="18" charset="0"/>
                </a:rPr>
                <a:t>PCS</a:t>
              </a:r>
              <a:endParaRPr lang="pt-BR" sz="1200">
                <a:effectLst/>
                <a:latin typeface="Times New Roman" panose="02020603050405020304" pitchFamily="18" charset="0"/>
                <a:ea typeface="Times New Roman" panose="02020603050405020304" pitchFamily="18" charset="0"/>
              </a:endParaRPr>
            </a:p>
          </p:txBody>
        </p:sp>
        <p:cxnSp>
          <p:nvCxnSpPr>
            <p:cNvPr id="16" name="Conector de seta reta 976">
              <a:extLst>
                <a:ext uri="{FF2B5EF4-FFF2-40B4-BE49-F238E27FC236}">
                  <a16:creationId xmlns:a16="http://schemas.microsoft.com/office/drawing/2014/main" id="{B222F47F-C2B5-4E25-BF6A-78B60388166E}"/>
                </a:ext>
              </a:extLst>
            </p:cNvPr>
            <p:cNvCxnSpPr/>
            <p:nvPr/>
          </p:nvCxnSpPr>
          <p:spPr>
            <a:xfrm>
              <a:off x="3235960" y="1112520"/>
              <a:ext cx="5080" cy="4165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orma livre 980">
              <a:extLst>
                <a:ext uri="{FF2B5EF4-FFF2-40B4-BE49-F238E27FC236}">
                  <a16:creationId xmlns:a16="http://schemas.microsoft.com/office/drawing/2014/main" id="{B086E6C3-AAF0-4A3A-BAE5-8C70B9A12238}"/>
                </a:ext>
              </a:extLst>
            </p:cNvPr>
            <p:cNvSpPr/>
            <p:nvPr/>
          </p:nvSpPr>
          <p:spPr>
            <a:xfrm>
              <a:off x="203200" y="2037080"/>
              <a:ext cx="6065520" cy="487868"/>
            </a:xfrm>
            <a:custGeom>
              <a:avLst/>
              <a:gdLst>
                <a:gd name="connsiteX0" fmla="*/ 0 w 6065520"/>
                <a:gd name="connsiteY0" fmla="*/ 223520 h 487868"/>
                <a:gd name="connsiteX1" fmla="*/ 284480 w 6065520"/>
                <a:gd name="connsiteY1" fmla="*/ 279400 h 487868"/>
                <a:gd name="connsiteX2" fmla="*/ 289560 w 6065520"/>
                <a:gd name="connsiteY2" fmla="*/ 279400 h 487868"/>
                <a:gd name="connsiteX3" fmla="*/ 594360 w 6065520"/>
                <a:gd name="connsiteY3" fmla="*/ 330200 h 487868"/>
                <a:gd name="connsiteX4" fmla="*/ 853440 w 6065520"/>
                <a:gd name="connsiteY4" fmla="*/ 355600 h 487868"/>
                <a:gd name="connsiteX5" fmla="*/ 1143000 w 6065520"/>
                <a:gd name="connsiteY5" fmla="*/ 401320 h 487868"/>
                <a:gd name="connsiteX6" fmla="*/ 1534160 w 6065520"/>
                <a:gd name="connsiteY6" fmla="*/ 447040 h 487868"/>
                <a:gd name="connsiteX7" fmla="*/ 2087880 w 6065520"/>
                <a:gd name="connsiteY7" fmla="*/ 482600 h 487868"/>
                <a:gd name="connsiteX8" fmla="*/ 2661920 w 6065520"/>
                <a:gd name="connsiteY8" fmla="*/ 487680 h 487868"/>
                <a:gd name="connsiteX9" fmla="*/ 3053080 w 6065520"/>
                <a:gd name="connsiteY9" fmla="*/ 482600 h 487868"/>
                <a:gd name="connsiteX10" fmla="*/ 3444240 w 6065520"/>
                <a:gd name="connsiteY10" fmla="*/ 457200 h 487868"/>
                <a:gd name="connsiteX11" fmla="*/ 3870960 w 6065520"/>
                <a:gd name="connsiteY11" fmla="*/ 416560 h 487868"/>
                <a:gd name="connsiteX12" fmla="*/ 4267200 w 6065520"/>
                <a:gd name="connsiteY12" fmla="*/ 360680 h 487868"/>
                <a:gd name="connsiteX13" fmla="*/ 4663440 w 6065520"/>
                <a:gd name="connsiteY13" fmla="*/ 304800 h 487868"/>
                <a:gd name="connsiteX14" fmla="*/ 5024120 w 6065520"/>
                <a:gd name="connsiteY14" fmla="*/ 233680 h 487868"/>
                <a:gd name="connsiteX15" fmla="*/ 5704840 w 6065520"/>
                <a:gd name="connsiteY15" fmla="*/ 111760 h 487868"/>
                <a:gd name="connsiteX16" fmla="*/ 6065520 w 6065520"/>
                <a:gd name="connsiteY16" fmla="*/ 0 h 487868"/>
                <a:gd name="connsiteX17" fmla="*/ 6065520 w 6065520"/>
                <a:gd name="connsiteY17" fmla="*/ 0 h 4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5520" h="487868">
                  <a:moveTo>
                    <a:pt x="0" y="223520"/>
                  </a:moveTo>
                  <a:lnTo>
                    <a:pt x="284480" y="279400"/>
                  </a:lnTo>
                  <a:cubicBezTo>
                    <a:pt x="332740" y="288713"/>
                    <a:pt x="289560" y="279400"/>
                    <a:pt x="289560" y="279400"/>
                  </a:cubicBezTo>
                  <a:cubicBezTo>
                    <a:pt x="341207" y="287867"/>
                    <a:pt x="500380" y="317500"/>
                    <a:pt x="594360" y="330200"/>
                  </a:cubicBezTo>
                  <a:cubicBezTo>
                    <a:pt x="688340" y="342900"/>
                    <a:pt x="762000" y="343747"/>
                    <a:pt x="853440" y="355600"/>
                  </a:cubicBezTo>
                  <a:cubicBezTo>
                    <a:pt x="944880" y="367453"/>
                    <a:pt x="1029547" y="386080"/>
                    <a:pt x="1143000" y="401320"/>
                  </a:cubicBezTo>
                  <a:cubicBezTo>
                    <a:pt x="1256453" y="416560"/>
                    <a:pt x="1376680" y="433493"/>
                    <a:pt x="1534160" y="447040"/>
                  </a:cubicBezTo>
                  <a:cubicBezTo>
                    <a:pt x="1691640" y="460587"/>
                    <a:pt x="1899920" y="475827"/>
                    <a:pt x="2087880" y="482600"/>
                  </a:cubicBezTo>
                  <a:cubicBezTo>
                    <a:pt x="2275840" y="489373"/>
                    <a:pt x="2501053" y="487680"/>
                    <a:pt x="2661920" y="487680"/>
                  </a:cubicBezTo>
                  <a:cubicBezTo>
                    <a:pt x="2822787" y="487680"/>
                    <a:pt x="2922693" y="487680"/>
                    <a:pt x="3053080" y="482600"/>
                  </a:cubicBezTo>
                  <a:cubicBezTo>
                    <a:pt x="3183467" y="477520"/>
                    <a:pt x="3307927" y="468207"/>
                    <a:pt x="3444240" y="457200"/>
                  </a:cubicBezTo>
                  <a:cubicBezTo>
                    <a:pt x="3580553" y="446193"/>
                    <a:pt x="3733800" y="432647"/>
                    <a:pt x="3870960" y="416560"/>
                  </a:cubicBezTo>
                  <a:cubicBezTo>
                    <a:pt x="4008120" y="400473"/>
                    <a:pt x="4267200" y="360680"/>
                    <a:pt x="4267200" y="360680"/>
                  </a:cubicBezTo>
                  <a:cubicBezTo>
                    <a:pt x="4399280" y="342053"/>
                    <a:pt x="4537287" y="325967"/>
                    <a:pt x="4663440" y="304800"/>
                  </a:cubicBezTo>
                  <a:cubicBezTo>
                    <a:pt x="4789593" y="283633"/>
                    <a:pt x="5024120" y="233680"/>
                    <a:pt x="5024120" y="233680"/>
                  </a:cubicBezTo>
                  <a:cubicBezTo>
                    <a:pt x="5197687" y="201507"/>
                    <a:pt x="5531273" y="150707"/>
                    <a:pt x="5704840" y="111760"/>
                  </a:cubicBezTo>
                  <a:cubicBezTo>
                    <a:pt x="5878407" y="72813"/>
                    <a:pt x="6065520" y="0"/>
                    <a:pt x="6065520" y="0"/>
                  </a:cubicBezTo>
                  <a:lnTo>
                    <a:pt x="606552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8" name="Caixa de texto 981">
              <a:extLst>
                <a:ext uri="{FF2B5EF4-FFF2-40B4-BE49-F238E27FC236}">
                  <a16:creationId xmlns:a16="http://schemas.microsoft.com/office/drawing/2014/main" id="{E6ECAF30-5BB8-48FA-9764-6ABE2227C10E}"/>
                </a:ext>
              </a:extLst>
            </p:cNvPr>
            <p:cNvSpPr txBox="1"/>
            <p:nvPr/>
          </p:nvSpPr>
          <p:spPr>
            <a:xfrm rot="20995288">
              <a:off x="4790439" y="2291080"/>
              <a:ext cx="1486195" cy="2997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BR" sz="1200" dirty="0">
                  <a:effectLst/>
                  <a:latin typeface="Arial" panose="020B0604020202020204" pitchFamily="34" charset="0"/>
                  <a:ea typeface="Times New Roman" panose="02020603050405020304" pitchFamily="18" charset="0"/>
                </a:rPr>
                <a:t>Linha do horizonte</a:t>
              </a:r>
              <a:endParaRPr lang="pt-BR" sz="1200" dirty="0">
                <a:effectLst/>
                <a:latin typeface="Times New Roman" panose="02020603050405020304" pitchFamily="18" charset="0"/>
                <a:ea typeface="Times New Roman" panose="02020603050405020304" pitchFamily="18" charset="0"/>
              </a:endParaRPr>
            </a:p>
          </p:txBody>
        </p:sp>
        <p:sp>
          <p:nvSpPr>
            <p:cNvPr id="19" name="Caixa de texto 982">
              <a:extLst>
                <a:ext uri="{FF2B5EF4-FFF2-40B4-BE49-F238E27FC236}">
                  <a16:creationId xmlns:a16="http://schemas.microsoft.com/office/drawing/2014/main" id="{D0991E27-71A2-454D-AFE4-287C1256E314}"/>
                </a:ext>
              </a:extLst>
            </p:cNvPr>
            <p:cNvSpPr txBox="1"/>
            <p:nvPr/>
          </p:nvSpPr>
          <p:spPr>
            <a:xfrm>
              <a:off x="2951480" y="2550160"/>
              <a:ext cx="574040" cy="32004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BR" sz="1400" b="1">
                  <a:effectLst/>
                  <a:latin typeface="Arial" panose="020B0604020202020204" pitchFamily="34" charset="0"/>
                  <a:ea typeface="Times New Roman" panose="02020603050405020304" pitchFamily="18" charset="0"/>
                </a:rPr>
                <a:t>SUL</a:t>
              </a:r>
              <a:endParaRPr lang="pt-BR" sz="1200">
                <a:effectLst/>
                <a:latin typeface="Times New Roman" panose="02020603050405020304" pitchFamily="18" charset="0"/>
                <a:ea typeface="Times New Roman" panose="02020603050405020304" pitchFamily="18" charset="0"/>
              </a:endParaRPr>
            </a:p>
          </p:txBody>
        </p:sp>
        <p:sp>
          <p:nvSpPr>
            <p:cNvPr id="20" name="Caixa de texto 983">
              <a:extLst>
                <a:ext uri="{FF2B5EF4-FFF2-40B4-BE49-F238E27FC236}">
                  <a16:creationId xmlns:a16="http://schemas.microsoft.com/office/drawing/2014/main" id="{EAAED701-3CDB-4D6A-8EFC-418BD304ADBE}"/>
                </a:ext>
              </a:extLst>
            </p:cNvPr>
            <p:cNvSpPr txBox="1"/>
            <p:nvPr/>
          </p:nvSpPr>
          <p:spPr>
            <a:xfrm>
              <a:off x="3114040" y="2413000"/>
              <a:ext cx="29464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BR" sz="1200" b="1">
                  <a:effectLst/>
                  <a:latin typeface="Arial" panose="020B0604020202020204" pitchFamily="34" charset="0"/>
                  <a:ea typeface="Times New Roman" panose="02020603050405020304" pitchFamily="18" charset="0"/>
                </a:rPr>
                <a:t>X</a:t>
              </a:r>
              <a:endParaRPr lang="pt-BR" sz="1200">
                <a:effectLst/>
                <a:latin typeface="Times New Roman" panose="02020603050405020304" pitchFamily="18" charset="0"/>
                <a:ea typeface="Times New Roman" panose="02020603050405020304" pitchFamily="18" charset="0"/>
              </a:endParaRPr>
            </a:p>
          </p:txBody>
        </p:sp>
        <p:sp>
          <p:nvSpPr>
            <p:cNvPr id="21" name="Caixa de texto 983">
              <a:extLst>
                <a:ext uri="{FF2B5EF4-FFF2-40B4-BE49-F238E27FC236}">
                  <a16:creationId xmlns:a16="http://schemas.microsoft.com/office/drawing/2014/main" id="{BAF4150A-2879-4C32-8BCA-D3B78311225D}"/>
                </a:ext>
              </a:extLst>
            </p:cNvPr>
            <p:cNvSpPr txBox="1"/>
            <p:nvPr/>
          </p:nvSpPr>
          <p:spPr>
            <a:xfrm>
              <a:off x="3098800" y="1434760"/>
              <a:ext cx="29464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BR" sz="1200" b="1">
                  <a:effectLst/>
                  <a:latin typeface="Arial" panose="020B0604020202020204" pitchFamily="34" charset="0"/>
                  <a:ea typeface="Times New Roman" panose="02020603050405020304" pitchFamily="18" charset="0"/>
                </a:rPr>
                <a:t>X</a:t>
              </a:r>
              <a:endParaRPr lang="pt-BR" sz="1200">
                <a:effectLst/>
                <a:latin typeface="Times New Roman" panose="02020603050405020304" pitchFamily="18" charset="0"/>
                <a:ea typeface="Times New Roman" panose="02020603050405020304" pitchFamily="18" charset="0"/>
              </a:endParaRPr>
            </a:p>
          </p:txBody>
        </p:sp>
      </p:grpSp>
      <p:pic>
        <p:nvPicPr>
          <p:cNvPr id="10" name="Imagem 9">
            <a:extLst>
              <a:ext uri="{FF2B5EF4-FFF2-40B4-BE49-F238E27FC236}">
                <a16:creationId xmlns:a16="http://schemas.microsoft.com/office/drawing/2014/main" id="{32507AEB-CEEB-413D-8753-E67ED8CC5CAB}"/>
              </a:ext>
            </a:extLst>
          </p:cNvPr>
          <p:cNvPicPr>
            <a:picLocks noChangeAspect="1"/>
          </p:cNvPicPr>
          <p:nvPr/>
        </p:nvPicPr>
        <p:blipFill>
          <a:blip r:embed="rId3"/>
          <a:stretch>
            <a:fillRect/>
          </a:stretch>
        </p:blipFill>
        <p:spPr>
          <a:xfrm rot="155140">
            <a:off x="4731073" y="4344571"/>
            <a:ext cx="492624" cy="461358"/>
          </a:xfrm>
          <a:prstGeom prst="rect">
            <a:avLst/>
          </a:prstGeom>
        </p:spPr>
      </p:pic>
      <p:sp>
        <p:nvSpPr>
          <p:cNvPr id="11" name="Caixa de texto 84">
            <a:extLst>
              <a:ext uri="{FF2B5EF4-FFF2-40B4-BE49-F238E27FC236}">
                <a16:creationId xmlns:a16="http://schemas.microsoft.com/office/drawing/2014/main" id="{4E01B466-E9AF-45F7-8C5A-FFE1CF4ED791}"/>
              </a:ext>
            </a:extLst>
          </p:cNvPr>
          <p:cNvSpPr txBox="1"/>
          <p:nvPr/>
        </p:nvSpPr>
        <p:spPr>
          <a:xfrm>
            <a:off x="2017579" y="4065308"/>
            <a:ext cx="448967" cy="405455"/>
          </a:xfrm>
          <a:prstGeom prst="rect">
            <a:avLst/>
          </a:prstGeom>
          <a:noFill/>
          <a:ln w="28575">
            <a:solidFill>
              <a:srgbClr val="FF0000"/>
            </a:solidFill>
            <a:prstDash val="sys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200">
                <a:effectLst/>
                <a:latin typeface="Times New Roman" panose="02020603050405020304" pitchFamily="18"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p:txBody>
      </p:sp>
      <p:cxnSp>
        <p:nvCxnSpPr>
          <p:cNvPr id="12" name="Conector reto 11">
            <a:extLst>
              <a:ext uri="{FF2B5EF4-FFF2-40B4-BE49-F238E27FC236}">
                <a16:creationId xmlns:a16="http://schemas.microsoft.com/office/drawing/2014/main" id="{5205F3DF-56F6-4F24-8383-DA91AFA890E4}"/>
              </a:ext>
            </a:extLst>
          </p:cNvPr>
          <p:cNvCxnSpPr/>
          <p:nvPr/>
        </p:nvCxnSpPr>
        <p:spPr>
          <a:xfrm>
            <a:off x="2111313" y="4262404"/>
            <a:ext cx="3052923" cy="325529"/>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Caixa de texto 86">
            <a:extLst>
              <a:ext uri="{FF2B5EF4-FFF2-40B4-BE49-F238E27FC236}">
                <a16:creationId xmlns:a16="http://schemas.microsoft.com/office/drawing/2014/main" id="{9159509D-5F71-4A7E-8E04-F2A7026BC8F3}"/>
              </a:ext>
            </a:extLst>
          </p:cNvPr>
          <p:cNvSpPr txBox="1"/>
          <p:nvPr/>
        </p:nvSpPr>
        <p:spPr>
          <a:xfrm>
            <a:off x="3468084" y="5321108"/>
            <a:ext cx="261839" cy="3266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BR" sz="1400" b="1" dirty="0">
                <a:solidFill>
                  <a:srgbClr val="FF0000"/>
                </a:solidFill>
                <a:effectLst/>
                <a:latin typeface="Arial" panose="020B0604020202020204" pitchFamily="34" charset="0"/>
                <a:ea typeface="Times New Roman" panose="02020603050405020304" pitchFamily="18" charset="0"/>
              </a:rPr>
              <a:t>Y</a:t>
            </a:r>
            <a:endParaRPr lang="pt-BR" sz="1200" dirty="0">
              <a:effectLst/>
              <a:latin typeface="Times New Roman" panose="02020603050405020304" pitchFamily="18" charset="0"/>
              <a:ea typeface="Times New Roman" panose="02020603050405020304" pitchFamily="18" charset="0"/>
            </a:endParaRPr>
          </a:p>
        </p:txBody>
      </p:sp>
      <p:sp>
        <p:nvSpPr>
          <p:cNvPr id="23" name="CaixaDeTexto 22">
            <a:extLst>
              <a:ext uri="{FF2B5EF4-FFF2-40B4-BE49-F238E27FC236}">
                <a16:creationId xmlns:a16="http://schemas.microsoft.com/office/drawing/2014/main" id="{340AD029-4FBA-4FBF-98B5-C51139D4668C}"/>
              </a:ext>
            </a:extLst>
          </p:cNvPr>
          <p:cNvSpPr txBox="1"/>
          <p:nvPr/>
        </p:nvSpPr>
        <p:spPr>
          <a:xfrm>
            <a:off x="6894812" y="2665343"/>
            <a:ext cx="5068587" cy="600164"/>
          </a:xfrm>
          <a:prstGeom prst="rect">
            <a:avLst/>
          </a:prstGeom>
          <a:noFill/>
        </p:spPr>
        <p:txBody>
          <a:bodyPr wrap="square">
            <a:spAutoFit/>
          </a:bodyPr>
          <a:lstStyle/>
          <a:p>
            <a:pPr algn="just">
              <a:lnSpc>
                <a:spcPct val="110000"/>
              </a:lnSpc>
            </a:pPr>
            <a:r>
              <a:rPr lang="pt-PT" sz="1500" b="1" dirty="0">
                <a:effectLst/>
                <a:latin typeface="Arial" panose="020B0604020202020204" pitchFamily="34" charset="0"/>
                <a:ea typeface="Times New Roman" panose="02020603050405020304" pitchFamily="18" charset="0"/>
              </a:rPr>
              <a:t>Pergunta 6a) (0,5 ponto) </a:t>
            </a:r>
            <a:r>
              <a:rPr lang="pt-PT" sz="1500" dirty="0">
                <a:effectLst/>
                <a:latin typeface="Arial" panose="020B0604020202020204" pitchFamily="34" charset="0"/>
                <a:ea typeface="Times New Roman" panose="02020603050405020304" pitchFamily="18" charset="0"/>
              </a:rPr>
              <a:t>Desenhe sobre a figura abaixo, o Cruzeiro do Sul, onde ele estará 12 horas mais tarde.</a:t>
            </a:r>
            <a:endParaRPr lang="pt-BR" sz="1500" dirty="0"/>
          </a:p>
        </p:txBody>
      </p:sp>
      <p:sp>
        <p:nvSpPr>
          <p:cNvPr id="25" name="CaixaDeTexto 24">
            <a:extLst>
              <a:ext uri="{FF2B5EF4-FFF2-40B4-BE49-F238E27FC236}">
                <a16:creationId xmlns:a16="http://schemas.microsoft.com/office/drawing/2014/main" id="{C86FD10D-4363-4D9F-AD8E-0BAEC94F0735}"/>
              </a:ext>
            </a:extLst>
          </p:cNvPr>
          <p:cNvSpPr txBox="1"/>
          <p:nvPr/>
        </p:nvSpPr>
        <p:spPr>
          <a:xfrm>
            <a:off x="6886345" y="3220163"/>
            <a:ext cx="5034721" cy="803297"/>
          </a:xfrm>
          <a:prstGeom prst="rect">
            <a:avLst/>
          </a:prstGeom>
          <a:noFill/>
        </p:spPr>
        <p:txBody>
          <a:bodyPr wrap="square">
            <a:spAutoFit/>
          </a:bodyPr>
          <a:lstStyle/>
          <a:p>
            <a:pPr algn="just">
              <a:lnSpc>
                <a:spcPct val="110000"/>
              </a:lnSpc>
            </a:pPr>
            <a:r>
              <a:rPr lang="pt-PT" sz="1400" i="1" dirty="0">
                <a:solidFill>
                  <a:srgbClr val="FF0000"/>
                </a:solidFill>
                <a:effectLst/>
                <a:latin typeface="Arial" panose="020B0604020202020204" pitchFamily="34" charset="0"/>
                <a:ea typeface="Times New Roman" panose="02020603050405020304" pitchFamily="18" charset="0"/>
              </a:rPr>
              <a:t>Comentário. 12h depois ele está diametralmente oposto. A caixa e a linha pontilhada mostram como localizar a nova posição dele, mas não são necessárias para a pontuação.</a:t>
            </a:r>
            <a:endParaRPr lang="pt-BR" sz="1400" dirty="0"/>
          </a:p>
        </p:txBody>
      </p:sp>
      <p:sp>
        <p:nvSpPr>
          <p:cNvPr id="27" name="CaixaDeTexto 26">
            <a:extLst>
              <a:ext uri="{FF2B5EF4-FFF2-40B4-BE49-F238E27FC236}">
                <a16:creationId xmlns:a16="http://schemas.microsoft.com/office/drawing/2014/main" id="{51FC7E8E-6858-4705-AD52-005D265ECA46}"/>
              </a:ext>
            </a:extLst>
          </p:cNvPr>
          <p:cNvSpPr txBox="1"/>
          <p:nvPr/>
        </p:nvSpPr>
        <p:spPr>
          <a:xfrm>
            <a:off x="6911745" y="4116303"/>
            <a:ext cx="5093987" cy="1107996"/>
          </a:xfrm>
          <a:prstGeom prst="rect">
            <a:avLst/>
          </a:prstGeom>
          <a:noFill/>
        </p:spPr>
        <p:txBody>
          <a:bodyPr wrap="square">
            <a:spAutoFit/>
          </a:bodyPr>
          <a:lstStyle/>
          <a:p>
            <a:pPr algn="just">
              <a:lnSpc>
                <a:spcPct val="110000"/>
              </a:lnSpc>
            </a:pPr>
            <a:r>
              <a:rPr lang="pt-PT" sz="1500" b="1" dirty="0">
                <a:effectLst/>
                <a:latin typeface="Arial" panose="020B0604020202020204" pitchFamily="34" charset="0"/>
                <a:ea typeface="Times New Roman" panose="02020603050405020304" pitchFamily="18" charset="0"/>
              </a:rPr>
              <a:t>Pergunta 6b) (0,5 ponto) </a:t>
            </a:r>
            <a:r>
              <a:rPr lang="pt-PT" sz="1500" dirty="0">
                <a:effectLst/>
                <a:latin typeface="Arial" panose="020B0604020202020204" pitchFamily="34" charset="0"/>
                <a:ea typeface="Times New Roman" panose="02020603050405020304" pitchFamily="18" charset="0"/>
              </a:rPr>
              <a:t>Desenhe um </a:t>
            </a:r>
            <a:r>
              <a:rPr lang="pt-PT" sz="1500" b="1" dirty="0">
                <a:effectLst/>
                <a:latin typeface="Arial" panose="020B0604020202020204" pitchFamily="34" charset="0"/>
                <a:ea typeface="Times New Roman" panose="02020603050405020304" pitchFamily="18" charset="0"/>
              </a:rPr>
              <a:t>Y</a:t>
            </a:r>
            <a:r>
              <a:rPr lang="pt-PT" sz="1500" dirty="0">
                <a:effectLst/>
                <a:latin typeface="Arial" panose="020B0604020202020204" pitchFamily="34" charset="0"/>
                <a:ea typeface="Times New Roman" panose="02020603050405020304" pitchFamily="18" charset="0"/>
              </a:rPr>
              <a:t> sobre a figura abaixo, onde estaria o PCS caso se esteja observando esta mesma região do céu, no mesmo dia e hora, porém de Macapá, cuja latitude é de zero grau.</a:t>
            </a:r>
            <a:endParaRPr lang="pt-BR" sz="1500" dirty="0"/>
          </a:p>
        </p:txBody>
      </p:sp>
      <p:sp>
        <p:nvSpPr>
          <p:cNvPr id="29" name="CaixaDeTexto 28">
            <a:extLst>
              <a:ext uri="{FF2B5EF4-FFF2-40B4-BE49-F238E27FC236}">
                <a16:creationId xmlns:a16="http://schemas.microsoft.com/office/drawing/2014/main" id="{1485233F-287C-4AF7-A581-7B62B4201165}"/>
              </a:ext>
            </a:extLst>
          </p:cNvPr>
          <p:cNvSpPr txBox="1"/>
          <p:nvPr/>
        </p:nvSpPr>
        <p:spPr>
          <a:xfrm>
            <a:off x="6918846" y="5218619"/>
            <a:ext cx="5095353" cy="803297"/>
          </a:xfrm>
          <a:prstGeom prst="rect">
            <a:avLst/>
          </a:prstGeom>
          <a:noFill/>
        </p:spPr>
        <p:txBody>
          <a:bodyPr wrap="square">
            <a:spAutoFit/>
          </a:bodyPr>
          <a:lstStyle/>
          <a:p>
            <a:pPr algn="just">
              <a:lnSpc>
                <a:spcPct val="110000"/>
              </a:lnSpc>
            </a:pPr>
            <a:r>
              <a:rPr lang="pt-PT" sz="1400" i="1" dirty="0">
                <a:solidFill>
                  <a:srgbClr val="FF0000"/>
                </a:solidFill>
                <a:effectLst/>
                <a:latin typeface="Arial" panose="020B0604020202020204" pitchFamily="34" charset="0"/>
                <a:ea typeface="Times New Roman" panose="02020603050405020304" pitchFamily="18" charset="0"/>
              </a:rPr>
              <a:t>Comentário. A altura do PCS é proporcional à latitude local. Como em Macapá ela é zero grau, então o PCS em Macapá está sobre o horizonte.</a:t>
            </a:r>
            <a:endParaRPr lang="pt-BR" sz="1400" dirty="0"/>
          </a:p>
        </p:txBody>
      </p:sp>
    </p:spTree>
    <p:extLst>
      <p:ext uri="{BB962C8B-B14F-4D97-AF65-F5344CB8AC3E}">
        <p14:creationId xmlns:p14="http://schemas.microsoft.com/office/powerpoint/2010/main" val="10294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5"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FABB992-10E2-467C-A415-D03B096B77AD}"/>
              </a:ext>
            </a:extLst>
          </p:cNvPr>
          <p:cNvSpPr txBox="1"/>
          <p:nvPr/>
        </p:nvSpPr>
        <p:spPr>
          <a:xfrm>
            <a:off x="110071" y="92767"/>
            <a:ext cx="8381996" cy="1361911"/>
          </a:xfrm>
          <a:prstGeom prst="rect">
            <a:avLst/>
          </a:prstGeom>
          <a:noFill/>
        </p:spPr>
        <p:txBody>
          <a:bodyPr wrap="square">
            <a:spAutoFit/>
          </a:bodyPr>
          <a:lstStyle/>
          <a:p>
            <a:pPr algn="just">
              <a:lnSpc>
                <a:spcPct val="110000"/>
              </a:lnSpc>
            </a:pPr>
            <a:r>
              <a:rPr lang="pt-BR" sz="1500" b="1" dirty="0">
                <a:effectLst/>
                <a:latin typeface="Arial" panose="020B0604020202020204" pitchFamily="34" charset="0"/>
                <a:ea typeface="Times New Roman" panose="02020603050405020304" pitchFamily="18" charset="0"/>
              </a:rPr>
              <a:t>Questão 7) (1 ponto)</a:t>
            </a:r>
            <a:r>
              <a:rPr lang="pt-BR" sz="1500" dirty="0">
                <a:effectLst/>
                <a:latin typeface="Arial" panose="020B0604020202020204" pitchFamily="34" charset="0"/>
                <a:ea typeface="Times New Roman" panose="02020603050405020304" pitchFamily="18" charset="0"/>
              </a:rPr>
              <a:t> A figura à direita ilustra o globo terrestre com alguns dos seus </a:t>
            </a:r>
            <a:r>
              <a:rPr lang="pt-BR" sz="1500" b="1" dirty="0">
                <a:effectLst/>
                <a:latin typeface="Arial" panose="020B0604020202020204" pitchFamily="34" charset="0"/>
                <a:ea typeface="Times New Roman" panose="02020603050405020304" pitchFamily="18" charset="0"/>
              </a:rPr>
              <a:t>24</a:t>
            </a:r>
            <a:r>
              <a:rPr lang="pt-BR" sz="1500" dirty="0">
                <a:effectLst/>
                <a:latin typeface="Arial" panose="020B0604020202020204" pitchFamily="34" charset="0"/>
                <a:ea typeface="Times New Roman" panose="02020603050405020304" pitchFamily="18" charset="0"/>
              </a:rPr>
              <a:t> meridianos. </a:t>
            </a:r>
            <a:r>
              <a:rPr lang="pt-BR" sz="1500" b="1" dirty="0">
                <a:effectLst/>
                <a:latin typeface="Arial" panose="020B0604020202020204" pitchFamily="34" charset="0"/>
                <a:ea typeface="Times New Roman" panose="02020603050405020304" pitchFamily="18" charset="0"/>
              </a:rPr>
              <a:t>R</a:t>
            </a:r>
            <a:r>
              <a:rPr lang="pt-BR" sz="1500" dirty="0">
                <a:effectLst/>
                <a:latin typeface="Arial" panose="020B0604020202020204" pitchFamily="34" charset="0"/>
                <a:ea typeface="Times New Roman" panose="02020603050405020304" pitchFamily="18" charset="0"/>
              </a:rPr>
              <a:t> é o raio da Terra, aproximadamente </a:t>
            </a:r>
            <a:r>
              <a:rPr lang="pt-BR" sz="1500" b="1" dirty="0">
                <a:effectLst/>
                <a:latin typeface="Arial" panose="020B0604020202020204" pitchFamily="34" charset="0"/>
                <a:ea typeface="Times New Roman" panose="02020603050405020304" pitchFamily="18" charset="0"/>
              </a:rPr>
              <a:t>6.000 km</a:t>
            </a:r>
            <a:r>
              <a:rPr lang="pt-BR" sz="1500" dirty="0">
                <a:effectLst/>
                <a:latin typeface="Arial" panose="020B0604020202020204" pitchFamily="34" charset="0"/>
                <a:ea typeface="Times New Roman" panose="02020603050405020304" pitchFamily="18" charset="0"/>
              </a:rPr>
              <a:t>. </a:t>
            </a:r>
            <a:r>
              <a:rPr lang="pt-BR" sz="1500" b="1" dirty="0">
                <a:effectLst/>
                <a:latin typeface="Arial" panose="020B0604020202020204" pitchFamily="34" charset="0"/>
                <a:ea typeface="Times New Roman" panose="02020603050405020304" pitchFamily="18" charset="0"/>
              </a:rPr>
              <a:t>A</a:t>
            </a:r>
            <a:r>
              <a:rPr lang="pt-BR" sz="1500" dirty="0">
                <a:effectLst/>
                <a:latin typeface="Arial" panose="020B0604020202020204" pitchFamily="34" charset="0"/>
                <a:ea typeface="Times New Roman" panose="02020603050405020304" pitchFamily="18" charset="0"/>
              </a:rPr>
              <a:t> é o ângulo com vértice no centro da Terra e indo até dois meridianos consecutivos. </a:t>
            </a:r>
            <a:r>
              <a:rPr lang="pt-BR" sz="1500" b="1" dirty="0">
                <a:effectLst/>
                <a:latin typeface="Arial" panose="020B0604020202020204" pitchFamily="34" charset="0"/>
                <a:ea typeface="Times New Roman" panose="02020603050405020304" pitchFamily="18" charset="0"/>
              </a:rPr>
              <a:t>L</a:t>
            </a:r>
            <a:r>
              <a:rPr lang="pt-BR" sz="1500" dirty="0">
                <a:effectLst/>
                <a:latin typeface="Arial" panose="020B0604020202020204" pitchFamily="34" charset="0"/>
                <a:ea typeface="Times New Roman" panose="02020603050405020304" pitchFamily="18" charset="0"/>
              </a:rPr>
              <a:t> é o arco entre dois meridianos consecutivos medido sobre o Equador terrestre, como mostra a figura à direita. A superfície delimitada por dois meridianos consecutivos compreende um </a:t>
            </a:r>
            <a:r>
              <a:rPr lang="pt-BR" sz="1500" b="1" dirty="0">
                <a:effectLst/>
                <a:latin typeface="Arial" panose="020B0604020202020204" pitchFamily="34" charset="0"/>
                <a:ea typeface="Times New Roman" panose="02020603050405020304" pitchFamily="18" charset="0"/>
              </a:rPr>
              <a:t>fuso horário.</a:t>
            </a:r>
            <a:endParaRPr lang="pt-BR" sz="1500" dirty="0"/>
          </a:p>
        </p:txBody>
      </p:sp>
      <p:pic>
        <p:nvPicPr>
          <p:cNvPr id="24" name="Imagem 23">
            <a:extLst>
              <a:ext uri="{FF2B5EF4-FFF2-40B4-BE49-F238E27FC236}">
                <a16:creationId xmlns:a16="http://schemas.microsoft.com/office/drawing/2014/main" id="{CC96991B-B319-4A7D-84A7-7F03260E59BF}"/>
              </a:ext>
            </a:extLst>
          </p:cNvPr>
          <p:cNvPicPr>
            <a:picLocks noChangeAspect="1"/>
          </p:cNvPicPr>
          <p:nvPr/>
        </p:nvPicPr>
        <p:blipFill>
          <a:blip r:embed="rId2"/>
          <a:stretch>
            <a:fillRect/>
          </a:stretch>
        </p:blipFill>
        <p:spPr>
          <a:xfrm>
            <a:off x="9104222" y="2252765"/>
            <a:ext cx="2810267" cy="3381847"/>
          </a:xfrm>
          <a:prstGeom prst="rect">
            <a:avLst/>
          </a:prstGeom>
        </p:spPr>
      </p:pic>
      <p:sp>
        <p:nvSpPr>
          <p:cNvPr id="26" name="CaixaDeTexto 25">
            <a:extLst>
              <a:ext uri="{FF2B5EF4-FFF2-40B4-BE49-F238E27FC236}">
                <a16:creationId xmlns:a16="http://schemas.microsoft.com/office/drawing/2014/main" id="{645E3CD5-66DB-4EC9-924E-28A9C0B1ABF6}"/>
              </a:ext>
            </a:extLst>
          </p:cNvPr>
          <p:cNvSpPr txBox="1"/>
          <p:nvPr/>
        </p:nvSpPr>
        <p:spPr>
          <a:xfrm>
            <a:off x="110071" y="1409704"/>
            <a:ext cx="8626992" cy="600164"/>
          </a:xfrm>
          <a:prstGeom prst="rect">
            <a:avLst/>
          </a:prstGeom>
          <a:noFill/>
        </p:spPr>
        <p:txBody>
          <a:bodyPr wrap="square">
            <a:spAutoFit/>
          </a:bodyPr>
          <a:lstStyle/>
          <a:p>
            <a:pPr algn="just" hangingPunct="0">
              <a:lnSpc>
                <a:spcPct val="110000"/>
              </a:lnSpc>
              <a:spcAft>
                <a:spcPts val="0"/>
              </a:spcAft>
            </a:pPr>
            <a:r>
              <a:rPr lang="pt-BR" sz="1500" b="1" dirty="0">
                <a:effectLst/>
                <a:latin typeface="Arial" panose="020B0604020202020204" pitchFamily="34" charset="0"/>
                <a:ea typeface="Times New Roman" panose="02020603050405020304" pitchFamily="18" charset="0"/>
              </a:rPr>
              <a:t>Pergunta 7a) (0,3 ponto) </a:t>
            </a:r>
            <a:r>
              <a:rPr lang="pt-BR" sz="1500" dirty="0">
                <a:effectLst/>
                <a:latin typeface="Arial" panose="020B0604020202020204" pitchFamily="34" charset="0"/>
                <a:ea typeface="Times New Roman" panose="02020603050405020304" pitchFamily="18" charset="0"/>
              </a:rPr>
              <a:t>Quanto tempo o Sol gasta para passar a pino de um meridiano a outro?</a:t>
            </a:r>
            <a:endParaRPr lang="pt-BR" sz="1500" dirty="0">
              <a:effectLst/>
              <a:latin typeface="Times New Roman" panose="02020603050405020304" pitchFamily="18" charset="0"/>
              <a:ea typeface="Times New Roman" panose="02020603050405020304" pitchFamily="18" charset="0"/>
            </a:endParaRPr>
          </a:p>
          <a:p>
            <a:pPr algn="just">
              <a:lnSpc>
                <a:spcPct val="110000"/>
              </a:lnSpc>
            </a:pPr>
            <a:r>
              <a:rPr lang="pt-BR" sz="1500" b="1" dirty="0">
                <a:effectLst/>
                <a:latin typeface="Arial" panose="020B0604020202020204" pitchFamily="34" charset="0"/>
                <a:ea typeface="Times New Roman" panose="02020603050405020304" pitchFamily="18" charset="0"/>
              </a:rPr>
              <a:t>Resolução 7a):</a:t>
            </a:r>
            <a:endParaRPr lang="pt-BR" sz="1500" dirty="0"/>
          </a:p>
        </p:txBody>
      </p:sp>
      <p:sp>
        <p:nvSpPr>
          <p:cNvPr id="28" name="CaixaDeTexto 27">
            <a:extLst>
              <a:ext uri="{FF2B5EF4-FFF2-40B4-BE49-F238E27FC236}">
                <a16:creationId xmlns:a16="http://schemas.microsoft.com/office/drawing/2014/main" id="{530129A4-E9C0-434C-9A50-BD10C5AFF1C9}"/>
              </a:ext>
            </a:extLst>
          </p:cNvPr>
          <p:cNvSpPr txBox="1"/>
          <p:nvPr/>
        </p:nvSpPr>
        <p:spPr>
          <a:xfrm>
            <a:off x="1541282" y="1685613"/>
            <a:ext cx="6942321" cy="307777"/>
          </a:xfrm>
          <a:prstGeom prst="rect">
            <a:avLst/>
          </a:prstGeom>
          <a:noFill/>
        </p:spPr>
        <p:txBody>
          <a:bodyPr wrap="square">
            <a:spAutoFit/>
          </a:bodyPr>
          <a:lstStyle/>
          <a:p>
            <a:pPr algn="just"/>
            <a:r>
              <a:rPr lang="pt-BR" sz="1400" b="1" dirty="0">
                <a:solidFill>
                  <a:srgbClr val="FF0000"/>
                </a:solidFill>
                <a:effectLst/>
                <a:latin typeface="Arial" panose="020B0604020202020204" pitchFamily="34" charset="0"/>
                <a:ea typeface="Times New Roman" panose="02020603050405020304" pitchFamily="18" charset="0"/>
              </a:rPr>
              <a:t>Como há 24 fusos e o Sol gasta 24 horas para girar, aparentemente, ao redor da</a:t>
            </a:r>
            <a:endParaRPr lang="pt-BR" sz="1400" dirty="0"/>
          </a:p>
        </p:txBody>
      </p:sp>
      <p:sp>
        <p:nvSpPr>
          <p:cNvPr id="30" name="CaixaDeTexto 29">
            <a:extLst>
              <a:ext uri="{FF2B5EF4-FFF2-40B4-BE49-F238E27FC236}">
                <a16:creationId xmlns:a16="http://schemas.microsoft.com/office/drawing/2014/main" id="{9A20043B-8823-409D-85DE-8550524A7497}"/>
              </a:ext>
            </a:extLst>
          </p:cNvPr>
          <p:cNvSpPr txBox="1"/>
          <p:nvPr/>
        </p:nvSpPr>
        <p:spPr>
          <a:xfrm>
            <a:off x="110071" y="2200006"/>
            <a:ext cx="2034208" cy="323165"/>
          </a:xfrm>
          <a:prstGeom prst="rect">
            <a:avLst/>
          </a:prstGeom>
          <a:noFill/>
        </p:spPr>
        <p:txBody>
          <a:bodyPr wrap="square">
            <a:spAutoFit/>
          </a:bodyPr>
          <a:lstStyle/>
          <a:p>
            <a:r>
              <a:rPr lang="pt-PT" sz="1500" b="1" dirty="0">
                <a:effectLst/>
                <a:latin typeface="Arial" panose="020B0604020202020204" pitchFamily="34" charset="0"/>
                <a:ea typeface="Times New Roman" panose="02020603050405020304" pitchFamily="18" charset="0"/>
              </a:rPr>
              <a:t>Resposta 7a):_ _ _ _</a:t>
            </a:r>
            <a:endParaRPr lang="pt-BR" sz="1500" dirty="0"/>
          </a:p>
        </p:txBody>
      </p:sp>
      <p:sp>
        <p:nvSpPr>
          <p:cNvPr id="32" name="CaixaDeTexto 31">
            <a:extLst>
              <a:ext uri="{FF2B5EF4-FFF2-40B4-BE49-F238E27FC236}">
                <a16:creationId xmlns:a16="http://schemas.microsoft.com/office/drawing/2014/main" id="{AAA2C218-AED9-4F14-88E5-1BC03CFC8E46}"/>
              </a:ext>
            </a:extLst>
          </p:cNvPr>
          <p:cNvSpPr txBox="1"/>
          <p:nvPr/>
        </p:nvSpPr>
        <p:spPr>
          <a:xfrm>
            <a:off x="110071" y="2535173"/>
            <a:ext cx="6215268" cy="581506"/>
          </a:xfrm>
          <a:prstGeom prst="rect">
            <a:avLst/>
          </a:prstGeom>
          <a:noFill/>
        </p:spPr>
        <p:txBody>
          <a:bodyPr wrap="square">
            <a:spAutoFit/>
          </a:bodyPr>
          <a:lstStyle/>
          <a:p>
            <a:pPr algn="just" hangingPunct="0">
              <a:lnSpc>
                <a:spcPct val="110000"/>
              </a:lnSpc>
              <a:spcAft>
                <a:spcPts val="0"/>
              </a:spcAft>
            </a:pPr>
            <a:r>
              <a:rPr lang="pt-BR" sz="1500" b="1" dirty="0">
                <a:effectLst/>
                <a:latin typeface="Arial" panose="020B0604020202020204" pitchFamily="34" charset="0"/>
                <a:ea typeface="Times New Roman" panose="02020603050405020304" pitchFamily="18" charset="0"/>
              </a:rPr>
              <a:t>Pergunta 7b) (0,3 ponto)</a:t>
            </a:r>
            <a:r>
              <a:rPr lang="pt-BR" sz="1500" dirty="0">
                <a:effectLst/>
                <a:latin typeface="Arial" panose="020B0604020202020204" pitchFamily="34" charset="0"/>
                <a:ea typeface="Times New Roman" panose="02020603050405020304" pitchFamily="18" charset="0"/>
              </a:rPr>
              <a:t> Quantos graus compreende o ângulo </a:t>
            </a:r>
            <a:r>
              <a:rPr lang="pt-BR" sz="1500" b="1" dirty="0">
                <a:effectLst/>
                <a:latin typeface="Arial" panose="020B0604020202020204" pitchFamily="34" charset="0"/>
                <a:ea typeface="Times New Roman" panose="02020603050405020304" pitchFamily="18" charset="0"/>
              </a:rPr>
              <a:t>A?</a:t>
            </a:r>
            <a:endParaRPr lang="pt-BR" sz="1500" dirty="0">
              <a:effectLst/>
              <a:latin typeface="Times New Roman" panose="02020603050405020304" pitchFamily="18" charset="0"/>
              <a:ea typeface="Times New Roman" panose="02020603050405020304" pitchFamily="18" charset="0"/>
            </a:endParaRPr>
          </a:p>
          <a:p>
            <a:pPr algn="just" hangingPunct="0">
              <a:lnSpc>
                <a:spcPct val="110000"/>
              </a:lnSpc>
              <a:spcAft>
                <a:spcPts val="0"/>
              </a:spcAft>
            </a:pPr>
            <a:r>
              <a:rPr lang="pt-BR" sz="1500" b="1" dirty="0">
                <a:effectLst/>
                <a:latin typeface="Arial" panose="020B0604020202020204" pitchFamily="34" charset="0"/>
                <a:ea typeface="Times New Roman" panose="02020603050405020304" pitchFamily="18" charset="0"/>
              </a:rPr>
              <a:t>Resolução 7b):</a:t>
            </a:r>
            <a:endParaRPr lang="pt-BR" sz="1500" dirty="0">
              <a:effectLst/>
              <a:latin typeface="Times New Roman" panose="02020603050405020304" pitchFamily="18" charset="0"/>
              <a:ea typeface="Times New Roman" panose="02020603050405020304" pitchFamily="18" charset="0"/>
            </a:endParaRPr>
          </a:p>
        </p:txBody>
      </p:sp>
      <p:sp>
        <p:nvSpPr>
          <p:cNvPr id="34" name="CaixaDeTexto 33">
            <a:extLst>
              <a:ext uri="{FF2B5EF4-FFF2-40B4-BE49-F238E27FC236}">
                <a16:creationId xmlns:a16="http://schemas.microsoft.com/office/drawing/2014/main" id="{D8E123F8-A4B5-401F-B097-FE8E3A71F734}"/>
              </a:ext>
            </a:extLst>
          </p:cNvPr>
          <p:cNvSpPr txBox="1"/>
          <p:nvPr/>
        </p:nvSpPr>
        <p:spPr>
          <a:xfrm>
            <a:off x="1543664" y="2818478"/>
            <a:ext cx="6990739" cy="307777"/>
          </a:xfrm>
          <a:prstGeom prst="rect">
            <a:avLst/>
          </a:prstGeom>
          <a:noFill/>
        </p:spPr>
        <p:txBody>
          <a:bodyPr wrap="square">
            <a:spAutoFit/>
          </a:bodyPr>
          <a:lstStyle/>
          <a:p>
            <a:pPr algn="just"/>
            <a:r>
              <a:rPr lang="pt-BR" sz="1400" b="1" dirty="0">
                <a:solidFill>
                  <a:srgbClr val="FF0000"/>
                </a:solidFill>
                <a:effectLst/>
                <a:latin typeface="Arial" panose="020B0604020202020204" pitchFamily="34" charset="0"/>
                <a:ea typeface="Times New Roman" panose="02020603050405020304" pitchFamily="18" charset="0"/>
              </a:rPr>
              <a:t>Como o ângulo A é delimitado por um fuso e temos 24 fusos, os 360</a:t>
            </a:r>
            <a:r>
              <a:rPr lang="pt-BR" sz="1400" b="1" baseline="30000" dirty="0">
                <a:solidFill>
                  <a:srgbClr val="FF0000"/>
                </a:solidFill>
                <a:effectLst/>
                <a:latin typeface="Arial" panose="020B0604020202020204" pitchFamily="34" charset="0"/>
                <a:ea typeface="Times New Roman" panose="02020603050405020304" pitchFamily="18" charset="0"/>
              </a:rPr>
              <a:t>o</a:t>
            </a:r>
            <a:r>
              <a:rPr lang="pt-BR" sz="1400" b="1" dirty="0">
                <a:solidFill>
                  <a:srgbClr val="FF0000"/>
                </a:solidFill>
                <a:effectLst/>
                <a:latin typeface="Arial" panose="020B0604020202020204" pitchFamily="34" charset="0"/>
                <a:ea typeface="Times New Roman" panose="02020603050405020304" pitchFamily="18" charset="0"/>
              </a:rPr>
              <a:t> do círculo</a:t>
            </a:r>
            <a:endParaRPr lang="pt-BR" sz="1400" dirty="0"/>
          </a:p>
        </p:txBody>
      </p:sp>
      <p:sp>
        <p:nvSpPr>
          <p:cNvPr id="36" name="CaixaDeTexto 35">
            <a:extLst>
              <a:ext uri="{FF2B5EF4-FFF2-40B4-BE49-F238E27FC236}">
                <a16:creationId xmlns:a16="http://schemas.microsoft.com/office/drawing/2014/main" id="{B6B14F4D-DB50-4301-9D66-E16B3E78E654}"/>
              </a:ext>
            </a:extLst>
          </p:cNvPr>
          <p:cNvSpPr txBox="1"/>
          <p:nvPr/>
        </p:nvSpPr>
        <p:spPr>
          <a:xfrm>
            <a:off x="104327" y="3337117"/>
            <a:ext cx="2034208" cy="323165"/>
          </a:xfrm>
          <a:prstGeom prst="rect">
            <a:avLst/>
          </a:prstGeom>
          <a:noFill/>
        </p:spPr>
        <p:txBody>
          <a:bodyPr wrap="square">
            <a:spAutoFit/>
          </a:bodyPr>
          <a:lstStyle/>
          <a:p>
            <a:r>
              <a:rPr lang="pt-PT" sz="1500" b="1" dirty="0">
                <a:effectLst/>
                <a:latin typeface="Arial" panose="020B0604020202020204" pitchFamily="34" charset="0"/>
                <a:ea typeface="Times New Roman" panose="02020603050405020304" pitchFamily="18" charset="0"/>
              </a:rPr>
              <a:t>Resposta 7b):_ _ _ _</a:t>
            </a:r>
            <a:endParaRPr lang="pt-BR" sz="1500" dirty="0"/>
          </a:p>
        </p:txBody>
      </p:sp>
      <p:sp>
        <p:nvSpPr>
          <p:cNvPr id="38" name="CaixaDeTexto 37">
            <a:extLst>
              <a:ext uri="{FF2B5EF4-FFF2-40B4-BE49-F238E27FC236}">
                <a16:creationId xmlns:a16="http://schemas.microsoft.com/office/drawing/2014/main" id="{0E7A4197-FF50-4745-9561-810270AF2732}"/>
              </a:ext>
            </a:extLst>
          </p:cNvPr>
          <p:cNvSpPr txBox="1"/>
          <p:nvPr/>
        </p:nvSpPr>
        <p:spPr>
          <a:xfrm>
            <a:off x="118537" y="3692845"/>
            <a:ext cx="8517463" cy="1107996"/>
          </a:xfrm>
          <a:prstGeom prst="rect">
            <a:avLst/>
          </a:prstGeom>
          <a:noFill/>
        </p:spPr>
        <p:txBody>
          <a:bodyPr wrap="square">
            <a:spAutoFit/>
          </a:bodyPr>
          <a:lstStyle/>
          <a:p>
            <a:pPr algn="just" hangingPunct="0">
              <a:lnSpc>
                <a:spcPct val="110000"/>
              </a:lnSpc>
              <a:spcAft>
                <a:spcPts val="0"/>
              </a:spcAft>
            </a:pPr>
            <a:r>
              <a:rPr lang="pt-BR" sz="1500" b="1" dirty="0">
                <a:effectLst/>
                <a:latin typeface="Arial" panose="020B0604020202020204" pitchFamily="34" charset="0"/>
                <a:ea typeface="Times New Roman" panose="02020603050405020304" pitchFamily="18" charset="0"/>
              </a:rPr>
              <a:t>Pergunta 7c) (0,4 ponto)</a:t>
            </a:r>
            <a:r>
              <a:rPr lang="pt-BR" sz="1500" dirty="0">
                <a:effectLst/>
                <a:latin typeface="Arial" panose="020B0604020202020204" pitchFamily="34" charset="0"/>
                <a:ea typeface="Times New Roman" panose="02020603050405020304" pitchFamily="18" charset="0"/>
              </a:rPr>
              <a:t> Qual é o comprimento, em </a:t>
            </a:r>
            <a:r>
              <a:rPr lang="pt-BR" sz="1500" b="1" dirty="0">
                <a:effectLst/>
                <a:latin typeface="Arial" panose="020B0604020202020204" pitchFamily="34" charset="0"/>
                <a:ea typeface="Times New Roman" panose="02020603050405020304" pitchFamily="18" charset="0"/>
              </a:rPr>
              <a:t>km</a:t>
            </a:r>
            <a:r>
              <a:rPr lang="pt-BR" sz="1500" dirty="0">
                <a:effectLst/>
                <a:latin typeface="Arial" panose="020B0604020202020204" pitchFamily="34" charset="0"/>
                <a:ea typeface="Times New Roman" panose="02020603050405020304" pitchFamily="18" charset="0"/>
              </a:rPr>
              <a:t>, do arco </a:t>
            </a:r>
            <a:r>
              <a:rPr lang="pt-BR" sz="1500" b="1" dirty="0">
                <a:effectLst/>
                <a:latin typeface="Arial" panose="020B0604020202020204" pitchFamily="34" charset="0"/>
                <a:ea typeface="Times New Roman" panose="02020603050405020304" pitchFamily="18" charset="0"/>
              </a:rPr>
              <a:t>L</a:t>
            </a:r>
            <a:r>
              <a:rPr lang="pt-BR" sz="1500" dirty="0">
                <a:effectLst/>
                <a:latin typeface="Arial" panose="020B0604020202020204" pitchFamily="34" charset="0"/>
                <a:ea typeface="Times New Roman" panose="02020603050405020304" pitchFamily="18" charset="0"/>
              </a:rPr>
              <a:t>, já definido? Dado: A relação entre </a:t>
            </a:r>
            <a:r>
              <a:rPr lang="pt-BR" sz="1500" b="1" dirty="0">
                <a:effectLst/>
                <a:latin typeface="Arial" panose="020B0604020202020204" pitchFamily="34" charset="0"/>
                <a:ea typeface="Times New Roman" panose="02020603050405020304" pitchFamily="18" charset="0"/>
              </a:rPr>
              <a:t>R</a:t>
            </a:r>
            <a:r>
              <a:rPr lang="pt-BR" sz="1500" dirty="0">
                <a:effectLst/>
                <a:latin typeface="Arial" panose="020B0604020202020204" pitchFamily="34" charset="0"/>
                <a:ea typeface="Times New Roman" panose="02020603050405020304" pitchFamily="18" charset="0"/>
              </a:rPr>
              <a:t>, </a:t>
            </a:r>
            <a:r>
              <a:rPr lang="pt-BR" sz="1500" b="1" dirty="0">
                <a:effectLst/>
                <a:latin typeface="Arial" panose="020B0604020202020204" pitchFamily="34" charset="0"/>
                <a:ea typeface="Times New Roman" panose="02020603050405020304" pitchFamily="18" charset="0"/>
              </a:rPr>
              <a:t>L</a:t>
            </a:r>
            <a:r>
              <a:rPr lang="pt-BR" sz="1500" dirty="0">
                <a:effectLst/>
                <a:latin typeface="Arial" panose="020B0604020202020204" pitchFamily="34" charset="0"/>
                <a:ea typeface="Times New Roman" panose="02020603050405020304" pitchFamily="18" charset="0"/>
              </a:rPr>
              <a:t> e </a:t>
            </a:r>
            <a:r>
              <a:rPr lang="pt-BR" sz="1500" b="1" dirty="0">
                <a:effectLst/>
                <a:latin typeface="Arial" panose="020B0604020202020204" pitchFamily="34" charset="0"/>
                <a:ea typeface="Times New Roman" panose="02020603050405020304" pitchFamily="18" charset="0"/>
              </a:rPr>
              <a:t>A</a:t>
            </a:r>
            <a:r>
              <a:rPr lang="pt-BR" sz="1500" dirty="0">
                <a:effectLst/>
                <a:latin typeface="Arial" panose="020B0604020202020204" pitchFamily="34" charset="0"/>
                <a:ea typeface="Times New Roman" panose="02020603050405020304" pitchFamily="18" charset="0"/>
              </a:rPr>
              <a:t> é: </a:t>
            </a:r>
            <a:r>
              <a:rPr lang="pt-BR" sz="1500" b="1" dirty="0">
                <a:effectLst/>
                <a:latin typeface="Arial" panose="020B0604020202020204" pitchFamily="34" charset="0"/>
                <a:ea typeface="Times New Roman" panose="02020603050405020304" pitchFamily="18" charset="0"/>
              </a:rPr>
              <a:t>A = L/R</a:t>
            </a:r>
            <a:r>
              <a:rPr lang="pt-BR" sz="1500" dirty="0">
                <a:effectLst/>
                <a:latin typeface="Arial" panose="020B0604020202020204" pitchFamily="34" charset="0"/>
                <a:ea typeface="Times New Roman" panose="02020603050405020304" pitchFamily="18" charset="0"/>
              </a:rPr>
              <a:t>, mas </a:t>
            </a:r>
            <a:r>
              <a:rPr lang="pt-BR" sz="1500" b="1" dirty="0">
                <a:effectLst/>
                <a:latin typeface="Arial" panose="020B0604020202020204" pitchFamily="34" charset="0"/>
                <a:ea typeface="Times New Roman" panose="02020603050405020304" pitchFamily="18" charset="0"/>
              </a:rPr>
              <a:t>A</a:t>
            </a:r>
            <a:r>
              <a:rPr lang="pt-BR" sz="1500" dirty="0">
                <a:effectLst/>
                <a:latin typeface="Arial" panose="020B0604020202020204" pitchFamily="34" charset="0"/>
                <a:ea typeface="Times New Roman" panose="02020603050405020304" pitchFamily="18" charset="0"/>
              </a:rPr>
              <a:t> deve estar em radianos. Dado também: </a:t>
            </a:r>
            <a:r>
              <a:rPr lang="pt-BR" sz="1500" b="1" dirty="0">
                <a:effectLst/>
                <a:latin typeface="Arial" panose="020B0604020202020204" pitchFamily="34" charset="0"/>
                <a:ea typeface="Times New Roman" panose="02020603050405020304" pitchFamily="18" charset="0"/>
              </a:rPr>
              <a:t>π radianos equivale a 180º</a:t>
            </a:r>
            <a:r>
              <a:rPr lang="pt-BR" sz="1500" dirty="0">
                <a:effectLst/>
                <a:latin typeface="Arial" panose="020B0604020202020204" pitchFamily="34" charset="0"/>
                <a:ea typeface="Times New Roman" panose="02020603050405020304" pitchFamily="18" charset="0"/>
              </a:rPr>
              <a:t>. Use </a:t>
            </a:r>
            <a:r>
              <a:rPr lang="pt-BR" sz="1500" b="1" dirty="0">
                <a:effectLst/>
                <a:latin typeface="Arial" panose="020B0604020202020204" pitchFamily="34" charset="0"/>
                <a:ea typeface="Times New Roman" panose="02020603050405020304" pitchFamily="18" charset="0"/>
              </a:rPr>
              <a:t>π = 3.</a:t>
            </a:r>
            <a:r>
              <a:rPr lang="pt-BR" sz="1500" dirty="0">
                <a:effectLst/>
                <a:latin typeface="Arial" panose="020B0604020202020204" pitchFamily="34" charset="0"/>
                <a:ea typeface="Times New Roman" panose="02020603050405020304" pitchFamily="18" charset="0"/>
              </a:rPr>
              <a:t> Comprimento do círculo: </a:t>
            </a:r>
            <a:r>
              <a:rPr lang="pt-BR" sz="1500" b="1" dirty="0">
                <a:effectLst/>
                <a:latin typeface="Arial" panose="020B0604020202020204" pitchFamily="34" charset="0"/>
                <a:ea typeface="Times New Roman" panose="02020603050405020304" pitchFamily="18" charset="0"/>
              </a:rPr>
              <a:t>2 π R. </a:t>
            </a:r>
            <a:r>
              <a:rPr lang="pt-BR" sz="1500" dirty="0">
                <a:effectLst/>
                <a:latin typeface="Arial" panose="020B0604020202020204" pitchFamily="34" charset="0"/>
                <a:ea typeface="Times New Roman" panose="02020603050405020304" pitchFamily="18" charset="0"/>
              </a:rPr>
              <a:t>Use o que precisar.</a:t>
            </a:r>
            <a:endParaRPr lang="pt-BR" sz="1500" dirty="0">
              <a:effectLst/>
              <a:latin typeface="Times New Roman" panose="02020603050405020304" pitchFamily="18" charset="0"/>
              <a:ea typeface="Times New Roman" panose="02020603050405020304" pitchFamily="18" charset="0"/>
            </a:endParaRPr>
          </a:p>
          <a:p>
            <a:pPr algn="just">
              <a:lnSpc>
                <a:spcPct val="110000"/>
              </a:lnSpc>
            </a:pPr>
            <a:r>
              <a:rPr lang="pt-BR" sz="1500" b="1" dirty="0">
                <a:effectLst/>
                <a:latin typeface="Arial" panose="020B0604020202020204" pitchFamily="34" charset="0"/>
                <a:ea typeface="Times New Roman" panose="02020603050405020304" pitchFamily="18" charset="0"/>
              </a:rPr>
              <a:t>Resolução 7c):</a:t>
            </a:r>
            <a:endParaRPr lang="pt-BR" sz="1500" dirty="0"/>
          </a:p>
        </p:txBody>
      </p:sp>
      <mc:AlternateContent xmlns:mc="http://schemas.openxmlformats.org/markup-compatibility/2006" xmlns:a14="http://schemas.microsoft.com/office/drawing/2010/main">
        <mc:Choice Requires="a14">
          <p:sp>
            <p:nvSpPr>
              <p:cNvPr id="40" name="CaixaDeTexto 39">
                <a:extLst>
                  <a:ext uri="{FF2B5EF4-FFF2-40B4-BE49-F238E27FC236}">
                    <a16:creationId xmlns:a16="http://schemas.microsoft.com/office/drawing/2014/main" id="{B0523B80-59C9-42A8-9F3D-200DF285143A}"/>
                  </a:ext>
                </a:extLst>
              </p:cNvPr>
              <p:cNvSpPr txBox="1"/>
              <p:nvPr/>
            </p:nvSpPr>
            <p:spPr>
              <a:xfrm>
                <a:off x="7739615" y="4848714"/>
                <a:ext cx="1033859" cy="307777"/>
              </a:xfrm>
              <a:prstGeom prst="rect">
                <a:avLst/>
              </a:prstGeom>
              <a:noFill/>
            </p:spPr>
            <p:txBody>
              <a:bodyPr wrap="square">
                <a:spAutoFit/>
              </a:bodyPr>
              <a:lstStyle/>
              <a:p>
                <a:pPr algn="just" hangingPunct="0">
                  <a:spcAft>
                    <a:spcPts val="0"/>
                  </a:spcAft>
                </a:pPr>
                <a14:m>
                  <m:oMathPara xmlns:m="http://schemas.openxmlformats.org/officeDocument/2006/math">
                    <m:oMathParaPr>
                      <m:jc m:val="centerGroup"/>
                    </m:oMathParaPr>
                    <m:oMath xmlns:m="http://schemas.openxmlformats.org/officeDocument/2006/math">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𝟓𝟎𝟎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𝒌𝒎</m:t>
                      </m:r>
                    </m:oMath>
                  </m:oMathPara>
                </a14:m>
                <a:endParaRPr lang="pt-BR" sz="1400" dirty="0">
                  <a:effectLst/>
                  <a:latin typeface="Times New Roman" panose="02020603050405020304" pitchFamily="18" charset="0"/>
                  <a:ea typeface="Times New Roman" panose="02020603050405020304" pitchFamily="18" charset="0"/>
                </a:endParaRPr>
              </a:p>
            </p:txBody>
          </p:sp>
        </mc:Choice>
        <mc:Fallback xmlns="">
          <p:sp>
            <p:nvSpPr>
              <p:cNvPr id="40" name="CaixaDeTexto 39">
                <a:extLst>
                  <a:ext uri="{FF2B5EF4-FFF2-40B4-BE49-F238E27FC236}">
                    <a16:creationId xmlns:a16="http://schemas.microsoft.com/office/drawing/2014/main" id="{B0523B80-59C9-42A8-9F3D-200DF285143A}"/>
                  </a:ext>
                </a:extLst>
              </p:cNvPr>
              <p:cNvSpPr txBox="1">
                <a:spLocks noRot="1" noChangeAspect="1" noMove="1" noResize="1" noEditPoints="1" noAdjustHandles="1" noChangeArrowheads="1" noChangeShapeType="1" noTextEdit="1"/>
              </p:cNvSpPr>
              <p:nvPr/>
            </p:nvSpPr>
            <p:spPr>
              <a:xfrm>
                <a:off x="7739615" y="4848714"/>
                <a:ext cx="1033859" cy="307777"/>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5BF89C91-E3AB-4241-AC0B-C17C241F046D}"/>
                  </a:ext>
                </a:extLst>
              </p:cNvPr>
              <p:cNvSpPr txBox="1"/>
              <p:nvPr/>
            </p:nvSpPr>
            <p:spPr>
              <a:xfrm>
                <a:off x="4705195" y="5569034"/>
                <a:ext cx="1049568" cy="307777"/>
              </a:xfrm>
              <a:prstGeom prst="rect">
                <a:avLst/>
              </a:prstGeom>
              <a:noFill/>
            </p:spPr>
            <p:txBody>
              <a:bodyPr wrap="square">
                <a:spAutoFit/>
              </a:bodyPr>
              <a:lstStyle/>
              <a:p>
                <a:pPr algn="just" hangingPunct="0">
                  <a:spcAft>
                    <a:spcPts val="0"/>
                  </a:spcAft>
                </a:pPr>
                <a14:m>
                  <m:oMathPara xmlns:m="http://schemas.openxmlformats.org/officeDocument/2006/math">
                    <m:oMathParaPr>
                      <m:jc m:val="centerGroup"/>
                    </m:oMathParaPr>
                    <m:oMath xmlns:m="http://schemas.openxmlformats.org/officeDocument/2006/math">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𝟓𝟎𝟎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𝒌𝒎</m:t>
                      </m:r>
                    </m:oMath>
                  </m:oMathPara>
                </a14:m>
                <a:endParaRPr lang="pt-BR" sz="1400" dirty="0">
                  <a:effectLst/>
                  <a:latin typeface="Times New Roman" panose="02020603050405020304" pitchFamily="18" charset="0"/>
                  <a:ea typeface="Times New Roman" panose="02020603050405020304" pitchFamily="18" charset="0"/>
                </a:endParaRPr>
              </a:p>
            </p:txBody>
          </p:sp>
        </mc:Choice>
        <mc:Fallback xmlns="">
          <p:sp>
            <p:nvSpPr>
              <p:cNvPr id="42" name="CaixaDeTexto 41">
                <a:extLst>
                  <a:ext uri="{FF2B5EF4-FFF2-40B4-BE49-F238E27FC236}">
                    <a16:creationId xmlns:a16="http://schemas.microsoft.com/office/drawing/2014/main" id="{5BF89C91-E3AB-4241-AC0B-C17C241F046D}"/>
                  </a:ext>
                </a:extLst>
              </p:cNvPr>
              <p:cNvSpPr txBox="1">
                <a:spLocks noRot="1" noChangeAspect="1" noMove="1" noResize="1" noEditPoints="1" noAdjustHandles="1" noChangeArrowheads="1" noChangeShapeType="1" noTextEdit="1"/>
              </p:cNvSpPr>
              <p:nvPr/>
            </p:nvSpPr>
            <p:spPr>
              <a:xfrm>
                <a:off x="4705195" y="5569034"/>
                <a:ext cx="1049568" cy="307777"/>
              </a:xfrm>
              <a:prstGeom prst="rect">
                <a:avLst/>
              </a:prstGeom>
              <a:blipFill>
                <a:blip r:embed="rId4"/>
                <a:stretch>
                  <a:fillRect r="-5233"/>
                </a:stretch>
              </a:blipFill>
            </p:spPr>
            <p:txBody>
              <a:bodyPr/>
              <a:lstStyle/>
              <a:p>
                <a:r>
                  <a:rPr lang="pt-BR">
                    <a:noFill/>
                  </a:rPr>
                  <a:t> </a:t>
                </a:r>
              </a:p>
            </p:txBody>
          </p:sp>
        </mc:Fallback>
      </mc:AlternateContent>
      <p:sp>
        <p:nvSpPr>
          <p:cNvPr id="44" name="CaixaDeTexto 43">
            <a:extLst>
              <a:ext uri="{FF2B5EF4-FFF2-40B4-BE49-F238E27FC236}">
                <a16:creationId xmlns:a16="http://schemas.microsoft.com/office/drawing/2014/main" id="{5A85074E-2500-4B9B-8E8E-3C8DC5BAA223}"/>
              </a:ext>
            </a:extLst>
          </p:cNvPr>
          <p:cNvSpPr txBox="1"/>
          <p:nvPr/>
        </p:nvSpPr>
        <p:spPr>
          <a:xfrm>
            <a:off x="1427423" y="6220382"/>
            <a:ext cx="3491709" cy="323165"/>
          </a:xfrm>
          <a:prstGeom prst="rect">
            <a:avLst/>
          </a:prstGeom>
          <a:noFill/>
        </p:spPr>
        <p:txBody>
          <a:bodyPr wrap="square">
            <a:spAutoFit/>
          </a:bodyPr>
          <a:lstStyle/>
          <a:p>
            <a:r>
              <a:rPr lang="pt-PT" sz="1500" b="1" dirty="0">
                <a:effectLst/>
                <a:latin typeface="Arial" panose="020B0604020202020204" pitchFamily="34" charset="0"/>
                <a:ea typeface="Times New Roman" panose="02020603050405020304" pitchFamily="18" charset="0"/>
              </a:rPr>
              <a:t>Resposta 7c):_ _ _ _ _ _ _ _ _</a:t>
            </a:r>
            <a:endParaRPr lang="pt-BR" sz="1500" dirty="0"/>
          </a:p>
        </p:txBody>
      </p:sp>
      <p:sp>
        <p:nvSpPr>
          <p:cNvPr id="16" name="CaixaDeTexto 15">
            <a:extLst>
              <a:ext uri="{FF2B5EF4-FFF2-40B4-BE49-F238E27FC236}">
                <a16:creationId xmlns:a16="http://schemas.microsoft.com/office/drawing/2014/main" id="{2B4F0A8C-C249-481C-8F25-41D834A16BA2}"/>
              </a:ext>
            </a:extLst>
          </p:cNvPr>
          <p:cNvSpPr txBox="1"/>
          <p:nvPr/>
        </p:nvSpPr>
        <p:spPr>
          <a:xfrm>
            <a:off x="1493756" y="2182926"/>
            <a:ext cx="513522" cy="323165"/>
          </a:xfrm>
          <a:prstGeom prst="rect">
            <a:avLst/>
          </a:prstGeom>
          <a:noFill/>
        </p:spPr>
        <p:txBody>
          <a:bodyPr wrap="square">
            <a:spAutoFit/>
          </a:bodyPr>
          <a:lstStyle/>
          <a:p>
            <a:r>
              <a:rPr lang="pt-PT" sz="1500" b="1" dirty="0">
                <a:solidFill>
                  <a:srgbClr val="FF0000"/>
                </a:solidFill>
                <a:latin typeface="Arial" panose="020B0604020202020204" pitchFamily="34" charset="0"/>
                <a:cs typeface="Arial" panose="020B0604020202020204" pitchFamily="34" charset="0"/>
              </a:rPr>
              <a:t>1 h</a:t>
            </a:r>
            <a:endParaRPr lang="pt-BR" sz="1500" b="1" dirty="0">
              <a:solidFill>
                <a:srgbClr val="FF0000"/>
              </a:solidFill>
              <a:latin typeface="Arial" panose="020B0604020202020204" pitchFamily="34" charset="0"/>
              <a:cs typeface="Arial" panose="020B0604020202020204" pitchFamily="34" charset="0"/>
            </a:endParaRPr>
          </a:p>
        </p:txBody>
      </p:sp>
      <p:sp>
        <p:nvSpPr>
          <p:cNvPr id="18" name="CaixaDeTexto 17">
            <a:extLst>
              <a:ext uri="{FF2B5EF4-FFF2-40B4-BE49-F238E27FC236}">
                <a16:creationId xmlns:a16="http://schemas.microsoft.com/office/drawing/2014/main" id="{4ED4A3BA-D1B4-4F32-B236-534CDAD674E6}"/>
              </a:ext>
            </a:extLst>
          </p:cNvPr>
          <p:cNvSpPr txBox="1"/>
          <p:nvPr/>
        </p:nvSpPr>
        <p:spPr>
          <a:xfrm>
            <a:off x="1494338" y="3336753"/>
            <a:ext cx="540026" cy="323165"/>
          </a:xfrm>
          <a:prstGeom prst="rect">
            <a:avLst/>
          </a:prstGeom>
          <a:noFill/>
        </p:spPr>
        <p:txBody>
          <a:bodyPr wrap="square">
            <a:spAutoFit/>
          </a:bodyPr>
          <a:lstStyle/>
          <a:p>
            <a:r>
              <a:rPr lang="pt-BR" sz="1500" b="1" dirty="0">
                <a:solidFill>
                  <a:srgbClr val="FF0000"/>
                </a:solidFill>
                <a:effectLst/>
                <a:latin typeface="Arial" panose="020B0604020202020204" pitchFamily="34" charset="0"/>
                <a:ea typeface="Times New Roman" panose="02020603050405020304" pitchFamily="18" charset="0"/>
              </a:rPr>
              <a:t>15</a:t>
            </a:r>
            <a:r>
              <a:rPr lang="pt-BR" sz="1500" b="1" baseline="30000" dirty="0">
                <a:solidFill>
                  <a:srgbClr val="FF0000"/>
                </a:solidFill>
                <a:effectLst/>
                <a:latin typeface="Arial" panose="020B0604020202020204" pitchFamily="34" charset="0"/>
                <a:ea typeface="Times New Roman" panose="02020603050405020304" pitchFamily="18" charset="0"/>
              </a:rPr>
              <a:t>o</a:t>
            </a:r>
            <a:endParaRPr lang="pt-BR" sz="1500" dirty="0"/>
          </a:p>
        </p:txBody>
      </p:sp>
      <p:sp>
        <p:nvSpPr>
          <p:cNvPr id="20" name="CaixaDeTexto 19">
            <a:extLst>
              <a:ext uri="{FF2B5EF4-FFF2-40B4-BE49-F238E27FC236}">
                <a16:creationId xmlns:a16="http://schemas.microsoft.com/office/drawing/2014/main" id="{CCB4A52E-6F31-4696-9652-85A40BE1880D}"/>
              </a:ext>
            </a:extLst>
          </p:cNvPr>
          <p:cNvSpPr txBox="1"/>
          <p:nvPr/>
        </p:nvSpPr>
        <p:spPr>
          <a:xfrm>
            <a:off x="118538" y="4867770"/>
            <a:ext cx="2650812" cy="307777"/>
          </a:xfrm>
          <a:prstGeom prst="rect">
            <a:avLst/>
          </a:prstGeom>
          <a:noFill/>
        </p:spPr>
        <p:txBody>
          <a:bodyPr wrap="square">
            <a:spAutoFit/>
          </a:bodyPr>
          <a:lstStyle/>
          <a:p>
            <a:pPr algn="just" hangingPunct="0">
              <a:spcAft>
                <a:spcPts val="0"/>
              </a:spcAft>
            </a:pPr>
            <a:r>
              <a:rPr lang="pt-BR" sz="1400" b="1" dirty="0">
                <a:solidFill>
                  <a:srgbClr val="FF0000"/>
                </a:solidFill>
                <a:effectLst/>
                <a:latin typeface="Arial" panose="020B0604020202020204" pitchFamily="34" charset="0"/>
                <a:ea typeface="Times New Roman" panose="02020603050405020304" pitchFamily="18" charset="0"/>
              </a:rPr>
              <a:t>Opção 1) Por “regra de três”:</a:t>
            </a:r>
            <a:endParaRPr lang="pt-BR" sz="1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4036A5B9-563E-4308-BCB3-ACDA8DA10FB0}"/>
                  </a:ext>
                </a:extLst>
              </p:cNvPr>
              <p:cNvSpPr txBox="1"/>
              <p:nvPr/>
            </p:nvSpPr>
            <p:spPr>
              <a:xfrm>
                <a:off x="2586726" y="4781617"/>
                <a:ext cx="1808922"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𝝅</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𝑹</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𝑳</m:t>
                          </m:r>
                        </m:den>
                      </m:f>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𝟑𝟔𝟎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𝟏𝟓</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den>
                      </m:f>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𝑳</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pt-BR" sz="1400" dirty="0"/>
              </a:p>
            </p:txBody>
          </p:sp>
        </mc:Choice>
        <mc:Fallback xmlns="">
          <p:sp>
            <p:nvSpPr>
              <p:cNvPr id="22" name="CaixaDeTexto 21">
                <a:extLst>
                  <a:ext uri="{FF2B5EF4-FFF2-40B4-BE49-F238E27FC236}">
                    <a16:creationId xmlns:a16="http://schemas.microsoft.com/office/drawing/2014/main" id="{4036A5B9-563E-4308-BCB3-ACDA8DA10FB0}"/>
                  </a:ext>
                </a:extLst>
              </p:cNvPr>
              <p:cNvSpPr txBox="1">
                <a:spLocks noRot="1" noChangeAspect="1" noMove="1" noResize="1" noEditPoints="1" noAdjustHandles="1" noChangeArrowheads="1" noChangeShapeType="1" noTextEdit="1"/>
              </p:cNvSpPr>
              <p:nvPr/>
            </p:nvSpPr>
            <p:spPr>
              <a:xfrm>
                <a:off x="2586726" y="4781617"/>
                <a:ext cx="1808922" cy="497059"/>
              </a:xfrm>
              <a:prstGeom prst="rect">
                <a:avLst/>
              </a:prstGeom>
              <a:blipFill>
                <a:blip r:embed="rId5"/>
                <a:stretch>
                  <a:fillRect b="-122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68596668-2322-45DF-8D1C-7F4663C495FA}"/>
                  </a:ext>
                </a:extLst>
              </p:cNvPr>
              <p:cNvSpPr txBox="1"/>
              <p:nvPr/>
            </p:nvSpPr>
            <p:spPr>
              <a:xfrm>
                <a:off x="4191916" y="4764272"/>
                <a:ext cx="1517374"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𝝅</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𝑹</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𝟏𝟓</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𝟑𝟔𝟎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den>
                      </m:f>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𝑳</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pt-BR" sz="1400" dirty="0"/>
              </a:p>
            </p:txBody>
          </p:sp>
        </mc:Choice>
        <mc:Fallback xmlns="">
          <p:sp>
            <p:nvSpPr>
              <p:cNvPr id="25" name="CaixaDeTexto 24">
                <a:extLst>
                  <a:ext uri="{FF2B5EF4-FFF2-40B4-BE49-F238E27FC236}">
                    <a16:creationId xmlns:a16="http://schemas.microsoft.com/office/drawing/2014/main" id="{68596668-2322-45DF-8D1C-7F4663C495FA}"/>
                  </a:ext>
                </a:extLst>
              </p:cNvPr>
              <p:cNvSpPr txBox="1">
                <a:spLocks noRot="1" noChangeAspect="1" noMove="1" noResize="1" noEditPoints="1" noAdjustHandles="1" noChangeArrowheads="1" noChangeShapeType="1" noTextEdit="1"/>
              </p:cNvSpPr>
              <p:nvPr/>
            </p:nvSpPr>
            <p:spPr>
              <a:xfrm>
                <a:off x="4191916" y="4764272"/>
                <a:ext cx="1517374" cy="501419"/>
              </a:xfrm>
              <a:prstGeom prst="rect">
                <a:avLst/>
              </a:prstGeom>
              <a:blipFill>
                <a:blip r:embed="rId6"/>
                <a:stretch>
                  <a:fillRect b="-122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89DABA92-CE66-4B6A-8E6F-DFBE3E1388E0}"/>
                  </a:ext>
                </a:extLst>
              </p:cNvPr>
              <p:cNvSpPr txBox="1"/>
              <p:nvPr/>
            </p:nvSpPr>
            <p:spPr>
              <a:xfrm>
                <a:off x="5521512" y="4751894"/>
                <a:ext cx="2434734"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𝟔𝟎𝟎𝟎</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𝟏𝟓</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𝟑𝟔𝟎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den>
                      </m:f>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𝑳</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pt-BR" sz="1400" dirty="0"/>
              </a:p>
            </p:txBody>
          </p:sp>
        </mc:Choice>
        <mc:Fallback xmlns="">
          <p:sp>
            <p:nvSpPr>
              <p:cNvPr id="27" name="CaixaDeTexto 26">
                <a:extLst>
                  <a:ext uri="{FF2B5EF4-FFF2-40B4-BE49-F238E27FC236}">
                    <a16:creationId xmlns:a16="http://schemas.microsoft.com/office/drawing/2014/main" id="{89DABA92-CE66-4B6A-8E6F-DFBE3E1388E0}"/>
                  </a:ext>
                </a:extLst>
              </p:cNvPr>
              <p:cNvSpPr txBox="1">
                <a:spLocks noRot="1" noChangeAspect="1" noMove="1" noResize="1" noEditPoints="1" noAdjustHandles="1" noChangeArrowheads="1" noChangeShapeType="1" noTextEdit="1"/>
              </p:cNvSpPr>
              <p:nvPr/>
            </p:nvSpPr>
            <p:spPr>
              <a:xfrm>
                <a:off x="5521512" y="4751894"/>
                <a:ext cx="2434734" cy="501419"/>
              </a:xfrm>
              <a:prstGeom prst="rect">
                <a:avLst/>
              </a:prstGeom>
              <a:blipFill>
                <a:blip r:embed="rId7"/>
                <a:stretch>
                  <a:fillRect b="-1220"/>
                </a:stretch>
              </a:blipFill>
            </p:spPr>
            <p:txBody>
              <a:bodyPr/>
              <a:lstStyle/>
              <a:p>
                <a:r>
                  <a:rPr lang="pt-BR">
                    <a:noFill/>
                  </a:rPr>
                  <a:t> </a:t>
                </a:r>
              </a:p>
            </p:txBody>
          </p:sp>
        </mc:Fallback>
      </mc:AlternateContent>
      <p:sp>
        <p:nvSpPr>
          <p:cNvPr id="29" name="CaixaDeTexto 28">
            <a:extLst>
              <a:ext uri="{FF2B5EF4-FFF2-40B4-BE49-F238E27FC236}">
                <a16:creationId xmlns:a16="http://schemas.microsoft.com/office/drawing/2014/main" id="{F7577256-2C20-499A-B89E-96F5353F69E0}"/>
              </a:ext>
            </a:extLst>
          </p:cNvPr>
          <p:cNvSpPr txBox="1"/>
          <p:nvPr/>
        </p:nvSpPr>
        <p:spPr>
          <a:xfrm>
            <a:off x="123558" y="5569034"/>
            <a:ext cx="2734539" cy="307777"/>
          </a:xfrm>
          <a:prstGeom prst="rect">
            <a:avLst/>
          </a:prstGeom>
          <a:noFill/>
        </p:spPr>
        <p:txBody>
          <a:bodyPr wrap="square">
            <a:spAutoFit/>
          </a:bodyPr>
          <a:lstStyle/>
          <a:p>
            <a:r>
              <a:rPr lang="pt-BR" sz="1400" b="1" dirty="0">
                <a:solidFill>
                  <a:srgbClr val="FF0000"/>
                </a:solidFill>
                <a:effectLst/>
                <a:latin typeface="Arial" panose="020B0604020202020204" pitchFamily="34" charset="0"/>
                <a:ea typeface="Times New Roman" panose="02020603050405020304" pitchFamily="18" charset="0"/>
              </a:rPr>
              <a:t>Opção 2) Ou simplesmente:</a:t>
            </a:r>
            <a:endParaRPr lang="pt-BR" sz="1400" dirty="0"/>
          </a:p>
        </p:txBody>
      </p:sp>
      <mc:AlternateContent xmlns:mc="http://schemas.openxmlformats.org/markup-compatibility/2006" xmlns:a14="http://schemas.microsoft.com/office/drawing/2010/main">
        <mc:Choice Requires="a14">
          <p:sp>
            <p:nvSpPr>
              <p:cNvPr id="31" name="CaixaDeTexto 30">
                <a:extLst>
                  <a:ext uri="{FF2B5EF4-FFF2-40B4-BE49-F238E27FC236}">
                    <a16:creationId xmlns:a16="http://schemas.microsoft.com/office/drawing/2014/main" id="{C5E5BA8C-355A-4410-A539-2BCD05896314}"/>
                  </a:ext>
                </a:extLst>
              </p:cNvPr>
              <p:cNvSpPr txBox="1"/>
              <p:nvPr/>
            </p:nvSpPr>
            <p:spPr>
              <a:xfrm>
                <a:off x="2490044" y="5473829"/>
                <a:ext cx="934278" cy="4956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𝑳</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𝝅</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𝑹</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𝟐𝟒</m:t>
                          </m:r>
                        </m:den>
                      </m:f>
                    </m:oMath>
                  </m:oMathPara>
                </a14:m>
                <a:endParaRPr lang="pt-BR" sz="1400" dirty="0"/>
              </a:p>
            </p:txBody>
          </p:sp>
        </mc:Choice>
        <mc:Fallback xmlns="">
          <p:sp>
            <p:nvSpPr>
              <p:cNvPr id="31" name="CaixaDeTexto 30">
                <a:extLst>
                  <a:ext uri="{FF2B5EF4-FFF2-40B4-BE49-F238E27FC236}">
                    <a16:creationId xmlns:a16="http://schemas.microsoft.com/office/drawing/2014/main" id="{C5E5BA8C-355A-4410-A539-2BCD05896314}"/>
                  </a:ext>
                </a:extLst>
              </p:cNvPr>
              <p:cNvSpPr txBox="1">
                <a:spLocks noRot="1" noChangeAspect="1" noMove="1" noResize="1" noEditPoints="1" noAdjustHandles="1" noChangeArrowheads="1" noChangeShapeType="1" noTextEdit="1"/>
              </p:cNvSpPr>
              <p:nvPr/>
            </p:nvSpPr>
            <p:spPr>
              <a:xfrm>
                <a:off x="2490044" y="5473829"/>
                <a:ext cx="934278" cy="495649"/>
              </a:xfrm>
              <a:prstGeom prst="rect">
                <a:avLst/>
              </a:prstGeom>
              <a:blipFill>
                <a:blip r:embed="rId8"/>
                <a:stretch>
                  <a:fillRect b="-123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CaixaDeTexto 32">
                <a:extLst>
                  <a:ext uri="{FF2B5EF4-FFF2-40B4-BE49-F238E27FC236}">
                    <a16:creationId xmlns:a16="http://schemas.microsoft.com/office/drawing/2014/main" id="{4B24A3FB-3CA1-4E59-90B6-1696CC8040AE}"/>
                  </a:ext>
                </a:extLst>
              </p:cNvPr>
              <p:cNvSpPr txBox="1"/>
              <p:nvPr/>
            </p:nvSpPr>
            <p:spPr>
              <a:xfrm>
                <a:off x="3327769" y="5475097"/>
                <a:ext cx="1179254" cy="4956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𝟔𝟎𝟎𝟎</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𝟐𝟒</m:t>
                          </m:r>
                        </m:den>
                      </m:f>
                    </m:oMath>
                  </m:oMathPara>
                </a14:m>
                <a:endParaRPr lang="pt-BR" sz="1400" dirty="0"/>
              </a:p>
            </p:txBody>
          </p:sp>
        </mc:Choice>
        <mc:Fallback xmlns="">
          <p:sp>
            <p:nvSpPr>
              <p:cNvPr id="33" name="CaixaDeTexto 32">
                <a:extLst>
                  <a:ext uri="{FF2B5EF4-FFF2-40B4-BE49-F238E27FC236}">
                    <a16:creationId xmlns:a16="http://schemas.microsoft.com/office/drawing/2014/main" id="{4B24A3FB-3CA1-4E59-90B6-1696CC8040AE}"/>
                  </a:ext>
                </a:extLst>
              </p:cNvPr>
              <p:cNvSpPr txBox="1">
                <a:spLocks noRot="1" noChangeAspect="1" noMove="1" noResize="1" noEditPoints="1" noAdjustHandles="1" noChangeArrowheads="1" noChangeShapeType="1" noTextEdit="1"/>
              </p:cNvSpPr>
              <p:nvPr/>
            </p:nvSpPr>
            <p:spPr>
              <a:xfrm>
                <a:off x="3327769" y="5475097"/>
                <a:ext cx="1179254" cy="495649"/>
              </a:xfrm>
              <a:prstGeom prst="rect">
                <a:avLst/>
              </a:prstGeom>
              <a:blipFill>
                <a:blip r:embed="rId9"/>
                <a:stretch>
                  <a:fillRect r="-17098" b="-2469"/>
                </a:stretch>
              </a:blipFill>
            </p:spPr>
            <p:txBody>
              <a:bodyPr/>
              <a:lstStyle/>
              <a:p>
                <a:r>
                  <a:rPr lang="pt-BR">
                    <a:noFill/>
                  </a:rPr>
                  <a:t> </a:t>
                </a:r>
              </a:p>
            </p:txBody>
          </p:sp>
        </mc:Fallback>
      </mc:AlternateContent>
      <p:sp>
        <p:nvSpPr>
          <p:cNvPr id="35" name="CaixaDeTexto 34">
            <a:extLst>
              <a:ext uri="{FF2B5EF4-FFF2-40B4-BE49-F238E27FC236}">
                <a16:creationId xmlns:a16="http://schemas.microsoft.com/office/drawing/2014/main" id="{78D6BBBA-FBF2-4492-BFE5-947CD049AE54}"/>
              </a:ext>
            </a:extLst>
          </p:cNvPr>
          <p:cNvSpPr txBox="1"/>
          <p:nvPr/>
        </p:nvSpPr>
        <p:spPr>
          <a:xfrm>
            <a:off x="2729201" y="6200076"/>
            <a:ext cx="1335700" cy="323165"/>
          </a:xfrm>
          <a:prstGeom prst="rect">
            <a:avLst/>
          </a:prstGeom>
          <a:noFill/>
        </p:spPr>
        <p:txBody>
          <a:bodyPr wrap="square">
            <a:spAutoFit/>
          </a:bodyPr>
          <a:lstStyle/>
          <a:p>
            <a:r>
              <a:rPr lang="pt-PT" sz="1500" b="1" dirty="0">
                <a:solidFill>
                  <a:srgbClr val="FF0000"/>
                </a:solidFill>
                <a:latin typeface="Arial" panose="020B0604020202020204" pitchFamily="34" charset="0"/>
                <a:cs typeface="Arial" panose="020B0604020202020204" pitchFamily="34" charset="0"/>
              </a:rPr>
              <a:t>L = 1.500 km</a:t>
            </a:r>
            <a:r>
              <a:rPr lang="pt-PT" sz="1500" b="1" u="dotted" dirty="0">
                <a:solidFill>
                  <a:srgbClr val="FF0000"/>
                </a:solidFill>
                <a:effectLst/>
                <a:uFill>
                  <a:solidFill>
                    <a:srgbClr val="FF0000"/>
                  </a:solidFill>
                </a:uFill>
                <a:latin typeface="Arial" panose="020B0604020202020204" pitchFamily="34" charset="0"/>
                <a:ea typeface="Times New Roman" panose="02020603050405020304" pitchFamily="18" charset="0"/>
              </a:rPr>
              <a:t> </a:t>
            </a:r>
            <a:endParaRPr lang="pt-BR" sz="1500" dirty="0"/>
          </a:p>
        </p:txBody>
      </p:sp>
      <p:sp>
        <p:nvSpPr>
          <p:cNvPr id="2" name="Retângulo 1"/>
          <p:cNvSpPr/>
          <p:nvPr/>
        </p:nvSpPr>
        <p:spPr>
          <a:xfrm>
            <a:off x="110071" y="1912036"/>
            <a:ext cx="6096000" cy="307777"/>
          </a:xfrm>
          <a:prstGeom prst="rect">
            <a:avLst/>
          </a:prstGeom>
        </p:spPr>
        <p:txBody>
          <a:bodyPr>
            <a:spAutoFit/>
          </a:bodyPr>
          <a:lstStyle/>
          <a:p>
            <a:pPr algn="just"/>
            <a:r>
              <a:rPr lang="pt-BR" sz="1400" b="1" dirty="0">
                <a:solidFill>
                  <a:srgbClr val="FF0000"/>
                </a:solidFill>
                <a:latin typeface="Arial" panose="020B0604020202020204" pitchFamily="34" charset="0"/>
                <a:ea typeface="Times New Roman" panose="02020603050405020304" pitchFamily="18" charset="0"/>
              </a:rPr>
              <a:t>Terra, ele precisa de 1 h para ir de um meridiano ao outro.</a:t>
            </a:r>
            <a:endParaRPr lang="pt-BR" sz="1400" dirty="0"/>
          </a:p>
        </p:txBody>
      </p:sp>
      <p:sp>
        <p:nvSpPr>
          <p:cNvPr id="4" name="Retângulo 3"/>
          <p:cNvSpPr/>
          <p:nvPr/>
        </p:nvSpPr>
        <p:spPr>
          <a:xfrm>
            <a:off x="110071" y="3071970"/>
            <a:ext cx="6096000" cy="307777"/>
          </a:xfrm>
          <a:prstGeom prst="rect">
            <a:avLst/>
          </a:prstGeom>
        </p:spPr>
        <p:txBody>
          <a:bodyPr>
            <a:spAutoFit/>
          </a:bodyPr>
          <a:lstStyle/>
          <a:p>
            <a:pPr algn="just"/>
            <a:r>
              <a:rPr lang="pt-BR" sz="1400" b="1" dirty="0">
                <a:solidFill>
                  <a:srgbClr val="FF0000"/>
                </a:solidFill>
                <a:latin typeface="Arial" panose="020B0604020202020204" pitchFamily="34" charset="0"/>
                <a:ea typeface="Times New Roman" panose="02020603050405020304" pitchFamily="18" charset="0"/>
              </a:rPr>
              <a:t>foram divididos em 24 ângulos A, ou seja, A = 360</a:t>
            </a:r>
            <a:r>
              <a:rPr lang="pt-BR" sz="1400" b="1" baseline="30000" dirty="0">
                <a:solidFill>
                  <a:srgbClr val="FF0000"/>
                </a:solidFill>
                <a:latin typeface="Arial" panose="020B0604020202020204" pitchFamily="34" charset="0"/>
                <a:ea typeface="Times New Roman" panose="02020603050405020304" pitchFamily="18" charset="0"/>
              </a:rPr>
              <a:t>o</a:t>
            </a:r>
            <a:r>
              <a:rPr lang="pt-BR" sz="1400" b="1" dirty="0">
                <a:solidFill>
                  <a:srgbClr val="FF0000"/>
                </a:solidFill>
                <a:latin typeface="Arial" panose="020B0604020202020204" pitchFamily="34" charset="0"/>
                <a:ea typeface="Times New Roman" panose="02020603050405020304" pitchFamily="18" charset="0"/>
              </a:rPr>
              <a:t>/24 = 15</a:t>
            </a:r>
            <a:r>
              <a:rPr lang="pt-BR" sz="1400" b="1" baseline="30000" dirty="0">
                <a:solidFill>
                  <a:srgbClr val="FF0000"/>
                </a:solidFill>
                <a:latin typeface="Arial" panose="020B0604020202020204" pitchFamily="34" charset="0"/>
                <a:ea typeface="Times New Roman" panose="02020603050405020304" pitchFamily="18" charset="0"/>
              </a:rPr>
              <a:t>o</a:t>
            </a:r>
            <a:endParaRPr lang="pt-BR" sz="1400" dirty="0"/>
          </a:p>
        </p:txBody>
      </p:sp>
    </p:spTree>
    <p:extLst>
      <p:ext uri="{BB962C8B-B14F-4D97-AF65-F5344CB8AC3E}">
        <p14:creationId xmlns:p14="http://schemas.microsoft.com/office/powerpoint/2010/main" val="287806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0-#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left)">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ppt_w</p:attrName>
                                        </p:attrNameLst>
                                      </p:cBhvr>
                                      <p:tavLst>
                                        <p:tav tm="0">
                                          <p:val>
                                            <p:fltVal val="0"/>
                                          </p:val>
                                        </p:tav>
                                        <p:tav tm="100000">
                                          <p:val>
                                            <p:strVal val="#ppt_w"/>
                                          </p:val>
                                        </p:tav>
                                      </p:tavLst>
                                    </p:anim>
                                    <p:anim calcmode="lin" valueType="num">
                                      <p:cBhvr>
                                        <p:cTn id="87" dur="500" fill="hold"/>
                                        <p:tgtEl>
                                          <p:spTgt spid="33"/>
                                        </p:tgtEl>
                                        <p:attrNameLst>
                                          <p:attrName>ppt_h</p:attrName>
                                        </p:attrNameLst>
                                      </p:cBhvr>
                                      <p:tavLst>
                                        <p:tav tm="0">
                                          <p:val>
                                            <p:fltVal val="0"/>
                                          </p:val>
                                        </p:tav>
                                        <p:tav tm="100000">
                                          <p:val>
                                            <p:strVal val="#ppt_h"/>
                                          </p:val>
                                        </p:tav>
                                      </p:tavLst>
                                    </p:anim>
                                    <p:animEffect transition="in" filter="fade">
                                      <p:cBhvr>
                                        <p:cTn id="88" dur="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additive="base">
                                        <p:cTn id="98" dur="500" fill="hold"/>
                                        <p:tgtEl>
                                          <p:spTgt spid="35"/>
                                        </p:tgtEl>
                                        <p:attrNameLst>
                                          <p:attrName>ppt_x</p:attrName>
                                        </p:attrNameLst>
                                      </p:cBhvr>
                                      <p:tavLst>
                                        <p:tav tm="0">
                                          <p:val>
                                            <p:strVal val="#ppt_x"/>
                                          </p:val>
                                        </p:tav>
                                        <p:tav tm="100000">
                                          <p:val>
                                            <p:strVal val="#ppt_x"/>
                                          </p:val>
                                        </p:tav>
                                      </p:tavLst>
                                    </p:anim>
                                    <p:anim calcmode="lin" valueType="num">
                                      <p:cBhvr additive="base">
                                        <p:cTn id="9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40" grpId="0"/>
      <p:bldP spid="42" grpId="0"/>
      <p:bldP spid="16" grpId="0"/>
      <p:bldP spid="18" grpId="0"/>
      <p:bldP spid="20" grpId="0"/>
      <p:bldP spid="22" grpId="0"/>
      <p:bldP spid="25" grpId="0"/>
      <p:bldP spid="27" grpId="0"/>
      <p:bldP spid="29" grpId="0"/>
      <p:bldP spid="31" grpId="0"/>
      <p:bldP spid="33" grpId="0"/>
      <p:bldP spid="35"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58459131-1339-4AC5-BE7B-76B6055B7FD1}"/>
              </a:ext>
            </a:extLst>
          </p:cNvPr>
          <p:cNvSpPr txBox="1"/>
          <p:nvPr/>
        </p:nvSpPr>
        <p:spPr>
          <a:xfrm>
            <a:off x="136008" y="211300"/>
            <a:ext cx="8264765" cy="2109488"/>
          </a:xfrm>
          <a:prstGeom prst="rect">
            <a:avLst/>
          </a:prstGeom>
          <a:noFill/>
        </p:spPr>
        <p:txBody>
          <a:bodyPr wrap="square">
            <a:spAutoFit/>
          </a:bodyPr>
          <a:lstStyle/>
          <a:p>
            <a:pPr algn="just">
              <a:lnSpc>
                <a:spcPct val="110000"/>
              </a:lnSpc>
            </a:pPr>
            <a:r>
              <a:rPr lang="pt-BR" sz="1500" b="1" dirty="0">
                <a:effectLst/>
                <a:latin typeface="Arial" panose="020B0604020202020204" pitchFamily="34" charset="0"/>
                <a:ea typeface="Times New Roman" panose="02020603050405020304" pitchFamily="18" charset="0"/>
              </a:rPr>
              <a:t>Questão 8) (1 ponto) </a:t>
            </a:r>
            <a:r>
              <a:rPr lang="pt-BR" sz="1500" dirty="0">
                <a:effectLst/>
                <a:latin typeface="Arial" panose="020B0604020202020204" pitchFamily="34" charset="0"/>
                <a:ea typeface="Times New Roman" panose="02020603050405020304" pitchFamily="18" charset="0"/>
              </a:rPr>
              <a:t>Foguetes são utilizados para levar cargas ou pessoas ao espaço.  Por simplicidade, trataremos apenas do envio de cargas ao espaço e representaremos o foguete como sendo composto de três partes: coifa, empenas e motor-foguete.  A coifa é representada por um triângulo escuro, sendo utilizada para proteger a carga durante o voo ascendente na atmosfera terrestre.  As empenas, localizadas na parte inferior do foguete, são pequenas “asas” utilizadas para dar estabilidade ao foguete durante o voo.  No entanto, mais de 80% da massa de um foguete é propelente (combustível e oxidante).  Em geral, o propelente é distribuído em um ou mais motores, pelas razões que serão explicadas a seguir.</a:t>
            </a:r>
            <a:endParaRPr lang="pt-BR" sz="1500" dirty="0"/>
          </a:p>
        </p:txBody>
      </p:sp>
      <p:sp>
        <p:nvSpPr>
          <p:cNvPr id="8" name="CaixaDeTexto 7">
            <a:extLst>
              <a:ext uri="{FF2B5EF4-FFF2-40B4-BE49-F238E27FC236}">
                <a16:creationId xmlns:a16="http://schemas.microsoft.com/office/drawing/2014/main" id="{6B711B92-2A8E-4134-B0D6-1112740D3502}"/>
              </a:ext>
            </a:extLst>
          </p:cNvPr>
          <p:cNvSpPr txBox="1"/>
          <p:nvPr/>
        </p:nvSpPr>
        <p:spPr>
          <a:xfrm>
            <a:off x="136006" y="2263880"/>
            <a:ext cx="9863127" cy="600164"/>
          </a:xfrm>
          <a:prstGeom prst="rect">
            <a:avLst/>
          </a:prstGeom>
          <a:noFill/>
        </p:spPr>
        <p:txBody>
          <a:bodyPr wrap="square">
            <a:spAutoFit/>
          </a:bodyPr>
          <a:lstStyle/>
          <a:p>
            <a:pPr algn="just">
              <a:lnSpc>
                <a:spcPct val="110000"/>
              </a:lnSpc>
            </a:pPr>
            <a:r>
              <a:rPr lang="pt-BR" sz="1500" dirty="0">
                <a:effectLst/>
                <a:latin typeface="Arial" panose="020B0604020202020204" pitchFamily="34" charset="0"/>
                <a:ea typeface="Times New Roman" panose="02020603050405020304" pitchFamily="18" charset="0"/>
              </a:rPr>
              <a:t>Há mais de um século o russo </a:t>
            </a:r>
            <a:r>
              <a:rPr lang="pt-BR" sz="1500" dirty="0" err="1">
                <a:effectLst/>
                <a:latin typeface="Arial" panose="020B0604020202020204" pitchFamily="34" charset="0"/>
                <a:ea typeface="Times New Roman" panose="02020603050405020304" pitchFamily="18" charset="0"/>
              </a:rPr>
              <a:t>Konstantin</a:t>
            </a:r>
            <a:r>
              <a:rPr lang="pt-BR" sz="1500" dirty="0">
                <a:effectLst/>
                <a:latin typeface="Arial" panose="020B0604020202020204" pitchFamily="34" charset="0"/>
                <a:ea typeface="Times New Roman" panose="02020603050405020304" pitchFamily="18" charset="0"/>
              </a:rPr>
              <a:t> </a:t>
            </a:r>
            <a:r>
              <a:rPr lang="pt-BR" sz="1500" dirty="0" err="1">
                <a:effectLst/>
                <a:latin typeface="Arial" panose="020B0604020202020204" pitchFamily="34" charset="0"/>
                <a:ea typeface="Times New Roman" panose="02020603050405020304" pitchFamily="18" charset="0"/>
              </a:rPr>
              <a:t>Tsiolkovsky</a:t>
            </a:r>
            <a:r>
              <a:rPr lang="pt-BR" sz="1500" dirty="0">
                <a:effectLst/>
                <a:latin typeface="Arial" panose="020B0604020202020204" pitchFamily="34" charset="0"/>
                <a:ea typeface="Times New Roman" panose="02020603050405020304" pitchFamily="18" charset="0"/>
              </a:rPr>
              <a:t> demonstrou que o ganho de velocidade obtido pela queima do propelente de cada motor de um foguete é dado pela famosa equação conhecida como “equação do foguete,”</a:t>
            </a:r>
            <a:endParaRPr lang="pt-BR" sz="1500" dirty="0"/>
          </a:p>
        </p:txBody>
      </p:sp>
      <p:graphicFrame>
        <p:nvGraphicFramePr>
          <p:cNvPr id="10" name="Tabela 9">
            <a:extLst>
              <a:ext uri="{FF2B5EF4-FFF2-40B4-BE49-F238E27FC236}">
                <a16:creationId xmlns:a16="http://schemas.microsoft.com/office/drawing/2014/main" id="{C5C9A97E-CF0A-4E18-882C-1A47C7660233}"/>
              </a:ext>
            </a:extLst>
          </p:cNvPr>
          <p:cNvGraphicFramePr>
            <a:graphicFrameLocks noGrp="1"/>
          </p:cNvGraphicFramePr>
          <p:nvPr>
            <p:extLst>
              <p:ext uri="{D42A27DB-BD31-4B8C-83A1-F6EECF244321}">
                <p14:modId xmlns:p14="http://schemas.microsoft.com/office/powerpoint/2010/main" val="3818607044"/>
              </p:ext>
            </p:extLst>
          </p:nvPr>
        </p:nvGraphicFramePr>
        <p:xfrm>
          <a:off x="10069447" y="2394273"/>
          <a:ext cx="1997765" cy="441960"/>
        </p:xfrm>
        <a:graphic>
          <a:graphicData uri="http://schemas.openxmlformats.org/drawingml/2006/table">
            <a:tbl>
              <a:tblPr firstRow="1" firstCol="1" bandRow="1"/>
              <a:tblGrid>
                <a:gridCol w="1997765">
                  <a:extLst>
                    <a:ext uri="{9D8B030D-6E8A-4147-A177-3AD203B41FA5}">
                      <a16:colId xmlns:a16="http://schemas.microsoft.com/office/drawing/2014/main" val="180492405"/>
                    </a:ext>
                  </a:extLst>
                </a:gridCol>
              </a:tblGrid>
              <a:tr h="341624">
                <a:tc>
                  <a:txBody>
                    <a:bodyPr/>
                    <a:lstStyle/>
                    <a:p>
                      <a:pPr algn="just" hangingPunct="0">
                        <a:spcAft>
                          <a:spcPts val="0"/>
                        </a:spcAft>
                      </a:pPr>
                      <a:r>
                        <a:rPr lang="pt-PT" sz="700" i="1" dirty="0">
                          <a:effectLst/>
                          <a:latin typeface="Arial" panose="020B0604020202020204" pitchFamily="34"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a:p>
                      <a:pPr algn="just" hangingPunct="0">
                        <a:spcAft>
                          <a:spcPts val="0"/>
                        </a:spcAft>
                      </a:pPr>
                      <a:r>
                        <a:rPr lang="pt-PT" sz="1100" i="1" dirty="0">
                          <a:effectLst/>
                          <a:latin typeface="Arial" panose="020B0604020202020204" pitchFamily="34" charset="0"/>
                          <a:ea typeface="Times New Roman" panose="02020603050405020304" pitchFamily="18" charset="0"/>
                        </a:rPr>
                        <a:t>Δ</a:t>
                      </a:r>
                      <a:r>
                        <a:rPr lang="es-ES_tradnl" sz="1100" i="1" dirty="0">
                          <a:effectLst/>
                          <a:latin typeface="Arial" panose="020B0604020202020204" pitchFamily="34" charset="0"/>
                          <a:ea typeface="Times New Roman" panose="02020603050405020304" pitchFamily="18" charset="0"/>
                        </a:rPr>
                        <a:t>v = constante </a:t>
                      </a:r>
                      <a:r>
                        <a:rPr lang="es-ES_tradnl" sz="1100" dirty="0">
                          <a:effectLst/>
                          <a:latin typeface="Arial" panose="020B0604020202020204" pitchFamily="34" charset="0"/>
                          <a:ea typeface="Times New Roman" panose="02020603050405020304" pitchFamily="18" charset="0"/>
                        </a:rPr>
                        <a:t>x</a:t>
                      </a:r>
                      <a:r>
                        <a:rPr lang="es-ES_tradnl" sz="1100" i="1" dirty="0">
                          <a:effectLst/>
                          <a:latin typeface="Arial" panose="020B0604020202020204" pitchFamily="34" charset="0"/>
                          <a:ea typeface="Times New Roman" panose="02020603050405020304" pitchFamily="18" charset="0"/>
                        </a:rPr>
                        <a:t> </a:t>
                      </a:r>
                      <a:r>
                        <a:rPr lang="es-ES_tradnl" sz="1100" i="1" dirty="0" err="1">
                          <a:effectLst/>
                          <a:latin typeface="Arial" panose="020B0604020202020204" pitchFamily="34" charset="0"/>
                          <a:ea typeface="Times New Roman" panose="02020603050405020304" pitchFamily="18" charset="0"/>
                        </a:rPr>
                        <a:t>ln</a:t>
                      </a:r>
                      <a:r>
                        <a:rPr lang="es-ES_tradnl" sz="1100" i="1" dirty="0">
                          <a:effectLst/>
                          <a:latin typeface="Arial" panose="020B0604020202020204" pitchFamily="34" charset="0"/>
                          <a:ea typeface="Times New Roman" panose="02020603050405020304" pitchFamily="18" charset="0"/>
                        </a:rPr>
                        <a:t> (m</a:t>
                      </a:r>
                      <a:r>
                        <a:rPr lang="es-ES_tradnl" sz="1100" i="1" baseline="-25000" dirty="0">
                          <a:effectLst/>
                          <a:latin typeface="Arial" panose="020B0604020202020204" pitchFamily="34" charset="0"/>
                          <a:ea typeface="Times New Roman" panose="02020603050405020304" pitchFamily="18" charset="0"/>
                        </a:rPr>
                        <a:t>i </a:t>
                      </a:r>
                      <a:r>
                        <a:rPr lang="es-ES_tradnl" sz="1100" i="1" dirty="0">
                          <a:effectLst/>
                          <a:latin typeface="Arial" panose="020B0604020202020204" pitchFamily="34" charset="0"/>
                          <a:ea typeface="Times New Roman" panose="02020603050405020304" pitchFamily="18" charset="0"/>
                        </a:rPr>
                        <a:t>/</a:t>
                      </a:r>
                      <a:r>
                        <a:rPr lang="es-ES_tradnl" sz="1100" i="1" dirty="0" err="1">
                          <a:effectLst/>
                          <a:latin typeface="Arial" panose="020B0604020202020204" pitchFamily="34" charset="0"/>
                          <a:ea typeface="Times New Roman" panose="02020603050405020304" pitchFamily="18" charset="0"/>
                        </a:rPr>
                        <a:t>m</a:t>
                      </a:r>
                      <a:r>
                        <a:rPr lang="es-ES_tradnl" sz="1100" i="1" baseline="-25000" dirty="0" err="1">
                          <a:effectLst/>
                          <a:latin typeface="Arial" panose="020B0604020202020204" pitchFamily="34" charset="0"/>
                          <a:ea typeface="Times New Roman" panose="02020603050405020304" pitchFamily="18" charset="0"/>
                        </a:rPr>
                        <a:t>f</a:t>
                      </a:r>
                      <a:r>
                        <a:rPr lang="es-ES_tradnl" sz="1100" i="1" dirty="0">
                          <a:effectLst/>
                          <a:latin typeface="Arial" panose="020B0604020202020204" pitchFamily="34" charset="0"/>
                          <a:ea typeface="Times New Roman" panose="02020603050405020304" pitchFamily="18" charset="0"/>
                        </a:rPr>
                        <a:t>)</a:t>
                      </a:r>
                    </a:p>
                    <a:p>
                      <a:pPr algn="just" hangingPunct="0">
                        <a:spcAft>
                          <a:spcPts val="0"/>
                        </a:spcAft>
                      </a:pPr>
                      <a:r>
                        <a:rPr lang="pt-BR" sz="1100" dirty="0">
                          <a:effectLst/>
                          <a:latin typeface="Arial" panose="020B0604020202020204" pitchFamily="34"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078420"/>
                  </a:ext>
                </a:extLst>
              </a:tr>
            </a:tbl>
          </a:graphicData>
        </a:graphic>
      </p:graphicFrame>
      <p:graphicFrame>
        <p:nvGraphicFramePr>
          <p:cNvPr id="11" name="Tabela 10">
            <a:extLst>
              <a:ext uri="{FF2B5EF4-FFF2-40B4-BE49-F238E27FC236}">
                <a16:creationId xmlns:a16="http://schemas.microsoft.com/office/drawing/2014/main" id="{6007A881-C217-40DB-A9B2-E252A027952C}"/>
              </a:ext>
            </a:extLst>
          </p:cNvPr>
          <p:cNvGraphicFramePr>
            <a:graphicFrameLocks noGrp="1"/>
          </p:cNvGraphicFramePr>
          <p:nvPr>
            <p:extLst>
              <p:ext uri="{D42A27DB-BD31-4B8C-83A1-F6EECF244321}">
                <p14:modId xmlns:p14="http://schemas.microsoft.com/office/powerpoint/2010/main" val="676339051"/>
              </p:ext>
            </p:extLst>
          </p:nvPr>
        </p:nvGraphicFramePr>
        <p:xfrm>
          <a:off x="8142910" y="2901546"/>
          <a:ext cx="3935897" cy="665439"/>
        </p:xfrm>
        <a:graphic>
          <a:graphicData uri="http://schemas.openxmlformats.org/drawingml/2006/table">
            <a:tbl>
              <a:tblPr/>
              <a:tblGrid>
                <a:gridCol w="562271">
                  <a:extLst>
                    <a:ext uri="{9D8B030D-6E8A-4147-A177-3AD203B41FA5}">
                      <a16:colId xmlns:a16="http://schemas.microsoft.com/office/drawing/2014/main" val="2208775040"/>
                    </a:ext>
                  </a:extLst>
                </a:gridCol>
                <a:gridCol w="562271">
                  <a:extLst>
                    <a:ext uri="{9D8B030D-6E8A-4147-A177-3AD203B41FA5}">
                      <a16:colId xmlns:a16="http://schemas.microsoft.com/office/drawing/2014/main" val="679718117"/>
                    </a:ext>
                  </a:extLst>
                </a:gridCol>
                <a:gridCol w="562271">
                  <a:extLst>
                    <a:ext uri="{9D8B030D-6E8A-4147-A177-3AD203B41FA5}">
                      <a16:colId xmlns:a16="http://schemas.microsoft.com/office/drawing/2014/main" val="1183521112"/>
                    </a:ext>
                  </a:extLst>
                </a:gridCol>
                <a:gridCol w="562271">
                  <a:extLst>
                    <a:ext uri="{9D8B030D-6E8A-4147-A177-3AD203B41FA5}">
                      <a16:colId xmlns:a16="http://schemas.microsoft.com/office/drawing/2014/main" val="2597291875"/>
                    </a:ext>
                  </a:extLst>
                </a:gridCol>
                <a:gridCol w="562271">
                  <a:extLst>
                    <a:ext uri="{9D8B030D-6E8A-4147-A177-3AD203B41FA5}">
                      <a16:colId xmlns:a16="http://schemas.microsoft.com/office/drawing/2014/main" val="3276323686"/>
                    </a:ext>
                  </a:extLst>
                </a:gridCol>
                <a:gridCol w="562271">
                  <a:extLst>
                    <a:ext uri="{9D8B030D-6E8A-4147-A177-3AD203B41FA5}">
                      <a16:colId xmlns:a16="http://schemas.microsoft.com/office/drawing/2014/main" val="914126005"/>
                    </a:ext>
                  </a:extLst>
                </a:gridCol>
                <a:gridCol w="562271">
                  <a:extLst>
                    <a:ext uri="{9D8B030D-6E8A-4147-A177-3AD203B41FA5}">
                      <a16:colId xmlns:a16="http://schemas.microsoft.com/office/drawing/2014/main" val="4272731939"/>
                    </a:ext>
                  </a:extLst>
                </a:gridCol>
              </a:tblGrid>
              <a:tr h="199625">
                <a:tc>
                  <a:txBody>
                    <a:bodyPr/>
                    <a:lstStyle/>
                    <a:p>
                      <a:pPr algn="ctr" hangingPunct="0">
                        <a:spcAft>
                          <a:spcPts val="0"/>
                        </a:spcAft>
                      </a:pPr>
                      <a:r>
                        <a:rPr lang="es-ES_tradnl" sz="1100" b="1" i="1">
                          <a:solidFill>
                            <a:srgbClr val="000000"/>
                          </a:solidFill>
                          <a:effectLst/>
                          <a:latin typeface="Arial" panose="020B0604020202020204" pitchFamily="34" charset="0"/>
                          <a:ea typeface="Times New Roman" panose="02020603050405020304" pitchFamily="18" charset="0"/>
                        </a:rPr>
                        <a:t>m</a:t>
                      </a:r>
                      <a:r>
                        <a:rPr lang="es-ES_tradnl" sz="1100" b="1" i="1" baseline="-25000">
                          <a:solidFill>
                            <a:srgbClr val="000000"/>
                          </a:solidFill>
                          <a:effectLst/>
                          <a:latin typeface="Arial" panose="020B0604020202020204" pitchFamily="34" charset="0"/>
                          <a:ea typeface="Times New Roman" panose="02020603050405020304" pitchFamily="18" charset="0"/>
                        </a:rPr>
                        <a:t>i</a:t>
                      </a:r>
                      <a:r>
                        <a:rPr lang="es-ES_tradnl" sz="1100" b="1" i="1">
                          <a:solidFill>
                            <a:srgbClr val="000000"/>
                          </a:solidFill>
                          <a:effectLst/>
                          <a:latin typeface="Arial" panose="020B0604020202020204" pitchFamily="34" charset="0"/>
                          <a:ea typeface="Times New Roman" panose="02020603050405020304" pitchFamily="18" charset="0"/>
                        </a:rPr>
                        <a:t>/m</a:t>
                      </a:r>
                      <a:r>
                        <a:rPr lang="es-ES_tradnl" sz="1100" b="1" i="1" baseline="-25000">
                          <a:solidFill>
                            <a:srgbClr val="000000"/>
                          </a:solidFill>
                          <a:effectLst/>
                          <a:latin typeface="Arial" panose="020B0604020202020204" pitchFamily="34" charset="0"/>
                          <a:ea typeface="Times New Roman" panose="02020603050405020304" pitchFamily="18" charset="0"/>
                        </a:rPr>
                        <a:t>f</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1,7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2,4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3,5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5,0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6,0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dirty="0">
                          <a:solidFill>
                            <a:srgbClr val="000000"/>
                          </a:solidFill>
                          <a:effectLst/>
                          <a:latin typeface="Arial" panose="020B0604020202020204" pitchFamily="34" charset="0"/>
                          <a:ea typeface="Times New Roman" panose="02020603050405020304" pitchFamily="18" charset="0"/>
                        </a:rPr>
                        <a:t> </a:t>
                      </a:r>
                      <a:r>
                        <a:rPr lang="pt-BR" sz="1100" dirty="0">
                          <a:solidFill>
                            <a:srgbClr val="000000"/>
                          </a:solidFill>
                          <a:effectLst/>
                          <a:latin typeface="Arial" panose="020B0604020202020204" pitchFamily="34" charset="0"/>
                          <a:ea typeface="Times New Roman" panose="02020603050405020304" pitchFamily="18" charset="0"/>
                        </a:rPr>
                        <a:t>9,0 </a:t>
                      </a:r>
                      <a:endParaRPr lang="pt-BR" sz="12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511946"/>
                  </a:ext>
                </a:extLst>
              </a:tr>
              <a:tr h="465814">
                <a:tc>
                  <a:txBody>
                    <a:bodyPr/>
                    <a:lstStyle/>
                    <a:p>
                      <a:pPr algn="ctr" hangingPunct="0">
                        <a:spcAft>
                          <a:spcPts val="0"/>
                        </a:spcAft>
                      </a:pPr>
                      <a:r>
                        <a:rPr lang="es-ES_tradnl" sz="1100" b="1" i="1">
                          <a:solidFill>
                            <a:srgbClr val="000000"/>
                          </a:solidFill>
                          <a:effectLst/>
                          <a:latin typeface="Arial" panose="020B0604020202020204" pitchFamily="34" charset="0"/>
                          <a:ea typeface="Times New Roman" panose="02020603050405020304" pitchFamily="18" charset="0"/>
                        </a:rPr>
                        <a:t>ln</a:t>
                      </a:r>
                      <a:r>
                        <a:rPr lang="es-ES_tradnl" sz="1100" b="1">
                          <a:solidFill>
                            <a:srgbClr val="000000"/>
                          </a:solidFill>
                          <a:effectLst/>
                          <a:latin typeface="Arial" panose="020B0604020202020204" pitchFamily="34" charset="0"/>
                          <a:ea typeface="Times New Roman" panose="02020603050405020304" pitchFamily="18" charset="0"/>
                        </a:rPr>
                        <a:t> (</a:t>
                      </a:r>
                      <a:r>
                        <a:rPr lang="es-ES_tradnl" sz="1100" b="1" i="1">
                          <a:solidFill>
                            <a:srgbClr val="000000"/>
                          </a:solidFill>
                          <a:effectLst/>
                          <a:latin typeface="Arial" panose="020B0604020202020204" pitchFamily="34" charset="0"/>
                          <a:ea typeface="Times New Roman" panose="02020603050405020304" pitchFamily="18" charset="0"/>
                        </a:rPr>
                        <a:t>m</a:t>
                      </a:r>
                      <a:r>
                        <a:rPr lang="es-ES_tradnl" sz="1100" b="1" i="1" baseline="-25000">
                          <a:solidFill>
                            <a:srgbClr val="000000"/>
                          </a:solidFill>
                          <a:effectLst/>
                          <a:latin typeface="Arial" panose="020B0604020202020204" pitchFamily="34" charset="0"/>
                          <a:ea typeface="Times New Roman" panose="02020603050405020304" pitchFamily="18" charset="0"/>
                        </a:rPr>
                        <a:t>i  </a:t>
                      </a:r>
                      <a:r>
                        <a:rPr lang="es-ES_tradnl" sz="1100" b="1" i="1">
                          <a:solidFill>
                            <a:srgbClr val="000000"/>
                          </a:solidFill>
                          <a:effectLst/>
                          <a:latin typeface="Arial" panose="020B0604020202020204" pitchFamily="34" charset="0"/>
                          <a:ea typeface="Times New Roman" panose="02020603050405020304" pitchFamily="18" charset="0"/>
                        </a:rPr>
                        <a:t>/ m</a:t>
                      </a:r>
                      <a:r>
                        <a:rPr lang="es-ES_tradnl" sz="1100" b="1" i="1" baseline="-25000">
                          <a:solidFill>
                            <a:srgbClr val="000000"/>
                          </a:solidFill>
                          <a:effectLst/>
                          <a:latin typeface="Arial" panose="020B0604020202020204" pitchFamily="34" charset="0"/>
                          <a:ea typeface="Times New Roman" panose="02020603050405020304" pitchFamily="18" charset="0"/>
                        </a:rPr>
                        <a:t>f</a:t>
                      </a:r>
                      <a:r>
                        <a:rPr lang="es-ES_tradnl" sz="1100" b="1">
                          <a:solidFill>
                            <a:srgbClr val="000000"/>
                          </a:solidFill>
                          <a:effectLst/>
                          <a:latin typeface="Arial" panose="020B060402020202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0,5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0,9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1,3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1,6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a:solidFill>
                            <a:srgbClr val="000000"/>
                          </a:solidFill>
                          <a:effectLst/>
                          <a:latin typeface="Arial" panose="020B0604020202020204" pitchFamily="34" charset="0"/>
                          <a:ea typeface="Times New Roman" panose="02020603050405020304" pitchFamily="18" charset="0"/>
                        </a:rPr>
                        <a:t> </a:t>
                      </a:r>
                      <a:r>
                        <a:rPr lang="pt-BR" sz="1100">
                          <a:solidFill>
                            <a:srgbClr val="000000"/>
                          </a:solidFill>
                          <a:effectLst/>
                          <a:latin typeface="Arial" panose="020B0604020202020204" pitchFamily="34" charset="0"/>
                          <a:ea typeface="Times New Roman" panose="02020603050405020304" pitchFamily="18" charset="0"/>
                        </a:rPr>
                        <a:t>1,8 </a:t>
                      </a:r>
                      <a:endParaRPr lang="pt-BR" sz="12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hangingPunct="0">
                        <a:spcAft>
                          <a:spcPts val="0"/>
                        </a:spcAft>
                      </a:pPr>
                      <a:r>
                        <a:rPr lang="es-ES_tradnl" sz="1100" dirty="0">
                          <a:solidFill>
                            <a:srgbClr val="000000"/>
                          </a:solidFill>
                          <a:effectLst/>
                          <a:latin typeface="Arial" panose="020B0604020202020204" pitchFamily="34" charset="0"/>
                          <a:ea typeface="Times New Roman" panose="02020603050405020304" pitchFamily="18" charset="0"/>
                        </a:rPr>
                        <a:t> </a:t>
                      </a:r>
                      <a:r>
                        <a:rPr lang="pt-BR" sz="1100" dirty="0">
                          <a:solidFill>
                            <a:srgbClr val="000000"/>
                          </a:solidFill>
                          <a:effectLst/>
                          <a:latin typeface="Arial" panose="020B0604020202020204" pitchFamily="34" charset="0"/>
                          <a:ea typeface="Times New Roman" panose="02020603050405020304" pitchFamily="18" charset="0"/>
                        </a:rPr>
                        <a:t>2,2 </a:t>
                      </a:r>
                      <a:endParaRPr lang="pt-BR" sz="12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888347"/>
                  </a:ext>
                </a:extLst>
              </a:tr>
            </a:tbl>
          </a:graphicData>
        </a:graphic>
      </p:graphicFrame>
      <p:sp>
        <p:nvSpPr>
          <p:cNvPr id="13" name="CaixaDeTexto 12">
            <a:extLst>
              <a:ext uri="{FF2B5EF4-FFF2-40B4-BE49-F238E27FC236}">
                <a16:creationId xmlns:a16="http://schemas.microsoft.com/office/drawing/2014/main" id="{10A1497E-0698-4B30-9292-74929DFEE2A8}"/>
              </a:ext>
            </a:extLst>
          </p:cNvPr>
          <p:cNvSpPr txBox="1"/>
          <p:nvPr/>
        </p:nvSpPr>
        <p:spPr>
          <a:xfrm>
            <a:off x="152939" y="3593929"/>
            <a:ext cx="11954394" cy="1107996"/>
          </a:xfrm>
          <a:prstGeom prst="rect">
            <a:avLst/>
          </a:prstGeom>
          <a:noFill/>
        </p:spPr>
        <p:txBody>
          <a:bodyPr wrap="square">
            <a:spAutoFit/>
          </a:bodyPr>
          <a:lstStyle/>
          <a:p>
            <a:pPr algn="just">
              <a:lnSpc>
                <a:spcPct val="110000"/>
              </a:lnSpc>
            </a:pPr>
            <a:r>
              <a:rPr lang="pt-BR" sz="1500" dirty="0">
                <a:effectLst/>
                <a:latin typeface="Arial" panose="020B0604020202020204" pitchFamily="34" charset="0"/>
                <a:ea typeface="Times New Roman" panose="02020603050405020304" pitchFamily="18" charset="0"/>
              </a:rPr>
              <a:t>A constante que aparece na equação do foguete varia com o tipo de propelente utilizado e com o desempenho do motor.  Para simplificar utilizaremos </a:t>
            </a:r>
            <a:r>
              <a:rPr lang="pt-BR" sz="1500" b="1" dirty="0">
                <a:effectLst/>
                <a:latin typeface="Arial" panose="020B0604020202020204" pitchFamily="34" charset="0"/>
                <a:ea typeface="Times New Roman" panose="02020603050405020304" pitchFamily="18" charset="0"/>
              </a:rPr>
              <a:t>constante = </a:t>
            </a:r>
            <a:r>
              <a:rPr lang="pt-BR" sz="1500" b="1" i="1" dirty="0">
                <a:effectLst/>
                <a:latin typeface="Arial" panose="020B0604020202020204" pitchFamily="34" charset="0"/>
                <a:ea typeface="Times New Roman" panose="02020603050405020304" pitchFamily="18" charset="0"/>
              </a:rPr>
              <a:t>3.000 m/s</a:t>
            </a:r>
            <a:r>
              <a:rPr lang="pt-BR" sz="1500" i="1" dirty="0">
                <a:effectLst/>
                <a:latin typeface="Arial" panose="020B0604020202020204" pitchFamily="34" charset="0"/>
                <a:ea typeface="Times New Roman" panose="02020603050405020304" pitchFamily="18" charset="0"/>
              </a:rPr>
              <a:t>, </a:t>
            </a:r>
            <a:r>
              <a:rPr lang="pt-BR" sz="1500" dirty="0">
                <a:effectLst/>
                <a:latin typeface="Arial" panose="020B0604020202020204" pitchFamily="34" charset="0"/>
                <a:ea typeface="Times New Roman" panose="02020603050405020304" pitchFamily="18" charset="0"/>
              </a:rPr>
              <a:t>sendo</a:t>
            </a:r>
            <a:r>
              <a:rPr lang="pt-BR" sz="1500" i="1" dirty="0">
                <a:effectLst/>
                <a:latin typeface="Arial" panose="020B0604020202020204" pitchFamily="34" charset="0"/>
                <a:ea typeface="Times New Roman" panose="02020603050405020304" pitchFamily="18" charset="0"/>
              </a:rPr>
              <a:t> que </a:t>
            </a:r>
            <a:r>
              <a:rPr lang="pt-BR" sz="1500" b="1" i="1" dirty="0">
                <a:effectLst/>
                <a:latin typeface="Arial" panose="020B0604020202020204" pitchFamily="34" charset="0"/>
                <a:ea typeface="Times New Roman" panose="02020603050405020304" pitchFamily="18" charset="0"/>
              </a:rPr>
              <a:t>m</a:t>
            </a:r>
            <a:r>
              <a:rPr lang="pt-BR" sz="1500" b="1" i="1" baseline="-25000" dirty="0">
                <a:effectLst/>
                <a:latin typeface="Arial" panose="020B0604020202020204" pitchFamily="34" charset="0"/>
                <a:ea typeface="Times New Roman" panose="02020603050405020304" pitchFamily="18" charset="0"/>
              </a:rPr>
              <a:t>i</a:t>
            </a:r>
            <a:r>
              <a:rPr lang="pt-BR" sz="1500" dirty="0">
                <a:effectLst/>
                <a:latin typeface="Arial" panose="020B0604020202020204" pitchFamily="34" charset="0"/>
                <a:ea typeface="Times New Roman" panose="02020603050405020304" pitchFamily="18" charset="0"/>
              </a:rPr>
              <a:t> é a massa inicial do foguete e </a:t>
            </a:r>
            <a:r>
              <a:rPr lang="pt-BR" sz="1500" b="1" i="1" dirty="0" err="1">
                <a:effectLst/>
                <a:latin typeface="Arial" panose="020B0604020202020204" pitchFamily="34" charset="0"/>
                <a:ea typeface="Times New Roman" panose="02020603050405020304" pitchFamily="18" charset="0"/>
              </a:rPr>
              <a:t>m</a:t>
            </a:r>
            <a:r>
              <a:rPr lang="pt-BR" sz="1500" b="1" i="1" baseline="-25000" dirty="0" err="1">
                <a:effectLst/>
                <a:latin typeface="Arial" panose="020B0604020202020204" pitchFamily="34" charset="0"/>
                <a:ea typeface="Times New Roman" panose="02020603050405020304" pitchFamily="18" charset="0"/>
              </a:rPr>
              <a:t>f</a:t>
            </a:r>
            <a:r>
              <a:rPr lang="pt-BR" sz="1500" b="1" i="1" baseline="-25000" dirty="0">
                <a:effectLst/>
                <a:latin typeface="Arial" panose="020B0604020202020204" pitchFamily="34" charset="0"/>
                <a:ea typeface="Times New Roman" panose="02020603050405020304" pitchFamily="18" charset="0"/>
              </a:rPr>
              <a:t> </a:t>
            </a:r>
            <a:r>
              <a:rPr lang="pt-BR" sz="1500" dirty="0">
                <a:effectLst/>
                <a:latin typeface="Arial" panose="020B0604020202020204" pitchFamily="34" charset="0"/>
                <a:ea typeface="Times New Roman" panose="02020603050405020304" pitchFamily="18" charset="0"/>
              </a:rPr>
              <a:t> a sua massa final, obtida subtraindo-se a massa de propelente da massa inicial do foguete.  Vale registrar que a “equação do foguete” não considera as perdas gravitacionais e aerodinâmicas, que são da ordem de 25%.</a:t>
            </a:r>
            <a:endParaRPr lang="pt-BR" sz="1500" dirty="0"/>
          </a:p>
        </p:txBody>
      </p:sp>
      <p:sp>
        <p:nvSpPr>
          <p:cNvPr id="15" name="CaixaDeTexto 14">
            <a:extLst>
              <a:ext uri="{FF2B5EF4-FFF2-40B4-BE49-F238E27FC236}">
                <a16:creationId xmlns:a16="http://schemas.microsoft.com/office/drawing/2014/main" id="{EBB5D563-0723-4E8B-A174-2FD904BE0671}"/>
              </a:ext>
            </a:extLst>
          </p:cNvPr>
          <p:cNvSpPr txBox="1"/>
          <p:nvPr/>
        </p:nvSpPr>
        <p:spPr>
          <a:xfrm>
            <a:off x="-304800" y="4602082"/>
            <a:ext cx="12395200" cy="1192634"/>
          </a:xfrm>
          <a:prstGeom prst="rect">
            <a:avLst/>
          </a:prstGeom>
          <a:noFill/>
        </p:spPr>
        <p:txBody>
          <a:bodyPr wrap="square">
            <a:spAutoFit/>
          </a:bodyPr>
          <a:lstStyle/>
          <a:p>
            <a:pPr marL="450215" algn="just" hangingPunct="0">
              <a:lnSpc>
                <a:spcPct val="110000"/>
              </a:lnSpc>
              <a:spcAft>
                <a:spcPts val="0"/>
              </a:spcAft>
            </a:pPr>
            <a:r>
              <a:rPr lang="pt-BR" sz="1500" b="1" dirty="0">
                <a:effectLst/>
                <a:latin typeface="Arial" panose="020B0604020202020204" pitchFamily="34" charset="0"/>
                <a:ea typeface="Times New Roman" panose="02020603050405020304" pitchFamily="18" charset="0"/>
              </a:rPr>
              <a:t>Pergunta 8a) (0,25 ponto)</a:t>
            </a:r>
            <a:r>
              <a:rPr lang="pt-BR" sz="1500" dirty="0">
                <a:effectLst/>
                <a:latin typeface="Arial" panose="020B0604020202020204" pitchFamily="34" charset="0"/>
                <a:ea typeface="Times New Roman" panose="02020603050405020304" pitchFamily="18" charset="0"/>
              </a:rPr>
              <a:t> Um foguete com um único motor possui massa inicial igual a 120.000 kg, sendo 100.000 kg de propelente. Usando a equação de </a:t>
            </a:r>
            <a:r>
              <a:rPr lang="pt-BR" sz="1500" dirty="0" err="1">
                <a:effectLst/>
                <a:latin typeface="Arial" panose="020B0604020202020204" pitchFamily="34" charset="0"/>
                <a:ea typeface="Times New Roman" panose="02020603050405020304" pitchFamily="18" charset="0"/>
              </a:rPr>
              <a:t>Tsiolkovsky</a:t>
            </a:r>
            <a:r>
              <a:rPr lang="pt-BR" sz="1500" dirty="0">
                <a:effectLst/>
                <a:latin typeface="Arial" panose="020B0604020202020204" pitchFamily="34" charset="0"/>
                <a:ea typeface="Times New Roman" panose="02020603050405020304" pitchFamily="18" charset="0"/>
              </a:rPr>
              <a:t> e a tabela dada, calcule a velocidade que o foguete transfere à carga-útil. </a:t>
            </a:r>
            <a:r>
              <a:rPr lang="pt-BR" sz="1200" i="1" dirty="0">
                <a:effectLst/>
                <a:latin typeface="Arial" panose="020B0604020202020204" pitchFamily="34" charset="0"/>
                <a:ea typeface="Times New Roman" panose="02020603050405020304" pitchFamily="18" charset="0"/>
              </a:rPr>
              <a:t>Abaixo tem espaço para suas contas. Sem elas o resultado não terá valor.</a:t>
            </a:r>
            <a:endParaRPr lang="pt-BR" sz="1200" dirty="0">
              <a:latin typeface="Times New Roman" panose="02020603050405020304" pitchFamily="18" charset="0"/>
              <a:ea typeface="Times New Roman" panose="02020603050405020304" pitchFamily="18" charset="0"/>
            </a:endParaRPr>
          </a:p>
          <a:p>
            <a:pPr marL="450215" algn="just" hangingPunct="0">
              <a:lnSpc>
                <a:spcPct val="110000"/>
              </a:lnSpc>
              <a:spcAft>
                <a:spcPts val="0"/>
              </a:spcAft>
            </a:pPr>
            <a:endParaRPr lang="pt-BR" sz="800" b="1" dirty="0">
              <a:effectLst/>
              <a:latin typeface="Arial" panose="020B0604020202020204" pitchFamily="34" charset="0"/>
              <a:ea typeface="Times New Roman" panose="02020603050405020304" pitchFamily="18" charset="0"/>
            </a:endParaRPr>
          </a:p>
          <a:p>
            <a:pPr marL="450215" algn="just" hangingPunct="0">
              <a:lnSpc>
                <a:spcPct val="110000"/>
              </a:lnSpc>
              <a:spcAft>
                <a:spcPts val="0"/>
              </a:spcAft>
            </a:pPr>
            <a:r>
              <a:rPr lang="pt-BR" sz="1500" b="1" dirty="0">
                <a:effectLst/>
                <a:latin typeface="Arial" panose="020B0604020202020204" pitchFamily="34" charset="0"/>
                <a:ea typeface="Times New Roman" panose="02020603050405020304" pitchFamily="18" charset="0"/>
              </a:rPr>
              <a:t>Resolução 8a):</a:t>
            </a:r>
            <a:endParaRPr lang="pt-BR" sz="1500" dirty="0"/>
          </a:p>
        </p:txBody>
      </p:sp>
      <p:sp>
        <p:nvSpPr>
          <p:cNvPr id="23" name="CaixaDeTexto 22">
            <a:extLst>
              <a:ext uri="{FF2B5EF4-FFF2-40B4-BE49-F238E27FC236}">
                <a16:creationId xmlns:a16="http://schemas.microsoft.com/office/drawing/2014/main" id="{9C66C132-7C2A-4A9D-A0DF-994630EB9DAA}"/>
              </a:ext>
            </a:extLst>
          </p:cNvPr>
          <p:cNvSpPr txBox="1"/>
          <p:nvPr/>
        </p:nvSpPr>
        <p:spPr>
          <a:xfrm>
            <a:off x="1487184" y="6177355"/>
            <a:ext cx="3269100" cy="323165"/>
          </a:xfrm>
          <a:prstGeom prst="rect">
            <a:avLst/>
          </a:prstGeom>
          <a:noFill/>
        </p:spPr>
        <p:txBody>
          <a:bodyPr wrap="square">
            <a:spAutoFit/>
          </a:bodyPr>
          <a:lstStyle/>
          <a:p>
            <a:pPr algn="just"/>
            <a:r>
              <a:rPr lang="pt-BR" sz="1500" b="1" dirty="0">
                <a:effectLst/>
                <a:latin typeface="Arial" panose="020B0604020202020204" pitchFamily="34" charset="0"/>
                <a:ea typeface="Times New Roman" panose="02020603050405020304" pitchFamily="18" charset="0"/>
              </a:rPr>
              <a:t>Resposta 8a) _ _ _ _ _ _ _ </a:t>
            </a:r>
            <a:endParaRPr lang="pt-BR" sz="1500" dirty="0"/>
          </a:p>
        </p:txBody>
      </p:sp>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01CAF31A-ECC7-4E8E-A2C2-9F761DCD4291}"/>
                  </a:ext>
                </a:extLst>
              </p:cNvPr>
              <p:cNvSpPr txBox="1"/>
              <p:nvPr/>
            </p:nvSpPr>
            <p:spPr>
              <a:xfrm>
                <a:off x="1501908" y="5350576"/>
                <a:ext cx="3306417"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𝑽</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𝒍𝒏</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𝟏𝟐𝟎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𝟏𝟐𝟎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𝟏𝟎𝟎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den>
                      </m:f>
                    </m:oMath>
                  </m:oMathPara>
                </a14:m>
                <a:endParaRPr lang="pt-BR" sz="1400" dirty="0"/>
              </a:p>
            </p:txBody>
          </p:sp>
        </mc:Choice>
        <mc:Fallback xmlns="">
          <p:sp>
            <p:nvSpPr>
              <p:cNvPr id="12" name="CaixaDeTexto 11">
                <a:extLst>
                  <a:ext uri="{FF2B5EF4-FFF2-40B4-BE49-F238E27FC236}">
                    <a16:creationId xmlns:a16="http://schemas.microsoft.com/office/drawing/2014/main" id="{01CAF31A-ECC7-4E8E-A2C2-9F761DCD4291}"/>
                  </a:ext>
                </a:extLst>
              </p:cNvPr>
              <p:cNvSpPr txBox="1">
                <a:spLocks noRot="1" noChangeAspect="1" noMove="1" noResize="1" noEditPoints="1" noAdjustHandles="1" noChangeArrowheads="1" noChangeShapeType="1" noTextEdit="1"/>
              </p:cNvSpPr>
              <p:nvPr/>
            </p:nvSpPr>
            <p:spPr>
              <a:xfrm>
                <a:off x="1501908" y="5350576"/>
                <a:ext cx="3306417" cy="497059"/>
              </a:xfrm>
              <a:prstGeom prst="rect">
                <a:avLst/>
              </a:prstGeom>
              <a:blipFill>
                <a:blip r:embed="rId2"/>
                <a:stretch>
                  <a:fillRect b="-123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087FBBDD-ACD3-4D30-BE7A-BA2FD532008C}"/>
                  </a:ext>
                </a:extLst>
              </p:cNvPr>
              <p:cNvSpPr txBox="1"/>
              <p:nvPr/>
            </p:nvSpPr>
            <p:spPr>
              <a:xfrm>
                <a:off x="4732125" y="5350576"/>
                <a:ext cx="2007704"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𝒍𝒏</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𝟏𝟐𝟎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den>
                      </m:f>
                    </m:oMath>
                  </m:oMathPara>
                </a14:m>
                <a:endParaRPr lang="pt-BR" sz="1400" dirty="0"/>
              </a:p>
            </p:txBody>
          </p:sp>
        </mc:Choice>
        <mc:Fallback xmlns="">
          <p:sp>
            <p:nvSpPr>
              <p:cNvPr id="14" name="CaixaDeTexto 13">
                <a:extLst>
                  <a:ext uri="{FF2B5EF4-FFF2-40B4-BE49-F238E27FC236}">
                    <a16:creationId xmlns:a16="http://schemas.microsoft.com/office/drawing/2014/main" id="{087FBBDD-ACD3-4D30-BE7A-BA2FD532008C}"/>
                  </a:ext>
                </a:extLst>
              </p:cNvPr>
              <p:cNvSpPr txBox="1">
                <a:spLocks noRot="1" noChangeAspect="1" noMove="1" noResize="1" noEditPoints="1" noAdjustHandles="1" noChangeArrowheads="1" noChangeShapeType="1" noTextEdit="1"/>
              </p:cNvSpPr>
              <p:nvPr/>
            </p:nvSpPr>
            <p:spPr>
              <a:xfrm>
                <a:off x="4732125" y="5350576"/>
                <a:ext cx="2007704" cy="497059"/>
              </a:xfrm>
              <a:prstGeom prst="rect">
                <a:avLst/>
              </a:prstGeom>
              <a:blipFill>
                <a:blip r:embed="rId3"/>
                <a:stretch>
                  <a:fillRect b="-123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B6A9C213-58A6-417A-AABB-78FBDE4F0BF5}"/>
                  </a:ext>
                </a:extLst>
              </p:cNvPr>
              <p:cNvSpPr txBox="1"/>
              <p:nvPr/>
            </p:nvSpPr>
            <p:spPr>
              <a:xfrm>
                <a:off x="6739829" y="5445216"/>
                <a:ext cx="138153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𝒍𝒏</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𝟔</m:t>
                      </m:r>
                    </m:oMath>
                  </m:oMathPara>
                </a14:m>
                <a:endParaRPr lang="pt-BR" sz="1400" dirty="0"/>
              </a:p>
            </p:txBody>
          </p:sp>
        </mc:Choice>
        <mc:Fallback xmlns="">
          <p:sp>
            <p:nvSpPr>
              <p:cNvPr id="16" name="CaixaDeTexto 15">
                <a:extLst>
                  <a:ext uri="{FF2B5EF4-FFF2-40B4-BE49-F238E27FC236}">
                    <a16:creationId xmlns:a16="http://schemas.microsoft.com/office/drawing/2014/main" id="{B6A9C213-58A6-417A-AABB-78FBDE4F0BF5}"/>
                  </a:ext>
                </a:extLst>
              </p:cNvPr>
              <p:cNvSpPr txBox="1">
                <a:spLocks noRot="1" noChangeAspect="1" noMove="1" noResize="1" noEditPoints="1" noAdjustHandles="1" noChangeArrowheads="1" noChangeShapeType="1" noTextEdit="1"/>
              </p:cNvSpPr>
              <p:nvPr/>
            </p:nvSpPr>
            <p:spPr>
              <a:xfrm>
                <a:off x="6739829" y="5445216"/>
                <a:ext cx="1381539" cy="307777"/>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5ED97DCC-65C9-4687-B4D1-75F8E18D8DB4}"/>
                  </a:ext>
                </a:extLst>
              </p:cNvPr>
              <p:cNvSpPr txBox="1"/>
              <p:nvPr/>
            </p:nvSpPr>
            <p:spPr>
              <a:xfrm>
                <a:off x="8038542" y="5445216"/>
                <a:ext cx="13914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𝟎𝟎𝟎</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𝟖</m:t>
                      </m:r>
                    </m:oMath>
                  </m:oMathPara>
                </a14:m>
                <a:endParaRPr lang="pt-BR" sz="1400" dirty="0"/>
              </a:p>
            </p:txBody>
          </p:sp>
        </mc:Choice>
        <mc:Fallback xmlns="">
          <p:sp>
            <p:nvSpPr>
              <p:cNvPr id="18" name="CaixaDeTexto 17">
                <a:extLst>
                  <a:ext uri="{FF2B5EF4-FFF2-40B4-BE49-F238E27FC236}">
                    <a16:creationId xmlns:a16="http://schemas.microsoft.com/office/drawing/2014/main" id="{5ED97DCC-65C9-4687-B4D1-75F8E18D8DB4}"/>
                  </a:ext>
                </a:extLst>
              </p:cNvPr>
              <p:cNvSpPr txBox="1">
                <a:spLocks noRot="1" noChangeAspect="1" noMove="1" noResize="1" noEditPoints="1" noAdjustHandles="1" noChangeArrowheads="1" noChangeShapeType="1" noTextEdit="1"/>
              </p:cNvSpPr>
              <p:nvPr/>
            </p:nvSpPr>
            <p:spPr>
              <a:xfrm>
                <a:off x="8038542" y="5445216"/>
                <a:ext cx="1391478" cy="307777"/>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E7E13608-65EF-47D7-AAA5-6C0A851D9C2F}"/>
                  </a:ext>
                </a:extLst>
              </p:cNvPr>
              <p:cNvSpPr txBox="1"/>
              <p:nvPr/>
            </p:nvSpPr>
            <p:spPr>
              <a:xfrm>
                <a:off x="8899933" y="5441065"/>
                <a:ext cx="1828800" cy="340093"/>
              </a:xfrm>
              <a:prstGeom prst="rect">
                <a:avLst/>
              </a:prstGeom>
              <a:noFill/>
            </p:spPr>
            <p:txBody>
              <a:bodyPr wrap="square">
                <a:spAutoFit/>
              </a:bodyPr>
              <a:lstStyle/>
              <a:p>
                <a:pPr marL="450215" algn="just" hangingPunct="0">
                  <a:lnSpc>
                    <a:spcPct val="115000"/>
                  </a:lnSpc>
                  <a:spcAft>
                    <a:spcPts val="0"/>
                  </a:spcAft>
                </a:pPr>
                <a14:m>
                  <m:oMathPara xmlns:m="http://schemas.openxmlformats.org/officeDocument/2006/math">
                    <m:oMathParaPr>
                      <m:jc m:val="centerGroup"/>
                    </m:oMathParaPr>
                    <m:oMath xmlns:m="http://schemas.openxmlformats.org/officeDocument/2006/math">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𝟓</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𝟒𝟎𝟎</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𝒎</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𝒔</m:t>
                      </m:r>
                    </m:oMath>
                  </m:oMathPara>
                </a14:m>
                <a:endParaRPr lang="pt-BR" sz="1400" dirty="0">
                  <a:effectLst/>
                  <a:latin typeface="Times New Roman" panose="02020603050405020304" pitchFamily="18" charset="0"/>
                  <a:ea typeface="Times New Roman" panose="02020603050405020304" pitchFamily="18" charset="0"/>
                </a:endParaRPr>
              </a:p>
            </p:txBody>
          </p:sp>
        </mc:Choice>
        <mc:Fallback xmlns="">
          <p:sp>
            <p:nvSpPr>
              <p:cNvPr id="20" name="CaixaDeTexto 19">
                <a:extLst>
                  <a:ext uri="{FF2B5EF4-FFF2-40B4-BE49-F238E27FC236}">
                    <a16:creationId xmlns:a16="http://schemas.microsoft.com/office/drawing/2014/main" id="{E7E13608-65EF-47D7-AAA5-6C0A851D9C2F}"/>
                  </a:ext>
                </a:extLst>
              </p:cNvPr>
              <p:cNvSpPr txBox="1">
                <a:spLocks noRot="1" noChangeAspect="1" noMove="1" noResize="1" noEditPoints="1" noAdjustHandles="1" noChangeArrowheads="1" noChangeShapeType="1" noTextEdit="1"/>
              </p:cNvSpPr>
              <p:nvPr/>
            </p:nvSpPr>
            <p:spPr>
              <a:xfrm>
                <a:off x="8899933" y="5441065"/>
                <a:ext cx="1828800" cy="340093"/>
              </a:xfrm>
              <a:prstGeom prst="rect">
                <a:avLst/>
              </a:prstGeom>
              <a:blipFill>
                <a:blip r:embed="rId6"/>
                <a:stretch>
                  <a:fillRect b="-3636"/>
                </a:stretch>
              </a:blipFill>
            </p:spPr>
            <p:txBody>
              <a:bodyPr/>
              <a:lstStyle/>
              <a:p>
                <a:r>
                  <a:rPr lang="pt-BR">
                    <a:noFill/>
                  </a:rPr>
                  <a:t> </a:t>
                </a:r>
              </a:p>
            </p:txBody>
          </p:sp>
        </mc:Fallback>
      </mc:AlternateContent>
      <p:sp>
        <p:nvSpPr>
          <p:cNvPr id="22" name="CaixaDeTexto 21">
            <a:extLst>
              <a:ext uri="{FF2B5EF4-FFF2-40B4-BE49-F238E27FC236}">
                <a16:creationId xmlns:a16="http://schemas.microsoft.com/office/drawing/2014/main" id="{D27BB3B7-44A6-48E6-B996-122F95E6307C}"/>
              </a:ext>
            </a:extLst>
          </p:cNvPr>
          <p:cNvSpPr txBox="1"/>
          <p:nvPr/>
        </p:nvSpPr>
        <p:spPr>
          <a:xfrm>
            <a:off x="2823160" y="6155978"/>
            <a:ext cx="1147702" cy="323165"/>
          </a:xfrm>
          <a:prstGeom prst="rect">
            <a:avLst/>
          </a:prstGeom>
          <a:noFill/>
        </p:spPr>
        <p:txBody>
          <a:bodyPr wrap="square">
            <a:spAutoFit/>
          </a:bodyPr>
          <a:lstStyle/>
          <a:p>
            <a:pPr algn="just"/>
            <a:r>
              <a:rPr lang="pt-BR" sz="1500" b="1" dirty="0">
                <a:solidFill>
                  <a:srgbClr val="FF0000"/>
                </a:solidFill>
                <a:latin typeface="Arial" panose="020B0604020202020204" pitchFamily="34" charset="0"/>
                <a:cs typeface="Arial" panose="020B0604020202020204" pitchFamily="34" charset="0"/>
              </a:rPr>
              <a:t>5.400 m/s</a:t>
            </a:r>
          </a:p>
        </p:txBody>
      </p:sp>
      <p:sp>
        <p:nvSpPr>
          <p:cNvPr id="2" name="Retângulo 1"/>
          <p:cNvSpPr/>
          <p:nvPr/>
        </p:nvSpPr>
        <p:spPr>
          <a:xfrm>
            <a:off x="135467" y="2773436"/>
            <a:ext cx="7916333" cy="854080"/>
          </a:xfrm>
          <a:prstGeom prst="rect">
            <a:avLst/>
          </a:prstGeom>
        </p:spPr>
        <p:txBody>
          <a:bodyPr wrap="square">
            <a:spAutoFit/>
          </a:bodyPr>
          <a:lstStyle/>
          <a:p>
            <a:pPr algn="just">
              <a:lnSpc>
                <a:spcPct val="110000"/>
              </a:lnSpc>
            </a:pPr>
            <a:r>
              <a:rPr lang="pt-BR" sz="1500" dirty="0">
                <a:latin typeface="Arial" panose="020B0604020202020204" pitchFamily="34" charset="0"/>
                <a:ea typeface="Times New Roman" panose="02020603050405020304" pitchFamily="18" charset="0"/>
              </a:rPr>
              <a:t>(dada ao lado) onde “</a:t>
            </a:r>
            <a:r>
              <a:rPr lang="pt-BR" sz="1500" i="1" dirty="0" err="1">
                <a:latin typeface="Arial" panose="020B0604020202020204" pitchFamily="34" charset="0"/>
                <a:ea typeface="Times New Roman" panose="02020603050405020304" pitchFamily="18" charset="0"/>
              </a:rPr>
              <a:t>ln</a:t>
            </a:r>
            <a:r>
              <a:rPr lang="pt-BR" sz="1500" i="1" dirty="0">
                <a:latin typeface="Arial" panose="020B0604020202020204" pitchFamily="34" charset="0"/>
                <a:ea typeface="Times New Roman" panose="02020603050405020304" pitchFamily="18" charset="0"/>
              </a:rPr>
              <a:t>”</a:t>
            </a:r>
            <a:r>
              <a:rPr lang="pt-BR" sz="1500" dirty="0">
                <a:latin typeface="Arial" panose="020B0604020202020204" pitchFamily="34" charset="0"/>
                <a:ea typeface="Times New Roman" panose="02020603050405020304" pitchFamily="18" charset="0"/>
              </a:rPr>
              <a:t> é a função logaritmo </a:t>
            </a:r>
            <a:r>
              <a:rPr lang="pt-BR" sz="1500" dirty="0" err="1">
                <a:latin typeface="Arial" panose="020B0604020202020204" pitchFamily="34" charset="0"/>
                <a:ea typeface="Times New Roman" panose="02020603050405020304" pitchFamily="18" charset="0"/>
              </a:rPr>
              <a:t>neperiano</a:t>
            </a:r>
            <a:r>
              <a:rPr lang="pt-BR" sz="1500" dirty="0">
                <a:latin typeface="Arial" panose="020B0604020202020204" pitchFamily="34" charset="0"/>
                <a:ea typeface="Times New Roman" panose="02020603050405020304" pitchFamily="18" charset="0"/>
              </a:rPr>
              <a:t>, ou logaritmo natural, cujos valores são dados na tabela ao lado para diferentes valores de </a:t>
            </a:r>
            <a:r>
              <a:rPr lang="es-ES_tradnl" sz="1500" i="1" dirty="0">
                <a:latin typeface="Arial" panose="020B0604020202020204" pitchFamily="34" charset="0"/>
                <a:ea typeface="Times New Roman" panose="02020603050405020304" pitchFamily="18" charset="0"/>
              </a:rPr>
              <a:t>m</a:t>
            </a:r>
            <a:r>
              <a:rPr lang="es-ES_tradnl" sz="1500" i="1" baseline="-25000" dirty="0">
                <a:latin typeface="Arial" panose="020B0604020202020204" pitchFamily="34" charset="0"/>
                <a:ea typeface="Times New Roman" panose="02020603050405020304" pitchFamily="18" charset="0"/>
              </a:rPr>
              <a:t>i </a:t>
            </a:r>
            <a:r>
              <a:rPr lang="es-ES_tradnl" sz="1500" i="1" dirty="0">
                <a:latin typeface="Arial" panose="020B0604020202020204" pitchFamily="34" charset="0"/>
                <a:ea typeface="Times New Roman" panose="02020603050405020304" pitchFamily="18" charset="0"/>
              </a:rPr>
              <a:t>/ </a:t>
            </a:r>
            <a:r>
              <a:rPr lang="es-ES_tradnl" sz="1500" i="1" dirty="0" err="1">
                <a:latin typeface="Arial" panose="020B0604020202020204" pitchFamily="34" charset="0"/>
                <a:ea typeface="Times New Roman" panose="02020603050405020304" pitchFamily="18" charset="0"/>
              </a:rPr>
              <a:t>m</a:t>
            </a:r>
            <a:r>
              <a:rPr lang="es-ES_tradnl" sz="1500" i="1" baseline="-25000" dirty="0" err="1">
                <a:latin typeface="Arial" panose="020B0604020202020204" pitchFamily="34" charset="0"/>
                <a:ea typeface="Times New Roman" panose="02020603050405020304" pitchFamily="18" charset="0"/>
              </a:rPr>
              <a:t>f</a:t>
            </a:r>
            <a:r>
              <a:rPr lang="es-ES_tradnl" sz="1500" i="1" dirty="0">
                <a:latin typeface="Arial" panose="020B0604020202020204" pitchFamily="34" charset="0"/>
                <a:ea typeface="Times New Roman" panose="02020603050405020304" pitchFamily="18" charset="0"/>
              </a:rPr>
              <a:t>.</a:t>
            </a:r>
            <a:r>
              <a:rPr lang="es-ES_tradnl" sz="1500" dirty="0">
                <a:latin typeface="Arial" panose="020B0604020202020204" pitchFamily="34" charset="0"/>
                <a:ea typeface="Times New Roman" panose="02020603050405020304" pitchFamily="18" charset="0"/>
              </a:rPr>
              <a:t> Por </a:t>
            </a:r>
            <a:r>
              <a:rPr lang="es-ES_tradnl" sz="1500" dirty="0" err="1">
                <a:latin typeface="Arial" panose="020B0604020202020204" pitchFamily="34" charset="0"/>
                <a:ea typeface="Times New Roman" panose="02020603050405020304" pitchFamily="18" charset="0"/>
              </a:rPr>
              <a:t>exemplo</a:t>
            </a:r>
            <a:r>
              <a:rPr lang="es-ES_tradnl" sz="1500" dirty="0">
                <a:latin typeface="Arial" panose="020B0604020202020204" pitchFamily="34" charset="0"/>
                <a:ea typeface="Times New Roman" panose="02020603050405020304" pitchFamily="18" charset="0"/>
              </a:rPr>
              <a:t>, para </a:t>
            </a:r>
            <a:r>
              <a:rPr lang="es-ES_tradnl" sz="1500" i="1" dirty="0">
                <a:latin typeface="Arial" panose="020B0604020202020204" pitchFamily="34" charset="0"/>
                <a:ea typeface="Times New Roman" panose="02020603050405020304" pitchFamily="18" charset="0"/>
              </a:rPr>
              <a:t>m</a:t>
            </a:r>
            <a:r>
              <a:rPr lang="es-ES_tradnl" sz="1500" i="1" baseline="-25000" dirty="0">
                <a:latin typeface="Arial" panose="020B0604020202020204" pitchFamily="34" charset="0"/>
                <a:ea typeface="Times New Roman" panose="02020603050405020304" pitchFamily="18" charset="0"/>
              </a:rPr>
              <a:t>i </a:t>
            </a:r>
            <a:r>
              <a:rPr lang="es-ES_tradnl" sz="1500" i="1" dirty="0">
                <a:latin typeface="Arial" panose="020B0604020202020204" pitchFamily="34" charset="0"/>
                <a:ea typeface="Times New Roman" panose="02020603050405020304" pitchFamily="18" charset="0"/>
              </a:rPr>
              <a:t>/ </a:t>
            </a:r>
            <a:r>
              <a:rPr lang="es-ES_tradnl" sz="1500" i="1" dirty="0" err="1">
                <a:latin typeface="Arial" panose="020B0604020202020204" pitchFamily="34" charset="0"/>
                <a:ea typeface="Times New Roman" panose="02020603050405020304" pitchFamily="18" charset="0"/>
              </a:rPr>
              <a:t>m</a:t>
            </a:r>
            <a:r>
              <a:rPr lang="es-ES_tradnl" sz="1500" i="1" baseline="-25000" dirty="0" err="1">
                <a:latin typeface="Arial" panose="020B0604020202020204" pitchFamily="34" charset="0"/>
                <a:ea typeface="Times New Roman" panose="02020603050405020304" pitchFamily="18" charset="0"/>
              </a:rPr>
              <a:t>f</a:t>
            </a:r>
            <a:r>
              <a:rPr lang="es-ES_tradnl" sz="1500" i="1" dirty="0">
                <a:latin typeface="Arial" panose="020B0604020202020204" pitchFamily="34" charset="0"/>
                <a:ea typeface="Times New Roman" panose="02020603050405020304" pitchFamily="18" charset="0"/>
              </a:rPr>
              <a:t> = 9,0, </a:t>
            </a:r>
            <a:r>
              <a:rPr lang="es-ES_tradnl" sz="1500" i="1" dirty="0" err="1">
                <a:latin typeface="Arial" panose="020B0604020202020204" pitchFamily="34" charset="0"/>
                <a:ea typeface="Times New Roman" panose="02020603050405020304" pitchFamily="18" charset="0"/>
              </a:rPr>
              <a:t>ln</a:t>
            </a:r>
            <a:r>
              <a:rPr lang="es-ES_tradnl" sz="1500" i="1" dirty="0">
                <a:latin typeface="Arial" panose="020B0604020202020204" pitchFamily="34" charset="0"/>
                <a:ea typeface="Times New Roman" panose="02020603050405020304" pitchFamily="18" charset="0"/>
              </a:rPr>
              <a:t>(m</a:t>
            </a:r>
            <a:r>
              <a:rPr lang="es-ES_tradnl" sz="1500" i="1" baseline="-25000" dirty="0">
                <a:latin typeface="Arial" panose="020B0604020202020204" pitchFamily="34" charset="0"/>
                <a:ea typeface="Times New Roman" panose="02020603050405020304" pitchFamily="18" charset="0"/>
              </a:rPr>
              <a:t>i </a:t>
            </a:r>
            <a:r>
              <a:rPr lang="es-ES_tradnl" sz="1500" i="1" dirty="0">
                <a:latin typeface="Arial" panose="020B0604020202020204" pitchFamily="34" charset="0"/>
                <a:ea typeface="Times New Roman" panose="02020603050405020304" pitchFamily="18" charset="0"/>
              </a:rPr>
              <a:t>/ </a:t>
            </a:r>
            <a:r>
              <a:rPr lang="es-ES_tradnl" sz="1500" i="1" dirty="0" err="1">
                <a:latin typeface="Arial" panose="020B0604020202020204" pitchFamily="34" charset="0"/>
                <a:ea typeface="Times New Roman" panose="02020603050405020304" pitchFamily="18" charset="0"/>
              </a:rPr>
              <a:t>m</a:t>
            </a:r>
            <a:r>
              <a:rPr lang="es-ES_tradnl" sz="1500" i="1" baseline="-25000" dirty="0" err="1">
                <a:latin typeface="Arial" panose="020B0604020202020204" pitchFamily="34" charset="0"/>
                <a:ea typeface="Times New Roman" panose="02020603050405020304" pitchFamily="18" charset="0"/>
              </a:rPr>
              <a:t>f</a:t>
            </a:r>
            <a:r>
              <a:rPr lang="es-ES_tradnl" sz="1500" i="1" dirty="0">
                <a:latin typeface="Arial" panose="020B0604020202020204" pitchFamily="34" charset="0"/>
                <a:ea typeface="Times New Roman" panose="02020603050405020304" pitchFamily="18" charset="0"/>
              </a:rPr>
              <a:t>) = 2,2.</a:t>
            </a:r>
            <a:endParaRPr lang="pt-BR" sz="1500" dirty="0"/>
          </a:p>
        </p:txBody>
      </p:sp>
    </p:spTree>
    <p:extLst>
      <p:ext uri="{BB962C8B-B14F-4D97-AF65-F5344CB8AC3E}">
        <p14:creationId xmlns:p14="http://schemas.microsoft.com/office/powerpoint/2010/main" val="41729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out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2"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4508</Words>
  <Application>Microsoft Office PowerPoint</Application>
  <PresentationFormat>Widescreen</PresentationFormat>
  <Paragraphs>246</Paragraphs>
  <Slides>16</Slides>
  <Notes>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16</vt:i4>
      </vt:variant>
    </vt:vector>
  </HeadingPairs>
  <TitlesOfParts>
    <vt:vector size="24" baseType="lpstr">
      <vt:lpstr>Arial</vt:lpstr>
      <vt:lpstr>Arial Narrow</vt:lpstr>
      <vt:lpstr>Calibri</vt:lpstr>
      <vt:lpstr>Calibri Light</vt:lpstr>
      <vt:lpstr>Cambria Math</vt:lpstr>
      <vt:lpstr>Times New Roman</vt:lpstr>
      <vt:lpstr>Tema do Office</vt:lpstr>
      <vt:lpstr>Document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Thales</dc:creator>
  <cp:lastModifiedBy>João Canalle</cp:lastModifiedBy>
  <cp:revision>58</cp:revision>
  <dcterms:created xsi:type="dcterms:W3CDTF">2020-07-15T17:20:59Z</dcterms:created>
  <dcterms:modified xsi:type="dcterms:W3CDTF">2020-07-24T03:02:08Z</dcterms:modified>
</cp:coreProperties>
</file>