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8" r:id="rId12"/>
    <p:sldId id="271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EE"/>
    <a:srgbClr val="DBD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3C9389-877D-4305-A00F-CFE771C60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1A5DA1-FFCA-4E3B-94ED-61B49D855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3DFC96-EC2F-488C-B534-13E3A01D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30E9-D199-4D1C-B512-808CA4816B36}" type="datetimeFigureOut">
              <a:rPr lang="pt-BR" smtClean="0"/>
              <a:t>23/07/2020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92C6DF-55D7-4510-8EE8-659CAD909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B98918-0E19-49B0-9655-EB951A7B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E5A3-3823-45A9-89CA-28022B975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67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728AF-8F28-4226-85AD-295F1E229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BEA0A4E-BBB1-4F10-B9E3-F5125EE34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B2CEBF-3D61-4F15-8F2C-C350164B3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30E9-D199-4D1C-B512-808CA4816B36}" type="datetimeFigureOut">
              <a:rPr lang="pt-BR" smtClean="0"/>
              <a:t>23/07/2020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E0FFB6-2402-41D0-8D55-E766688D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B55E9E-BC3B-4080-827E-CBF9BEE0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E5A3-3823-45A9-89CA-28022B975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81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28A722-3945-4DEF-9940-D8BB950BF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7C6A86-F7CC-4ABE-A248-FB6ECF821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8CEF22-EF29-421A-A796-D76967EE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30E9-D199-4D1C-B512-808CA4816B36}" type="datetimeFigureOut">
              <a:rPr lang="pt-BR" smtClean="0"/>
              <a:t>23/07/2020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E9BF14-C485-494B-B265-A7B11430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BFA24F-5E05-4600-8F05-707736739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E5A3-3823-45A9-89CA-28022B975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43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54B89-2C8C-4587-B33E-742CC3B6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3DA2E6-39B8-4007-BD80-994D8B020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62C55A-722B-480B-B99E-C91B75F4C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30E9-D199-4D1C-B512-808CA4816B36}" type="datetimeFigureOut">
              <a:rPr lang="pt-BR" smtClean="0"/>
              <a:t>23/07/2020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96129E-6C00-4179-9013-BBD5A2170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4D6F82-B92C-4FE7-9390-02592762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E5A3-3823-45A9-89CA-28022B975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60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1574B-3940-4863-AC42-CF3472E6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F22E8B-71DA-45FA-A17D-BFA07549A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E532B0-EFF9-4065-B705-FAA6FB0F8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30E9-D199-4D1C-B512-808CA4816B36}" type="datetimeFigureOut">
              <a:rPr lang="pt-BR" smtClean="0"/>
              <a:t>23/07/2020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EA1F6D-F1C6-4CDA-B3EA-30810CACE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7A8810-BA5A-42EA-8E90-B35F1986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E5A3-3823-45A9-89CA-28022B975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55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E66F24-BCB4-4DDD-BEE3-FD379C95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B9238D-7459-4475-8810-58004B13E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7DC641-FA46-482F-90A2-F3DB080EB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62B82C-5F99-4F70-9D19-8D2EC0500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30E9-D199-4D1C-B512-808CA4816B36}" type="datetimeFigureOut">
              <a:rPr lang="pt-BR" smtClean="0"/>
              <a:t>23/07/2020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493D42-D63E-4C76-8A95-A533EE6D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4D36B4-5643-4B55-85D6-722BC9AD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E5A3-3823-45A9-89CA-28022B975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74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33DDD-F317-4165-8F58-E06319C1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A840AF-5190-4F42-B1CC-14F78D6E8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041D95-4E8A-4AAE-B787-71390A900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2996F83-9D1D-4B15-B7E4-72D3C0863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23A4301-43FC-4A9B-811D-54C6B87AA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90AFC5A-86E4-48AE-8CFB-C2D5A8047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30E9-D199-4D1C-B512-808CA4816B36}" type="datetimeFigureOut">
              <a:rPr lang="pt-BR" smtClean="0"/>
              <a:t>23/07/2020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031AE61-F4C6-4BFE-AACB-8E1578FA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3B2D1EA-3206-4DC4-85DF-727CDBB7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E5A3-3823-45A9-89CA-28022B975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09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3CB32-8672-4295-BF59-78BA20716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BC19D34-EDC8-4BD0-8E63-0D3203745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30E9-D199-4D1C-B512-808CA4816B36}" type="datetimeFigureOut">
              <a:rPr lang="pt-BR" smtClean="0"/>
              <a:t>23/07/2020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85E1BCD-4833-4858-BB9B-B7783E1A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A7AA130-4AC6-4218-A5F2-D45F6E11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E5A3-3823-45A9-89CA-28022B975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F7EAA06-AB0D-44E7-A116-0D8E1F99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30E9-D199-4D1C-B512-808CA4816B36}" type="datetimeFigureOut">
              <a:rPr lang="pt-BR" smtClean="0"/>
              <a:t>23/07/2020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0EDD59-3BB1-43BC-8CE3-17328A48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CDD0BE-5E04-4C4D-9763-288E0BAA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E5A3-3823-45A9-89CA-28022B9756CF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7152200-A291-4B55-9980-70A8AD60A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4351"/>
            <a:ext cx="1383912" cy="88399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5640334-CC9D-4D3C-BE61-1B3F9DC597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89" y="5645030"/>
            <a:ext cx="2143622" cy="142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305DD-CC25-4BF1-A99C-BDD0B06C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0F6C27-5732-48DE-8B14-FDECA3E6E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7EFDBB-2BFD-4E74-88AC-A1BA0BC51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62E572-EE9B-4367-BF52-D613EDCB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30E9-D199-4D1C-B512-808CA4816B36}" type="datetimeFigureOut">
              <a:rPr lang="pt-BR" smtClean="0"/>
              <a:t>23/07/2020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DBDF8F-7DBD-4F03-AAB7-6A1A8074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DB6142-B1E0-42B7-B7AD-22F70401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E5A3-3823-45A9-89CA-28022B975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87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95FFD-B90C-4186-A76E-D25B5A9B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ED0BBC6-69C1-4B06-897A-A8479FD75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010720-BD5E-43DD-A474-797530B61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DB52A6-A79A-4024-AAC8-5DC7411D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30E9-D199-4D1C-B512-808CA4816B36}" type="datetimeFigureOut">
              <a:rPr lang="pt-BR" smtClean="0"/>
              <a:t>23/07/2020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03363B-66C9-46D1-B251-69D7B6325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341DE9-1438-4CC0-876A-5C262ED9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E5A3-3823-45A9-89CA-28022B975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85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BD68B"/>
            </a:gs>
            <a:gs pos="50000">
              <a:srgbClr val="F9F9EE"/>
            </a:gs>
            <a:gs pos="100000">
              <a:srgbClr val="DBD68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71658AB-208F-421D-95D4-CD123E021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97F211-8ECD-4FE9-9850-81A11D0CF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42BFA6-449C-4391-A6D3-9F190FA00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30E9-D199-4D1C-B512-808CA4816B36}" type="datetimeFigureOut">
              <a:rPr lang="pt-BR" smtClean="0"/>
              <a:t>23/07/2020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2A1CCF-9817-46E7-8424-37B29AFB4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9D4548-3BA5-4A9D-834E-7BF18964A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7E5A3-3823-45A9-89CA-28022B975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69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46" y="2595153"/>
            <a:ext cx="7255828" cy="48154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85112" y="135327"/>
            <a:ext cx="60405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400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2015 - NÍVEL 3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5" y="3727269"/>
            <a:ext cx="3942102" cy="25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4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EBD06A9-FA7B-4D88-B4AA-24B38A125565}"/>
              </a:ext>
            </a:extLst>
          </p:cNvPr>
          <p:cNvSpPr txBox="1"/>
          <p:nvPr/>
        </p:nvSpPr>
        <p:spPr>
          <a:xfrm>
            <a:off x="123481" y="126782"/>
            <a:ext cx="8211757" cy="2181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9)(1 ponto)</a:t>
            </a:r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Dos cerca de 1.200 satélites em operação atualmente em órbita ao redor da Terra, 400 são destinados às comunicações. Eles percorrem órbitas circulares situadas no plano do Equador. A distância desses satélites à superfície terrestre é tal que eles giram em torno da Terra no mesmo período de rotação da Terra. Para todos os efeitos práticos, eles ficam “parados” em relação a um ponto fixo da Terra situado na linha do Equador. Por isso são chamados de </a:t>
            </a:r>
            <a:r>
              <a:rPr lang="pt-PT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geoestacionários.</a:t>
            </a:r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linha imaginária do Equador passa sobre a cidade de Macapá, AP, (ponto 1 da Figura I). Lá existe um monumento chamado de Marco Zero, no qual tem uma longa tira metálica que representa o Equador terrestre.</a:t>
            </a:r>
            <a:endParaRPr lang="pt-BR" sz="15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92BDDBD-948B-478B-BAF8-0EA24364D816}"/>
              </a:ext>
            </a:extLst>
          </p:cNvPr>
          <p:cNvSpPr txBox="1"/>
          <p:nvPr/>
        </p:nvSpPr>
        <p:spPr>
          <a:xfrm>
            <a:off x="130635" y="2359220"/>
            <a:ext cx="11817529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9) (0,5 cada acerto)</a:t>
            </a:r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Voltando do 53º Encontro Regional de Ensino de Astronomia, EREA, realizado no Oiapoque, AP, no dia 21 de setembro de 2014, fomos visitar o Marco Zero. Bruna Senra, namorada do Leandro, estava tão feliz que ficou saltando de um Hemisfério para o outro e até se deitou de braços abertos sobre a linha de latitude zero do Marco Zero, de tal modo que o seu braço direito apontou para o Hemisfério Norte e o esquerdo para o Hemisfério Sul (Figura II). Eram 19h, e a Bruna, deitada como estava, avistou um satélite geoestacionário (sim, ela tem ótima visão!) exatamente sobre ela, no zênite, orbitando a Terra. </a:t>
            </a:r>
            <a:endParaRPr lang="pt-BR" sz="1500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B5CA243-0128-4D50-A021-CB331254D6FC}"/>
              </a:ext>
            </a:extLst>
          </p:cNvPr>
          <p:cNvSpPr txBox="1"/>
          <p:nvPr/>
        </p:nvSpPr>
        <p:spPr>
          <a:xfrm>
            <a:off x="1449410" y="5993955"/>
            <a:ext cx="90792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400" i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Comentários: No instante inicial, às 19 horas, o satélite estava em A, sobre a Bruna, no ponto 1. Seis horas depois, à 01 hora, a Terra teria girado 90 graus, e visto do espaço a Bruna teria ido para o ponto 2 (onde está o X) e o satélite continuaria sobre ela, no ponto B (onde está o Y), pois ele é geostacionário, ou seja, está sempre sobre o mesmo ponto da Terra.</a:t>
            </a:r>
            <a:endParaRPr lang="pt-BR" sz="1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607" y="3705498"/>
            <a:ext cx="6169478" cy="224344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859597" y="4040781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850888" y="4345581"/>
            <a:ext cx="45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Retângulo 7"/>
          <p:cNvSpPr/>
          <p:nvPr/>
        </p:nvSpPr>
        <p:spPr>
          <a:xfrm>
            <a:off x="130628" y="3635788"/>
            <a:ext cx="5364481" cy="1855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500" dirty="0">
                <a:latin typeface="Arial" panose="020B0604020202020204" pitchFamily="34" charset="0"/>
                <a:ea typeface="Times New Roman" panose="02020603050405020304" pitchFamily="18" charset="0"/>
              </a:rPr>
              <a:t>Este satélite está representado no ponto </a:t>
            </a:r>
            <a:r>
              <a:rPr lang="pt-PT" sz="1500" b="1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PT" sz="1500" dirty="0">
                <a:latin typeface="Arial" panose="020B0604020202020204" pitchFamily="34" charset="0"/>
                <a:ea typeface="Times New Roman" panose="02020603050405020304" pitchFamily="18" charset="0"/>
              </a:rPr>
              <a:t> da Figura III (lembre-se de que ela estava deitada no ponto </a:t>
            </a:r>
            <a:r>
              <a:rPr lang="pt-PT" sz="1500" b="1" dirty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pt-PT" sz="1500" dirty="0">
                <a:latin typeface="Arial" panose="020B0604020202020204" pitchFamily="34" charset="0"/>
                <a:ea typeface="Times New Roman" panose="02020603050405020304" pitchFamily="18" charset="0"/>
              </a:rPr>
              <a:t>). A Figura III é uma representação bem simplificada da Terra vista de um ponto acima do polo Norte. Faça um </a:t>
            </a:r>
            <a:r>
              <a:rPr lang="pt-PT" sz="1500" b="1" dirty="0"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PT" sz="1500" dirty="0">
                <a:latin typeface="Arial" panose="020B0604020202020204" pitchFamily="34" charset="0"/>
                <a:ea typeface="Times New Roman" panose="02020603050405020304" pitchFamily="18" charset="0"/>
              </a:rPr>
              <a:t> sobre o ponto (</a:t>
            </a:r>
            <a:r>
              <a:rPr lang="pt-PT" sz="1500" b="1" dirty="0">
                <a:latin typeface="Arial" panose="020B0604020202020204" pitchFamily="34" charset="0"/>
                <a:ea typeface="Times New Roman" panose="02020603050405020304" pitchFamily="18" charset="0"/>
              </a:rPr>
              <a:t>1, 2, 3 ou 4</a:t>
            </a:r>
            <a:r>
              <a:rPr lang="pt-PT" sz="1500" dirty="0">
                <a:latin typeface="Arial" panose="020B0604020202020204" pitchFamily="34" charset="0"/>
                <a:ea typeface="Times New Roman" panose="02020603050405020304" pitchFamily="18" charset="0"/>
              </a:rPr>
              <a:t>) da Figura III em que a Bruna estaria à </a:t>
            </a:r>
            <a:r>
              <a:rPr lang="pt-PT" sz="1500" b="1" dirty="0">
                <a:latin typeface="Arial" panose="020B0604020202020204" pitchFamily="34" charset="0"/>
                <a:ea typeface="Times New Roman" panose="02020603050405020304" pitchFamily="18" charset="0"/>
              </a:rPr>
              <a:t>01</a:t>
            </a:r>
            <a:r>
              <a:rPr lang="pt-PT" sz="1500" dirty="0">
                <a:latin typeface="Arial" panose="020B0604020202020204" pitchFamily="34" charset="0"/>
                <a:ea typeface="Times New Roman" panose="02020603050405020304" pitchFamily="18" charset="0"/>
              </a:rPr>
              <a:t> hora da madrugada. Faça um </a:t>
            </a:r>
            <a:r>
              <a:rPr lang="pt-PT" sz="1500" b="1" dirty="0"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pt-PT" sz="1500" dirty="0">
                <a:latin typeface="Arial" panose="020B0604020202020204" pitchFamily="34" charset="0"/>
                <a:ea typeface="Times New Roman" panose="02020603050405020304" pitchFamily="18" charset="0"/>
              </a:rPr>
              <a:t> sobre o ponto (</a:t>
            </a:r>
            <a:r>
              <a:rPr lang="pt-PT" sz="1500" b="1" dirty="0">
                <a:latin typeface="Arial" panose="020B0604020202020204" pitchFamily="34" charset="0"/>
                <a:ea typeface="Times New Roman" panose="02020603050405020304" pitchFamily="18" charset="0"/>
              </a:rPr>
              <a:t>A, B, C ou D</a:t>
            </a:r>
            <a:r>
              <a:rPr lang="pt-PT" sz="1500" dirty="0">
                <a:latin typeface="Arial" panose="020B0604020202020204" pitchFamily="34" charset="0"/>
                <a:ea typeface="Times New Roman" panose="02020603050405020304" pitchFamily="18" charset="0"/>
              </a:rPr>
              <a:t>) da Figura III onde estaria o satélite à 01h da madrugada.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335516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C519C8F-7D0E-426A-A11D-D69F9F28C1A7}"/>
              </a:ext>
            </a:extLst>
          </p:cNvPr>
          <p:cNvSpPr txBox="1"/>
          <p:nvPr/>
        </p:nvSpPr>
        <p:spPr>
          <a:xfrm>
            <a:off x="71231" y="0"/>
            <a:ext cx="8397288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10) (1 ponto) </a:t>
            </a:r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Satélites são utilizados para monitorar áreas alagadas na região do Pantanal Mato-grossense. As figuras ao lado representam, esquematicamente, duas imagens obtidas a partir do satélite Terra/MODIS. Uma delas foi obtida em um ano chuvoso (2000) enquanto a outra em um ano com pouca chuva (2009). As imagens obtidas pelos sensores de satélites captam a energia do Sol que é refletida pela superfície terrestre. Os sensores funcionam como os olhos do satélite. Dessa forma, quanto maior a quantidade de energia refletida pela superfície terrestre, maior é a quantidade de energia que é captada pelos sensores. Na prática as imagens são formadas por um conjunto de pontos (“pixels”), sendo a cada um deles atribuído uma “cor”, que varia do branco ao preto, com vários tons de cinza entre eles. Quanto mais próximo ao preto, menor é a quantidade de energia detectada pelos sensores.</a:t>
            </a:r>
            <a:endParaRPr lang="pt-BR" sz="1500" dirty="0"/>
          </a:p>
        </p:txBody>
      </p:sp>
      <p:pic>
        <p:nvPicPr>
          <p:cNvPr id="6" name="Imagem 5" descr="Mapa agua">
            <a:extLst>
              <a:ext uri="{FF2B5EF4-FFF2-40B4-BE49-F238E27FC236}">
                <a16:creationId xmlns:a16="http://schemas.microsoft.com/office/drawing/2014/main" id="{6010F976-42F5-421A-B457-CC0943826B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7" y="2600804"/>
            <a:ext cx="4773902" cy="32726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71058A-7411-44FA-911E-9B13A3E75B36}"/>
              </a:ext>
            </a:extLst>
          </p:cNvPr>
          <p:cNvSpPr txBox="1"/>
          <p:nvPr/>
        </p:nvSpPr>
        <p:spPr>
          <a:xfrm>
            <a:off x="5039795" y="2468071"/>
            <a:ext cx="6734187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10a) (0,5 ponto)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Sabendo-se que a água reflete menor quantidade de radiação solar para o espaço, coloque um </a:t>
            </a:r>
            <a:r>
              <a:rPr lang="pt-PT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sobre a imagem acima que representa o ano chuvoso.</a:t>
            </a:r>
            <a:endParaRPr lang="pt-BR" sz="15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91692A-D8CD-4B7F-AC1C-AEFF12DBF0F7}"/>
              </a:ext>
            </a:extLst>
          </p:cNvPr>
          <p:cNvSpPr txBox="1"/>
          <p:nvPr/>
        </p:nvSpPr>
        <p:spPr>
          <a:xfrm>
            <a:off x="5031086" y="3230378"/>
            <a:ext cx="5192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i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Comentário: O X pode estar sobre qualquer lugar da figura da direita.</a:t>
            </a:r>
            <a:endParaRPr lang="pt-BR" sz="14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1CBE9D7-B5E7-4F6A-85BC-B58F9E2AB4AD}"/>
              </a:ext>
            </a:extLst>
          </p:cNvPr>
          <p:cNvSpPr txBox="1"/>
          <p:nvPr/>
        </p:nvSpPr>
        <p:spPr>
          <a:xfrm>
            <a:off x="5039796" y="3582874"/>
            <a:ext cx="621526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B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10b) (0,5 ponto) </a:t>
            </a:r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Justifique sua resposta à pergunta 10a.</a:t>
            </a:r>
            <a:endParaRPr lang="pt-BR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pt-PT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 10b): </a:t>
            </a:r>
            <a:endParaRPr lang="pt-BR" sz="15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CEAE06C-887D-444D-BA60-94894313F00E}"/>
              </a:ext>
            </a:extLst>
          </p:cNvPr>
          <p:cNvSpPr txBox="1"/>
          <p:nvPr/>
        </p:nvSpPr>
        <p:spPr>
          <a:xfrm>
            <a:off x="5039796" y="4204250"/>
            <a:ext cx="67254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5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ano chuvoso há maior área alagada. A água reflete menor quantidade de radiação solar e a cor preta está associada à menor quantidade de energia detectada pelos sensores, logo a figura da direita é do ano chuvoso, pois tem maior área com cor preta ou escura.</a:t>
            </a:r>
            <a:endParaRPr lang="pt-BR" sz="15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E85D8E5-07DE-4E5E-8D87-76076D5B5A9F}"/>
              </a:ext>
            </a:extLst>
          </p:cNvPr>
          <p:cNvSpPr txBox="1"/>
          <p:nvPr/>
        </p:nvSpPr>
        <p:spPr>
          <a:xfrm>
            <a:off x="5039796" y="5367156"/>
            <a:ext cx="6751604" cy="80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Comentário: O professor deve considerar certa a resposta se o aluno expressou corretamente a ideia acima mesmo usando diferentes formas para expressar a resposta. Também pode dar parcialmente certo se necessário.</a:t>
            </a:r>
            <a:endParaRPr lang="pt-BR" sz="14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F72E979-3685-4AE6-B5A7-3FB987782741}"/>
              </a:ext>
            </a:extLst>
          </p:cNvPr>
          <p:cNvSpPr txBox="1"/>
          <p:nvPr/>
        </p:nvSpPr>
        <p:spPr>
          <a:xfrm>
            <a:off x="3325941" y="4728701"/>
            <a:ext cx="3114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7484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3952239" y="683090"/>
          <a:ext cx="4268216" cy="55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56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9620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39776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66628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160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12161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962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986911" y="1167955"/>
            <a:ext cx="667511" cy="4446461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29" y="2134037"/>
            <a:ext cx="4119654" cy="273405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31" y="2573726"/>
            <a:ext cx="2801130" cy="17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6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8B192B3-FA33-413E-B87E-C8816848E274}"/>
              </a:ext>
            </a:extLst>
          </p:cNvPr>
          <p:cNvSpPr txBox="1"/>
          <p:nvPr/>
        </p:nvSpPr>
        <p:spPr>
          <a:xfrm>
            <a:off x="216626" y="420654"/>
            <a:ext cx="81436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1) (1 ponto) (0,25 cada acerto)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Escreva embaixo de cada quadro, o nome da constelação ali representada. Para facilitar, lembramos os nomes de algumas: Leão, Cão Maior, Cão Menor, Cruzeiro do Sul,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Cassiopéia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Triângulo Austral, Sagitário, Escorpião e Órion.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99F7E9-250B-4E0B-821F-E0B3F093D1A9}"/>
              </a:ext>
            </a:extLst>
          </p:cNvPr>
          <p:cNvSpPr txBox="1"/>
          <p:nvPr/>
        </p:nvSpPr>
        <p:spPr>
          <a:xfrm>
            <a:off x="1557131" y="6340855"/>
            <a:ext cx="4538869" cy="307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</a:t>
            </a:r>
            <a:r>
              <a:rPr lang="pt-BR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Podem escrever Cruzeiro ou Cruzeiro do Sul</a:t>
            </a:r>
            <a:endParaRPr lang="pt-BR" sz="14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F4D30E8-5F77-41D6-B685-FA6C54FE78E2}"/>
              </a:ext>
            </a:extLst>
          </p:cNvPr>
          <p:cNvSpPr txBox="1"/>
          <p:nvPr/>
        </p:nvSpPr>
        <p:spPr>
          <a:xfrm>
            <a:off x="1844518" y="5655366"/>
            <a:ext cx="1596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CÃO MAIOR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124E538-9518-4F12-B2BC-1C9B82928B4B}"/>
              </a:ext>
            </a:extLst>
          </p:cNvPr>
          <p:cNvSpPr txBox="1"/>
          <p:nvPr/>
        </p:nvSpPr>
        <p:spPr>
          <a:xfrm>
            <a:off x="4979815" y="5655366"/>
            <a:ext cx="1013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ÓRION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7687B97-D8D6-4D06-9FA8-30E461F8CC7D}"/>
              </a:ext>
            </a:extLst>
          </p:cNvPr>
          <p:cNvSpPr txBox="1"/>
          <p:nvPr/>
        </p:nvSpPr>
        <p:spPr>
          <a:xfrm>
            <a:off x="7150805" y="5672784"/>
            <a:ext cx="1384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CRUZEIRO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825DB0C-A3CA-41A2-99B2-1740C22BDF50}"/>
              </a:ext>
            </a:extLst>
          </p:cNvPr>
          <p:cNvSpPr txBox="1"/>
          <p:nvPr/>
        </p:nvSpPr>
        <p:spPr>
          <a:xfrm>
            <a:off x="8715764" y="5672784"/>
            <a:ext cx="1596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ESCORPIÃO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258" y="2425882"/>
            <a:ext cx="9163050" cy="30861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663340" y="5677997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_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733108" y="5734595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019120" y="5747658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704225" y="5734592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</a:t>
            </a:r>
          </a:p>
        </p:txBody>
      </p:sp>
    </p:spTree>
    <p:extLst>
      <p:ext uri="{BB962C8B-B14F-4D97-AF65-F5344CB8AC3E}">
        <p14:creationId xmlns:p14="http://schemas.microsoft.com/office/powerpoint/2010/main" val="357073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9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6BCECBA-D3FD-4668-940D-362B624CF1F1}"/>
              </a:ext>
            </a:extLst>
          </p:cNvPr>
          <p:cNvSpPr txBox="1"/>
          <p:nvPr/>
        </p:nvSpPr>
        <p:spPr>
          <a:xfrm>
            <a:off x="148614" y="675555"/>
            <a:ext cx="81832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2) (1 ponto)</a:t>
            </a:r>
            <a:r>
              <a:rPr lang="pt-B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Você sabe que os astros giram sobre o seu próprio eixo de rotação e, em geral, ao redor de outro astro também.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6B385E7-24A2-4843-A62E-558882BB8AB6}"/>
              </a:ext>
            </a:extLst>
          </p:cNvPr>
          <p:cNvSpPr txBox="1"/>
          <p:nvPr/>
        </p:nvSpPr>
        <p:spPr>
          <a:xfrm>
            <a:off x="166031" y="2263877"/>
            <a:ext cx="9665947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 2a) (0,5 ponto)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(0,25 cada acerto)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Ao lado desenhamos a Terra e indicamos onde estão os Polo Norte (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PN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e o Polo Sul (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geográficos. Desenhe sobre a Terra uma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reta contínua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indicando o seu eixo de rotação e uma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reta pontilhada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indicando onde está o seu Equador terrestre. 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756E57E-AAFD-412E-9F76-BFBB8CB1F96B}"/>
              </a:ext>
            </a:extLst>
          </p:cNvPr>
          <p:cNvSpPr txBox="1"/>
          <p:nvPr/>
        </p:nvSpPr>
        <p:spPr>
          <a:xfrm>
            <a:off x="2099333" y="3412667"/>
            <a:ext cx="62152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</a:t>
            </a:r>
            <a:r>
              <a:rPr lang="pt-BR" sz="14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Se desenhar duas retas contínuas ou duas pontilhadas não recebe nenhum ponto.</a:t>
            </a:r>
            <a:endParaRPr lang="pt-BR" sz="1400" dirty="0"/>
          </a:p>
        </p:txBody>
      </p:sp>
      <p:grpSp>
        <p:nvGrpSpPr>
          <p:cNvPr id="10" name="Grupo 852">
            <a:extLst>
              <a:ext uri="{FF2B5EF4-FFF2-40B4-BE49-F238E27FC236}">
                <a16:creationId xmlns:a16="http://schemas.microsoft.com/office/drawing/2014/main" id="{29B11E21-4F4C-4087-9006-117ADBEBEB5E}"/>
              </a:ext>
            </a:extLst>
          </p:cNvPr>
          <p:cNvGrpSpPr/>
          <p:nvPr/>
        </p:nvGrpSpPr>
        <p:grpSpPr>
          <a:xfrm>
            <a:off x="9680683" y="2527807"/>
            <a:ext cx="2487600" cy="1195159"/>
            <a:chOff x="0" y="0"/>
            <a:chExt cx="1219126" cy="578224"/>
          </a:xfrm>
        </p:grpSpPr>
        <p:grpSp>
          <p:nvGrpSpPr>
            <p:cNvPr id="11" name="Grupo 851">
              <a:extLst>
                <a:ext uri="{FF2B5EF4-FFF2-40B4-BE49-F238E27FC236}">
                  <a16:creationId xmlns:a16="http://schemas.microsoft.com/office/drawing/2014/main" id="{1349431C-EBB0-4383-A56B-5786EC9F4217}"/>
                </a:ext>
              </a:extLst>
            </p:cNvPr>
            <p:cNvGrpSpPr/>
            <p:nvPr/>
          </p:nvGrpSpPr>
          <p:grpSpPr>
            <a:xfrm>
              <a:off x="246530" y="0"/>
              <a:ext cx="672614" cy="578224"/>
              <a:chOff x="0" y="0"/>
              <a:chExt cx="672614" cy="578224"/>
            </a:xfrm>
          </p:grpSpPr>
          <p:sp>
            <p:nvSpPr>
              <p:cNvPr id="14" name="Fluxograma: Conector 13">
                <a:extLst>
                  <a:ext uri="{FF2B5EF4-FFF2-40B4-BE49-F238E27FC236}">
                    <a16:creationId xmlns:a16="http://schemas.microsoft.com/office/drawing/2014/main" id="{C3A04B06-39B0-473D-AACA-11AE04008E94}"/>
                  </a:ext>
                </a:extLst>
              </p:cNvPr>
              <p:cNvSpPr/>
              <p:nvPr/>
            </p:nvSpPr>
            <p:spPr>
              <a:xfrm>
                <a:off x="0" y="264459"/>
                <a:ext cx="45085" cy="4508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5" name="Fluxograma: Conector 14">
                <a:extLst>
                  <a:ext uri="{FF2B5EF4-FFF2-40B4-BE49-F238E27FC236}">
                    <a16:creationId xmlns:a16="http://schemas.microsoft.com/office/drawing/2014/main" id="{0EF3FB4B-CA47-4AE0-AFFB-121F4597B07A}"/>
                  </a:ext>
                </a:extLst>
              </p:cNvPr>
              <p:cNvSpPr/>
              <p:nvPr/>
            </p:nvSpPr>
            <p:spPr>
              <a:xfrm>
                <a:off x="627529" y="264459"/>
                <a:ext cx="45085" cy="4508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905689ED-CFD3-40E4-9FA0-3745B5AF231F}"/>
                  </a:ext>
                </a:extLst>
              </p:cNvPr>
              <p:cNvSpPr/>
              <p:nvPr/>
            </p:nvSpPr>
            <p:spPr>
              <a:xfrm>
                <a:off x="49306" y="0"/>
                <a:ext cx="582706" cy="578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</p:grpSp>
        <p:sp>
          <p:nvSpPr>
            <p:cNvPr id="12" name="Caixa de texto 848">
              <a:extLst>
                <a:ext uri="{FF2B5EF4-FFF2-40B4-BE49-F238E27FC236}">
                  <a16:creationId xmlns:a16="http://schemas.microsoft.com/office/drawing/2014/main" id="{B8934A8E-4693-4801-9282-FF67A814F4D7}"/>
                </a:ext>
              </a:extLst>
            </p:cNvPr>
            <p:cNvSpPr txBox="1"/>
            <p:nvPr/>
          </p:nvSpPr>
          <p:spPr>
            <a:xfrm>
              <a:off x="829236" y="89647"/>
              <a:ext cx="389890" cy="2374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BR" sz="10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PN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Caixa de texto 849">
              <a:extLst>
                <a:ext uri="{FF2B5EF4-FFF2-40B4-BE49-F238E27FC236}">
                  <a16:creationId xmlns:a16="http://schemas.microsoft.com/office/drawing/2014/main" id="{BC4CD10B-33C7-4F5D-9C59-691A09C933E6}"/>
                </a:ext>
              </a:extLst>
            </p:cNvPr>
            <p:cNvSpPr txBox="1"/>
            <p:nvPr/>
          </p:nvSpPr>
          <p:spPr>
            <a:xfrm>
              <a:off x="0" y="80683"/>
              <a:ext cx="389890" cy="2374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BR" sz="10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         PS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82B1A73-5109-48CA-B73D-CCDDE8A40165}"/>
              </a:ext>
            </a:extLst>
          </p:cNvPr>
          <p:cNvSpPr txBox="1"/>
          <p:nvPr/>
        </p:nvSpPr>
        <p:spPr>
          <a:xfrm>
            <a:off x="166030" y="4003322"/>
            <a:ext cx="9692074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 2b) (0,5 ponto) (0,25 cada acerto)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Trópicos de Capricórnio e de Câncer são as máximas latitudes de cada hemisfério da Terra em que o Sol fica a pino. Copiamos ao lado a figura do item anterior para que você faça uma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reta contínua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onde está, aproximadamente, o Trópico de Capricórnio e uma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reta pontilhada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onde está, aproximadamente, o Trópico de Câncer.</a:t>
            </a:r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7B162AF-7DF8-4473-98CC-B9F1CF7D0120}"/>
              </a:ext>
            </a:extLst>
          </p:cNvPr>
          <p:cNvSpPr txBox="1"/>
          <p:nvPr/>
        </p:nvSpPr>
        <p:spPr>
          <a:xfrm>
            <a:off x="1115265" y="5516340"/>
            <a:ext cx="62152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40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</a:t>
            </a:r>
            <a:r>
              <a:rPr lang="pt-BR" sz="14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Se desenhar duas retas contínuas ou duas pontilhadas não recebe nenhum ponto.</a:t>
            </a: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" name="Grupo 860">
            <a:extLst>
              <a:ext uri="{FF2B5EF4-FFF2-40B4-BE49-F238E27FC236}">
                <a16:creationId xmlns:a16="http://schemas.microsoft.com/office/drawing/2014/main" id="{4A9B6E77-08CA-4E13-9ED9-E907D15398D7}"/>
              </a:ext>
            </a:extLst>
          </p:cNvPr>
          <p:cNvGrpSpPr/>
          <p:nvPr/>
        </p:nvGrpSpPr>
        <p:grpSpPr>
          <a:xfrm>
            <a:off x="9664399" y="4281176"/>
            <a:ext cx="2486467" cy="1195159"/>
            <a:chOff x="0" y="0"/>
            <a:chExt cx="1219126" cy="578224"/>
          </a:xfrm>
        </p:grpSpPr>
        <p:grpSp>
          <p:nvGrpSpPr>
            <p:cNvPr id="22" name="Grupo 861">
              <a:extLst>
                <a:ext uri="{FF2B5EF4-FFF2-40B4-BE49-F238E27FC236}">
                  <a16:creationId xmlns:a16="http://schemas.microsoft.com/office/drawing/2014/main" id="{EAED47E3-44F3-4514-8F54-E231ECA93249}"/>
                </a:ext>
              </a:extLst>
            </p:cNvPr>
            <p:cNvGrpSpPr/>
            <p:nvPr/>
          </p:nvGrpSpPr>
          <p:grpSpPr>
            <a:xfrm>
              <a:off x="246530" y="0"/>
              <a:ext cx="672614" cy="578224"/>
              <a:chOff x="0" y="0"/>
              <a:chExt cx="672614" cy="578224"/>
            </a:xfrm>
          </p:grpSpPr>
          <p:sp>
            <p:nvSpPr>
              <p:cNvPr id="25" name="Fluxograma: Conector 24">
                <a:extLst>
                  <a:ext uri="{FF2B5EF4-FFF2-40B4-BE49-F238E27FC236}">
                    <a16:creationId xmlns:a16="http://schemas.microsoft.com/office/drawing/2014/main" id="{0F14B7BF-3F5B-4248-AC95-DE21730AF5D9}"/>
                  </a:ext>
                </a:extLst>
              </p:cNvPr>
              <p:cNvSpPr/>
              <p:nvPr/>
            </p:nvSpPr>
            <p:spPr>
              <a:xfrm>
                <a:off x="0" y="264459"/>
                <a:ext cx="45085" cy="4508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26" name="Fluxograma: Conector 25">
                <a:extLst>
                  <a:ext uri="{FF2B5EF4-FFF2-40B4-BE49-F238E27FC236}">
                    <a16:creationId xmlns:a16="http://schemas.microsoft.com/office/drawing/2014/main" id="{D9D777B9-31F7-4A73-B540-B7BD9D794A16}"/>
                  </a:ext>
                </a:extLst>
              </p:cNvPr>
              <p:cNvSpPr/>
              <p:nvPr/>
            </p:nvSpPr>
            <p:spPr>
              <a:xfrm>
                <a:off x="627529" y="264459"/>
                <a:ext cx="45085" cy="4508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04403237-6C23-4134-BA54-9487ABCB45E8}"/>
                  </a:ext>
                </a:extLst>
              </p:cNvPr>
              <p:cNvSpPr/>
              <p:nvPr/>
            </p:nvSpPr>
            <p:spPr>
              <a:xfrm>
                <a:off x="49306" y="0"/>
                <a:ext cx="582706" cy="578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</p:grpSp>
        <p:sp>
          <p:nvSpPr>
            <p:cNvPr id="23" name="Caixa de texto 865">
              <a:extLst>
                <a:ext uri="{FF2B5EF4-FFF2-40B4-BE49-F238E27FC236}">
                  <a16:creationId xmlns:a16="http://schemas.microsoft.com/office/drawing/2014/main" id="{0573D90B-CFEC-40C2-9ECB-28A29A6C1DB4}"/>
                </a:ext>
              </a:extLst>
            </p:cNvPr>
            <p:cNvSpPr txBox="1"/>
            <p:nvPr/>
          </p:nvSpPr>
          <p:spPr>
            <a:xfrm>
              <a:off x="829236" y="89647"/>
              <a:ext cx="389890" cy="2374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BR" sz="10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PN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Caixa de texto 866">
              <a:extLst>
                <a:ext uri="{FF2B5EF4-FFF2-40B4-BE49-F238E27FC236}">
                  <a16:creationId xmlns:a16="http://schemas.microsoft.com/office/drawing/2014/main" id="{F22D0C28-A749-4A97-8478-26C9622E1669}"/>
                </a:ext>
              </a:extLst>
            </p:cNvPr>
            <p:cNvSpPr txBox="1"/>
            <p:nvPr/>
          </p:nvSpPr>
          <p:spPr>
            <a:xfrm>
              <a:off x="0" y="80683"/>
              <a:ext cx="389890" cy="2374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BR" sz="10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         PS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5448454B-64A7-4505-9FC6-677843F0C7E6}"/>
              </a:ext>
            </a:extLst>
          </p:cNvPr>
          <p:cNvCxnSpPr>
            <a:cxnSpLocks/>
          </p:cNvCxnSpPr>
          <p:nvPr/>
        </p:nvCxnSpPr>
        <p:spPr>
          <a:xfrm>
            <a:off x="9969807" y="3121024"/>
            <a:ext cx="18006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B046D4D9-5ECE-4238-8B38-89927A353511}"/>
              </a:ext>
            </a:extLst>
          </p:cNvPr>
          <p:cNvCxnSpPr>
            <a:cxnSpLocks/>
          </p:cNvCxnSpPr>
          <p:nvPr/>
        </p:nvCxnSpPr>
        <p:spPr>
          <a:xfrm>
            <a:off x="10870154" y="2527807"/>
            <a:ext cx="0" cy="120926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2AEB1B9B-7217-4E46-8565-00940EB4A8B6}"/>
              </a:ext>
            </a:extLst>
          </p:cNvPr>
          <p:cNvCxnSpPr>
            <a:cxnSpLocks/>
          </p:cNvCxnSpPr>
          <p:nvPr/>
        </p:nvCxnSpPr>
        <p:spPr>
          <a:xfrm>
            <a:off x="11089782" y="4360502"/>
            <a:ext cx="0" cy="106744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1D706E76-2E58-4EDC-904E-872BCEDA60DC}"/>
              </a:ext>
            </a:extLst>
          </p:cNvPr>
          <p:cNvCxnSpPr>
            <a:cxnSpLocks/>
          </p:cNvCxnSpPr>
          <p:nvPr/>
        </p:nvCxnSpPr>
        <p:spPr>
          <a:xfrm>
            <a:off x="10624690" y="4320839"/>
            <a:ext cx="0" cy="110710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13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BBA3A730-266F-45CE-9A2E-344FD492A04E}"/>
              </a:ext>
            </a:extLst>
          </p:cNvPr>
          <p:cNvSpPr txBox="1"/>
          <p:nvPr/>
        </p:nvSpPr>
        <p:spPr>
          <a:xfrm>
            <a:off x="337930" y="849652"/>
            <a:ext cx="8024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3) (1 ponto) (0,20 cada acerto) 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Escreva CERTO ou ERRADO na frente de cada frase abaixo.</a:t>
            </a:r>
            <a:endParaRPr lang="pt-BR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A3737B7-330D-451A-B8A5-8A68B50F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515745"/>
              </p:ext>
            </p:extLst>
          </p:nvPr>
        </p:nvGraphicFramePr>
        <p:xfrm>
          <a:off x="-487876" y="2448621"/>
          <a:ext cx="10415642" cy="3200920"/>
        </p:xfrm>
        <a:graphic>
          <a:graphicData uri="http://schemas.openxmlformats.org/drawingml/2006/table">
            <a:tbl>
              <a:tblPr firstRow="1" firstCol="1" bandRow="1"/>
              <a:tblGrid>
                <a:gridCol w="1414137">
                  <a:extLst>
                    <a:ext uri="{9D8B030D-6E8A-4147-A177-3AD203B41FA5}">
                      <a16:colId xmlns:a16="http://schemas.microsoft.com/office/drawing/2014/main" val="837064256"/>
                    </a:ext>
                  </a:extLst>
                </a:gridCol>
                <a:gridCol w="9001505">
                  <a:extLst>
                    <a:ext uri="{9D8B030D-6E8A-4147-A177-3AD203B41FA5}">
                      <a16:colId xmlns:a16="http://schemas.microsoft.com/office/drawing/2014/main" val="512226396"/>
                    </a:ext>
                  </a:extLst>
                </a:gridCol>
              </a:tblGrid>
              <a:tr h="64018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_ _ _ _ _ _ As estrelas amarelas têm temperatura superficial de 5.000 </a:t>
                      </a:r>
                      <a:r>
                        <a:rPr lang="pt-BR" sz="1800" baseline="30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pt-BR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928368"/>
                  </a:ext>
                </a:extLst>
              </a:tr>
              <a:tr h="64018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_ _ _ _ _ _ As estrelas vermelhas têm temperatura superficial de cerca de 3.500 </a:t>
                      </a:r>
                      <a:r>
                        <a:rPr lang="pt-BR" sz="1800" baseline="30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pt-BR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271550"/>
                  </a:ext>
                </a:extLst>
              </a:tr>
              <a:tr h="64018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_ _ _ _ _ _ A temperatura superficial do Sol é de 3.500 </a:t>
                      </a:r>
                      <a:r>
                        <a:rPr lang="pt-BR" sz="1800" baseline="30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pt-BR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324754"/>
                  </a:ext>
                </a:extLst>
              </a:tr>
              <a:tr h="64018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_ _ _ _ _ _</a:t>
                      </a:r>
                      <a:r>
                        <a:rPr lang="pt-BR" sz="18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Estrelas azuis têm temperaturas superficiais de cerca de 30.000 </a:t>
                      </a:r>
                      <a:r>
                        <a:rPr lang="pt-BR" sz="1800" baseline="30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pt-BR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412973"/>
                  </a:ext>
                </a:extLst>
              </a:tr>
              <a:tr h="64018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92140" algn="r"/>
                          <a:tab pos="7964170" algn="r"/>
                        </a:tabLs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_ _ _ _ _ _ Algumas estrelas explodem.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066899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66AFE848-5A4D-4F25-B6D3-D7D0736DB781}"/>
              </a:ext>
            </a:extLst>
          </p:cNvPr>
          <p:cNvSpPr txBox="1"/>
          <p:nvPr/>
        </p:nvSpPr>
        <p:spPr>
          <a:xfrm>
            <a:off x="1027418" y="2378952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1FD041F-4625-4A34-98D9-4BD4C9D59167}"/>
              </a:ext>
            </a:extLst>
          </p:cNvPr>
          <p:cNvSpPr txBox="1"/>
          <p:nvPr/>
        </p:nvSpPr>
        <p:spPr>
          <a:xfrm>
            <a:off x="1027419" y="3039937"/>
            <a:ext cx="1053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F707ED7-959A-4F92-8A95-73354E872B6C}"/>
              </a:ext>
            </a:extLst>
          </p:cNvPr>
          <p:cNvSpPr txBox="1"/>
          <p:nvPr/>
        </p:nvSpPr>
        <p:spPr>
          <a:xfrm>
            <a:off x="992583" y="4309904"/>
            <a:ext cx="1053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2FE3360-F930-4C5E-86D0-BFED9E7262C0}"/>
              </a:ext>
            </a:extLst>
          </p:cNvPr>
          <p:cNvSpPr txBox="1"/>
          <p:nvPr/>
        </p:nvSpPr>
        <p:spPr>
          <a:xfrm>
            <a:off x="992583" y="4944888"/>
            <a:ext cx="1053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F0E51DE-FB4F-4A7C-AD2F-3422DC694452}"/>
              </a:ext>
            </a:extLst>
          </p:cNvPr>
          <p:cNvSpPr txBox="1"/>
          <p:nvPr/>
        </p:nvSpPr>
        <p:spPr>
          <a:xfrm>
            <a:off x="957747" y="3661920"/>
            <a:ext cx="1225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ERRADO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078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DFBD0F2-4904-468E-B61D-3D53E011ACF8}"/>
              </a:ext>
            </a:extLst>
          </p:cNvPr>
          <p:cNvSpPr txBox="1"/>
          <p:nvPr/>
        </p:nvSpPr>
        <p:spPr>
          <a:xfrm>
            <a:off x="231913" y="294357"/>
            <a:ext cx="7936727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4) (1 ponto) (0,25 cada acerto)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Como você sabe, a Lua gira ao redor da Terra e tem uma fase em cada dia, mas em quatro dias ela recebe nomes especiais (cheia, nova, quarto crescente e quarto minguante).</a:t>
            </a:r>
            <a:endParaRPr lang="pt-BR" dirty="0"/>
          </a:p>
        </p:txBody>
      </p:sp>
      <p:grpSp>
        <p:nvGrpSpPr>
          <p:cNvPr id="6" name="Grupo 44">
            <a:extLst>
              <a:ext uri="{FF2B5EF4-FFF2-40B4-BE49-F238E27FC236}">
                <a16:creationId xmlns:a16="http://schemas.microsoft.com/office/drawing/2014/main" id="{FF2D9C7C-E4DD-4E1E-8612-A8402FF66AF0}"/>
              </a:ext>
            </a:extLst>
          </p:cNvPr>
          <p:cNvGrpSpPr/>
          <p:nvPr/>
        </p:nvGrpSpPr>
        <p:grpSpPr>
          <a:xfrm>
            <a:off x="6330259" y="2768407"/>
            <a:ext cx="5472633" cy="1773412"/>
            <a:chOff x="0" y="0"/>
            <a:chExt cx="3736931" cy="1198800"/>
          </a:xfrm>
        </p:grpSpPr>
        <p:grpSp>
          <p:nvGrpSpPr>
            <p:cNvPr id="7" name="Grupo 867">
              <a:extLst>
                <a:ext uri="{FF2B5EF4-FFF2-40B4-BE49-F238E27FC236}">
                  <a16:creationId xmlns:a16="http://schemas.microsoft.com/office/drawing/2014/main" id="{774F9FF2-8AA7-4CD0-9C3B-E5E857FFF0CD}"/>
                </a:ext>
              </a:extLst>
            </p:cNvPr>
            <p:cNvGrpSpPr/>
            <p:nvPr/>
          </p:nvGrpSpPr>
          <p:grpSpPr>
            <a:xfrm>
              <a:off x="0" y="0"/>
              <a:ext cx="3613516" cy="1198800"/>
              <a:chOff x="0" y="0"/>
              <a:chExt cx="3613112" cy="1198245"/>
            </a:xfrm>
          </p:grpSpPr>
          <p:grpSp>
            <p:nvGrpSpPr>
              <p:cNvPr id="11" name="Grupo 842">
                <a:extLst>
                  <a:ext uri="{FF2B5EF4-FFF2-40B4-BE49-F238E27FC236}">
                    <a16:creationId xmlns:a16="http://schemas.microsoft.com/office/drawing/2014/main" id="{BF9F13FB-E4B7-4617-9818-E3C6DB4F76AE}"/>
                  </a:ext>
                </a:extLst>
              </p:cNvPr>
              <p:cNvGrpSpPr/>
              <p:nvPr/>
            </p:nvGrpSpPr>
            <p:grpSpPr>
              <a:xfrm>
                <a:off x="0" y="0"/>
                <a:ext cx="3613112" cy="1198245"/>
                <a:chOff x="0" y="0"/>
                <a:chExt cx="3612500" cy="1198245"/>
              </a:xfrm>
            </p:grpSpPr>
            <p:sp>
              <p:nvSpPr>
                <p:cNvPr id="16" name="Elipse 15">
                  <a:extLst>
                    <a:ext uri="{FF2B5EF4-FFF2-40B4-BE49-F238E27FC236}">
                      <a16:creationId xmlns:a16="http://schemas.microsoft.com/office/drawing/2014/main" id="{A537C805-9F0F-449C-A1CC-746B36638C20}"/>
                    </a:ext>
                  </a:extLst>
                </p:cNvPr>
                <p:cNvSpPr/>
                <p:nvPr/>
              </p:nvSpPr>
              <p:spPr>
                <a:xfrm>
                  <a:off x="2414255" y="0"/>
                  <a:ext cx="1198245" cy="1198245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dash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Elipse 16">
                  <a:extLst>
                    <a:ext uri="{FF2B5EF4-FFF2-40B4-BE49-F238E27FC236}">
                      <a16:creationId xmlns:a16="http://schemas.microsoft.com/office/drawing/2014/main" id="{E305FA16-B48B-4EC0-B84A-099DB9B135DF}"/>
                    </a:ext>
                  </a:extLst>
                </p:cNvPr>
                <p:cNvSpPr/>
                <p:nvPr/>
              </p:nvSpPr>
              <p:spPr>
                <a:xfrm>
                  <a:off x="2831691" y="412955"/>
                  <a:ext cx="370800" cy="370800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Elipse 17">
                  <a:extLst>
                    <a:ext uri="{FF2B5EF4-FFF2-40B4-BE49-F238E27FC236}">
                      <a16:creationId xmlns:a16="http://schemas.microsoft.com/office/drawing/2014/main" id="{E4B55291-44A2-41BB-84E1-83E76F5C4B09}"/>
                    </a:ext>
                  </a:extLst>
                </p:cNvPr>
                <p:cNvSpPr/>
                <p:nvPr/>
              </p:nvSpPr>
              <p:spPr>
                <a:xfrm>
                  <a:off x="0" y="303396"/>
                  <a:ext cx="622300" cy="622300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Elipse 18">
                  <a:extLst>
                    <a:ext uri="{FF2B5EF4-FFF2-40B4-BE49-F238E27FC236}">
                      <a16:creationId xmlns:a16="http://schemas.microsoft.com/office/drawing/2014/main" id="{33AA2783-D06C-471C-AB31-9AE7C36E18AD}"/>
                    </a:ext>
                  </a:extLst>
                </p:cNvPr>
                <p:cNvSpPr/>
                <p:nvPr/>
              </p:nvSpPr>
              <p:spPr>
                <a:xfrm>
                  <a:off x="2363956" y="543584"/>
                  <a:ext cx="107950" cy="107950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" name="Caixa de texto 843">
                <a:extLst>
                  <a:ext uri="{FF2B5EF4-FFF2-40B4-BE49-F238E27FC236}">
                    <a16:creationId xmlns:a16="http://schemas.microsoft.com/office/drawing/2014/main" id="{FEE3B5A9-5211-43AC-8AE1-C35DE5851D2F}"/>
                  </a:ext>
                </a:extLst>
              </p:cNvPr>
              <p:cNvSpPr txBox="1"/>
              <p:nvPr/>
            </p:nvSpPr>
            <p:spPr>
              <a:xfrm>
                <a:off x="62635" y="520913"/>
                <a:ext cx="509873" cy="26124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SOL</a:t>
                </a:r>
                <a:endPara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3" name="Caixa de texto 844">
                <a:extLst>
                  <a:ext uri="{FF2B5EF4-FFF2-40B4-BE49-F238E27FC236}">
                    <a16:creationId xmlns:a16="http://schemas.microsoft.com/office/drawing/2014/main" id="{7C97B9DF-0FB2-407C-A88E-F2DC632CB75C}"/>
                  </a:ext>
                </a:extLst>
              </p:cNvPr>
              <p:cNvSpPr txBox="1"/>
              <p:nvPr/>
            </p:nvSpPr>
            <p:spPr>
              <a:xfrm>
                <a:off x="2861904" y="541932"/>
                <a:ext cx="509270" cy="2609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7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TERRA</a:t>
                </a:r>
                <a:endPara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4" name="Caixa de texto 845">
                <a:extLst>
                  <a:ext uri="{FF2B5EF4-FFF2-40B4-BE49-F238E27FC236}">
                    <a16:creationId xmlns:a16="http://schemas.microsoft.com/office/drawing/2014/main" id="{BB7D0974-71A9-4403-8DE5-ADD316F1ED1E}"/>
                  </a:ext>
                </a:extLst>
              </p:cNvPr>
              <p:cNvSpPr txBox="1"/>
              <p:nvPr/>
            </p:nvSpPr>
            <p:spPr>
              <a:xfrm>
                <a:off x="1766047" y="493059"/>
                <a:ext cx="674893" cy="2609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7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LUA NOVA</a:t>
                </a:r>
                <a:endPara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5" name="Caixa de texto 846">
                <a:extLst>
                  <a:ext uri="{FF2B5EF4-FFF2-40B4-BE49-F238E27FC236}">
                    <a16:creationId xmlns:a16="http://schemas.microsoft.com/office/drawing/2014/main" id="{3B53730B-932F-4DEE-A195-77875DBFB190}"/>
                  </a:ext>
                </a:extLst>
              </p:cNvPr>
              <p:cNvSpPr txBox="1"/>
              <p:nvPr/>
            </p:nvSpPr>
            <p:spPr>
              <a:xfrm>
                <a:off x="1806388" y="31376"/>
                <a:ext cx="901232" cy="2609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7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ÓRBITA DA LUA</a:t>
                </a:r>
                <a:endPara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sp>
          <p:nvSpPr>
            <p:cNvPr id="8" name="Caixa de texto 40">
              <a:extLst>
                <a:ext uri="{FF2B5EF4-FFF2-40B4-BE49-F238E27FC236}">
                  <a16:creationId xmlns:a16="http://schemas.microsoft.com/office/drawing/2014/main" id="{CC3037CF-336A-4ADA-B328-71645E18DA0D}"/>
                </a:ext>
              </a:extLst>
            </p:cNvPr>
            <p:cNvSpPr txBox="1"/>
            <p:nvPr/>
          </p:nvSpPr>
          <p:spPr>
            <a:xfrm>
              <a:off x="3279731" y="544259"/>
              <a:ext cx="457200" cy="21515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Caixa de texto 42">
              <a:extLst>
                <a:ext uri="{FF2B5EF4-FFF2-40B4-BE49-F238E27FC236}">
                  <a16:creationId xmlns:a16="http://schemas.microsoft.com/office/drawing/2014/main" id="{E461CF26-2E99-4C8E-9813-8F9ECACF5548}"/>
                </a:ext>
              </a:extLst>
            </p:cNvPr>
            <p:cNvSpPr txBox="1"/>
            <p:nvPr/>
          </p:nvSpPr>
          <p:spPr>
            <a:xfrm>
              <a:off x="2617694" y="31376"/>
              <a:ext cx="736675" cy="32273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Caixa de texto 43">
              <a:extLst>
                <a:ext uri="{FF2B5EF4-FFF2-40B4-BE49-F238E27FC236}">
                  <a16:creationId xmlns:a16="http://schemas.microsoft.com/office/drawing/2014/main" id="{2427EA91-6A17-4A0B-83DD-466A65723184}"/>
                </a:ext>
              </a:extLst>
            </p:cNvPr>
            <p:cNvSpPr txBox="1"/>
            <p:nvPr/>
          </p:nvSpPr>
          <p:spPr>
            <a:xfrm>
              <a:off x="2684398" y="898966"/>
              <a:ext cx="736675" cy="27267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" name="Caixa de texto 847">
            <a:extLst>
              <a:ext uri="{FF2B5EF4-FFF2-40B4-BE49-F238E27FC236}">
                <a16:creationId xmlns:a16="http://schemas.microsoft.com/office/drawing/2014/main" id="{42BA45CD-9BEC-4996-8423-B51E7D1BA5EF}"/>
              </a:ext>
            </a:extLst>
          </p:cNvPr>
          <p:cNvSpPr txBox="1"/>
          <p:nvPr/>
        </p:nvSpPr>
        <p:spPr>
          <a:xfrm>
            <a:off x="7657042" y="4237401"/>
            <a:ext cx="2136140" cy="2609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hangingPunct="0">
              <a:spcAft>
                <a:spcPts val="0"/>
              </a:spcAft>
            </a:pPr>
            <a:r>
              <a:rPr lang="pt-BR" sz="7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FIGURA SIMPLIFICADA E FORA DE ESCALA</a:t>
            </a:r>
            <a:endParaRPr lang="pt-B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1ABD56B-94B5-4341-9590-7AEDC47D2413}"/>
              </a:ext>
            </a:extLst>
          </p:cNvPr>
          <p:cNvSpPr txBox="1"/>
          <p:nvPr/>
        </p:nvSpPr>
        <p:spPr>
          <a:xfrm>
            <a:off x="275454" y="2055067"/>
            <a:ext cx="5742167" cy="2956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4)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Desenhe na figura ao lado a Lua quando ela está em sua fase cheia, quarto crescente e quarto minguante (desenhe e escreva o nome da fase para ganhar os pontos), mas suponha que ela esteja girando ao redor da Terra no sentido anti-horário. Como exemplo já desenhamos a Lua nova para você e com isso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já ganhou 0,25 pontos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264E9B63-97BA-4D09-A599-D6F290319B2D}"/>
              </a:ext>
            </a:extLst>
          </p:cNvPr>
          <p:cNvSpPr/>
          <p:nvPr/>
        </p:nvSpPr>
        <p:spPr>
          <a:xfrm>
            <a:off x="10684086" y="4455493"/>
            <a:ext cx="178112" cy="17265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CBDD212E-8FB3-40A8-9BBA-5B0A766EDD30}"/>
              </a:ext>
            </a:extLst>
          </p:cNvPr>
          <p:cNvSpPr txBox="1"/>
          <p:nvPr/>
        </p:nvSpPr>
        <p:spPr>
          <a:xfrm>
            <a:off x="258979" y="5338306"/>
            <a:ext cx="9860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</a:t>
            </a:r>
            <a:r>
              <a:rPr lang="pt-BR" sz="1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Está errado escrever </a:t>
            </a:r>
            <a:r>
              <a:rPr lang="pt-PT" sz="1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só crescente ou minguante. Não pode inverter os nomes. O tipo de figura não importa.</a:t>
            </a:r>
            <a:endParaRPr lang="pt-BR" sz="1400" dirty="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E0354251-C92E-4AEB-8D42-3AFB0F681E37}"/>
              </a:ext>
            </a:extLst>
          </p:cNvPr>
          <p:cNvSpPr/>
          <p:nvPr/>
        </p:nvSpPr>
        <p:spPr>
          <a:xfrm>
            <a:off x="10622795" y="2670737"/>
            <a:ext cx="178112" cy="17265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63AB019E-7624-4DE1-8ACE-1A64C6E26AF7}"/>
              </a:ext>
            </a:extLst>
          </p:cNvPr>
          <p:cNvSpPr/>
          <p:nvPr/>
        </p:nvSpPr>
        <p:spPr>
          <a:xfrm>
            <a:off x="11526887" y="3560476"/>
            <a:ext cx="178112" cy="17265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038B43B-5BF5-4ED2-9B35-E16C9F099098}"/>
              </a:ext>
            </a:extLst>
          </p:cNvPr>
          <p:cNvSpPr txBox="1"/>
          <p:nvPr/>
        </p:nvSpPr>
        <p:spPr>
          <a:xfrm>
            <a:off x="10311780" y="4119258"/>
            <a:ext cx="8889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QUARTO</a:t>
            </a:r>
            <a:endParaRPr kumimoji="0" lang="pt-B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CRESCENTE</a:t>
            </a:r>
            <a:endParaRPr kumimoji="0" lang="pt-B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DC60195-51A3-47D2-BCC6-7DD83F11A201}"/>
              </a:ext>
            </a:extLst>
          </p:cNvPr>
          <p:cNvSpPr txBox="1"/>
          <p:nvPr/>
        </p:nvSpPr>
        <p:spPr>
          <a:xfrm>
            <a:off x="11098694" y="3539362"/>
            <a:ext cx="5234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CHEIA</a:t>
            </a:r>
            <a:endParaRPr lang="pt-BR" sz="1000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43443DB-1C09-4CD8-92B6-1D9AC9DE223A}"/>
              </a:ext>
            </a:extLst>
          </p:cNvPr>
          <p:cNvSpPr txBox="1"/>
          <p:nvPr/>
        </p:nvSpPr>
        <p:spPr>
          <a:xfrm>
            <a:off x="10321249" y="2823665"/>
            <a:ext cx="846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QUARTO</a:t>
            </a:r>
            <a:endParaRPr kumimoji="0" lang="pt-B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MINGUANTE</a:t>
            </a:r>
            <a:endParaRPr kumimoji="0" lang="pt-B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5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5" grpId="0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7D02790-38B4-4766-8271-79B985A1082E}"/>
              </a:ext>
            </a:extLst>
          </p:cNvPr>
          <p:cNvSpPr txBox="1"/>
          <p:nvPr/>
        </p:nvSpPr>
        <p:spPr>
          <a:xfrm>
            <a:off x="62522" y="92764"/>
            <a:ext cx="8332541" cy="2288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5) (1 ponto) 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equipe da OBA realizou o 4º Encontro Regional de Ensino de Astronomia, 4º EREA, em Porto Alegre, RS, e o 53º EREA no Oiapoque, AP. Coincidentemente estas cidades estão sobre o mesmo meridiano, pois a longitude de ambas é de 51º a Oeste de Greenwich. A latitude de Porto Alegre é de -30º (o sinal “-“ significa no Hemisfério Sul) e a latitude de Oiapoque é de +3º (o sinal “+” significa que está no Hemisfério Norte). A cidade de Jussara, GO, está no mesmo meridiano, pois sua longitude também é de 51º, Oeste, porém está, aproximadamente, à mesma distância do Oiapoque e de Porto Alegre, pois sua latitude é de -16º. No mapa do Brasil abaixo vamos indicar a localização aproximada das três cidades.</a:t>
            </a:r>
            <a:endParaRPr lang="pt-BR" sz="15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977CB38-5E9E-4EB4-89B6-21F4D3A38D10}"/>
              </a:ext>
            </a:extLst>
          </p:cNvPr>
          <p:cNvSpPr txBox="1"/>
          <p:nvPr/>
        </p:nvSpPr>
        <p:spPr>
          <a:xfrm>
            <a:off x="4208914" y="2339736"/>
            <a:ext cx="77131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 5)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pt-B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(0,5 cada acerto) 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Suponha que num certo dia o Sol esteja a pino na cidade de Jussara. Isto ocorre no meio dia solar verdadeiro. Um aluno ou um poste em Jussara não teria sombra neste instante. Os desenhos abaixo representam a sombra de um poste nas cidades de Porto Alegre, RS e no Oiapoque, AP, no mesmo instante. Escreva abaixo de cada desenho o nome da respectiva cidade. Dado: N = Norte e S = Sul.</a:t>
            </a:r>
            <a:endParaRPr lang="pt-BR" sz="15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4F22B4C-2C77-4AD2-8439-C73D42C314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773" y="3900653"/>
            <a:ext cx="4063826" cy="2447138"/>
          </a:xfrm>
          <a:prstGeom prst="rect">
            <a:avLst/>
          </a:prstGeom>
          <a:noFill/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1510CCC0-B697-415B-B9CE-2590429C3A16}"/>
              </a:ext>
            </a:extLst>
          </p:cNvPr>
          <p:cNvSpPr txBox="1"/>
          <p:nvPr/>
        </p:nvSpPr>
        <p:spPr>
          <a:xfrm>
            <a:off x="1483131" y="5875607"/>
            <a:ext cx="40816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Comentários: Como Jussara está equidistante das outras duas cidades as sombras são do mesmo comprimento.</a:t>
            </a:r>
            <a:endParaRPr lang="pt-BR" sz="1400" dirty="0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6540444-8370-41C4-9A8E-F154E061542A}"/>
              </a:ext>
            </a:extLst>
          </p:cNvPr>
          <p:cNvCxnSpPr/>
          <p:nvPr/>
        </p:nvCxnSpPr>
        <p:spPr>
          <a:xfrm>
            <a:off x="6096000" y="6599583"/>
            <a:ext cx="1179443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4949344F-885F-4FAF-9C85-7E371428691F}"/>
              </a:ext>
            </a:extLst>
          </p:cNvPr>
          <p:cNvCxnSpPr>
            <a:cxnSpLocks/>
          </p:cNvCxnSpPr>
          <p:nvPr/>
        </p:nvCxnSpPr>
        <p:spPr>
          <a:xfrm>
            <a:off x="7936496" y="6599583"/>
            <a:ext cx="1764000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E17DFAF-496C-4E1D-AAFB-4939A8F215A3}"/>
              </a:ext>
            </a:extLst>
          </p:cNvPr>
          <p:cNvSpPr txBox="1"/>
          <p:nvPr/>
        </p:nvSpPr>
        <p:spPr>
          <a:xfrm>
            <a:off x="6003616" y="6323533"/>
            <a:ext cx="15018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OIAPOQUE</a:t>
            </a:r>
            <a:endParaRPr lang="pt-B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79B9302-4B14-4193-BFC4-F2F5EB8A757B}"/>
              </a:ext>
            </a:extLst>
          </p:cNvPr>
          <p:cNvSpPr txBox="1"/>
          <p:nvPr/>
        </p:nvSpPr>
        <p:spPr>
          <a:xfrm>
            <a:off x="7867456" y="6335662"/>
            <a:ext cx="1849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 ALEGRE</a:t>
            </a:r>
            <a:endParaRPr lang="pt-B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3" y="2455545"/>
            <a:ext cx="4097110" cy="289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7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F83C4A0-AF29-4C11-A754-43BB668AA268}"/>
              </a:ext>
            </a:extLst>
          </p:cNvPr>
          <p:cNvSpPr txBox="1"/>
          <p:nvPr/>
        </p:nvSpPr>
        <p:spPr>
          <a:xfrm>
            <a:off x="226989" y="298901"/>
            <a:ext cx="807720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6) (1 ponto)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dia 8 de setembro de 2014 milhares de pessoas encantaram-se com a configuração de Vênus e da Lua, muito próximos no céu, conforme mostra a foto de  Renan Santos, à direita.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D3CA6D-D260-41B8-95FF-3D1B83469CCA}"/>
              </a:ext>
            </a:extLst>
          </p:cNvPr>
          <p:cNvSpPr txBox="1"/>
          <p:nvPr/>
        </p:nvSpPr>
        <p:spPr>
          <a:xfrm>
            <a:off x="192155" y="1883433"/>
            <a:ext cx="6215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6)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única alternativa correta: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1B2DA1-F6E5-4C3A-B60C-E456CE5D59FF}"/>
              </a:ext>
            </a:extLst>
          </p:cNvPr>
          <p:cNvSpPr txBox="1"/>
          <p:nvPr/>
        </p:nvSpPr>
        <p:spPr>
          <a:xfrm>
            <a:off x="783770" y="2479046"/>
            <a:ext cx="738486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dia seguinte as pessoas puderam visualizar a mesma configuração.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958BE89-4587-45E3-B74D-A3FB1FC35638}"/>
              </a:ext>
            </a:extLst>
          </p:cNvPr>
          <p:cNvSpPr txBox="1"/>
          <p:nvPr/>
        </p:nvSpPr>
        <p:spPr>
          <a:xfrm>
            <a:off x="766354" y="3254136"/>
            <a:ext cx="7236822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dia seguinte a configuração foi diferente porque o movimento aparente de Vênus é mais rápido que o da Lua.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9096B88-CEC2-48AC-9E69-7BE479C1E324}"/>
              </a:ext>
            </a:extLst>
          </p:cNvPr>
          <p:cNvSpPr txBox="1"/>
          <p:nvPr/>
        </p:nvSpPr>
        <p:spPr>
          <a:xfrm>
            <a:off x="766354" y="4029224"/>
            <a:ext cx="725424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dia seguinte a configuração foi diferente porque a posição aparente da Lua muda rapidamente no céu.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10DF82A-E347-4301-9798-D1C9A7BA8526}"/>
              </a:ext>
            </a:extLst>
          </p:cNvPr>
          <p:cNvSpPr txBox="1"/>
          <p:nvPr/>
        </p:nvSpPr>
        <p:spPr>
          <a:xfrm>
            <a:off x="783771" y="4884420"/>
            <a:ext cx="7236822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dia seguinte a configuração foi a mesma, mas a fração iluminada da Lua era diferente.</a:t>
            </a:r>
            <a:endParaRPr lang="pt-BR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E39F1583-D314-4664-B695-4B5A07F9BAD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975" y="2674993"/>
            <a:ext cx="3600000" cy="2394212"/>
          </a:xfrm>
          <a:prstGeom prst="rect">
            <a:avLst/>
          </a:prstGeom>
          <a:noFill/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86F971D-BB6F-49D0-8B8E-D4734AFD51AE}"/>
              </a:ext>
            </a:extLst>
          </p:cNvPr>
          <p:cNvSpPr txBox="1"/>
          <p:nvPr/>
        </p:nvSpPr>
        <p:spPr>
          <a:xfrm>
            <a:off x="315024" y="4057320"/>
            <a:ext cx="278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91588" y="2490652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     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95939" y="325265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     )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95941" y="402772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     )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95938" y="4872457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     )</a:t>
            </a:r>
          </a:p>
        </p:txBody>
      </p:sp>
    </p:spTree>
    <p:extLst>
      <p:ext uri="{BB962C8B-B14F-4D97-AF65-F5344CB8AC3E}">
        <p14:creationId xmlns:p14="http://schemas.microsoft.com/office/powerpoint/2010/main" val="249028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578CCC5-8EBD-43B3-9C2B-0713371AB340}"/>
              </a:ext>
            </a:extLst>
          </p:cNvPr>
          <p:cNvSpPr txBox="1"/>
          <p:nvPr/>
        </p:nvSpPr>
        <p:spPr>
          <a:xfrm>
            <a:off x="97356" y="92766"/>
            <a:ext cx="8297708" cy="167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7)  (1 ponto) 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 2014, Felipe Braga Ribas, jovem astrônomo do Observatório Nacional, descobriu, com a colaboração de outros astrônomos, o primeiro asteroide com anéis,</a:t>
            </a:r>
            <a:r>
              <a:rPr lang="pt-PT" sz="15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Chariklo.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pt-BR" sz="1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Chariklo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move-se a 20 km/h e está entre as órbitas de Saturno e Urano. </a:t>
            </a:r>
            <a:r>
              <a:rPr lang="pt-BR" sz="1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Chariklo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passou na frente de uma estrela, conforme ilustra, esquematicamente, a figura abaixo à esquerda, e isso permitiu descobrir que ele tem anel, qual o tamanho e o raio do anel, bem com o tamanho do asteroide etc.</a:t>
            </a:r>
            <a:endParaRPr lang="pt-BR" sz="1500" dirty="0"/>
          </a:p>
        </p:txBody>
      </p:sp>
      <p:grpSp>
        <p:nvGrpSpPr>
          <p:cNvPr id="6" name="Grupo 49">
            <a:extLst>
              <a:ext uri="{FF2B5EF4-FFF2-40B4-BE49-F238E27FC236}">
                <a16:creationId xmlns:a16="http://schemas.microsoft.com/office/drawing/2014/main" id="{AE167B4B-229A-44B8-9DC8-00030BF5F2B7}"/>
              </a:ext>
            </a:extLst>
          </p:cNvPr>
          <p:cNvGrpSpPr/>
          <p:nvPr/>
        </p:nvGrpSpPr>
        <p:grpSpPr>
          <a:xfrm>
            <a:off x="687981" y="1731209"/>
            <a:ext cx="3083224" cy="2083155"/>
            <a:chOff x="61712" y="186286"/>
            <a:chExt cx="2523491" cy="1705293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18695923-80B0-46AB-8E43-DB60A29806EB}"/>
                </a:ext>
              </a:extLst>
            </p:cNvPr>
            <p:cNvSpPr/>
            <p:nvPr/>
          </p:nvSpPr>
          <p:spPr>
            <a:xfrm rot="3698577">
              <a:off x="212010" y="575127"/>
              <a:ext cx="1394555" cy="856476"/>
            </a:xfrm>
            <a:prstGeom prst="ellipse">
              <a:avLst/>
            </a:prstGeom>
            <a:solidFill>
              <a:sysClr val="window" lastClr="FFFFFF"/>
            </a:solidFill>
            <a:ln w="762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ot="0" spcFirstLastPara="0" vert="horz" wrap="square" lIns="83094" tIns="41547" rIns="83094" bIns="415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luxograma: Conector 7">
              <a:extLst>
                <a:ext uri="{FF2B5EF4-FFF2-40B4-BE49-F238E27FC236}">
                  <a16:creationId xmlns:a16="http://schemas.microsoft.com/office/drawing/2014/main" id="{D884AB0D-DA08-4D31-AF06-0DE0CF520FA9}"/>
                </a:ext>
              </a:extLst>
            </p:cNvPr>
            <p:cNvSpPr/>
            <p:nvPr/>
          </p:nvSpPr>
          <p:spPr>
            <a:xfrm>
              <a:off x="1699974" y="801037"/>
              <a:ext cx="104727" cy="104727"/>
            </a:xfrm>
            <a:prstGeom prst="flowChartConnector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83094" tIns="41547" rIns="83094" bIns="415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luxograma: Conector 8">
              <a:extLst>
                <a:ext uri="{FF2B5EF4-FFF2-40B4-BE49-F238E27FC236}">
                  <a16:creationId xmlns:a16="http://schemas.microsoft.com/office/drawing/2014/main" id="{66D5E215-61AD-40FC-B451-04351A2E37B2}"/>
                </a:ext>
              </a:extLst>
            </p:cNvPr>
            <p:cNvSpPr/>
            <p:nvPr/>
          </p:nvSpPr>
          <p:spPr>
            <a:xfrm>
              <a:off x="725537" y="782563"/>
              <a:ext cx="396000" cy="418909"/>
            </a:xfrm>
            <a:prstGeom prst="flowChartConnector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83094" tIns="41547" rIns="83094" bIns="415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 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Caixa de texto 16">
              <a:extLst>
                <a:ext uri="{FF2B5EF4-FFF2-40B4-BE49-F238E27FC236}">
                  <a16:creationId xmlns:a16="http://schemas.microsoft.com/office/drawing/2014/main" id="{5AD0C34B-B53F-494E-9D64-03C9D0BABB18}"/>
                </a:ext>
              </a:extLst>
            </p:cNvPr>
            <p:cNvSpPr txBox="1"/>
            <p:nvPr/>
          </p:nvSpPr>
          <p:spPr>
            <a:xfrm>
              <a:off x="1877467" y="752240"/>
              <a:ext cx="707736" cy="21301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83094" tIns="41547" rIns="83094" bIns="4154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ESTRELA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" name="Caixa de texto 16">
              <a:extLst>
                <a:ext uri="{FF2B5EF4-FFF2-40B4-BE49-F238E27FC236}">
                  <a16:creationId xmlns:a16="http://schemas.microsoft.com/office/drawing/2014/main" id="{413265E4-3199-40B8-8E0B-DBF62C2728B4}"/>
                </a:ext>
              </a:extLst>
            </p:cNvPr>
            <p:cNvSpPr txBox="1"/>
            <p:nvPr/>
          </p:nvSpPr>
          <p:spPr>
            <a:xfrm>
              <a:off x="769103" y="186286"/>
              <a:ext cx="707736" cy="21243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83094" tIns="41547" rIns="83094" bIns="4154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ANEL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12" name="Conector de seta reta 24">
              <a:extLst>
                <a:ext uri="{FF2B5EF4-FFF2-40B4-BE49-F238E27FC236}">
                  <a16:creationId xmlns:a16="http://schemas.microsoft.com/office/drawing/2014/main" id="{E4824952-C8A8-4619-9357-121348298E01}"/>
                </a:ext>
              </a:extLst>
            </p:cNvPr>
            <p:cNvCxnSpPr/>
            <p:nvPr/>
          </p:nvCxnSpPr>
          <p:spPr>
            <a:xfrm flipV="1">
              <a:off x="1150411" y="1018091"/>
              <a:ext cx="623455" cy="9236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3" name="Caixa de texto 16">
              <a:extLst>
                <a:ext uri="{FF2B5EF4-FFF2-40B4-BE49-F238E27FC236}">
                  <a16:creationId xmlns:a16="http://schemas.microsoft.com/office/drawing/2014/main" id="{4788C370-5020-4A25-839F-F3E1DBFB934A}"/>
                </a:ext>
              </a:extLst>
            </p:cNvPr>
            <p:cNvSpPr txBox="1"/>
            <p:nvPr/>
          </p:nvSpPr>
          <p:spPr>
            <a:xfrm>
              <a:off x="1557347" y="1098297"/>
              <a:ext cx="1027856" cy="65154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83094" tIns="41547" rIns="83094" bIns="4154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DIREÇÃO DA VELOCIDADE DO ASTEROIDE.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" name="Caixa de texto 16">
              <a:extLst>
                <a:ext uri="{FF2B5EF4-FFF2-40B4-BE49-F238E27FC236}">
                  <a16:creationId xmlns:a16="http://schemas.microsoft.com/office/drawing/2014/main" id="{B43E2A35-AE75-4745-AB5D-CE7F6E51B6BE}"/>
                </a:ext>
              </a:extLst>
            </p:cNvPr>
            <p:cNvSpPr txBox="1"/>
            <p:nvPr/>
          </p:nvSpPr>
          <p:spPr>
            <a:xfrm>
              <a:off x="1150411" y="752240"/>
              <a:ext cx="322023" cy="21209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83094" tIns="41547" rIns="83094" bIns="4154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5" name="Caixa de texto 16">
              <a:extLst>
                <a:ext uri="{FF2B5EF4-FFF2-40B4-BE49-F238E27FC236}">
                  <a16:creationId xmlns:a16="http://schemas.microsoft.com/office/drawing/2014/main" id="{E39C9F0F-7A52-46DA-8785-59A35A738F74}"/>
                </a:ext>
              </a:extLst>
            </p:cNvPr>
            <p:cNvSpPr txBox="1"/>
            <p:nvPr/>
          </p:nvSpPr>
          <p:spPr>
            <a:xfrm>
              <a:off x="769103" y="752240"/>
              <a:ext cx="321945" cy="21209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83094" tIns="41547" rIns="83094" bIns="4154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6" name="Caixa de texto 16">
              <a:extLst>
                <a:ext uri="{FF2B5EF4-FFF2-40B4-BE49-F238E27FC236}">
                  <a16:creationId xmlns:a16="http://schemas.microsoft.com/office/drawing/2014/main" id="{99386F90-F01E-47FB-AB0E-C9A589D21295}"/>
                </a:ext>
              </a:extLst>
            </p:cNvPr>
            <p:cNvSpPr txBox="1"/>
            <p:nvPr/>
          </p:nvSpPr>
          <p:spPr>
            <a:xfrm>
              <a:off x="242753" y="752240"/>
              <a:ext cx="321945" cy="21209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83094" tIns="41547" rIns="83094" bIns="4154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7" name="Caixa de texto 16">
              <a:extLst>
                <a:ext uri="{FF2B5EF4-FFF2-40B4-BE49-F238E27FC236}">
                  <a16:creationId xmlns:a16="http://schemas.microsoft.com/office/drawing/2014/main" id="{8AB443B4-D03B-4BB9-B2FA-A3998359C228}"/>
                </a:ext>
              </a:extLst>
            </p:cNvPr>
            <p:cNvSpPr txBox="1"/>
            <p:nvPr/>
          </p:nvSpPr>
          <p:spPr>
            <a:xfrm>
              <a:off x="61712" y="1679489"/>
              <a:ext cx="910957" cy="21209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83094" tIns="41547" rIns="83094" bIns="4154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ASTEROIDE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18" name="Conector de seta reta 48">
              <a:extLst>
                <a:ext uri="{FF2B5EF4-FFF2-40B4-BE49-F238E27FC236}">
                  <a16:creationId xmlns:a16="http://schemas.microsoft.com/office/drawing/2014/main" id="{BA9B2370-B6C1-425A-A866-5D5D24C2967E}"/>
                </a:ext>
              </a:extLst>
            </p:cNvPr>
            <p:cNvCxnSpPr/>
            <p:nvPr/>
          </p:nvCxnSpPr>
          <p:spPr>
            <a:xfrm flipV="1">
              <a:off x="517191" y="1201472"/>
              <a:ext cx="294115" cy="47801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F288F7A-AE8E-4DC4-B289-9D98AAB48ADE}"/>
              </a:ext>
            </a:extLst>
          </p:cNvPr>
          <p:cNvSpPr txBox="1"/>
          <p:nvPr/>
        </p:nvSpPr>
        <p:spPr>
          <a:xfrm>
            <a:off x="114772" y="3800603"/>
            <a:ext cx="11920473" cy="88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figura acima à direita mostra o brilho da estrela ocultada pelo </a:t>
            </a:r>
            <a:r>
              <a:rPr lang="pt-BR" sz="1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Chariklo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Note que ela tinha um brilho constante, mas no instante </a:t>
            </a:r>
            <a:r>
              <a:rPr lang="pt-B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seu brilho caiu para quase zero, no instante </a:t>
            </a:r>
            <a:r>
              <a:rPr lang="pt-B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seu brilho foi para zero e no instante </a:t>
            </a:r>
            <a:r>
              <a:rPr lang="pt-B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seu brilho caiu pela metade, depois ficou constante novamente.</a:t>
            </a:r>
            <a:endParaRPr lang="pt-BR" sz="1500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C49F0A8-D943-49BE-9B64-2FBB43244FBE}"/>
              </a:ext>
            </a:extLst>
          </p:cNvPr>
          <p:cNvSpPr txBox="1"/>
          <p:nvPr/>
        </p:nvSpPr>
        <p:spPr>
          <a:xfrm>
            <a:off x="113210" y="4573582"/>
            <a:ext cx="11930744" cy="61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7a) (0,5 ponto)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Escreva a letra </a:t>
            </a:r>
            <a:r>
              <a:rPr lang="pt-B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onde estava, aproximadamente, a estrela sobre o anel (ou sobre o asteroide) da figura da esquerda quando ela foi ocultada no instante </a:t>
            </a:r>
            <a:r>
              <a:rPr lang="pt-B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500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8215C7CA-941B-42B7-BEEC-55F329856BFF}"/>
              </a:ext>
            </a:extLst>
          </p:cNvPr>
          <p:cNvSpPr txBox="1"/>
          <p:nvPr/>
        </p:nvSpPr>
        <p:spPr>
          <a:xfrm>
            <a:off x="113212" y="5081287"/>
            <a:ext cx="97100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Comentário: Nos instantes A e C o anel passou na frente da estrela, por isso ela foi ocultada só parcialmente e por um breve intervalo de tempo.</a:t>
            </a:r>
            <a:endParaRPr lang="pt-BR" sz="1400" dirty="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4CA673B4-8B90-4043-9EAB-12625F5CF893}"/>
              </a:ext>
            </a:extLst>
          </p:cNvPr>
          <p:cNvSpPr txBox="1"/>
          <p:nvPr/>
        </p:nvSpPr>
        <p:spPr>
          <a:xfrm>
            <a:off x="130629" y="5339671"/>
            <a:ext cx="11930742" cy="61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7b) (0,25 cada acerto)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Escreva as letras </a:t>
            </a:r>
            <a:r>
              <a:rPr lang="pt-B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 e C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onde estava, aproximadamente, a estrela sobre o anel (ou sobre o asteroide) da figura da esquerda quando ela foi ocultada nos instantes </a:t>
            </a:r>
            <a:r>
              <a:rPr lang="pt-B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500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008A95A-7701-424E-8A0A-1F8081E7CF56}"/>
              </a:ext>
            </a:extLst>
          </p:cNvPr>
          <p:cNvSpPr txBox="1"/>
          <p:nvPr/>
        </p:nvSpPr>
        <p:spPr>
          <a:xfrm>
            <a:off x="1323704" y="5902428"/>
            <a:ext cx="8708571" cy="567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400" i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Comentário: No intervalo de tempo B o asteroide, que é sólido, passou na frente da estrela, logo seu brilho foi para zero. A letra B deve estar desenhada obrigatoriamente sobre o hemisfério superior do asteroide para ganhar os pontos.</a:t>
            </a:r>
            <a:endParaRPr lang="pt-BR" sz="1400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6442CD4-AA89-4508-A7ED-97DBDDBDDB0C}"/>
              </a:ext>
            </a:extLst>
          </p:cNvPr>
          <p:cNvSpPr txBox="1"/>
          <p:nvPr/>
        </p:nvSpPr>
        <p:spPr>
          <a:xfrm>
            <a:off x="2117326" y="2422261"/>
            <a:ext cx="2716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DA0CDA4-7800-4A10-A1C2-9E0404EEA76C}"/>
              </a:ext>
            </a:extLst>
          </p:cNvPr>
          <p:cNvSpPr txBox="1"/>
          <p:nvPr/>
        </p:nvSpPr>
        <p:spPr>
          <a:xfrm>
            <a:off x="906088" y="2412320"/>
            <a:ext cx="4340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3AF0EDF8-0274-4EE5-BF41-1203E8F67D2E}"/>
              </a:ext>
            </a:extLst>
          </p:cNvPr>
          <p:cNvSpPr txBox="1"/>
          <p:nvPr/>
        </p:nvSpPr>
        <p:spPr>
          <a:xfrm>
            <a:off x="1615516" y="2423130"/>
            <a:ext cx="3269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endParaRPr lang="pt-BR" sz="1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828" y="1597012"/>
            <a:ext cx="3858714" cy="21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0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7A354B0-6DAC-4E52-B37C-8B543937793B}"/>
              </a:ext>
            </a:extLst>
          </p:cNvPr>
          <p:cNvSpPr txBox="1"/>
          <p:nvPr/>
        </p:nvSpPr>
        <p:spPr>
          <a:xfrm>
            <a:off x="97355" y="92765"/>
            <a:ext cx="8454461" cy="2181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8)  (1 ponto) </a:t>
            </a:r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Alguns dos foguetes brasileiros desenvolvidos pelo Instituto de Aeronáutica e Espaço (IAE) estão apresentados na figura abaixo. Eles são utilizados para lançar cargas ao espaço. Essas cargas contêm experimentos desenvolvidos por cientistas brasileiros e financiados pela Agência Espacial Brasileira (AEB). Em seus voos esses foguetes descrevem uma trajetória aproximadamente parabólica e retornam à superfície terrestre, caindo no mar, onde são recuperados por helicópteros. A altitude máxima alcançada denomina-se apogeu, que depende do foguete e da massa do experimento levado ao espaço. A tabela abaixo mostra o apogeu e a massa máxima do experimento dos foguetes mostrados na figura abaixo.</a:t>
            </a:r>
            <a:endParaRPr lang="pt-BR" sz="1500" dirty="0"/>
          </a:p>
        </p:txBody>
      </p:sp>
      <p:pic>
        <p:nvPicPr>
          <p:cNvPr id="6" name="Imagem 5" descr="familiaFog">
            <a:extLst>
              <a:ext uri="{FF2B5EF4-FFF2-40B4-BE49-F238E27FC236}">
                <a16:creationId xmlns:a16="http://schemas.microsoft.com/office/drawing/2014/main" id="{E79C6883-9F17-44D5-BE39-4D859F8F97DD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brightnessContrast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5" y="2309240"/>
            <a:ext cx="2867771" cy="25043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627376A-0CCF-47DB-840E-F9D606064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303742"/>
              </p:ext>
            </p:extLst>
          </p:nvPr>
        </p:nvGraphicFramePr>
        <p:xfrm>
          <a:off x="3302440" y="3034833"/>
          <a:ext cx="3259456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977393">
                  <a:extLst>
                    <a:ext uri="{9D8B030D-6E8A-4147-A177-3AD203B41FA5}">
                      <a16:colId xmlns:a16="http://schemas.microsoft.com/office/drawing/2014/main" val="2051119904"/>
                    </a:ext>
                  </a:extLst>
                </a:gridCol>
                <a:gridCol w="723055">
                  <a:extLst>
                    <a:ext uri="{9D8B030D-6E8A-4147-A177-3AD203B41FA5}">
                      <a16:colId xmlns:a16="http://schemas.microsoft.com/office/drawing/2014/main" val="1279294697"/>
                    </a:ext>
                  </a:extLst>
                </a:gridCol>
                <a:gridCol w="1559008">
                  <a:extLst>
                    <a:ext uri="{9D8B030D-6E8A-4147-A177-3AD203B41FA5}">
                      <a16:colId xmlns:a16="http://schemas.microsoft.com/office/drawing/2014/main" val="18652079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Foguete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Apogeu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(km)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Máxima massa do experimento (kg)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518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Sonda II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96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49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818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Sonda III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700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300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VS-30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470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VSB-30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520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VS-40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640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508128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37260CDC-741C-44E4-B98C-192A4C2D473E}"/>
              </a:ext>
            </a:extLst>
          </p:cNvPr>
          <p:cNvSpPr txBox="1"/>
          <p:nvPr/>
        </p:nvSpPr>
        <p:spPr>
          <a:xfrm>
            <a:off x="6706588" y="2427761"/>
            <a:ext cx="5302531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8a)(0,5 ponto)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Em 15 de dezembro de 1965 foi lançado o primeiro foguete </a:t>
            </a:r>
            <a:r>
              <a:rPr lang="pt-BR" sz="1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suborbital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do território nacional. Esse lançamento ocorreu a partir do Centro de Lançamento da Barreira do Inferno (CLBI), localizado na cidade de Parnamirim, próximo a Natal, capital do Rio Grande do Norte. Em 15 de dezembro de 2015, será celebrado o aniversário de quantos anos do primeiro lançamento de foguetes do território nacional? </a:t>
            </a:r>
            <a:r>
              <a:rPr lang="pt-BR" sz="15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Faça abaixo sua única conta.</a:t>
            </a:r>
            <a:endParaRPr lang="pt-BR" sz="15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B8B9AEA-B230-45D5-A1D3-EDEB213BA744}"/>
              </a:ext>
            </a:extLst>
          </p:cNvPr>
          <p:cNvSpPr txBox="1"/>
          <p:nvPr/>
        </p:nvSpPr>
        <p:spPr>
          <a:xfrm>
            <a:off x="7489942" y="4275802"/>
            <a:ext cx="19745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2015 – 1965 = 50</a:t>
            </a:r>
            <a:endParaRPr lang="pt-BR" sz="16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1AF549C-CAF3-4F0C-ACD7-785B6B46DF56}"/>
              </a:ext>
            </a:extLst>
          </p:cNvPr>
          <p:cNvSpPr txBox="1"/>
          <p:nvPr/>
        </p:nvSpPr>
        <p:spPr>
          <a:xfrm>
            <a:off x="6723592" y="4611004"/>
            <a:ext cx="26239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8a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..................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6FC6AEC-1D74-4387-8BEC-1B5576ABD983}"/>
              </a:ext>
            </a:extLst>
          </p:cNvPr>
          <p:cNvSpPr txBox="1"/>
          <p:nvPr/>
        </p:nvSpPr>
        <p:spPr>
          <a:xfrm>
            <a:off x="76959" y="4939506"/>
            <a:ext cx="119147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8b) (0,5 ponto)</a:t>
            </a:r>
            <a:r>
              <a:rPr lang="pt-B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Além do CLBI, o Brasil possui o Centro de Lançamento de Alcântara (CLA), localizado na histórica cidade de Alcântara, no Maranhão. Um cientista pretende realizar um experimento no espaço utilizando um foguete brasileiro. O experimento possui 400 kg de massa e precisa atingir o apogeu de 600 km. Baseado nas informações fornecidas, qual dos foguetes apresentados na tabela você indicaria ao cientista?</a:t>
            </a:r>
            <a:endParaRPr lang="pt-BR" sz="15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04A0D54-E953-4024-8D67-8100B416C678}"/>
              </a:ext>
            </a:extLst>
          </p:cNvPr>
          <p:cNvSpPr txBox="1"/>
          <p:nvPr/>
        </p:nvSpPr>
        <p:spPr>
          <a:xfrm>
            <a:off x="1479039" y="6061060"/>
            <a:ext cx="24789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8b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................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72063EC-FD64-4429-8087-08AA73F96E76}"/>
              </a:ext>
            </a:extLst>
          </p:cNvPr>
          <p:cNvSpPr txBox="1"/>
          <p:nvPr/>
        </p:nvSpPr>
        <p:spPr>
          <a:xfrm>
            <a:off x="8114644" y="4576168"/>
            <a:ext cx="10833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ANOS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CFAE750-0D1E-45D6-B1DB-F5DCDF01AA3A}"/>
              </a:ext>
            </a:extLst>
          </p:cNvPr>
          <p:cNvSpPr txBox="1"/>
          <p:nvPr/>
        </p:nvSpPr>
        <p:spPr>
          <a:xfrm>
            <a:off x="2867203" y="6020641"/>
            <a:ext cx="8945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- 40</a:t>
            </a:r>
          </a:p>
        </p:txBody>
      </p:sp>
    </p:spTree>
    <p:extLst>
      <p:ext uri="{BB962C8B-B14F-4D97-AF65-F5344CB8AC3E}">
        <p14:creationId xmlns:p14="http://schemas.microsoft.com/office/powerpoint/2010/main" val="319499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6127</TotalTime>
  <Words>2459</Words>
  <Application>Microsoft Office PowerPoint</Application>
  <PresentationFormat>Widescreen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Thales</dc:creator>
  <cp:lastModifiedBy>João Canalle</cp:lastModifiedBy>
  <cp:revision>37</cp:revision>
  <dcterms:created xsi:type="dcterms:W3CDTF">2020-07-14T21:34:40Z</dcterms:created>
  <dcterms:modified xsi:type="dcterms:W3CDTF">2020-07-24T02:58:06Z</dcterms:modified>
</cp:coreProperties>
</file>