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FA5440-61F4-40CD-8132-111377EEA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D33628-57CA-42B4-9C0E-CC6F9C5BC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6255B5-4D1F-49D7-B12D-A5796F7CC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6643-1845-4EAD-AFE3-307FCD8C7F9C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6515B0-7BB5-47D0-A94A-7C0CFDA0F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1728B0-A91F-43C4-BAB4-578E2BAFA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6B0C-858C-4A34-B288-3C6DE62B94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26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E1166-29D8-4490-A1A2-915A5D13B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43376F-D3A5-4283-BE1C-61A1344D3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F88C81-E9EE-42ED-A506-F4393BCF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6643-1845-4EAD-AFE3-307FCD8C7F9C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6D1D2B-A21E-4928-AEC0-067D26FE3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7FDFE5-9FF7-4015-B520-36810941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6B0C-858C-4A34-B288-3C6DE62B94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09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886351-61C4-4F99-B2F9-CBD37D7545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29D2766-5523-4AA7-BBB2-36EF7E309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50FE00-464A-4425-A2A3-5918C2705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6643-1845-4EAD-AFE3-307FCD8C7F9C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C27B32-30A5-4B91-B1AA-4B49216DB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CFBEFE-39CB-4060-BE07-D512C9E5F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6B0C-858C-4A34-B288-3C6DE62B94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28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FE8C2-2262-462E-A64A-60E602CB1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45C529-A2D8-4351-8C4A-CFF3F33CF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A303CD-DAF9-4F35-98A9-80820FB7E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6643-1845-4EAD-AFE3-307FCD8C7F9C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80A07A-FFE3-40EF-8EC6-EB3BF548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416F48-4F42-4274-B9CA-6D686C40F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6B0C-858C-4A34-B288-3C6DE62B94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27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1D9D5-B834-4F52-A67B-FDA3440A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5FCF00-8B5E-47B7-B8C2-F49BA61A3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5BB92D-2B57-4F6C-846D-5A555FA39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6643-1845-4EAD-AFE3-307FCD8C7F9C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9C5FBA-98FD-4645-B86A-A63642CF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35B611-51B6-43DE-B1FB-756B6FC7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6B0C-858C-4A34-B288-3C6DE62B94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29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84A84-CC1C-402B-AEA6-5948967B3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0FF3B4-8BD9-415A-B2D1-4644B3B2A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231C355-A8AE-4EAD-A75D-0BBFBF41E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BEAB99A-A279-40B4-BEAD-C3FFDFCE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6643-1845-4EAD-AFE3-307FCD8C7F9C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11A506A-9D28-4CEB-999B-280FBC48D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ECC1768-C222-44FF-A248-BAE839237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6B0C-858C-4A34-B288-3C6DE62B94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1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EC78F-1494-4D43-BC0A-910FFFE2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405D47-6F82-4B7E-AA8A-27FCA056A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F2DE3A9-EC5D-42CC-BF77-2F517BB04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F9F96AB-0417-4520-9CF9-6F0203DEDE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694C485-C4C0-4EB5-AC4F-B1B46CCA9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0FE375D-1751-4A9D-9A05-F2D848111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6643-1845-4EAD-AFE3-307FCD8C7F9C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EC19C87-2336-4C96-93AF-66C6F2E21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F609720-ED97-4E6E-9373-133B7279C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6B0C-858C-4A34-B288-3C6DE62B94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103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13680-57B1-4917-B5CD-157511EE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FC76A8F-C004-41FE-9910-739DD8CF0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6643-1845-4EAD-AFE3-307FCD8C7F9C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38AC022-AAE6-42C6-B188-F0B0A29F9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3F0C272-769E-4258-B9ED-123FAAA2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6B0C-858C-4A34-B288-3C6DE62B94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66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618E55E-61F9-415D-A9A2-2D173AAD4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6643-1845-4EAD-AFE3-307FCD8C7F9C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5282525-370A-4549-A434-6529308A1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C8C5EC2-4B0A-44D3-BA53-52B8395D5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6B0C-858C-4A34-B288-3C6DE62B9413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6CE3B42-3201-43BD-814A-4D46607D1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589" y="5540498"/>
            <a:ext cx="2304728" cy="152955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FCD11D3-3DB5-4E97-A53C-0183EC5EA1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06" y="5914351"/>
            <a:ext cx="1383912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1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4E22E-D3D4-4BE1-982D-C3FF1049C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D723AE-68D1-4045-9AE9-D0D5711F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725A05-320C-405F-B246-DDEBC3DFC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C27D2C-F749-491D-A1CF-C0AEE4D2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6643-1845-4EAD-AFE3-307FCD8C7F9C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178F346-3BEE-4DBC-BEF8-B4C767A1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3892FD2-B20C-410B-9BA2-68C30C50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6B0C-858C-4A34-B288-3C6DE62B94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833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2D62C9-C1AE-4D19-854C-69D5C004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7BB79F9-A3F7-487A-84D0-9C76679F21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F441CB-6848-45DF-94D1-B032CEF8A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E9ADEEC-F394-4220-9F56-EFC199BD3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6643-1845-4EAD-AFE3-307FCD8C7F9C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F748FB-F77F-44D2-978A-67B8DEE88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3D1108-34C8-483A-8374-23C06771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6B0C-858C-4A34-B288-3C6DE62B94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55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BD68B"/>
            </a:gs>
            <a:gs pos="50000">
              <a:srgbClr val="F9F9EE"/>
            </a:gs>
            <a:gs pos="100000">
              <a:srgbClr val="DBD68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67FFFF8-B26E-4F90-9C66-31CFE49A7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854BA6-B42A-46A9-8323-E32679FC8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CB7CFC-7D62-4D15-9E64-5B41ED482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36643-1845-4EAD-AFE3-307FCD8C7F9C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645FE3-F9BE-41DD-9BD0-45D613063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95D1B6-122C-4338-A2CF-3942153D8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96B0C-858C-4A34-B288-3C6DE62B94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55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646" y="2595153"/>
            <a:ext cx="7255828" cy="481540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85112" y="135327"/>
            <a:ext cx="604058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COMENTADO </a:t>
            </a:r>
          </a:p>
          <a:p>
            <a:pPr algn="ctr"/>
            <a:r>
              <a:rPr lang="pt-BR" sz="4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400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2015 - NÍVEL 2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25" y="3727269"/>
            <a:ext cx="3942102" cy="251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0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BBC0CF2-2031-4F7B-B3BE-72AFEE82112E}"/>
              </a:ext>
            </a:extLst>
          </p:cNvPr>
          <p:cNvSpPr txBox="1"/>
          <p:nvPr/>
        </p:nvSpPr>
        <p:spPr>
          <a:xfrm>
            <a:off x="295712" y="106987"/>
            <a:ext cx="8057322" cy="2125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9) (1 ponto)(0,5 cada acerto)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primeiro satélite artificial (Sputnik) foi lançado pela antiga União Soviética no dia 4 de outubro de 1957. Ele era uma esfera de 58 cm de diâmetro. No dia 1 de abril de 2006, às 8 horas e 30 minutos, horário de Brasília, o primeiro astronauta brasileiro, Marcos Pontes, foi para a Estação Espacial Internacional.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A85058F-8A68-413D-9067-C0F4E696AEC2}"/>
              </a:ext>
            </a:extLst>
          </p:cNvPr>
          <p:cNvSpPr txBox="1"/>
          <p:nvPr/>
        </p:nvSpPr>
        <p:spPr>
          <a:xfrm>
            <a:off x="295711" y="2279247"/>
            <a:ext cx="11158331" cy="878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 9) (0,5 ponto cada acerto)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Faça um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sobre o desenho abaixo que melhor representa a Estação Espacial Internacional e um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sobre o Sputnik.</a:t>
            </a:r>
            <a:endParaRPr lang="pt-BR" dirty="0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3FB0A35B-6818-4488-AB59-AB1D8FBEB5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646953"/>
              </p:ext>
            </p:extLst>
          </p:nvPr>
        </p:nvGraphicFramePr>
        <p:xfrm>
          <a:off x="729885" y="3417443"/>
          <a:ext cx="10058400" cy="227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Document" r:id="rId3" imgW="6845191" imgH="1546256" progId="Word.Document.12">
                  <p:embed/>
                </p:oleObj>
              </mc:Choice>
              <mc:Fallback>
                <p:oleObj name="Document" r:id="rId3" imgW="6845191" imgH="15462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9885" y="3417443"/>
                        <a:ext cx="10058400" cy="227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18A7065F-476F-4153-9AC0-FA846DD7C2F5}"/>
              </a:ext>
            </a:extLst>
          </p:cNvPr>
          <p:cNvSpPr txBox="1"/>
          <p:nvPr/>
        </p:nvSpPr>
        <p:spPr>
          <a:xfrm>
            <a:off x="330547" y="5453285"/>
            <a:ext cx="62285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Obs: Se fizer 2 x ou 2 y não ganha nenhum ponto.</a:t>
            </a:r>
            <a:endParaRPr lang="pt-BR" sz="16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88ADF03-EA6E-4BD2-8650-793E271B88FB}"/>
              </a:ext>
            </a:extLst>
          </p:cNvPr>
          <p:cNvSpPr txBox="1"/>
          <p:nvPr/>
        </p:nvSpPr>
        <p:spPr>
          <a:xfrm>
            <a:off x="6399794" y="3954651"/>
            <a:ext cx="30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pt-BR" sz="36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73E16BB-E1BA-4152-9558-58D00DD93105}"/>
              </a:ext>
            </a:extLst>
          </p:cNvPr>
          <p:cNvSpPr txBox="1"/>
          <p:nvPr/>
        </p:nvSpPr>
        <p:spPr>
          <a:xfrm>
            <a:off x="2019289" y="3947910"/>
            <a:ext cx="318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86830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5A27247-FC6E-4016-B7A1-4833CE1C793E}"/>
              </a:ext>
            </a:extLst>
          </p:cNvPr>
          <p:cNvSpPr txBox="1"/>
          <p:nvPr/>
        </p:nvSpPr>
        <p:spPr>
          <a:xfrm>
            <a:off x="147288" y="347611"/>
            <a:ext cx="8242853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10) (1 ponto)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Por enquanto o Brasil só lança foguetes suborbitais, ou seja, que sobem e descem, tal como quando você lança uma pedra bem alto e longe.</a:t>
            </a:r>
            <a:endParaRPr lang="pt-BR" sz="20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CFA667A-B9E1-4168-96C3-77C64486D05F}"/>
              </a:ext>
            </a:extLst>
          </p:cNvPr>
          <p:cNvSpPr txBox="1"/>
          <p:nvPr/>
        </p:nvSpPr>
        <p:spPr>
          <a:xfrm>
            <a:off x="143005" y="2417648"/>
            <a:ext cx="11317476" cy="781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10)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Coloque um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sobre o caminho que este tipo de foguete executa depois que acaba o combustível dele.</a:t>
            </a:r>
            <a:endParaRPr lang="pt-BR" dirty="0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81B7DB5E-BBD6-4F41-AE9E-A3744A6FAE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225279"/>
              </p:ext>
            </p:extLst>
          </p:nvPr>
        </p:nvGraphicFramePr>
        <p:xfrm>
          <a:off x="49527" y="3467649"/>
          <a:ext cx="12001500" cy="221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Document" r:id="rId3" imgW="6845191" imgH="1265445" progId="Word.Document.12">
                  <p:embed/>
                </p:oleObj>
              </mc:Choice>
              <mc:Fallback>
                <p:oleObj name="Document" r:id="rId3" imgW="6845191" imgH="12654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27" y="3467649"/>
                        <a:ext cx="12001500" cy="221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95268C8A-78F4-4B39-AABE-6A2D282F0B39}"/>
              </a:ext>
            </a:extLst>
          </p:cNvPr>
          <p:cNvSpPr txBox="1"/>
          <p:nvPr/>
        </p:nvSpPr>
        <p:spPr>
          <a:xfrm>
            <a:off x="1640616" y="4313320"/>
            <a:ext cx="3313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43145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3952239" y="683090"/>
          <a:ext cx="4268216" cy="557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056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9620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Contatos: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39776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66628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1605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12161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9620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986911" y="1167955"/>
            <a:ext cx="667511" cy="4446461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429" y="2134037"/>
            <a:ext cx="4119654" cy="273405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31" y="2573726"/>
            <a:ext cx="2801130" cy="178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9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6D2681B-A06F-429D-B797-BE15C529ECDD}"/>
              </a:ext>
            </a:extLst>
          </p:cNvPr>
          <p:cNvSpPr txBox="1"/>
          <p:nvPr/>
        </p:nvSpPr>
        <p:spPr>
          <a:xfrm>
            <a:off x="187045" y="123620"/>
            <a:ext cx="8203096" cy="205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1) (1 ponto)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(0,20 cada acerto)  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Escrevemos 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debaixo dos pássaros 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(e você já ganhou 0,2 pontos)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porque eles estão mais perto da gente. Escreva você, 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debaixo do que está depois deles e assim por diante, até 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para o que está mais longe de nós.</a:t>
            </a:r>
            <a:endParaRPr lang="pt-BR" sz="2000" dirty="0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637D0390-42AB-4304-AAAF-B00496344A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710836"/>
              </p:ext>
            </p:extLst>
          </p:nvPr>
        </p:nvGraphicFramePr>
        <p:xfrm>
          <a:off x="300038" y="2914650"/>
          <a:ext cx="11087100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3" imgW="6845191" imgH="1817705" progId="Word.Document.12">
                  <p:embed/>
                </p:oleObj>
              </mc:Choice>
              <mc:Fallback>
                <p:oleObj name="Document" r:id="rId3" imgW="6845191" imgH="18177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038" y="2914650"/>
                        <a:ext cx="11087100" cy="294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C58E66E2-7980-4960-A38D-389F0426D5E8}"/>
              </a:ext>
            </a:extLst>
          </p:cNvPr>
          <p:cNvSpPr txBox="1"/>
          <p:nvPr/>
        </p:nvSpPr>
        <p:spPr>
          <a:xfrm>
            <a:off x="9501809" y="5107077"/>
            <a:ext cx="2915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pt-BR" sz="2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E52BFBE-B9EA-4565-B9F3-F8C75C50296B}"/>
              </a:ext>
            </a:extLst>
          </p:cNvPr>
          <p:cNvSpPr txBox="1"/>
          <p:nvPr/>
        </p:nvSpPr>
        <p:spPr>
          <a:xfrm>
            <a:off x="5697814" y="5107077"/>
            <a:ext cx="291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E4A5D50-3B5D-45F8-B762-2E26ACC40A76}"/>
              </a:ext>
            </a:extLst>
          </p:cNvPr>
          <p:cNvSpPr txBox="1"/>
          <p:nvPr/>
        </p:nvSpPr>
        <p:spPr>
          <a:xfrm>
            <a:off x="7394091" y="5107077"/>
            <a:ext cx="2650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endParaRPr lang="pt-BR" sz="20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5DC25F0-6FA2-4180-BE14-717F6BD4A6CE}"/>
              </a:ext>
            </a:extLst>
          </p:cNvPr>
          <p:cNvSpPr txBox="1"/>
          <p:nvPr/>
        </p:nvSpPr>
        <p:spPr>
          <a:xfrm>
            <a:off x="3484079" y="5107077"/>
            <a:ext cx="2782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endParaRPr lang="pt-BR" sz="20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9060EC7-2F19-4DCD-8945-B5C1E60326CF}"/>
              </a:ext>
            </a:extLst>
          </p:cNvPr>
          <p:cNvSpPr txBox="1"/>
          <p:nvPr/>
        </p:nvSpPr>
        <p:spPr>
          <a:xfrm>
            <a:off x="1641405" y="5107077"/>
            <a:ext cx="2782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57766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11835B9-BBFA-4BD6-B8AD-F0FB1EEB64B9}"/>
              </a:ext>
            </a:extLst>
          </p:cNvPr>
          <p:cNvSpPr txBox="1"/>
          <p:nvPr/>
        </p:nvSpPr>
        <p:spPr>
          <a:xfrm>
            <a:off x="384689" y="494004"/>
            <a:ext cx="7951305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2) (1 ponto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 Você sabe que a cada noite a Lua tem uma fase (aparência) diferente. Mas, por que isso ocorre? Coloque um X debaixo da única resposta certa.</a:t>
            </a:r>
            <a:endParaRPr lang="pt-BR" sz="2000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D5AE20C8-2330-4371-8A56-402D58689A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461903"/>
              </p:ext>
            </p:extLst>
          </p:nvPr>
        </p:nvGraphicFramePr>
        <p:xfrm>
          <a:off x="323034" y="3254828"/>
          <a:ext cx="110871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" r:id="rId3" imgW="6845191" imgH="744867" progId="Word.Document.12">
                  <p:embed/>
                </p:oleObj>
              </mc:Choice>
              <mc:Fallback>
                <p:oleObj name="Document" r:id="rId3" imgW="6845191" imgH="7448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034" y="3254828"/>
                        <a:ext cx="11087100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6638E943-44EF-4084-A98E-A5A7068B5F8D}"/>
              </a:ext>
            </a:extLst>
          </p:cNvPr>
          <p:cNvSpPr txBox="1"/>
          <p:nvPr/>
        </p:nvSpPr>
        <p:spPr>
          <a:xfrm>
            <a:off x="7059243" y="3771597"/>
            <a:ext cx="3313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2753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BD12859-89FA-42A0-BD34-C39CAF83DFAC}"/>
              </a:ext>
            </a:extLst>
          </p:cNvPr>
          <p:cNvSpPr txBox="1"/>
          <p:nvPr/>
        </p:nvSpPr>
        <p:spPr>
          <a:xfrm>
            <a:off x="335848" y="559002"/>
            <a:ext cx="8044070" cy="96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3 ) (1 ponto) 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Você sabe que ocorrem eclipses da Lua, mas por que eles ocorrem? Coloque um X debaixo da explicação correta.</a:t>
            </a:r>
            <a:endParaRPr lang="pt-BR" sz="2000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6839A582-7B3D-438F-8E48-8A74C184F6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088331"/>
              </p:ext>
            </p:extLst>
          </p:nvPr>
        </p:nvGraphicFramePr>
        <p:xfrm>
          <a:off x="265204" y="3246120"/>
          <a:ext cx="11487150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Document" r:id="rId3" imgW="6845191" imgH="744867" progId="Word.Document.12">
                  <p:embed/>
                </p:oleObj>
              </mc:Choice>
              <mc:Fallback>
                <p:oleObj name="Document" r:id="rId3" imgW="6845191" imgH="7448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204" y="3246120"/>
                        <a:ext cx="11487150" cy="1243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6B114FDB-79E2-466D-A304-1BDF96EC79BC}"/>
              </a:ext>
            </a:extLst>
          </p:cNvPr>
          <p:cNvSpPr txBox="1"/>
          <p:nvPr/>
        </p:nvSpPr>
        <p:spPr>
          <a:xfrm>
            <a:off x="1533462" y="3788867"/>
            <a:ext cx="331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08020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6C9541D-832D-4CEF-9855-CDF3B4558376}"/>
              </a:ext>
            </a:extLst>
          </p:cNvPr>
          <p:cNvSpPr txBox="1"/>
          <p:nvPr/>
        </p:nvSpPr>
        <p:spPr>
          <a:xfrm>
            <a:off x="242705" y="219571"/>
            <a:ext cx="807057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4) (1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Lua tem a cada dia uma fase (aparência) e quatro delas são chamadas principais. O eclipse lunar ocorre porque ela passa na sombra da Terra, mas numa determinada fase.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C000FC9-B03F-4F97-93A5-480C116E5DC2}"/>
              </a:ext>
            </a:extLst>
          </p:cNvPr>
          <p:cNvSpPr txBox="1"/>
          <p:nvPr/>
        </p:nvSpPr>
        <p:spPr>
          <a:xfrm>
            <a:off x="-200298" y="1701579"/>
            <a:ext cx="85397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4a) (0,4 ponto, sendo 0,1 ponto cada acerto)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Escreva abaixo os nomes das 4 fases principais da Lua.</a:t>
            </a:r>
            <a:endParaRPr lang="pt-BR" dirty="0"/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CB00DB52-3543-4BB3-8271-EA22D0DF87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160030"/>
              </p:ext>
            </p:extLst>
          </p:nvPr>
        </p:nvGraphicFramePr>
        <p:xfrm>
          <a:off x="485775" y="2900363"/>
          <a:ext cx="105727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Document" r:id="rId3" imgW="6845191" imgH="525619" progId="Word.Document.12">
                  <p:embed/>
                </p:oleObj>
              </mc:Choice>
              <mc:Fallback>
                <p:oleObj name="Document" r:id="rId3" imgW="6845191" imgH="5256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5775" y="2900363"/>
                        <a:ext cx="1057275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8B55EB56-3DE4-46F9-910F-82C56DE3EE90}"/>
              </a:ext>
            </a:extLst>
          </p:cNvPr>
          <p:cNvSpPr txBox="1"/>
          <p:nvPr/>
        </p:nvSpPr>
        <p:spPr>
          <a:xfrm>
            <a:off x="-236268" y="3776019"/>
            <a:ext cx="91538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hangingPunct="0">
              <a:spcAft>
                <a:spcPts val="0"/>
              </a:spcAft>
              <a:tabLst>
                <a:tab pos="391160" algn="l"/>
                <a:tab pos="6840220" algn="r"/>
              </a:tabLst>
            </a:pPr>
            <a:r>
              <a:rPr lang="pt-BR" sz="1400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Obs</a:t>
            </a:r>
            <a:r>
              <a:rPr lang="pt-BR" sz="14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Aceitamos a resposta em qualquer ordem</a:t>
            </a:r>
            <a:r>
              <a:rPr lang="pt-B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t-BR" sz="14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Só minguante ou crescente está errado</a:t>
            </a:r>
            <a:endParaRPr lang="pt-BR" sz="14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FEBC912-1DAB-400E-86C4-30FF29DE5D9A}"/>
              </a:ext>
            </a:extLst>
          </p:cNvPr>
          <p:cNvSpPr txBox="1"/>
          <p:nvPr/>
        </p:nvSpPr>
        <p:spPr>
          <a:xfrm>
            <a:off x="225287" y="4531354"/>
            <a:ext cx="10760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4b) (0,6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Escreva abaixo o nome da fase principal da Lua na qual ocorre eclipse lunar.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5185318-3665-4136-A456-E1220C944016}"/>
              </a:ext>
            </a:extLst>
          </p:cNvPr>
          <p:cNvSpPr txBox="1"/>
          <p:nvPr/>
        </p:nvSpPr>
        <p:spPr>
          <a:xfrm>
            <a:off x="229827" y="5369713"/>
            <a:ext cx="6354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 4b)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............................................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540A6EB-508D-4493-9E6A-237854850854}"/>
              </a:ext>
            </a:extLst>
          </p:cNvPr>
          <p:cNvSpPr txBox="1"/>
          <p:nvPr/>
        </p:nvSpPr>
        <p:spPr>
          <a:xfrm>
            <a:off x="750879" y="2792491"/>
            <a:ext cx="1540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LUA CHEIA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(ou cheia)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ED10B24-6124-4083-8490-C911E80EC677}"/>
              </a:ext>
            </a:extLst>
          </p:cNvPr>
          <p:cNvSpPr txBox="1"/>
          <p:nvPr/>
        </p:nvSpPr>
        <p:spPr>
          <a:xfrm>
            <a:off x="2669764" y="2805567"/>
            <a:ext cx="13947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LUA NOVA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(ou nova)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7019FF0-7454-44CD-8A09-B1D7A5B7B399}"/>
              </a:ext>
            </a:extLst>
          </p:cNvPr>
          <p:cNvSpPr txBox="1"/>
          <p:nvPr/>
        </p:nvSpPr>
        <p:spPr>
          <a:xfrm>
            <a:off x="4142936" y="2823269"/>
            <a:ext cx="32235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LUA QUARTO MINGUANTE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(ou quarto minguante)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F338D24-7968-4A2B-88C1-291C0844E078}"/>
              </a:ext>
            </a:extLst>
          </p:cNvPr>
          <p:cNvSpPr txBox="1"/>
          <p:nvPr/>
        </p:nvSpPr>
        <p:spPr>
          <a:xfrm>
            <a:off x="7799318" y="2860199"/>
            <a:ext cx="3198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LUA QUARTO CRESCENTE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(ou quarto crescente)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A624323-761D-412E-AB73-FAAB57E2D918}"/>
              </a:ext>
            </a:extLst>
          </p:cNvPr>
          <p:cNvSpPr txBox="1"/>
          <p:nvPr/>
        </p:nvSpPr>
        <p:spPr>
          <a:xfrm>
            <a:off x="1839137" y="5298845"/>
            <a:ext cx="264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 CHEIA (ou Cheia)</a:t>
            </a:r>
          </a:p>
        </p:txBody>
      </p:sp>
    </p:spTree>
    <p:extLst>
      <p:ext uri="{BB962C8B-B14F-4D97-AF65-F5344CB8AC3E}">
        <p14:creationId xmlns:p14="http://schemas.microsoft.com/office/powerpoint/2010/main" val="399306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6" grpId="0"/>
      <p:bldP spid="18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750868E-63AC-4D5B-884A-208F638CCE47}"/>
              </a:ext>
            </a:extLst>
          </p:cNvPr>
          <p:cNvSpPr txBox="1"/>
          <p:nvPr/>
        </p:nvSpPr>
        <p:spPr>
          <a:xfrm>
            <a:off x="177200" y="311586"/>
            <a:ext cx="80705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5) (1 ponto) 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 figura abaixo um planeta está sendo ocultado pela Lua. Dizemos que está ocorrendo uma “ocultação”, ou seja, a Lua está passando na frente do planeta.</a:t>
            </a:r>
            <a:endParaRPr lang="pt-BR" sz="20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C1B21AC-60FB-422F-97DD-EB2200768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591" y="2695888"/>
            <a:ext cx="3884042" cy="292119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D842D54-0730-455F-9EF7-60E8FDCE7EAA}"/>
              </a:ext>
            </a:extLst>
          </p:cNvPr>
          <p:cNvSpPr txBox="1"/>
          <p:nvPr/>
        </p:nvSpPr>
        <p:spPr>
          <a:xfrm>
            <a:off x="133654" y="2475026"/>
            <a:ext cx="77650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5a) (0,5 ponto)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Qual é o nome do planeta que está sendo ocultado pela Lua nesta foto?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8C08797-8759-4829-A247-E220048234FA}"/>
              </a:ext>
            </a:extLst>
          </p:cNvPr>
          <p:cNvSpPr txBox="1"/>
          <p:nvPr/>
        </p:nvSpPr>
        <p:spPr>
          <a:xfrm>
            <a:off x="133657" y="3492285"/>
            <a:ext cx="62285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 5a)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.................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1F1AF2C-0487-4D28-8971-D768D8FF13EE}"/>
              </a:ext>
            </a:extLst>
          </p:cNvPr>
          <p:cNvSpPr txBox="1"/>
          <p:nvPr/>
        </p:nvSpPr>
        <p:spPr>
          <a:xfrm>
            <a:off x="140076" y="4016197"/>
            <a:ext cx="7723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 5b) (0,5 ponto)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Quantos planetas do sistema solar possuem anéis?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86AC565-B4CF-4E8A-B010-B5CF11BDAA00}"/>
              </a:ext>
            </a:extLst>
          </p:cNvPr>
          <p:cNvSpPr txBox="1"/>
          <p:nvPr/>
        </p:nvSpPr>
        <p:spPr>
          <a:xfrm>
            <a:off x="131367" y="5031284"/>
            <a:ext cx="62285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 5b)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...................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C1660B1-610B-4919-8E82-8DD8BB0BF236}"/>
              </a:ext>
            </a:extLst>
          </p:cNvPr>
          <p:cNvSpPr txBox="1"/>
          <p:nvPr/>
        </p:nvSpPr>
        <p:spPr>
          <a:xfrm>
            <a:off x="1604649" y="3440720"/>
            <a:ext cx="1338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SATURNO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32A3ACA-3D0E-422E-9F05-F098F0D898E3}"/>
              </a:ext>
            </a:extLst>
          </p:cNvPr>
          <p:cNvSpPr txBox="1"/>
          <p:nvPr/>
        </p:nvSpPr>
        <p:spPr>
          <a:xfrm>
            <a:off x="2173356" y="4991697"/>
            <a:ext cx="357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430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B2812EE-2597-4DC9-ADC1-FE357D2199A6}"/>
              </a:ext>
            </a:extLst>
          </p:cNvPr>
          <p:cNvSpPr txBox="1"/>
          <p:nvPr/>
        </p:nvSpPr>
        <p:spPr>
          <a:xfrm>
            <a:off x="286246" y="604113"/>
            <a:ext cx="79910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6) (1 ponto) (0,25 cada acerto)  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Escreva CERTO ou ERRADO na frente de cada frase abaixo.</a:t>
            </a:r>
            <a:endParaRPr lang="pt-BR" sz="2000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4688A29C-C054-4EDF-B328-310FF6750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896880"/>
              </p:ext>
            </p:extLst>
          </p:nvPr>
        </p:nvGraphicFramePr>
        <p:xfrm>
          <a:off x="-393036" y="2684889"/>
          <a:ext cx="10045150" cy="2550274"/>
        </p:xfrm>
        <a:graphic>
          <a:graphicData uri="http://schemas.openxmlformats.org/drawingml/2006/table">
            <a:tbl>
              <a:tblPr firstRow="1" firstCol="1" bandRow="1"/>
              <a:tblGrid>
                <a:gridCol w="1197090">
                  <a:extLst>
                    <a:ext uri="{9D8B030D-6E8A-4147-A177-3AD203B41FA5}">
                      <a16:colId xmlns:a16="http://schemas.microsoft.com/office/drawing/2014/main" val="2487689596"/>
                    </a:ext>
                  </a:extLst>
                </a:gridCol>
                <a:gridCol w="8848060">
                  <a:extLst>
                    <a:ext uri="{9D8B030D-6E8A-4147-A177-3AD203B41FA5}">
                      <a16:colId xmlns:a16="http://schemas.microsoft.com/office/drawing/2014/main" val="564783373"/>
                    </a:ext>
                  </a:extLst>
                </a:gridCol>
              </a:tblGrid>
              <a:tr h="65791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_ _ _ _ _ _ _ A Lua tem fases porque o Sol a ilumina um dia de cada jeito.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125435"/>
                  </a:ext>
                </a:extLst>
              </a:tr>
              <a:tr h="70611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_ _ _ _ _ _ _ A Lua tem fases, mas sempre metade da Lua é iluminada pelo Sol.</a:t>
                      </a:r>
                    </a:p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759057"/>
                  </a:ext>
                </a:extLst>
              </a:tr>
              <a:tr h="65791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_ _ _ _ _ _ _ A Lua tem fases porque entra na sombra da Terra.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533808"/>
                  </a:ext>
                </a:extLst>
              </a:tr>
              <a:tr h="332402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92140" algn="r"/>
                        </a:tabLst>
                      </a:pPr>
                      <a:r>
                        <a:rPr lang="pt-PT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_ _ _ _ _ _ _ </a:t>
                      </a: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 Lua tem fases porque gira ao redor da Terra.	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200712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CB54AF0C-939B-460F-A949-8EE4F8867079}"/>
              </a:ext>
            </a:extLst>
          </p:cNvPr>
          <p:cNvSpPr txBox="1"/>
          <p:nvPr/>
        </p:nvSpPr>
        <p:spPr>
          <a:xfrm>
            <a:off x="913258" y="2697549"/>
            <a:ext cx="1179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ERRADO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154A2DF-F23F-4791-80E6-64FD76B2AAC6}"/>
              </a:ext>
            </a:extLst>
          </p:cNvPr>
          <p:cNvSpPr txBox="1"/>
          <p:nvPr/>
        </p:nvSpPr>
        <p:spPr>
          <a:xfrm>
            <a:off x="913257" y="4118912"/>
            <a:ext cx="1179444" cy="374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ERRADO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F0AF198-D1BC-4C50-8476-70D017E4F780}"/>
              </a:ext>
            </a:extLst>
          </p:cNvPr>
          <p:cNvSpPr txBox="1"/>
          <p:nvPr/>
        </p:nvSpPr>
        <p:spPr>
          <a:xfrm>
            <a:off x="991638" y="3370371"/>
            <a:ext cx="9939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CERTO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96CE1F9-9DFE-47FB-856F-A32D208C9F0B}"/>
              </a:ext>
            </a:extLst>
          </p:cNvPr>
          <p:cNvSpPr txBox="1"/>
          <p:nvPr/>
        </p:nvSpPr>
        <p:spPr>
          <a:xfrm>
            <a:off x="991638" y="4784118"/>
            <a:ext cx="9939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CERTO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81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E3A68B6-A6C6-4D11-A695-F97DC9D78DDF}"/>
              </a:ext>
            </a:extLst>
          </p:cNvPr>
          <p:cNvSpPr txBox="1"/>
          <p:nvPr/>
        </p:nvSpPr>
        <p:spPr>
          <a:xfrm>
            <a:off x="172656" y="460388"/>
            <a:ext cx="82030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7) (1 ponto) 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Suponha que você tenha feito a seguinte experiência ao longo de um dia todo: Deixou um lápis, de pé, de ponta para cima, num piso plano, sob o Sol e observou a sombra do lápis.</a:t>
            </a:r>
            <a:endParaRPr lang="pt-BR" sz="20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0E501AD-DD78-453D-9DD6-9EC2B3F82F93}"/>
              </a:ext>
            </a:extLst>
          </p:cNvPr>
          <p:cNvSpPr txBox="1"/>
          <p:nvPr/>
        </p:nvSpPr>
        <p:spPr>
          <a:xfrm>
            <a:off x="167736" y="2738012"/>
            <a:ext cx="11741427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 7a)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(0,5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manhã, bem cedo, por volta das 6 horas, para qual direção cardeal (Norte, Sul, Leste ou Oeste) apontava, aproximadamente, a sombra do lápis?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A4B4EC3-FCFF-46FB-8AF8-B564B73A65E5}"/>
              </a:ext>
            </a:extLst>
          </p:cNvPr>
          <p:cNvSpPr txBox="1"/>
          <p:nvPr/>
        </p:nvSpPr>
        <p:spPr>
          <a:xfrm>
            <a:off x="163189" y="3835835"/>
            <a:ext cx="62285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 7a):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.......................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B2FED1A-234C-41A7-98F9-23480CE99967}"/>
              </a:ext>
            </a:extLst>
          </p:cNvPr>
          <p:cNvSpPr txBox="1"/>
          <p:nvPr/>
        </p:nvSpPr>
        <p:spPr>
          <a:xfrm>
            <a:off x="171899" y="4626146"/>
            <a:ext cx="11476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7b)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(0,5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Qual era, aproximadamente, a hora em que a sombra do lápis ficou a menor do dia?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98E4888-58CE-46C8-8C02-571347237E65}"/>
              </a:ext>
            </a:extLst>
          </p:cNvPr>
          <p:cNvSpPr txBox="1"/>
          <p:nvPr/>
        </p:nvSpPr>
        <p:spPr>
          <a:xfrm>
            <a:off x="171895" y="5190037"/>
            <a:ext cx="62285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 7b):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....................................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33E1FDA-1F69-4B6C-AE83-57420E213569}"/>
              </a:ext>
            </a:extLst>
          </p:cNvPr>
          <p:cNvSpPr txBox="1"/>
          <p:nvPr/>
        </p:nvSpPr>
        <p:spPr>
          <a:xfrm>
            <a:off x="1952232" y="3765192"/>
            <a:ext cx="967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OESTE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D235986-80DE-440F-B3B6-2D1540BD4BD9}"/>
              </a:ext>
            </a:extLst>
          </p:cNvPr>
          <p:cNvSpPr txBox="1"/>
          <p:nvPr/>
        </p:nvSpPr>
        <p:spPr>
          <a:xfrm>
            <a:off x="1908684" y="5108782"/>
            <a:ext cx="2186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MEIO DIA (ou 12h)</a:t>
            </a:r>
          </a:p>
        </p:txBody>
      </p:sp>
    </p:spTree>
    <p:extLst>
      <p:ext uri="{BB962C8B-B14F-4D97-AF65-F5344CB8AC3E}">
        <p14:creationId xmlns:p14="http://schemas.microsoft.com/office/powerpoint/2010/main" val="371256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C2004B8-C419-4C72-9EC9-9AA147658DCC}"/>
              </a:ext>
            </a:extLst>
          </p:cNvPr>
          <p:cNvSpPr txBox="1"/>
          <p:nvPr/>
        </p:nvSpPr>
        <p:spPr>
          <a:xfrm>
            <a:off x="165083" y="150908"/>
            <a:ext cx="8216349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8) (1 ponto)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foguete que levou os primeiros astronautas para a Lua tinha 111 metros de altura (aproximadamente a altura de um prédio de 37 andares), era de 3 estágios e pesava quase 3 mil toneladas. Com sua enorme quantidade de energia, levou a espaçonave Apollo 11 à velocidade próxima dos 40 mil km/h. Veja figura abaixo.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997A68F-198C-4181-BA2F-2E962A77F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334976"/>
            <a:ext cx="5336263" cy="123365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5E90BDA-E7AE-46EC-8A97-9D95596173E4}"/>
              </a:ext>
            </a:extLst>
          </p:cNvPr>
          <p:cNvSpPr txBox="1"/>
          <p:nvPr/>
        </p:nvSpPr>
        <p:spPr>
          <a:xfrm>
            <a:off x="211265" y="3568630"/>
            <a:ext cx="11096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 8a) (0,5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Faça um X,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 figura acima, no local aproximado onde ficaram os astronautas.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B9BCD56-D452-4A74-AF0F-63CB972385B2}"/>
              </a:ext>
            </a:extLst>
          </p:cNvPr>
          <p:cNvSpPr txBox="1"/>
          <p:nvPr/>
        </p:nvSpPr>
        <p:spPr>
          <a:xfrm>
            <a:off x="263519" y="3937962"/>
            <a:ext cx="73460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Obs</a:t>
            </a:r>
            <a:r>
              <a:rPr lang="pt-BR" sz="12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O “x” pode estar em qualquer lugar entre as linhas tracejadas.</a:t>
            </a:r>
            <a:endParaRPr lang="pt-BR" sz="12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1856C7E-3369-435D-A806-0B11EF3019FF}"/>
              </a:ext>
            </a:extLst>
          </p:cNvPr>
          <p:cNvSpPr txBox="1"/>
          <p:nvPr/>
        </p:nvSpPr>
        <p:spPr>
          <a:xfrm>
            <a:off x="210509" y="4341405"/>
            <a:ext cx="11476385" cy="781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 8b) (0,5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foguete que levou os astronautas até a Lua tinha o nome de um grande planeta que tem grandes anéis. Qual era o nome do foguete?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8D90BEE-E63B-428A-B8EB-3D628617E887}"/>
              </a:ext>
            </a:extLst>
          </p:cNvPr>
          <p:cNvSpPr txBox="1"/>
          <p:nvPr/>
        </p:nvSpPr>
        <p:spPr>
          <a:xfrm>
            <a:off x="210509" y="5272228"/>
            <a:ext cx="62285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 8b)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.................</a:t>
            </a:r>
            <a:endParaRPr lang="pt-BR" dirty="0"/>
          </a:p>
        </p:txBody>
      </p:sp>
      <p:cxnSp>
        <p:nvCxnSpPr>
          <p:cNvPr id="8194" name="AutoShape 2">
            <a:extLst>
              <a:ext uri="{FF2B5EF4-FFF2-40B4-BE49-F238E27FC236}">
                <a16:creationId xmlns:a16="http://schemas.microsoft.com/office/drawing/2014/main" id="{2B70A53F-B97D-4A8B-BD3D-B3E703D7B3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82748" y="2601282"/>
            <a:ext cx="17462" cy="676275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5" name="AutoShape 3">
            <a:extLst>
              <a:ext uri="{FF2B5EF4-FFF2-40B4-BE49-F238E27FC236}">
                <a16:creationId xmlns:a16="http://schemas.microsoft.com/office/drawing/2014/main" id="{247058F2-D6D6-4779-B679-F9C0BFF2BD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69668" y="2599324"/>
            <a:ext cx="17462" cy="676275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3DC8EA5-1589-4344-B2BD-16FA9EE989A6}"/>
              </a:ext>
            </a:extLst>
          </p:cNvPr>
          <p:cNvSpPr txBox="1"/>
          <p:nvPr/>
        </p:nvSpPr>
        <p:spPr>
          <a:xfrm>
            <a:off x="1848103" y="2608184"/>
            <a:ext cx="3313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pt-BR" sz="36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1EC2A9C-8D56-47D6-BCD4-5B96E053916C}"/>
              </a:ext>
            </a:extLst>
          </p:cNvPr>
          <p:cNvSpPr txBox="1"/>
          <p:nvPr/>
        </p:nvSpPr>
        <p:spPr>
          <a:xfrm>
            <a:off x="1683011" y="5208823"/>
            <a:ext cx="1303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SATURNO</a:t>
            </a:r>
          </a:p>
        </p:txBody>
      </p:sp>
    </p:spTree>
    <p:extLst>
      <p:ext uri="{BB962C8B-B14F-4D97-AF65-F5344CB8AC3E}">
        <p14:creationId xmlns:p14="http://schemas.microsoft.com/office/powerpoint/2010/main" val="411573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984</Words>
  <Application>Microsoft Office PowerPoint</Application>
  <PresentationFormat>Widescreen</PresentationFormat>
  <Paragraphs>78</Paragraphs>
  <Slides>12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do Office</vt:lpstr>
      <vt:lpstr>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Thales</dc:creator>
  <cp:lastModifiedBy>João Canalle</cp:lastModifiedBy>
  <cp:revision>20</cp:revision>
  <dcterms:created xsi:type="dcterms:W3CDTF">2020-07-14T20:04:48Z</dcterms:created>
  <dcterms:modified xsi:type="dcterms:W3CDTF">2020-07-17T21:50:07Z</dcterms:modified>
</cp:coreProperties>
</file>