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2" r:id="rId3"/>
    <p:sldId id="263" r:id="rId4"/>
    <p:sldId id="264" r:id="rId5"/>
    <p:sldId id="265" r:id="rId6"/>
    <p:sldId id="266" r:id="rId7"/>
    <p:sldId id="267" r:id="rId8"/>
    <p:sldId id="258" r:id="rId9"/>
    <p:sldId id="259" r:id="rId10"/>
    <p:sldId id="260" r:id="rId11"/>
    <p:sldId id="261" r:id="rId12"/>
    <p:sldId id="270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1AF4AE-BA67-4255-9625-5586739F63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C3D5776-7B66-4F5B-99CB-E91EED90B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B8ED1CA-85BC-4E46-8D05-9C51028A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1B5C2-387B-4007-9EA8-ABF8F52D9842}" type="datetimeFigureOut">
              <a:rPr lang="pt-BR" smtClean="0"/>
              <a:t>17/07/2020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10AF4CA-AC38-452F-9971-48B3A423C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3C9C035-6AAB-4778-8390-00A1994B7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B037-E95D-4CB2-A571-639453D136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4750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CCBA70-4124-4FBE-8647-0CC1B2770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32E0151-9C04-43C7-A863-4CCF11AE67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5FFECC6-E268-4C08-991B-0EC50D241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1B5C2-387B-4007-9EA8-ABF8F52D9842}" type="datetimeFigureOut">
              <a:rPr lang="pt-BR" smtClean="0"/>
              <a:t>17/07/2020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4050100-7E5C-480E-8B21-6E02ABDB1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70C65DA-822B-4C71-B65D-DF6468E4F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B037-E95D-4CB2-A571-639453D136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9819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FA35899-E9E4-4D5E-B449-941AFD5EB0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C2121C3-5374-4538-8D80-D075C4D964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1E8D058-52B8-4D3E-87A5-A59B9F40D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1B5C2-387B-4007-9EA8-ABF8F52D9842}" type="datetimeFigureOut">
              <a:rPr lang="pt-BR" smtClean="0"/>
              <a:t>17/07/2020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6B9F9AD-3439-49B7-8548-707F9C146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08EE113-A38C-44BE-A23E-E3E3D4ECB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B037-E95D-4CB2-A571-639453D136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3020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7C79E9-966A-4600-B5E6-D601CE2B9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1F43B3-FE0F-4E1C-85CE-AABF6B0B1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727C448-9965-4097-A628-97FC70787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1B5C2-387B-4007-9EA8-ABF8F52D9842}" type="datetimeFigureOut">
              <a:rPr lang="pt-BR" smtClean="0"/>
              <a:t>17/07/2020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261287D-D4FE-47B1-B5DD-B3F27F6DC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FC3A813-00B4-4079-8A34-69D1DCB2E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B037-E95D-4CB2-A571-639453D136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0505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26BA17-31FE-4A9D-9FDB-14E383DD4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30C7203-90FC-44D5-9AB6-928EFEA00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970733C-31E1-4A5D-B6FE-1297E6701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1B5C2-387B-4007-9EA8-ABF8F52D9842}" type="datetimeFigureOut">
              <a:rPr lang="pt-BR" smtClean="0"/>
              <a:t>17/07/2020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100C314-BD4C-4CA3-852E-8EA8DEF64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A238E49-D8D7-4B77-8AD9-B01BD9765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B037-E95D-4CB2-A571-639453D136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7401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24F9E2-368B-4E75-9D3A-30C449451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91ECACA-821E-4F91-90A5-86C1E075EF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82898C1-220C-406B-8780-E7C1577A3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380099C-4DC8-4AD5-92C1-BD185629E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1B5C2-387B-4007-9EA8-ABF8F52D9842}" type="datetimeFigureOut">
              <a:rPr lang="pt-BR" smtClean="0"/>
              <a:t>17/07/2020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52814AB-AA6E-4133-A9AB-C905DED06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625C811-6691-4B5D-9945-1291771EA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B037-E95D-4CB2-A571-639453D136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0120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965F7C-CA57-407A-BEE8-A45544A90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6897050-9811-44EE-B4DC-855CFD3C2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D52B216-5879-49EE-965A-95F704C0B2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C053927-F5D0-4678-A4DA-4AB5D29EC8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43FC301-3473-4A52-AD05-C1B571C62C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2E7FAC9-9BFA-409E-9321-457DC94BD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1B5C2-387B-4007-9EA8-ABF8F52D9842}" type="datetimeFigureOut">
              <a:rPr lang="pt-BR" smtClean="0"/>
              <a:t>17/07/2020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0C3CDC8-1A77-453E-9325-F2FCB5983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C48D90B-DF80-42AF-AFB3-A8261A51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B037-E95D-4CB2-A571-639453D136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9843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18D455-D830-408A-895F-AB37D645F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AEF79F3-FB0B-4B00-80C0-E8C05102A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1B5C2-387B-4007-9EA8-ABF8F52D9842}" type="datetimeFigureOut">
              <a:rPr lang="pt-BR" smtClean="0"/>
              <a:t>17/07/2020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F540201-3C5D-41A3-8DC9-81079709C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F9450AF-D272-40FA-A44B-FB8391A7C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B037-E95D-4CB2-A571-639453D136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3428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1FD83F9-9B95-43E3-B796-419F276F5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1B5C2-387B-4007-9EA8-ABF8F52D9842}" type="datetimeFigureOut">
              <a:rPr lang="pt-BR" smtClean="0"/>
              <a:t>17/07/2020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2C05FBF-8B98-4031-937D-44CFCC9D3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9310BB4-DF37-48AE-92FB-67F042A40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B037-E95D-4CB2-A571-639453D136CF}" type="slidenum">
              <a:rPr lang="pt-BR" smtClean="0"/>
              <a:t>‹nº›</a:t>
            </a:fld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388C8A3-056E-43A9-B004-9752FA9494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4351"/>
            <a:ext cx="1383912" cy="88399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DDB722C-EDEB-4936-BFEF-C9A6EB9F32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978" y="5676880"/>
            <a:ext cx="2047643" cy="135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036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C1AB9D-3CA2-4981-99E8-5C5714B88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4D90A5-67C3-4C78-BB8C-5191D87B9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DD4E5EB-79BA-4134-AB11-62D047CC61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9C6719B-6C6F-4FF3-BE4F-FB1A00A8F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1B5C2-387B-4007-9EA8-ABF8F52D9842}" type="datetimeFigureOut">
              <a:rPr lang="pt-BR" smtClean="0"/>
              <a:t>17/07/2020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9AC1801-2B69-4DCE-93F5-33EC077B1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B5A6226-7292-4E12-B9D9-34FB44CCD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B037-E95D-4CB2-A571-639453D136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5970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0290A4-392E-4834-ADF9-0608B56A1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88C93E1-7327-4578-98C6-A93E46917B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B778458-FCC3-4DED-A6B0-A7DC06674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FB60CCD-4A0D-4C56-AB3B-6C6C4807B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1B5C2-387B-4007-9EA8-ABF8F52D9842}" type="datetimeFigureOut">
              <a:rPr lang="pt-BR" smtClean="0"/>
              <a:t>17/07/2020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1015384-4C07-43A6-A65B-1C211FF3B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77410B0-15E6-43E1-9BCD-ECF5A3837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B037-E95D-4CB2-A571-639453D136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484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BD68B"/>
            </a:gs>
            <a:gs pos="50000">
              <a:srgbClr val="F9F9EE"/>
            </a:gs>
            <a:gs pos="100000">
              <a:srgbClr val="DBD68B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AA62BE9-13FA-4D32-BBF2-950648EBC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196E96B-E6CA-41F7-B1E2-D3C75C139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EA50A14-7299-421D-B76A-4689449E94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1B5C2-387B-4007-9EA8-ABF8F52D9842}" type="datetimeFigureOut">
              <a:rPr lang="pt-BR" smtClean="0"/>
              <a:t>17/07/2020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3C28189-117A-4B73-A3C5-15C7A1DA9A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29957B6-CEF7-4F0F-8AE7-CD27CE8999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DB037-E95D-4CB2-A571-639453D136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1975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646" y="2595153"/>
            <a:ext cx="7255828" cy="481540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485112" y="135327"/>
            <a:ext cx="604058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GABARITO COMENTADO </a:t>
            </a:r>
          </a:p>
          <a:p>
            <a:pPr algn="ctr"/>
            <a:r>
              <a:rPr lang="pt-BR" sz="4400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PROVA</a:t>
            </a:r>
          </a:p>
          <a:p>
            <a:pPr algn="ctr"/>
            <a:endParaRPr lang="pt-BR" sz="4400" b="1" dirty="0">
              <a:solidFill>
                <a:srgbClr val="0E4D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5400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OBA 2015 - NÍVEL 1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625" y="3727269"/>
            <a:ext cx="3942102" cy="251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90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33" y="3217817"/>
            <a:ext cx="9759661" cy="19812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1356F502-DAF7-4B4F-8376-1CDC0F145422}"/>
              </a:ext>
            </a:extLst>
          </p:cNvPr>
          <p:cNvSpPr txBox="1"/>
          <p:nvPr/>
        </p:nvSpPr>
        <p:spPr>
          <a:xfrm>
            <a:off x="245734" y="432908"/>
            <a:ext cx="8116955" cy="1294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 9) (1 ponto)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 dia 29 de março de 2006, às 23 horas e 29 minutos, horário de Brasília, o primeiro astronauta brasileiro, Marcos Pontes, decolou rumo à Estação Espacial Internacional.</a:t>
            </a: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D4B4236-43DD-4947-AE72-079C3BDF39DA}"/>
              </a:ext>
            </a:extLst>
          </p:cNvPr>
          <p:cNvSpPr txBox="1"/>
          <p:nvPr/>
        </p:nvSpPr>
        <p:spPr>
          <a:xfrm>
            <a:off x="271859" y="2336440"/>
            <a:ext cx="110721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Pergunta 9) 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Faça um X sobre o desenho abaixo que melhor representa a Estação Espacial Internacional.</a:t>
            </a: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ECE005A-B4E1-4ED8-B6D6-C6F9B81FB1A8}"/>
              </a:ext>
            </a:extLst>
          </p:cNvPr>
          <p:cNvSpPr txBox="1"/>
          <p:nvPr/>
        </p:nvSpPr>
        <p:spPr>
          <a:xfrm>
            <a:off x="6758899" y="4250072"/>
            <a:ext cx="3279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87986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BC9C4034-EAFF-4ED5-844D-FA26B79AA8F3}"/>
              </a:ext>
            </a:extLst>
          </p:cNvPr>
          <p:cNvSpPr txBox="1"/>
          <p:nvPr/>
        </p:nvSpPr>
        <p:spPr>
          <a:xfrm>
            <a:off x="262583" y="485012"/>
            <a:ext cx="810635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 10) (1 ponto)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Por enquanto o Brasil só lança foguetes suborbitais, ou seja, que sobem e descem, tal como quando você lança uma pedra bem alto e bem longe.</a:t>
            </a: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DB3FD30-4B28-4B9B-9D93-5ECC32F127F8}"/>
              </a:ext>
            </a:extLst>
          </p:cNvPr>
          <p:cNvSpPr txBox="1"/>
          <p:nvPr/>
        </p:nvSpPr>
        <p:spPr>
          <a:xfrm>
            <a:off x="249520" y="2437191"/>
            <a:ext cx="114722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Pergunta 10) 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Coloque um X sobre o caminho que este tipo de foguete executa depois que acaba o combustível dele.</a:t>
            </a:r>
            <a:endParaRPr lang="pt-BR" dirty="0"/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3437DC86-AEE4-4628-ADA6-EDB14A3B36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5058066"/>
              </p:ext>
            </p:extLst>
          </p:nvPr>
        </p:nvGraphicFramePr>
        <p:xfrm>
          <a:off x="514350" y="3471863"/>
          <a:ext cx="11087100" cy="204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Document" r:id="rId3" imgW="6845191" imgH="1265445" progId="Word.Document.12">
                  <p:embed/>
                </p:oleObj>
              </mc:Choice>
              <mc:Fallback>
                <p:oleObj name="Document" r:id="rId3" imgW="6845191" imgH="126544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4350" y="3471863"/>
                        <a:ext cx="11087100" cy="2043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5C1FACB9-119F-45A0-B69D-37FD86CDFBFD}"/>
              </a:ext>
            </a:extLst>
          </p:cNvPr>
          <p:cNvSpPr txBox="1"/>
          <p:nvPr/>
        </p:nvSpPr>
        <p:spPr>
          <a:xfrm>
            <a:off x="2001079" y="4293364"/>
            <a:ext cx="3180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6650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ela 21"/>
          <p:cNvGraphicFramePr>
            <a:graphicFrameLocks noGrp="1"/>
          </p:cNvGraphicFramePr>
          <p:nvPr/>
        </p:nvGraphicFramePr>
        <p:xfrm>
          <a:off x="3952239" y="683090"/>
          <a:ext cx="4268216" cy="5574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056">
                  <a:extLst>
                    <a:ext uri="{9D8B030D-6E8A-4147-A177-3AD203B41FA5}">
                      <a16:colId xmlns:a16="http://schemas.microsoft.com/office/drawing/2014/main" val="77620037"/>
                    </a:ext>
                  </a:extLst>
                </a:gridCol>
                <a:gridCol w="3566160">
                  <a:extLst>
                    <a:ext uri="{9D8B030D-6E8A-4147-A177-3AD203B41FA5}">
                      <a16:colId xmlns:a16="http://schemas.microsoft.com/office/drawing/2014/main" val="3578718802"/>
                    </a:ext>
                  </a:extLst>
                </a:gridCol>
              </a:tblGrid>
              <a:tr h="396206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tx1"/>
                          </a:solidFill>
                        </a:rPr>
                        <a:t>Contatos: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671705"/>
                  </a:ext>
                </a:extLst>
              </a:tr>
              <a:tr h="639776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</a:t>
                      </a:r>
                      <a:r>
                        <a:rPr lang="pt-B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obabr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790837"/>
                  </a:ext>
                </a:extLst>
              </a:tr>
              <a:tr h="621792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</a:t>
                      </a:r>
                      <a:r>
                        <a:rPr lang="pt-B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oba_olimpiada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746611"/>
                  </a:ext>
                </a:extLst>
              </a:tr>
              <a:tr h="576072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obaoficial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72919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canal_oba_mobfog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419485"/>
                  </a:ext>
                </a:extLst>
              </a:tr>
              <a:tr h="566628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oba.secretaria@gmail.com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587587"/>
                  </a:ext>
                </a:extLst>
              </a:tr>
              <a:tr h="61605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98272-3810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904417"/>
                  </a:ext>
                </a:extLst>
              </a:tr>
              <a:tr h="112161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2334-0082</a:t>
                      </a:r>
                    </a:p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4104-4047</a:t>
                      </a:r>
                    </a:p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2254-1139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621586"/>
                  </a:ext>
                </a:extLst>
              </a:tr>
              <a:tr h="39620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www.oba.org.br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8160636"/>
                  </a:ext>
                </a:extLst>
              </a:tr>
            </a:tbl>
          </a:graphicData>
        </a:graphic>
      </p:graphicFrame>
      <p:grpSp>
        <p:nvGrpSpPr>
          <p:cNvPr id="2" name="Agrupar 1"/>
          <p:cNvGrpSpPr/>
          <p:nvPr/>
        </p:nvGrpSpPr>
        <p:grpSpPr>
          <a:xfrm>
            <a:off x="3986911" y="1167955"/>
            <a:ext cx="667511" cy="4446461"/>
            <a:chOff x="3960784" y="1167955"/>
            <a:chExt cx="667511" cy="4446461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09233" y="4171188"/>
              <a:ext cx="530717" cy="528828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41810" y="2391918"/>
              <a:ext cx="477018" cy="47015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35524" y="1773936"/>
              <a:ext cx="508521" cy="512064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88470" y="2969133"/>
              <a:ext cx="580515" cy="551307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97422" y="3632454"/>
              <a:ext cx="564933" cy="436626"/>
            </a:xfrm>
            <a:prstGeom prst="rect">
              <a:avLst/>
            </a:prstGeom>
          </p:spPr>
        </p:pic>
        <p:pic>
          <p:nvPicPr>
            <p:cNvPr id="1026" name="Picture 2" descr="Telefone, redondo, ícone - Baixar PNG/SVG Transparente"/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784" y="4946905"/>
              <a:ext cx="667511" cy="667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Imagem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50954" y="1167955"/>
              <a:ext cx="470514" cy="468821"/>
            </a:xfrm>
            <a:prstGeom prst="rect">
              <a:avLst/>
            </a:prstGeom>
          </p:spPr>
        </p:pic>
      </p:grpSp>
      <p:pic>
        <p:nvPicPr>
          <p:cNvPr id="26" name="Imagem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429" y="2134037"/>
            <a:ext cx="4119654" cy="2734054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431" y="2573726"/>
            <a:ext cx="2801130" cy="178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03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7913B713-7CAF-4357-876F-A9A468D96779}"/>
              </a:ext>
            </a:extLst>
          </p:cNvPr>
          <p:cNvSpPr txBox="1"/>
          <p:nvPr/>
        </p:nvSpPr>
        <p:spPr>
          <a:xfrm>
            <a:off x="231913" y="585852"/>
            <a:ext cx="8103703" cy="1427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 1) (1 ponto</a:t>
            </a:r>
            <a:r>
              <a:rPr lang="pt-B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 </a:t>
            </a:r>
            <a:r>
              <a:rPr lang="pt-B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(0,25 ponto cada acerto)</a:t>
            </a:r>
            <a:r>
              <a:rPr lang="pt-B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Escreva debaixo de cada desenho o nome do astro que ele representa. Já fizemos o primeiro para você, como exemplo, e assim já ganhou 0,25 pontos.</a:t>
            </a:r>
            <a:endParaRPr lang="pt-BR" sz="2000" dirty="0"/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538B9A04-663A-4C0C-B4BF-D8130CED07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011786"/>
              </p:ext>
            </p:extLst>
          </p:nvPr>
        </p:nvGraphicFramePr>
        <p:xfrm>
          <a:off x="909857" y="2694745"/>
          <a:ext cx="9912625" cy="3387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Document" r:id="rId3" imgW="6845191" imgH="2346564" progId="Word.Document.12">
                  <p:embed/>
                </p:oleObj>
              </mc:Choice>
              <mc:Fallback>
                <p:oleObj name="Document" r:id="rId3" imgW="6845191" imgH="23465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9857" y="2694745"/>
                        <a:ext cx="9912625" cy="33878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3BBD6340-E15E-4AC5-A496-4E4E2C2FFA22}"/>
              </a:ext>
            </a:extLst>
          </p:cNvPr>
          <p:cNvSpPr txBox="1"/>
          <p:nvPr/>
        </p:nvSpPr>
        <p:spPr>
          <a:xfrm>
            <a:off x="5327374" y="4942917"/>
            <a:ext cx="768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SOL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9A7D137-E70B-4F09-9CC4-A840D190EEAA}"/>
              </a:ext>
            </a:extLst>
          </p:cNvPr>
          <p:cNvSpPr txBox="1"/>
          <p:nvPr/>
        </p:nvSpPr>
        <p:spPr>
          <a:xfrm>
            <a:off x="7136296" y="4938455"/>
            <a:ext cx="6957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7030763-2366-4144-A993-384C37B7507A}"/>
              </a:ext>
            </a:extLst>
          </p:cNvPr>
          <p:cNvSpPr txBox="1"/>
          <p:nvPr/>
        </p:nvSpPr>
        <p:spPr>
          <a:xfrm>
            <a:off x="6421055" y="5224000"/>
            <a:ext cx="20739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hangingPunct="0">
              <a:spcAft>
                <a:spcPts val="0"/>
              </a:spcAft>
            </a:pPr>
            <a:r>
              <a:rPr lang="pt-PT" sz="1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(ou Lua crescente)</a:t>
            </a:r>
            <a:endParaRPr lang="pt-BR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pt-PT" sz="1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(ou Lua minguante)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1FD122C-8A78-4FBE-9E03-DBE23C09EBD7}"/>
              </a:ext>
            </a:extLst>
          </p:cNvPr>
          <p:cNvSpPr txBox="1"/>
          <p:nvPr/>
        </p:nvSpPr>
        <p:spPr>
          <a:xfrm>
            <a:off x="8477602" y="4929746"/>
            <a:ext cx="14066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SATURNO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14FA71F-B8F4-46CC-B9F7-1B913C530762}"/>
              </a:ext>
            </a:extLst>
          </p:cNvPr>
          <p:cNvSpPr txBox="1"/>
          <p:nvPr/>
        </p:nvSpPr>
        <p:spPr>
          <a:xfrm>
            <a:off x="8411439" y="5203287"/>
            <a:ext cx="17360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(ou </a:t>
            </a:r>
            <a:r>
              <a:rPr lang="pt-PT" sz="1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PLANETA</a:t>
            </a:r>
            <a:r>
              <a:rPr lang="pt-PT" sz="1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91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8C0D79FF-29B3-4CD1-BEC4-BD800B761B57}"/>
              </a:ext>
            </a:extLst>
          </p:cNvPr>
          <p:cNvSpPr txBox="1"/>
          <p:nvPr/>
        </p:nvSpPr>
        <p:spPr>
          <a:xfrm>
            <a:off x="205408" y="214918"/>
            <a:ext cx="8196469" cy="1889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 2) (1 ponto)</a:t>
            </a:r>
            <a:r>
              <a:rPr lang="pt-B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pt-B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(0,20 cada acerto)  </a:t>
            </a:r>
            <a:r>
              <a:rPr lang="pt-B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Escrevemos </a:t>
            </a:r>
            <a:r>
              <a:rPr lang="pt-B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pt-B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debaixo dos pássaros </a:t>
            </a:r>
            <a:r>
              <a:rPr lang="pt-B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(e você já ganhou 0,2 pontos),</a:t>
            </a:r>
            <a:r>
              <a:rPr lang="pt-B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porque eles estão mais perto da gente. Escreva você, </a:t>
            </a:r>
            <a:r>
              <a:rPr lang="pt-B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pt-B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debaixo do que está depois deles e assim por diante, até </a:t>
            </a:r>
            <a:r>
              <a:rPr lang="pt-B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</a:t>
            </a:r>
            <a:r>
              <a:rPr lang="pt-B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para o que está mais longe de nós.</a:t>
            </a:r>
            <a:endParaRPr lang="pt-BR" sz="2000" dirty="0"/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412A256E-7F4D-4724-AB66-1819F2AFB8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6254841"/>
              </p:ext>
            </p:extLst>
          </p:nvPr>
        </p:nvGraphicFramePr>
        <p:xfrm>
          <a:off x="-13204" y="2591898"/>
          <a:ext cx="11801475" cy="355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Document" r:id="rId3" imgW="6845191" imgH="2066834" progId="Word.Document.12">
                  <p:embed/>
                </p:oleObj>
              </mc:Choice>
              <mc:Fallback>
                <p:oleObj name="Document" r:id="rId3" imgW="6845191" imgH="206683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3204" y="2591898"/>
                        <a:ext cx="11801475" cy="3557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BDD337A7-AD09-4148-8DC8-E792912F3B2D}"/>
              </a:ext>
            </a:extLst>
          </p:cNvPr>
          <p:cNvSpPr txBox="1"/>
          <p:nvPr/>
        </p:nvSpPr>
        <p:spPr>
          <a:xfrm>
            <a:off x="9848087" y="5284328"/>
            <a:ext cx="3379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endParaRPr lang="pt-BR" sz="20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0D601FF-8DE2-47E9-ACE1-09407C971B45}"/>
              </a:ext>
            </a:extLst>
          </p:cNvPr>
          <p:cNvSpPr txBox="1"/>
          <p:nvPr/>
        </p:nvSpPr>
        <p:spPr>
          <a:xfrm>
            <a:off x="5718568" y="5284328"/>
            <a:ext cx="337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76AB89E-6ACE-4865-9D1C-E9D88C229785}"/>
              </a:ext>
            </a:extLst>
          </p:cNvPr>
          <p:cNvSpPr txBox="1"/>
          <p:nvPr/>
        </p:nvSpPr>
        <p:spPr>
          <a:xfrm>
            <a:off x="7496336" y="5284328"/>
            <a:ext cx="3039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endParaRPr lang="pt-BR" sz="2000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2E42D96-52E4-4796-80FC-57941B65AC2E}"/>
              </a:ext>
            </a:extLst>
          </p:cNvPr>
          <p:cNvSpPr txBox="1"/>
          <p:nvPr/>
        </p:nvSpPr>
        <p:spPr>
          <a:xfrm>
            <a:off x="3480702" y="5284328"/>
            <a:ext cx="3801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endParaRPr lang="pt-BR" sz="2000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640D277-FF3E-4955-AF0A-8EC9C2C934C8}"/>
              </a:ext>
            </a:extLst>
          </p:cNvPr>
          <p:cNvSpPr txBox="1"/>
          <p:nvPr/>
        </p:nvSpPr>
        <p:spPr>
          <a:xfrm>
            <a:off x="1298329" y="5284328"/>
            <a:ext cx="3246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4378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49">
            <a:extLst>
              <a:ext uri="{FF2B5EF4-FFF2-40B4-BE49-F238E27FC236}">
                <a16:creationId xmlns:a16="http://schemas.microsoft.com/office/drawing/2014/main" id="{1D04B0F2-5A9F-488E-864C-2079DBE1F85D}"/>
              </a:ext>
            </a:extLst>
          </p:cNvPr>
          <p:cNvGrpSpPr/>
          <p:nvPr/>
        </p:nvGrpSpPr>
        <p:grpSpPr>
          <a:xfrm>
            <a:off x="3090787" y="2062429"/>
            <a:ext cx="6797732" cy="4245479"/>
            <a:chOff x="0" y="0"/>
            <a:chExt cx="3522529" cy="2177415"/>
          </a:xfrm>
        </p:grpSpPr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9961CD52-2428-46CF-989D-4DAD0B7B34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2177270" cy="2177415"/>
            </a:xfrm>
            <a:prstGeom prst="ellipse">
              <a:avLst/>
            </a:prstGeom>
            <a:noFill/>
            <a:ln w="222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8BD83945-C3DA-45DD-B50B-9A6EE154F3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89238" y="353961"/>
              <a:ext cx="179070" cy="179705"/>
            </a:xfrm>
            <a:prstGeom prst="ellipse">
              <a:avLst/>
            </a:prstGeom>
            <a:noFill/>
            <a:ln w="222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F477C1AA-C864-45CB-A96B-05EAD11F5F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18735" y="1567543"/>
              <a:ext cx="179070" cy="179705"/>
            </a:xfrm>
            <a:prstGeom prst="ellipse">
              <a:avLst/>
            </a:prstGeom>
            <a:noFill/>
            <a:ln w="222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1B1E6DCA-72C5-48F8-BCFF-EFC14535C3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88353" y="1084625"/>
              <a:ext cx="45725" cy="45725"/>
            </a:xfrm>
            <a:prstGeom prst="ellipse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Caixa de Texto 2">
              <a:extLst>
                <a:ext uri="{FF2B5EF4-FFF2-40B4-BE49-F238E27FC236}">
                  <a16:creationId xmlns:a16="http://schemas.microsoft.com/office/drawing/2014/main" id="{CC80DF98-1FA6-41C7-B63E-75AEA05B56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2928" y="1009645"/>
              <a:ext cx="840310" cy="149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3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</a:rPr>
                <a:t>........................</a:t>
              </a:r>
              <a:endPara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" name="Caixa de Texto 2">
              <a:extLst>
                <a:ext uri="{FF2B5EF4-FFF2-40B4-BE49-F238E27FC236}">
                  <a16:creationId xmlns:a16="http://schemas.microsoft.com/office/drawing/2014/main" id="{0B5B91B7-A79D-41EB-8B02-A7A62A894B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8419" y="602214"/>
              <a:ext cx="1108223" cy="142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..........................................</a:t>
              </a:r>
            </a:p>
          </p:txBody>
        </p:sp>
        <p:sp>
          <p:nvSpPr>
            <p:cNvPr id="11" name="Caixa de Texto 2">
              <a:extLst>
                <a:ext uri="{FF2B5EF4-FFF2-40B4-BE49-F238E27FC236}">
                  <a16:creationId xmlns:a16="http://schemas.microsoft.com/office/drawing/2014/main" id="{08C0D5FB-77CE-4049-AC9D-839C28D2C8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2916" y="1173160"/>
              <a:ext cx="1108858" cy="142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..........................................</a:t>
              </a:r>
            </a:p>
          </p:txBody>
        </p:sp>
        <p:sp>
          <p:nvSpPr>
            <p:cNvPr id="12" name="Caixa de Texto 2">
              <a:extLst>
                <a:ext uri="{FF2B5EF4-FFF2-40B4-BE49-F238E27FC236}">
                  <a16:creationId xmlns:a16="http://schemas.microsoft.com/office/drawing/2014/main" id="{BE7376BC-8D0F-4B09-B1DA-6606A0AD32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4306" y="1857653"/>
              <a:ext cx="1108223" cy="142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..........................................</a:t>
              </a:r>
            </a:p>
          </p:txBody>
        </p:sp>
      </p:grp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2C34E8CB-47BD-4479-925A-C57011E98536}"/>
              </a:ext>
            </a:extLst>
          </p:cNvPr>
          <p:cNvSpPr txBox="1"/>
          <p:nvPr/>
        </p:nvSpPr>
        <p:spPr>
          <a:xfrm>
            <a:off x="102327" y="433162"/>
            <a:ext cx="8223067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lnSpc>
                <a:spcPct val="130000"/>
              </a:lnSpc>
              <a:spcAft>
                <a:spcPts val="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Júpiter é o maior dos planetas. 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30000"/>
              </a:lnSpc>
              <a:spcAft>
                <a:spcPts val="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Vênus é do mesmo tamanho da Terra. </a:t>
            </a:r>
          </a:p>
          <a:p>
            <a:pPr algn="just" hangingPunct="0">
              <a:lnSpc>
                <a:spcPct val="130000"/>
              </a:lnSpc>
              <a:spcAft>
                <a:spcPts val="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Mercúrio é o menor e mais próximo do Sol. </a:t>
            </a:r>
          </a:p>
          <a:p>
            <a:pPr algn="just" hangingPunct="0">
              <a:lnSpc>
                <a:spcPct val="130000"/>
              </a:lnSpc>
              <a:spcAft>
                <a:spcPts val="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 estas informações escreva o nome dos planetas Júpiter, Terra, Vênus e Mercúrio nas linhas pontilhadas.  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85C0845-C5AF-4356-9D79-463010853765}"/>
              </a:ext>
            </a:extLst>
          </p:cNvPr>
          <p:cNvSpPr txBox="1"/>
          <p:nvPr/>
        </p:nvSpPr>
        <p:spPr>
          <a:xfrm>
            <a:off x="145871" y="102395"/>
            <a:ext cx="61887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 3) (1 ponto) (0,25 cada acerto)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04BF5EB-EF6A-43F9-BCCB-6F9CA568C48D}"/>
              </a:ext>
            </a:extLst>
          </p:cNvPr>
          <p:cNvSpPr txBox="1"/>
          <p:nvPr/>
        </p:nvSpPr>
        <p:spPr>
          <a:xfrm>
            <a:off x="4536429" y="3884866"/>
            <a:ext cx="12295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JÚPITER</a:t>
            </a:r>
            <a:endParaRPr lang="pt-BR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E36E9216-EC80-400D-94F4-E37BD0D00545}"/>
              </a:ext>
            </a:extLst>
          </p:cNvPr>
          <p:cNvSpPr txBox="1"/>
          <p:nvPr/>
        </p:nvSpPr>
        <p:spPr>
          <a:xfrm>
            <a:off x="8073202" y="2773971"/>
            <a:ext cx="15709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VÊNUS (ou TERRA)</a:t>
            </a:r>
            <a:endParaRPr lang="pt-BR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22622127-FB53-48CB-923A-0A83960A1470}"/>
              </a:ext>
            </a:extLst>
          </p:cNvPr>
          <p:cNvSpPr txBox="1"/>
          <p:nvPr/>
        </p:nvSpPr>
        <p:spPr>
          <a:xfrm>
            <a:off x="8054600" y="4152852"/>
            <a:ext cx="14429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MERCÚRIO</a:t>
            </a:r>
            <a:endParaRPr lang="pt-BR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57F35E60-615E-4535-A066-04BFDC8A67D1}"/>
              </a:ext>
            </a:extLst>
          </p:cNvPr>
          <p:cNvSpPr txBox="1"/>
          <p:nvPr/>
        </p:nvSpPr>
        <p:spPr>
          <a:xfrm>
            <a:off x="8108552" y="5250439"/>
            <a:ext cx="15085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TERRA (ou VÊNUS)</a:t>
            </a: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2459663" y="6379229"/>
            <a:ext cx="6070893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Observação: a figura está em escala correta de diâmetro.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3095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6F2AB9E5-60DC-404E-BFCA-F9EA3904357C}"/>
              </a:ext>
            </a:extLst>
          </p:cNvPr>
          <p:cNvSpPr txBox="1"/>
          <p:nvPr/>
        </p:nvSpPr>
        <p:spPr>
          <a:xfrm>
            <a:off x="186965" y="558022"/>
            <a:ext cx="8143461" cy="1427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 4) (1 ponto) </a:t>
            </a:r>
            <a:r>
              <a:rPr lang="pt-B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Você sabe que a cada noite a Lua tem uma fase (aparência) diferente. Mas, por que isso ocorre? Coloque um X debaixo da única resposta certa.</a:t>
            </a:r>
            <a:endParaRPr lang="pt-BR" sz="2000" dirty="0"/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0BAF2389-C35B-45FA-8660-EBB4219CA5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8805888"/>
              </p:ext>
            </p:extLst>
          </p:nvPr>
        </p:nvGraphicFramePr>
        <p:xfrm>
          <a:off x="66978" y="3344135"/>
          <a:ext cx="11901488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Document" r:id="rId3" imgW="6845191" imgH="744867" progId="Word.Document.12">
                  <p:embed/>
                </p:oleObj>
              </mc:Choice>
              <mc:Fallback>
                <p:oleObj name="Document" r:id="rId3" imgW="6845191" imgH="74486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978" y="3344135"/>
                        <a:ext cx="11901488" cy="1285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88006543-EA26-4184-AC1F-9FFC228D469D}"/>
              </a:ext>
            </a:extLst>
          </p:cNvPr>
          <p:cNvSpPr txBox="1"/>
          <p:nvPr/>
        </p:nvSpPr>
        <p:spPr>
          <a:xfrm>
            <a:off x="7315386" y="3917401"/>
            <a:ext cx="3511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8169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0C7A56FA-E2C8-4F83-8A33-634BDB5B23DB}"/>
              </a:ext>
            </a:extLst>
          </p:cNvPr>
          <p:cNvSpPr txBox="1"/>
          <p:nvPr/>
        </p:nvSpPr>
        <p:spPr>
          <a:xfrm>
            <a:off x="258417" y="656624"/>
            <a:ext cx="805069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 5) (1 ponto) (0,25 cada acerto)  </a:t>
            </a:r>
            <a:r>
              <a:rPr lang="pt-B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Lua é o satélite natural mais conhecido do Sistema Solar. Escreva CERTO ou ERRADO na frente de cada frase abaixo.</a:t>
            </a:r>
            <a:endParaRPr lang="pt-BR" sz="2000" dirty="0"/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85CEEE27-AFA5-489B-A11C-6D9E5F48CE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448063"/>
              </p:ext>
            </p:extLst>
          </p:nvPr>
        </p:nvGraphicFramePr>
        <p:xfrm>
          <a:off x="130627" y="2695216"/>
          <a:ext cx="8186059" cy="3114263"/>
        </p:xfrm>
        <a:graphic>
          <a:graphicData uri="http://schemas.openxmlformats.org/drawingml/2006/table">
            <a:tbl>
              <a:tblPr firstRow="1" firstCol="1" bandRow="1"/>
              <a:tblGrid>
                <a:gridCol w="975539">
                  <a:extLst>
                    <a:ext uri="{9D8B030D-6E8A-4147-A177-3AD203B41FA5}">
                      <a16:colId xmlns:a16="http://schemas.microsoft.com/office/drawing/2014/main" val="172696969"/>
                    </a:ext>
                  </a:extLst>
                </a:gridCol>
                <a:gridCol w="7210520">
                  <a:extLst>
                    <a:ext uri="{9D8B030D-6E8A-4147-A177-3AD203B41FA5}">
                      <a16:colId xmlns:a16="http://schemas.microsoft.com/office/drawing/2014/main" val="3776479395"/>
                    </a:ext>
                  </a:extLst>
                </a:gridCol>
              </a:tblGrid>
              <a:tr h="775739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 _ _ _ _ _ _ Na Lua tem muitos oceanos.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4897390"/>
                  </a:ext>
                </a:extLst>
              </a:tr>
              <a:tr h="775739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 _ _ _ _ _ _ As pegadas dos astronautas não se apagaram até hoje.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1799348"/>
                  </a:ext>
                </a:extLst>
              </a:tr>
              <a:tr h="775739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 _ _ _ _ _ _ A Lua é do mesmo tamanho do Sol.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5093843"/>
                  </a:ext>
                </a:extLst>
              </a:tr>
              <a:tr h="787046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692140" algn="r"/>
                        </a:tabLst>
                      </a:pPr>
                      <a:r>
                        <a:rPr lang="pt-PT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 _ _ _ _ _ _ </a:t>
                      </a:r>
                      <a:r>
                        <a:rPr lang="pt-BR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Lua brilha, mas não tem luz própria.	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7450692"/>
                  </a:ext>
                </a:extLst>
              </a:tr>
            </a:tbl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9436B839-3E1A-4C11-9DA3-9FCAC631D3DF}"/>
              </a:ext>
            </a:extLst>
          </p:cNvPr>
          <p:cNvSpPr txBox="1"/>
          <p:nvPr/>
        </p:nvSpPr>
        <p:spPr>
          <a:xfrm>
            <a:off x="1246001" y="2733378"/>
            <a:ext cx="10761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ERRADO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AB0CD7C-CCB3-4886-BAD0-CF08D410C8B9}"/>
              </a:ext>
            </a:extLst>
          </p:cNvPr>
          <p:cNvSpPr txBox="1"/>
          <p:nvPr/>
        </p:nvSpPr>
        <p:spPr>
          <a:xfrm>
            <a:off x="1251266" y="4298480"/>
            <a:ext cx="11697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ERRADO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EE2A4CC-184D-4F2E-ADE5-902BC3CBAF6D}"/>
              </a:ext>
            </a:extLst>
          </p:cNvPr>
          <p:cNvSpPr txBox="1"/>
          <p:nvPr/>
        </p:nvSpPr>
        <p:spPr>
          <a:xfrm>
            <a:off x="1333533" y="3524638"/>
            <a:ext cx="9651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CERTO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89408B6-1F01-48F9-8EE5-67A7F4858EBF}"/>
              </a:ext>
            </a:extLst>
          </p:cNvPr>
          <p:cNvSpPr txBox="1"/>
          <p:nvPr/>
        </p:nvSpPr>
        <p:spPr>
          <a:xfrm>
            <a:off x="1353791" y="5054905"/>
            <a:ext cx="9651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CERTO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38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F7F02DA7-9FB8-4A43-9F5E-52579CA32E4A}"/>
              </a:ext>
            </a:extLst>
          </p:cNvPr>
          <p:cNvSpPr txBox="1"/>
          <p:nvPr/>
        </p:nvSpPr>
        <p:spPr>
          <a:xfrm>
            <a:off x="326189" y="530543"/>
            <a:ext cx="793142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 6) (1 ponto) (0,25 cada acerto) </a:t>
            </a:r>
            <a:r>
              <a:rPr lang="pt-B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 Sol é a estrela mais estudada pelos astrônomos. Escreva CERTO ou ERRADO na frente de cada afirmação.</a:t>
            </a:r>
            <a:endParaRPr lang="pt-BR" sz="2000" dirty="0"/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FAC1971D-36D1-442A-B88F-97CC2C40A6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652648"/>
              </p:ext>
            </p:extLst>
          </p:nvPr>
        </p:nvGraphicFramePr>
        <p:xfrm>
          <a:off x="-169346" y="2306251"/>
          <a:ext cx="9156577" cy="4161183"/>
        </p:xfrm>
        <a:graphic>
          <a:graphicData uri="http://schemas.openxmlformats.org/drawingml/2006/table">
            <a:tbl>
              <a:tblPr firstRow="1" firstCol="1" bandRow="1"/>
              <a:tblGrid>
                <a:gridCol w="1091199">
                  <a:extLst>
                    <a:ext uri="{9D8B030D-6E8A-4147-A177-3AD203B41FA5}">
                      <a16:colId xmlns:a16="http://schemas.microsoft.com/office/drawing/2014/main" val="4095509380"/>
                    </a:ext>
                  </a:extLst>
                </a:gridCol>
                <a:gridCol w="8065378">
                  <a:extLst>
                    <a:ext uri="{9D8B030D-6E8A-4147-A177-3AD203B41FA5}">
                      <a16:colId xmlns:a16="http://schemas.microsoft.com/office/drawing/2014/main" val="2529193766"/>
                    </a:ext>
                  </a:extLst>
                </a:gridCol>
              </a:tblGrid>
              <a:tr h="1036519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 _ _ _ _ _ _ O Sol é a estrela mais próxima da Terra. (Esta é fácil, não?)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1049447"/>
                  </a:ext>
                </a:extLst>
              </a:tr>
              <a:tr h="1036519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 _ _ _ _ _ _ No Sistema Solar só tem uma estrela, que é o Sol.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4888230"/>
                  </a:ext>
                </a:extLst>
              </a:tr>
              <a:tr h="1036519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 _ _ _ _ _ _ O Sol ilumina o dia, a Lua, os planetas e até as outras estrelas.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0934361"/>
                  </a:ext>
                </a:extLst>
              </a:tr>
              <a:tr h="1051626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692140" algn="r"/>
                        </a:tabLst>
                      </a:pPr>
                      <a:r>
                        <a:rPr lang="pt-PT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 _ _ _ _ _ _ </a:t>
                      </a:r>
                      <a:r>
                        <a:rPr lang="pt-BR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 Sol é do mesmo tamanho da Lua. (Pense bem!)	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1612480"/>
                  </a:ext>
                </a:extLst>
              </a:tr>
            </a:tbl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6B240856-706B-4F2B-A061-07110F5689D6}"/>
              </a:ext>
            </a:extLst>
          </p:cNvPr>
          <p:cNvSpPr txBox="1"/>
          <p:nvPr/>
        </p:nvSpPr>
        <p:spPr>
          <a:xfrm>
            <a:off x="1054294" y="4402932"/>
            <a:ext cx="1225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ERRADO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6648397-119D-4069-B4C7-84567A138A46}"/>
              </a:ext>
            </a:extLst>
          </p:cNvPr>
          <p:cNvSpPr txBox="1"/>
          <p:nvPr/>
        </p:nvSpPr>
        <p:spPr>
          <a:xfrm>
            <a:off x="1054292" y="5433437"/>
            <a:ext cx="1225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ERRADO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2B848C5-2D94-4AA2-A964-616F6CCA80AA}"/>
              </a:ext>
            </a:extLst>
          </p:cNvPr>
          <p:cNvSpPr txBox="1"/>
          <p:nvPr/>
        </p:nvSpPr>
        <p:spPr>
          <a:xfrm>
            <a:off x="1158800" y="3356879"/>
            <a:ext cx="1000539" cy="37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CERTO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C70F01C-FE00-4E5A-BDA9-340E20F6058E}"/>
              </a:ext>
            </a:extLst>
          </p:cNvPr>
          <p:cNvSpPr txBox="1"/>
          <p:nvPr/>
        </p:nvSpPr>
        <p:spPr>
          <a:xfrm>
            <a:off x="1158800" y="2326374"/>
            <a:ext cx="1093304" cy="37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CERTO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30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59B8CB22-020E-41E5-B525-030D5EB13A25}"/>
              </a:ext>
            </a:extLst>
          </p:cNvPr>
          <p:cNvSpPr txBox="1"/>
          <p:nvPr/>
        </p:nvSpPr>
        <p:spPr>
          <a:xfrm>
            <a:off x="205408" y="497764"/>
            <a:ext cx="8183217" cy="878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 7) (1 ponto)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Cada acerto vale 0,1 ponto. Acertando tudo ganha 1 ponto.)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Coloque uma letra em cada quadradinho formando a resposta certa.</a:t>
            </a:r>
            <a:endParaRPr lang="pt-BR" dirty="0"/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5885F635-E860-4452-8727-01D359159B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601300"/>
              </p:ext>
            </p:extLst>
          </p:nvPr>
        </p:nvGraphicFramePr>
        <p:xfrm>
          <a:off x="5565914" y="2266017"/>
          <a:ext cx="5194851" cy="4091460"/>
        </p:xfrm>
        <a:graphic>
          <a:graphicData uri="http://schemas.openxmlformats.org/drawingml/2006/table">
            <a:tbl>
              <a:tblPr firstRow="1" firstCol="1" bandRow="1"/>
              <a:tblGrid>
                <a:gridCol w="358193">
                  <a:extLst>
                    <a:ext uri="{9D8B030D-6E8A-4147-A177-3AD203B41FA5}">
                      <a16:colId xmlns:a16="http://schemas.microsoft.com/office/drawing/2014/main" val="3429662069"/>
                    </a:ext>
                  </a:extLst>
                </a:gridCol>
                <a:gridCol w="483242">
                  <a:extLst>
                    <a:ext uri="{9D8B030D-6E8A-4147-A177-3AD203B41FA5}">
                      <a16:colId xmlns:a16="http://schemas.microsoft.com/office/drawing/2014/main" val="3537677375"/>
                    </a:ext>
                  </a:extLst>
                </a:gridCol>
                <a:gridCol w="483242">
                  <a:extLst>
                    <a:ext uri="{9D8B030D-6E8A-4147-A177-3AD203B41FA5}">
                      <a16:colId xmlns:a16="http://schemas.microsoft.com/office/drawing/2014/main" val="2397193363"/>
                    </a:ext>
                  </a:extLst>
                </a:gridCol>
                <a:gridCol w="483242">
                  <a:extLst>
                    <a:ext uri="{9D8B030D-6E8A-4147-A177-3AD203B41FA5}">
                      <a16:colId xmlns:a16="http://schemas.microsoft.com/office/drawing/2014/main" val="2189955926"/>
                    </a:ext>
                  </a:extLst>
                </a:gridCol>
                <a:gridCol w="483242">
                  <a:extLst>
                    <a:ext uri="{9D8B030D-6E8A-4147-A177-3AD203B41FA5}">
                      <a16:colId xmlns:a16="http://schemas.microsoft.com/office/drawing/2014/main" val="3542852696"/>
                    </a:ext>
                  </a:extLst>
                </a:gridCol>
                <a:gridCol w="483242">
                  <a:extLst>
                    <a:ext uri="{9D8B030D-6E8A-4147-A177-3AD203B41FA5}">
                      <a16:colId xmlns:a16="http://schemas.microsoft.com/office/drawing/2014/main" val="3903973296"/>
                    </a:ext>
                  </a:extLst>
                </a:gridCol>
                <a:gridCol w="459928">
                  <a:extLst>
                    <a:ext uri="{9D8B030D-6E8A-4147-A177-3AD203B41FA5}">
                      <a16:colId xmlns:a16="http://schemas.microsoft.com/office/drawing/2014/main" val="1765681618"/>
                    </a:ext>
                  </a:extLst>
                </a:gridCol>
                <a:gridCol w="397402">
                  <a:extLst>
                    <a:ext uri="{9D8B030D-6E8A-4147-A177-3AD203B41FA5}">
                      <a16:colId xmlns:a16="http://schemas.microsoft.com/office/drawing/2014/main" val="979205863"/>
                    </a:ext>
                  </a:extLst>
                </a:gridCol>
                <a:gridCol w="392105">
                  <a:extLst>
                    <a:ext uri="{9D8B030D-6E8A-4147-A177-3AD203B41FA5}">
                      <a16:colId xmlns:a16="http://schemas.microsoft.com/office/drawing/2014/main" val="1053682664"/>
                    </a:ext>
                  </a:extLst>
                </a:gridCol>
                <a:gridCol w="376209">
                  <a:extLst>
                    <a:ext uri="{9D8B030D-6E8A-4147-A177-3AD203B41FA5}">
                      <a16:colId xmlns:a16="http://schemas.microsoft.com/office/drawing/2014/main" val="1603307665"/>
                    </a:ext>
                  </a:extLst>
                </a:gridCol>
                <a:gridCol w="397402">
                  <a:extLst>
                    <a:ext uri="{9D8B030D-6E8A-4147-A177-3AD203B41FA5}">
                      <a16:colId xmlns:a16="http://schemas.microsoft.com/office/drawing/2014/main" val="2983497624"/>
                    </a:ext>
                  </a:extLst>
                </a:gridCol>
                <a:gridCol w="397402">
                  <a:extLst>
                    <a:ext uri="{9D8B030D-6E8A-4147-A177-3AD203B41FA5}">
                      <a16:colId xmlns:a16="http://schemas.microsoft.com/office/drawing/2014/main" val="3049092029"/>
                    </a:ext>
                  </a:extLst>
                </a:gridCol>
              </a:tblGrid>
              <a:tr h="409146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3618107"/>
                  </a:ext>
                </a:extLst>
              </a:tr>
              <a:tr h="409146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↓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3325888"/>
                  </a:ext>
                </a:extLst>
              </a:tr>
              <a:tr h="409146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→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2139332"/>
                  </a:ext>
                </a:extLst>
              </a:tr>
              <a:tr h="409146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→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9509823"/>
                  </a:ext>
                </a:extLst>
              </a:tr>
              <a:tr h="409146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→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7352203"/>
                  </a:ext>
                </a:extLst>
              </a:tr>
              <a:tr h="409146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→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4518837"/>
                  </a:ext>
                </a:extLst>
              </a:tr>
              <a:tr h="409146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→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8877680"/>
                  </a:ext>
                </a:extLst>
              </a:tr>
              <a:tr h="409146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→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545512"/>
                  </a:ext>
                </a:extLst>
              </a:tr>
              <a:tr h="409146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→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209242"/>
                  </a:ext>
                </a:extLst>
              </a:tr>
              <a:tr h="409146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→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3279032"/>
                  </a:ext>
                </a:extLst>
              </a:tr>
            </a:tbl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48AFF4D4-76C1-4B91-B4B7-012A7E77AE44}"/>
              </a:ext>
            </a:extLst>
          </p:cNvPr>
          <p:cNvSpPr txBox="1"/>
          <p:nvPr/>
        </p:nvSpPr>
        <p:spPr>
          <a:xfrm>
            <a:off x="205408" y="1775791"/>
            <a:ext cx="18486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Na horizontal:</a:t>
            </a:r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8DBE936-DFB9-4BD4-BE6E-FC99A452495B}"/>
              </a:ext>
            </a:extLst>
          </p:cNvPr>
          <p:cNvSpPr txBox="1"/>
          <p:nvPr/>
        </p:nvSpPr>
        <p:spPr>
          <a:xfrm>
            <a:off x="205407" y="2231521"/>
            <a:ext cx="575125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pt-BR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 → É a estação mais quente do ano.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pt-BR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 → Planeta vermelho. “Deus da guerra”.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pt-BR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 → Está mais perto do Sol. Cheio de crateras. 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pt-BR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 → Astro que quando perto do Sol tem “cauda”. 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pt-BR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 → Fase da Lua quando ela está “cheinha”.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pt-BR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6 → Era planeta. Agora é planeta-anão. 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pt-BR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7 → Mês que começa com a letra J e tem L.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pt-BR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8 → É o único satélite natural da Terra.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hangingPunct="0">
              <a:spcAft>
                <a:spcPts val="0"/>
              </a:spcAft>
            </a:pPr>
            <a:r>
              <a:rPr lang="pt-B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PT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Na vertical: 9 </a:t>
            </a:r>
            <a:r>
              <a:rPr lang="pt-PT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→ Cor da grande mancha vermelha de Júpiter.</a:t>
            </a:r>
            <a:endParaRPr lang="pt-BR" sz="16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ED211A6-FF1A-494E-910A-5C1301449767}"/>
              </a:ext>
            </a:extLst>
          </p:cNvPr>
          <p:cNvSpPr txBox="1"/>
          <p:nvPr/>
        </p:nvSpPr>
        <p:spPr>
          <a:xfrm>
            <a:off x="8412854" y="3151999"/>
            <a:ext cx="276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EDF48CA-663E-4733-8536-B7D86DA6EAC1}"/>
              </a:ext>
            </a:extLst>
          </p:cNvPr>
          <p:cNvSpPr txBox="1"/>
          <p:nvPr/>
        </p:nvSpPr>
        <p:spPr>
          <a:xfrm>
            <a:off x="8830282" y="3152001"/>
            <a:ext cx="238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9B67CB2-7160-440A-8172-F401AB74E4FE}"/>
              </a:ext>
            </a:extLst>
          </p:cNvPr>
          <p:cNvSpPr txBox="1"/>
          <p:nvPr/>
        </p:nvSpPr>
        <p:spPr>
          <a:xfrm>
            <a:off x="9234477" y="3152000"/>
            <a:ext cx="291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DD4B76E-E5FA-4BFE-B6BB-0AF4D556B694}"/>
              </a:ext>
            </a:extLst>
          </p:cNvPr>
          <p:cNvSpPr txBox="1"/>
          <p:nvPr/>
        </p:nvSpPr>
        <p:spPr>
          <a:xfrm>
            <a:off x="9612160" y="3152000"/>
            <a:ext cx="251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Ã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728CAF2-AB83-4342-B93E-50838AD0BF9F}"/>
              </a:ext>
            </a:extLst>
          </p:cNvPr>
          <p:cNvSpPr txBox="1"/>
          <p:nvPr/>
        </p:nvSpPr>
        <p:spPr>
          <a:xfrm>
            <a:off x="9976606" y="3152000"/>
            <a:ext cx="2385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733C01A-9789-4FAF-B8F7-166CED8C82FF}"/>
              </a:ext>
            </a:extLst>
          </p:cNvPr>
          <p:cNvSpPr txBox="1"/>
          <p:nvPr/>
        </p:nvSpPr>
        <p:spPr>
          <a:xfrm>
            <a:off x="6506818" y="3578087"/>
            <a:ext cx="2650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hangingPunct="0">
              <a:spcAft>
                <a:spcPts val="0"/>
              </a:spcAft>
            </a:pPr>
            <a:r>
              <a:rPr lang="pt-PT" sz="1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endParaRPr lang="pt-BR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64EBD66-854E-449A-AD96-75516475B169}"/>
              </a:ext>
            </a:extLst>
          </p:cNvPr>
          <p:cNvSpPr txBox="1"/>
          <p:nvPr/>
        </p:nvSpPr>
        <p:spPr>
          <a:xfrm>
            <a:off x="6937517" y="3578086"/>
            <a:ext cx="39962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hangingPunct="0">
              <a:spcAft>
                <a:spcPts val="0"/>
              </a:spcAft>
            </a:pPr>
            <a:r>
              <a:rPr lang="pt-PT" sz="1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endParaRPr lang="pt-BR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07F54D7-F4F5-4E63-A3D9-C4CDE010A92D}"/>
              </a:ext>
            </a:extLst>
          </p:cNvPr>
          <p:cNvSpPr txBox="1"/>
          <p:nvPr/>
        </p:nvSpPr>
        <p:spPr>
          <a:xfrm>
            <a:off x="7377111" y="3578086"/>
            <a:ext cx="4195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hangingPunct="0">
              <a:spcAft>
                <a:spcPts val="0"/>
              </a:spcAft>
            </a:pPr>
            <a:r>
              <a:rPr lang="pt-PT" sz="1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endParaRPr lang="pt-BR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17AB23C4-4909-4988-8C13-FF5487091971}"/>
              </a:ext>
            </a:extLst>
          </p:cNvPr>
          <p:cNvSpPr txBox="1"/>
          <p:nvPr/>
        </p:nvSpPr>
        <p:spPr>
          <a:xfrm>
            <a:off x="7866420" y="3578085"/>
            <a:ext cx="39962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hangingPunct="0">
              <a:spcAft>
                <a:spcPts val="0"/>
              </a:spcAft>
            </a:pPr>
            <a:r>
              <a:rPr lang="pt-PT" sz="1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endParaRPr lang="pt-BR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687347ED-DFAC-4D30-AFA0-1767F12CA716}"/>
              </a:ext>
            </a:extLst>
          </p:cNvPr>
          <p:cNvSpPr txBox="1"/>
          <p:nvPr/>
        </p:nvSpPr>
        <p:spPr>
          <a:xfrm>
            <a:off x="8318024" y="3578084"/>
            <a:ext cx="44828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hangingPunct="0">
              <a:spcAft>
                <a:spcPts val="0"/>
              </a:spcAft>
            </a:pPr>
            <a:r>
              <a:rPr lang="pt-PT" sz="1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endParaRPr lang="pt-BR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557011F6-C963-40C2-AC7F-F1FE8E7A8175}"/>
              </a:ext>
            </a:extLst>
          </p:cNvPr>
          <p:cNvSpPr txBox="1"/>
          <p:nvPr/>
        </p:nvSpPr>
        <p:spPr>
          <a:xfrm>
            <a:off x="7377111" y="3959972"/>
            <a:ext cx="4195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hangingPunct="0">
              <a:spcAft>
                <a:spcPts val="0"/>
              </a:spcAft>
            </a:pPr>
            <a:r>
              <a:rPr lang="pt-PT" sz="1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endParaRPr lang="pt-BR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DE80C88C-BE52-472F-AF60-E2BC24016C39}"/>
              </a:ext>
            </a:extLst>
          </p:cNvPr>
          <p:cNvSpPr txBox="1"/>
          <p:nvPr/>
        </p:nvSpPr>
        <p:spPr>
          <a:xfrm>
            <a:off x="7917144" y="3959972"/>
            <a:ext cx="2981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hangingPunct="0">
              <a:spcAft>
                <a:spcPts val="0"/>
              </a:spcAft>
            </a:pPr>
            <a:r>
              <a:rPr lang="pt-PT" sz="1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endParaRPr lang="pt-BR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99E6E18E-2606-4A99-9006-D81D1C60B39B}"/>
              </a:ext>
            </a:extLst>
          </p:cNvPr>
          <p:cNvSpPr txBox="1"/>
          <p:nvPr/>
        </p:nvSpPr>
        <p:spPr>
          <a:xfrm>
            <a:off x="8351044" y="3959972"/>
            <a:ext cx="39962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hangingPunct="0">
              <a:spcAft>
                <a:spcPts val="0"/>
              </a:spcAft>
            </a:pPr>
            <a:r>
              <a:rPr lang="pt-PT" sz="1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endParaRPr lang="pt-BR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A1BA99C3-8D20-4898-B53A-3BE7284A3E16}"/>
              </a:ext>
            </a:extLst>
          </p:cNvPr>
          <p:cNvSpPr txBox="1"/>
          <p:nvPr/>
        </p:nvSpPr>
        <p:spPr>
          <a:xfrm>
            <a:off x="8766313" y="3959971"/>
            <a:ext cx="39962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hangingPunct="0">
              <a:spcAft>
                <a:spcPts val="0"/>
              </a:spcAft>
            </a:pPr>
            <a:r>
              <a:rPr lang="pt-PT" sz="1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endParaRPr lang="pt-BR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050A7BD0-BC85-4762-9A25-297831A6FA3B}"/>
              </a:ext>
            </a:extLst>
          </p:cNvPr>
          <p:cNvSpPr txBox="1"/>
          <p:nvPr/>
        </p:nvSpPr>
        <p:spPr>
          <a:xfrm>
            <a:off x="9180440" y="3959971"/>
            <a:ext cx="39962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hangingPunct="0">
              <a:spcAft>
                <a:spcPts val="0"/>
              </a:spcAft>
            </a:pPr>
            <a:r>
              <a:rPr lang="pt-PT" sz="1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Ú</a:t>
            </a:r>
            <a:endParaRPr lang="pt-BR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DFB9428B-003F-4508-A0EF-4BEAF046A352}"/>
              </a:ext>
            </a:extLst>
          </p:cNvPr>
          <p:cNvSpPr txBox="1"/>
          <p:nvPr/>
        </p:nvSpPr>
        <p:spPr>
          <a:xfrm>
            <a:off x="9626507" y="3959970"/>
            <a:ext cx="2584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AC161520-DD93-4570-9019-5376E8800E36}"/>
              </a:ext>
            </a:extLst>
          </p:cNvPr>
          <p:cNvSpPr txBox="1"/>
          <p:nvPr/>
        </p:nvSpPr>
        <p:spPr>
          <a:xfrm>
            <a:off x="10054069" y="3959969"/>
            <a:ext cx="2451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BB7AC348-3908-4828-8B2E-03CCC866CCDA}"/>
              </a:ext>
            </a:extLst>
          </p:cNvPr>
          <p:cNvSpPr txBox="1"/>
          <p:nvPr/>
        </p:nvSpPr>
        <p:spPr>
          <a:xfrm>
            <a:off x="10400270" y="3959968"/>
            <a:ext cx="2451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EDD9D46B-8342-4508-9C77-1DABD8FD8E9D}"/>
              </a:ext>
            </a:extLst>
          </p:cNvPr>
          <p:cNvSpPr txBox="1"/>
          <p:nvPr/>
        </p:nvSpPr>
        <p:spPr>
          <a:xfrm>
            <a:off x="7457656" y="4387531"/>
            <a:ext cx="2584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15F53F6F-40EA-488F-84C2-CE0941C461CA}"/>
              </a:ext>
            </a:extLst>
          </p:cNvPr>
          <p:cNvSpPr txBox="1"/>
          <p:nvPr/>
        </p:nvSpPr>
        <p:spPr>
          <a:xfrm>
            <a:off x="7917144" y="4387530"/>
            <a:ext cx="2584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31CCE5B2-B438-4791-B1F8-808F4BC1E633}"/>
              </a:ext>
            </a:extLst>
          </p:cNvPr>
          <p:cNvSpPr txBox="1"/>
          <p:nvPr/>
        </p:nvSpPr>
        <p:spPr>
          <a:xfrm>
            <a:off x="8391828" y="4385063"/>
            <a:ext cx="2584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2DF838E7-8272-402D-AB72-C788AC2D7EFC}"/>
              </a:ext>
            </a:extLst>
          </p:cNvPr>
          <p:cNvSpPr txBox="1"/>
          <p:nvPr/>
        </p:nvSpPr>
        <p:spPr>
          <a:xfrm>
            <a:off x="8843541" y="4385062"/>
            <a:ext cx="2451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2E21B95B-FC1C-49B0-A8CD-6D1AE74080AB}"/>
              </a:ext>
            </a:extLst>
          </p:cNvPr>
          <p:cNvSpPr txBox="1"/>
          <p:nvPr/>
        </p:nvSpPr>
        <p:spPr>
          <a:xfrm>
            <a:off x="9244416" y="4385062"/>
            <a:ext cx="271669" cy="284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659CF67F-701D-4278-BF26-00A988301514}"/>
              </a:ext>
            </a:extLst>
          </p:cNvPr>
          <p:cNvSpPr txBox="1"/>
          <p:nvPr/>
        </p:nvSpPr>
        <p:spPr>
          <a:xfrm>
            <a:off x="9613255" y="4392552"/>
            <a:ext cx="27166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12D49CCB-2E10-4B0A-AAD4-67784D88C6C2}"/>
              </a:ext>
            </a:extLst>
          </p:cNvPr>
          <p:cNvSpPr txBox="1"/>
          <p:nvPr/>
        </p:nvSpPr>
        <p:spPr>
          <a:xfrm>
            <a:off x="7457656" y="4806445"/>
            <a:ext cx="2584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9DA7C106-9B4B-4EEC-A16D-EE1AE91541E5}"/>
              </a:ext>
            </a:extLst>
          </p:cNvPr>
          <p:cNvSpPr txBox="1"/>
          <p:nvPr/>
        </p:nvSpPr>
        <p:spPr>
          <a:xfrm>
            <a:off x="7917144" y="4806444"/>
            <a:ext cx="27166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CE0BD525-0E50-484B-A653-1224A14DB82E}"/>
              </a:ext>
            </a:extLst>
          </p:cNvPr>
          <p:cNvSpPr txBox="1"/>
          <p:nvPr/>
        </p:nvSpPr>
        <p:spPr>
          <a:xfrm>
            <a:off x="8421646" y="4806443"/>
            <a:ext cx="2584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65656B57-764C-47C3-9868-341BD726A760}"/>
              </a:ext>
            </a:extLst>
          </p:cNvPr>
          <p:cNvSpPr txBox="1"/>
          <p:nvPr/>
        </p:nvSpPr>
        <p:spPr>
          <a:xfrm>
            <a:off x="8883298" y="4806442"/>
            <a:ext cx="2054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D6BF47D1-DD3D-4A20-B6EC-E3CF9F63300B}"/>
              </a:ext>
            </a:extLst>
          </p:cNvPr>
          <p:cNvSpPr txBox="1"/>
          <p:nvPr/>
        </p:nvSpPr>
        <p:spPr>
          <a:xfrm>
            <a:off x="9244416" y="4803933"/>
            <a:ext cx="2451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915CC164-6929-40DB-9B8C-5FD3790DD4D2}"/>
              </a:ext>
            </a:extLst>
          </p:cNvPr>
          <p:cNvSpPr txBox="1"/>
          <p:nvPr/>
        </p:nvSpPr>
        <p:spPr>
          <a:xfrm>
            <a:off x="7937022" y="5225358"/>
            <a:ext cx="2584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12388868-086B-4EA0-B177-A66DF6FA49B3}"/>
              </a:ext>
            </a:extLst>
          </p:cNvPr>
          <p:cNvSpPr txBox="1"/>
          <p:nvPr/>
        </p:nvSpPr>
        <p:spPr>
          <a:xfrm>
            <a:off x="8434897" y="5225357"/>
            <a:ext cx="23191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1D3190CE-009D-4610-B772-4386D5F6EF0A}"/>
              </a:ext>
            </a:extLst>
          </p:cNvPr>
          <p:cNvSpPr txBox="1"/>
          <p:nvPr/>
        </p:nvSpPr>
        <p:spPr>
          <a:xfrm>
            <a:off x="8856793" y="5225356"/>
            <a:ext cx="2584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CaixaDeTexto 66">
            <a:extLst>
              <a:ext uri="{FF2B5EF4-FFF2-40B4-BE49-F238E27FC236}">
                <a16:creationId xmlns:a16="http://schemas.microsoft.com/office/drawing/2014/main" id="{E00A7F49-E36C-4B8A-B4FF-7A88D33F2D56}"/>
              </a:ext>
            </a:extLst>
          </p:cNvPr>
          <p:cNvSpPr txBox="1"/>
          <p:nvPr/>
        </p:nvSpPr>
        <p:spPr>
          <a:xfrm>
            <a:off x="9257667" y="5225356"/>
            <a:ext cx="2451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B50632F5-C6F5-4696-874D-7159AECD67C0}"/>
              </a:ext>
            </a:extLst>
          </p:cNvPr>
          <p:cNvSpPr txBox="1"/>
          <p:nvPr/>
        </p:nvSpPr>
        <p:spPr>
          <a:xfrm>
            <a:off x="9626507" y="5225356"/>
            <a:ext cx="2584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Ã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4CD02A21-AEB7-4E94-B7DD-47A1191FFEBF}"/>
              </a:ext>
            </a:extLst>
          </p:cNvPr>
          <p:cNvSpPr txBox="1"/>
          <p:nvPr/>
        </p:nvSpPr>
        <p:spPr>
          <a:xfrm>
            <a:off x="10008599" y="5221255"/>
            <a:ext cx="2584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CaixaDeTexto 72">
            <a:extLst>
              <a:ext uri="{FF2B5EF4-FFF2-40B4-BE49-F238E27FC236}">
                <a16:creationId xmlns:a16="http://schemas.microsoft.com/office/drawing/2014/main" id="{02895109-01CB-4DDC-8EA2-2AECD1244CAA}"/>
              </a:ext>
            </a:extLst>
          </p:cNvPr>
          <p:cNvSpPr txBox="1"/>
          <p:nvPr/>
        </p:nvSpPr>
        <p:spPr>
          <a:xfrm>
            <a:off x="7008119" y="5626413"/>
            <a:ext cx="2584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CaixaDeTexto 74">
            <a:extLst>
              <a:ext uri="{FF2B5EF4-FFF2-40B4-BE49-F238E27FC236}">
                <a16:creationId xmlns:a16="http://schemas.microsoft.com/office/drawing/2014/main" id="{1111B5A6-E042-4DCE-B782-B8E069B6CA6C}"/>
              </a:ext>
            </a:extLst>
          </p:cNvPr>
          <p:cNvSpPr txBox="1"/>
          <p:nvPr/>
        </p:nvSpPr>
        <p:spPr>
          <a:xfrm>
            <a:off x="7457656" y="5626413"/>
            <a:ext cx="27166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CaixaDeTexto 76">
            <a:extLst>
              <a:ext uri="{FF2B5EF4-FFF2-40B4-BE49-F238E27FC236}">
                <a16:creationId xmlns:a16="http://schemas.microsoft.com/office/drawing/2014/main" id="{E725A990-3DB6-4052-A932-EB238B82A244}"/>
              </a:ext>
            </a:extLst>
          </p:cNvPr>
          <p:cNvSpPr txBox="1"/>
          <p:nvPr/>
        </p:nvSpPr>
        <p:spPr>
          <a:xfrm>
            <a:off x="7943648" y="5626412"/>
            <a:ext cx="2054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CaixaDeTexto 78">
            <a:extLst>
              <a:ext uri="{FF2B5EF4-FFF2-40B4-BE49-F238E27FC236}">
                <a16:creationId xmlns:a16="http://schemas.microsoft.com/office/drawing/2014/main" id="{0DADB61F-A33D-4F9B-8B1C-D10204D0619B}"/>
              </a:ext>
            </a:extLst>
          </p:cNvPr>
          <p:cNvSpPr txBox="1"/>
          <p:nvPr/>
        </p:nvSpPr>
        <p:spPr>
          <a:xfrm>
            <a:off x="8411028" y="5626411"/>
            <a:ext cx="2451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CaixaDeTexto 80">
            <a:extLst>
              <a:ext uri="{FF2B5EF4-FFF2-40B4-BE49-F238E27FC236}">
                <a16:creationId xmlns:a16="http://schemas.microsoft.com/office/drawing/2014/main" id="{47E2206E-B2BA-4F2F-9C69-0F55B61850CF}"/>
              </a:ext>
            </a:extLst>
          </p:cNvPr>
          <p:cNvSpPr txBox="1"/>
          <p:nvPr/>
        </p:nvSpPr>
        <p:spPr>
          <a:xfrm>
            <a:off x="8843541" y="5626411"/>
            <a:ext cx="2584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CaixaDeTexto 82">
            <a:extLst>
              <a:ext uri="{FF2B5EF4-FFF2-40B4-BE49-F238E27FC236}">
                <a16:creationId xmlns:a16="http://schemas.microsoft.com/office/drawing/2014/main" id="{534E77DD-AAE5-4B6E-9117-1A54E0440FEA}"/>
              </a:ext>
            </a:extLst>
          </p:cNvPr>
          <p:cNvSpPr txBox="1"/>
          <p:nvPr/>
        </p:nvSpPr>
        <p:spPr>
          <a:xfrm>
            <a:off x="7484160" y="6015085"/>
            <a:ext cx="2451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CaixaDeTexto 84">
            <a:extLst>
              <a:ext uri="{FF2B5EF4-FFF2-40B4-BE49-F238E27FC236}">
                <a16:creationId xmlns:a16="http://schemas.microsoft.com/office/drawing/2014/main" id="{02A9DDAB-BDBB-4901-B687-4AE9849B2303}"/>
              </a:ext>
            </a:extLst>
          </p:cNvPr>
          <p:cNvSpPr txBox="1"/>
          <p:nvPr/>
        </p:nvSpPr>
        <p:spPr>
          <a:xfrm>
            <a:off x="7930396" y="6027464"/>
            <a:ext cx="2451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CaixaDeTexto 86">
            <a:extLst>
              <a:ext uri="{FF2B5EF4-FFF2-40B4-BE49-F238E27FC236}">
                <a16:creationId xmlns:a16="http://schemas.microsoft.com/office/drawing/2014/main" id="{CA5F83CC-E503-440D-8232-F509E4842408}"/>
              </a:ext>
            </a:extLst>
          </p:cNvPr>
          <p:cNvSpPr txBox="1"/>
          <p:nvPr/>
        </p:nvSpPr>
        <p:spPr>
          <a:xfrm>
            <a:off x="8408394" y="6027465"/>
            <a:ext cx="27166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71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9" grpId="0"/>
      <p:bldP spid="11" grpId="0"/>
      <p:bldP spid="13" grpId="0"/>
      <p:bldP spid="15" grpId="0"/>
      <p:bldP spid="17" grpId="0"/>
      <p:bldP spid="19" grpId="0"/>
      <p:bldP spid="21" grpId="0"/>
      <p:bldP spid="23" grpId="0"/>
      <p:bldP spid="25" grpId="0"/>
      <p:bldP spid="27" grpId="0"/>
      <p:bldP spid="29" grpId="0"/>
      <p:bldP spid="31" grpId="0"/>
      <p:bldP spid="33" grpId="0"/>
      <p:bldP spid="35" grpId="0"/>
      <p:bldP spid="37" grpId="0"/>
      <p:bldP spid="39" grpId="0"/>
      <p:bldP spid="41" grpId="0"/>
      <p:bldP spid="43" grpId="0"/>
      <p:bldP spid="45" grpId="0"/>
      <p:bldP spid="47" grpId="0"/>
      <p:bldP spid="49" grpId="0"/>
      <p:bldP spid="51" grpId="0"/>
      <p:bldP spid="53" grpId="0"/>
      <p:bldP spid="55" grpId="0"/>
      <p:bldP spid="57" grpId="0"/>
      <p:bldP spid="59" grpId="0"/>
      <p:bldP spid="61" grpId="0"/>
      <p:bldP spid="63" grpId="0"/>
      <p:bldP spid="65" grpId="0"/>
      <p:bldP spid="67" grpId="0"/>
      <p:bldP spid="69" grpId="0"/>
      <p:bldP spid="71" grpId="0"/>
      <p:bldP spid="73" grpId="0"/>
      <p:bldP spid="75" grpId="0"/>
      <p:bldP spid="77" grpId="0"/>
      <p:bldP spid="79" grpId="0"/>
      <p:bldP spid="81" grpId="0"/>
      <p:bldP spid="83" grpId="0"/>
      <p:bldP spid="85" grpId="0"/>
      <p:bldP spid="8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178E0621-4A43-4DDA-912E-D7256CF5F52A}"/>
              </a:ext>
            </a:extLst>
          </p:cNvPr>
          <p:cNvSpPr txBox="1"/>
          <p:nvPr/>
        </p:nvSpPr>
        <p:spPr>
          <a:xfrm>
            <a:off x="231913" y="536582"/>
            <a:ext cx="81544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 8) (1 ponto) </a:t>
            </a:r>
            <a:r>
              <a:rPr lang="pt-B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 primeiro pouso na Lua os astronautas deixaram lá uma placa, onde está escrito:</a:t>
            </a:r>
            <a:endParaRPr lang="pt-BR" sz="20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0A22D1E-3FBE-4431-8452-BE7148FBA7B6}"/>
              </a:ext>
            </a:extLst>
          </p:cNvPr>
          <p:cNvSpPr txBox="1"/>
          <p:nvPr/>
        </p:nvSpPr>
        <p:spPr>
          <a:xfrm>
            <a:off x="197174" y="1773472"/>
            <a:ext cx="8128222" cy="878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“Aqui os homens do planeta </a:t>
            </a:r>
            <a:r>
              <a:rPr lang="pt-BR" sz="1800" i="1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Terra</a:t>
            </a:r>
            <a:r>
              <a:rPr lang="pt-BR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pisaram pela primeira vez na </a:t>
            </a:r>
            <a:r>
              <a:rPr lang="pt-BR" sz="1800" i="1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Lua</a:t>
            </a:r>
            <a:r>
              <a:rPr lang="pt-BR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Julho de 1969. Viemos em paz, em nome de toda a humanidade”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CF4D3D5-DBF4-478B-BE8E-670A5FE0BA4B}"/>
              </a:ext>
            </a:extLst>
          </p:cNvPr>
          <p:cNvSpPr txBox="1"/>
          <p:nvPr/>
        </p:nvSpPr>
        <p:spPr>
          <a:xfrm>
            <a:off x="188369" y="3116516"/>
            <a:ext cx="11655288" cy="878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Pergunta 8)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 foguete que levou os astronautas até a Lua tinha o nome de um grande planeta que tem grandes anéis. Qual era o nome do foguete?</a:t>
            </a:r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0B20D78-91F5-4E31-ABF8-0B8CE2A3CBB1}"/>
              </a:ext>
            </a:extLst>
          </p:cNvPr>
          <p:cNvSpPr txBox="1"/>
          <p:nvPr/>
        </p:nvSpPr>
        <p:spPr>
          <a:xfrm>
            <a:off x="214874" y="4550004"/>
            <a:ext cx="33382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Resposta 8): ...................</a:t>
            </a:r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E642721-4697-4DF7-B1F1-4EF495A0BD6F}"/>
              </a:ext>
            </a:extLst>
          </p:cNvPr>
          <p:cNvSpPr txBox="1"/>
          <p:nvPr/>
        </p:nvSpPr>
        <p:spPr>
          <a:xfrm>
            <a:off x="1668825" y="4462563"/>
            <a:ext cx="14246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SATURNO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458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992</Words>
  <Application>Microsoft Office PowerPoint</Application>
  <PresentationFormat>Widescreen</PresentationFormat>
  <Paragraphs>205</Paragraphs>
  <Slides>12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Tema do Office</vt:lpstr>
      <vt:lpstr>Document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Thales</dc:creator>
  <cp:lastModifiedBy>João Canalle</cp:lastModifiedBy>
  <cp:revision>26</cp:revision>
  <dcterms:created xsi:type="dcterms:W3CDTF">2020-07-14T18:04:58Z</dcterms:created>
  <dcterms:modified xsi:type="dcterms:W3CDTF">2020-07-17T21:40:08Z</dcterms:modified>
</cp:coreProperties>
</file>